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2" r:id="rId2"/>
    <p:sldId id="273" r:id="rId3"/>
    <p:sldId id="274" r:id="rId4"/>
    <p:sldId id="275" r:id="rId5"/>
    <p:sldId id="276" r:id="rId6"/>
    <p:sldId id="277" r:id="rId7"/>
    <p:sldId id="278" r:id="rId8"/>
    <p:sldId id="279" r:id="rId9"/>
    <p:sldId id="280" r:id="rId10"/>
    <p:sldId id="281" r:id="rId11"/>
    <p:sldId id="271"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DFC"/>
    <a:srgbClr val="18A0DB"/>
    <a:srgbClr val="92BEDA"/>
    <a:srgbClr val="4DB2E4"/>
    <a:srgbClr val="DE1E5A"/>
    <a:srgbClr val="BC0105"/>
    <a:srgbClr val="4DB1E3"/>
    <a:srgbClr val="80C1E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3" autoAdjust="0"/>
    <p:restoredTop sz="94660"/>
  </p:normalViewPr>
  <p:slideViewPr>
    <p:cSldViewPr snapToGrid="0" showGuides="1">
      <p:cViewPr varScale="1">
        <p:scale>
          <a:sx n="72" d="100"/>
          <a:sy n="72" d="100"/>
        </p:scale>
        <p:origin x="1344"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s://www.twinkl.ie/resources/canada-teaching-resources-age-group-2/canada-teaching-resources-age-group-2-topics-festivals-celebrations-and-events/canada-teaching-resources-age-group-2-topics-festivals-celebrations-and-events-christma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www.twinkl.ie/resources/canada-teaching-resources-age-group-2/canada-teaching-resources-age-group-2-topics-festivals-celebrations-and-events/canada-teaching-resources-age-group-2-topics-festivals-celebrations-and-events-christma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id="{80343185-C26C-4745-BDE1-049917074966}"/>
              </a:ext>
            </a:extLst>
          </p:cNvPr>
          <p:cNvSpPr/>
          <p:nvPr userDrawn="1"/>
        </p:nvSpPr>
        <p:spPr>
          <a:xfrm>
            <a:off x="0" y="5702710"/>
            <a:ext cx="1415845" cy="107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extLst>
              <a:ext uri="{FF2B5EF4-FFF2-40B4-BE49-F238E27FC236}">
                <a16:creationId xmlns:a16="http://schemas.microsoft.com/office/drawing/2014/main" id="{94AF235F-B44C-744F-BE7D-AC671268AC83}"/>
              </a:ext>
            </a:extLst>
          </p:cNvPr>
          <p:cNvSpPr/>
          <p:nvPr userDrawn="1"/>
        </p:nvSpPr>
        <p:spPr>
          <a:xfrm>
            <a:off x="8308258" y="5987844"/>
            <a:ext cx="776748"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7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7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extLst>
              <a:ext uri="{FF2B5EF4-FFF2-40B4-BE49-F238E27FC236}">
                <a16:creationId xmlns:a16="http://schemas.microsoft.com/office/drawing/2014/main" id="{063F52D7-F3B1-224E-8A32-04A9C9456EB6}"/>
              </a:ext>
            </a:extLst>
          </p:cNvPr>
          <p:cNvSpPr/>
          <p:nvPr userDrawn="1"/>
        </p:nvSpPr>
        <p:spPr>
          <a:xfrm>
            <a:off x="0" y="5702710"/>
            <a:ext cx="1415845" cy="107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extLst>
              <a:ext uri="{FF2B5EF4-FFF2-40B4-BE49-F238E27FC236}">
                <a16:creationId xmlns:a16="http://schemas.microsoft.com/office/drawing/2014/main" id="{7347D885-4E02-4642-9644-6F65BA5F4838}"/>
              </a:ext>
            </a:extLst>
          </p:cNvPr>
          <p:cNvSpPr/>
          <p:nvPr userDrawn="1"/>
        </p:nvSpPr>
        <p:spPr>
          <a:xfrm>
            <a:off x="8308258" y="5987844"/>
            <a:ext cx="776748"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5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85AC0C3-E825-D841-9F24-9AF8EA43A4D0}"/>
              </a:ext>
            </a:extLst>
          </p:cNvPr>
          <p:cNvSpPr/>
          <p:nvPr/>
        </p:nvSpPr>
        <p:spPr bwMode="auto">
          <a:xfrm>
            <a:off x="619431" y="817119"/>
            <a:ext cx="7905136" cy="5416261"/>
          </a:xfrm>
          <a:prstGeom prst="roundRect">
            <a:avLst>
              <a:gd name="adj" fmla="val 2649"/>
            </a:avLst>
          </a:prstGeom>
          <a:blipFill dpi="0" rotWithShape="1">
            <a:blip r:embed="rId2" cstate="screen">
              <a:extLst>
                <a:ext uri="{28A0092B-C50C-407E-A947-70E740481C1C}">
                  <a14:useLocalDpi xmlns:a14="http://schemas.microsoft.com/office/drawing/2010/main"/>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Round Same-side Corner of Rectangle 3">
            <a:extLst>
              <a:ext uri="{FF2B5EF4-FFF2-40B4-BE49-F238E27FC236}">
                <a16:creationId xmlns:a16="http://schemas.microsoft.com/office/drawing/2014/main" id="{F11238CF-CB0F-5B42-8A97-33FEF5B3EFE0}"/>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Celebrations in Winter</a:t>
            </a:r>
            <a:endParaRPr lang="en-US" sz="3600" dirty="0"/>
          </a:p>
        </p:txBody>
      </p:sp>
      <p:sp>
        <p:nvSpPr>
          <p:cNvPr id="9" name="Rounded Rectangle 8">
            <a:extLst>
              <a:ext uri="{FF2B5EF4-FFF2-40B4-BE49-F238E27FC236}">
                <a16:creationId xmlns:a16="http://schemas.microsoft.com/office/drawing/2014/main" id="{67406C07-2EEA-1A4A-86AB-9CA54022838C}"/>
              </a:ext>
            </a:extLst>
          </p:cNvPr>
          <p:cNvSpPr/>
          <p:nvPr/>
        </p:nvSpPr>
        <p:spPr>
          <a:xfrm rot="5400000">
            <a:off x="4074849" y="-1162193"/>
            <a:ext cx="994307" cy="7521678"/>
          </a:xfrm>
          <a:prstGeom prst="roundRect">
            <a:avLst>
              <a:gd name="adj" fmla="val 5549"/>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AE0D626F-3184-4E44-B177-BB090CA53F0D}"/>
              </a:ext>
            </a:extLst>
          </p:cNvPr>
          <p:cNvSpPr/>
          <p:nvPr/>
        </p:nvSpPr>
        <p:spPr>
          <a:xfrm rot="5400000">
            <a:off x="3691718" y="381100"/>
            <a:ext cx="1760569" cy="7521678"/>
          </a:xfrm>
          <a:prstGeom prst="roundRect">
            <a:avLst>
              <a:gd name="adj" fmla="val 5549"/>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4CEDE5F-445C-1A40-8547-837ECFAD5EFE}"/>
              </a:ext>
            </a:extLst>
          </p:cNvPr>
          <p:cNvSpPr/>
          <p:nvPr/>
        </p:nvSpPr>
        <p:spPr>
          <a:xfrm rot="5400000">
            <a:off x="4067379" y="1967918"/>
            <a:ext cx="1009247" cy="7521678"/>
          </a:xfrm>
          <a:prstGeom prst="roundRect">
            <a:avLst>
              <a:gd name="adj" fmla="val 5549"/>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DF9BEC-9B93-D043-952A-C64535BB6247}"/>
              </a:ext>
            </a:extLst>
          </p:cNvPr>
          <p:cNvSpPr/>
          <p:nvPr/>
        </p:nvSpPr>
        <p:spPr>
          <a:xfrm>
            <a:off x="1007807" y="2126493"/>
            <a:ext cx="7306329" cy="923330"/>
          </a:xfrm>
          <a:prstGeom prst="rect">
            <a:avLst/>
          </a:prstGeom>
        </p:spPr>
        <p:txBody>
          <a:bodyPr wrap="square">
            <a:spAutoFit/>
          </a:bodyPr>
          <a:lstStyle/>
          <a:p>
            <a:r>
              <a:rPr lang="en-GB" dirty="0"/>
              <a:t>Hanukkah is the annual Festival of Lights which can occur from late November through late December. The date changes yearly as it follows the Jewish calendar.</a:t>
            </a:r>
            <a:endParaRPr lang="en-US" dirty="0"/>
          </a:p>
        </p:txBody>
      </p:sp>
      <p:sp>
        <p:nvSpPr>
          <p:cNvPr id="7" name="TextBox 6">
            <a:extLst>
              <a:ext uri="{FF2B5EF4-FFF2-40B4-BE49-F238E27FC236}">
                <a16:creationId xmlns:a16="http://schemas.microsoft.com/office/drawing/2014/main" id="{3D78AD9C-1F49-1E4D-AAE8-A7AE983C4D89}"/>
              </a:ext>
            </a:extLst>
          </p:cNvPr>
          <p:cNvSpPr txBox="1"/>
          <p:nvPr/>
        </p:nvSpPr>
        <p:spPr>
          <a:xfrm>
            <a:off x="894736" y="1502011"/>
            <a:ext cx="6204154" cy="433626"/>
          </a:xfrm>
          <a:prstGeom prst="roundRect">
            <a:avLst>
              <a:gd name="adj" fmla="val 26292"/>
            </a:avLst>
          </a:prstGeom>
          <a:solidFill>
            <a:srgbClr val="ACDDFC"/>
          </a:solidFill>
        </p:spPr>
        <p:txBody>
          <a:bodyPr wrap="square" rtlCol="0">
            <a:spAutoFit/>
          </a:bodyPr>
          <a:lstStyle/>
          <a:p>
            <a:r>
              <a:rPr lang="en-GB" b="1" dirty="0">
                <a:solidFill>
                  <a:schemeClr val="bg1"/>
                </a:solidFill>
              </a:rPr>
              <a:t>Hanukkah </a:t>
            </a:r>
            <a:r>
              <a:rPr lang="en-GB" dirty="0"/>
              <a:t>is a Jewish winter holiday.</a:t>
            </a:r>
          </a:p>
        </p:txBody>
      </p:sp>
      <p:sp>
        <p:nvSpPr>
          <p:cNvPr id="2" name="Rectangle 1">
            <a:extLst>
              <a:ext uri="{FF2B5EF4-FFF2-40B4-BE49-F238E27FC236}">
                <a16:creationId xmlns:a16="http://schemas.microsoft.com/office/drawing/2014/main" id="{2F2CB12B-C8F8-6347-81FE-2B160C09FB9E}"/>
              </a:ext>
            </a:extLst>
          </p:cNvPr>
          <p:cNvSpPr/>
          <p:nvPr/>
        </p:nvSpPr>
        <p:spPr>
          <a:xfrm>
            <a:off x="1007806" y="3267895"/>
            <a:ext cx="7306328" cy="1754326"/>
          </a:xfrm>
          <a:prstGeom prst="rect">
            <a:avLst/>
          </a:prstGeom>
        </p:spPr>
        <p:txBody>
          <a:bodyPr wrap="square">
            <a:spAutoFit/>
          </a:bodyPr>
          <a:lstStyle/>
          <a:p>
            <a:r>
              <a:rPr lang="en-GB" dirty="0"/>
              <a:t>The festival is a reminder of the recapture of a temple which had been taken from the Jewish people. When the temple was cleaned, the </a:t>
            </a:r>
            <a:r>
              <a:rPr lang="en-GB" dirty="0" err="1"/>
              <a:t>Ner</a:t>
            </a:r>
            <a:r>
              <a:rPr lang="en-GB" dirty="0"/>
              <a:t> </a:t>
            </a:r>
            <a:r>
              <a:rPr lang="en-GB" dirty="0" err="1"/>
              <a:t>Tamid</a:t>
            </a:r>
            <a:r>
              <a:rPr lang="en-GB" dirty="0"/>
              <a:t>, or everlasting light, was lit. But there was only enough oil to burn for one night. Eight days later the lamp was still lit. This was seen as a miracle, showing that God was on their side in the fight against evil.</a:t>
            </a:r>
          </a:p>
        </p:txBody>
      </p:sp>
      <p:sp>
        <p:nvSpPr>
          <p:cNvPr id="5" name="Rectangle 4">
            <a:extLst>
              <a:ext uri="{FF2B5EF4-FFF2-40B4-BE49-F238E27FC236}">
                <a16:creationId xmlns:a16="http://schemas.microsoft.com/office/drawing/2014/main" id="{D60AE841-020D-B942-B09C-2B7EF5B9F833}"/>
              </a:ext>
            </a:extLst>
          </p:cNvPr>
          <p:cNvSpPr/>
          <p:nvPr/>
        </p:nvSpPr>
        <p:spPr>
          <a:xfrm>
            <a:off x="1007806" y="5283128"/>
            <a:ext cx="7306328" cy="923330"/>
          </a:xfrm>
          <a:prstGeom prst="rect">
            <a:avLst/>
          </a:prstGeom>
        </p:spPr>
        <p:txBody>
          <a:bodyPr wrap="square">
            <a:spAutoFit/>
          </a:bodyPr>
          <a:lstStyle/>
          <a:p>
            <a:r>
              <a:rPr lang="en-GB" dirty="0"/>
              <a:t>Hanukkah is a time for family and friends to get together. There are special meals, songs, stories, and games. Food is cooked in oil to celebrate the miracle of the oil which burned in the temple.</a:t>
            </a:r>
          </a:p>
        </p:txBody>
      </p:sp>
    </p:spTree>
    <p:extLst>
      <p:ext uri="{BB962C8B-B14F-4D97-AF65-F5344CB8AC3E}">
        <p14:creationId xmlns:p14="http://schemas.microsoft.com/office/powerpoint/2010/main" val="35205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8" grpId="0"/>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4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side Corner of Rectangle 3">
            <a:extLst>
              <a:ext uri="{FF2B5EF4-FFF2-40B4-BE49-F238E27FC236}">
                <a16:creationId xmlns:a16="http://schemas.microsoft.com/office/drawing/2014/main" id="{971B3F34-E415-8D49-94B4-2465C4EC2E1D}"/>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What Happens in Winter?</a:t>
            </a:r>
            <a:endParaRPr lang="en-US" sz="3600" dirty="0"/>
          </a:p>
        </p:txBody>
      </p:sp>
      <p:pic>
        <p:nvPicPr>
          <p:cNvPr id="16" name="Picture 15">
            <a:extLst>
              <a:ext uri="{FF2B5EF4-FFF2-40B4-BE49-F238E27FC236}">
                <a16:creationId xmlns:a16="http://schemas.microsoft.com/office/drawing/2014/main" id="{563B1401-0F59-8E46-8A49-5F6A2CA22E9D}"/>
              </a:ext>
            </a:extLst>
          </p:cNvPr>
          <p:cNvPicPr>
            <a:picLocks noChangeAspect="1"/>
          </p:cNvPicPr>
          <p:nvPr/>
        </p:nvPicPr>
        <p:blipFill rotWithShape="1">
          <a:blip r:embed="rId2" cstate="screen">
            <a:alphaModFix amt="38000"/>
            <a:extLst>
              <a:ext uri="{28A0092B-C50C-407E-A947-70E740481C1C}">
                <a14:useLocalDpi xmlns:a14="http://schemas.microsoft.com/office/drawing/2010/main"/>
              </a:ext>
            </a:extLst>
          </a:blip>
          <a:srcRect/>
          <a:stretch/>
        </p:blipFill>
        <p:spPr>
          <a:xfrm>
            <a:off x="727585" y="2320412"/>
            <a:ext cx="1927125" cy="3942735"/>
          </a:xfrm>
          <a:prstGeom prst="rect">
            <a:avLst/>
          </a:prstGeom>
          <a:ln w="28575">
            <a:solidFill>
              <a:srgbClr val="0070C0"/>
            </a:solidFill>
          </a:ln>
          <a:effectLst>
            <a:outerShdw blurRad="50800" dist="50800" dir="5400000" algn="ctr" rotWithShape="0">
              <a:srgbClr val="000000">
                <a:alpha val="0"/>
              </a:srgbClr>
            </a:outerShdw>
          </a:effectLst>
        </p:spPr>
      </p:pic>
      <p:pic>
        <p:nvPicPr>
          <p:cNvPr id="18" name="Picture 17" descr="A picture containing text&#10;&#10;Description automatically generated">
            <a:extLst>
              <a:ext uri="{FF2B5EF4-FFF2-40B4-BE49-F238E27FC236}">
                <a16:creationId xmlns:a16="http://schemas.microsoft.com/office/drawing/2014/main" id="{0990512A-D25A-E54B-A42F-6DB17FA2AA50}"/>
              </a:ext>
            </a:extLst>
          </p:cNvPr>
          <p:cNvPicPr>
            <a:picLocks noChangeAspect="1"/>
          </p:cNvPicPr>
          <p:nvPr/>
        </p:nvPicPr>
        <p:blipFill rotWithShape="1">
          <a:blip r:embed="rId3" cstate="screen">
            <a:alphaModFix amt="38000"/>
            <a:extLst>
              <a:ext uri="{28A0092B-C50C-407E-A947-70E740481C1C}">
                <a14:useLocalDpi xmlns:a14="http://schemas.microsoft.com/office/drawing/2010/main"/>
              </a:ext>
            </a:extLst>
          </a:blip>
          <a:srcRect/>
          <a:stretch/>
        </p:blipFill>
        <p:spPr>
          <a:xfrm>
            <a:off x="2674373" y="2320410"/>
            <a:ext cx="1858320" cy="3942735"/>
          </a:xfrm>
          <a:prstGeom prst="rect">
            <a:avLst/>
          </a:prstGeom>
          <a:ln w="28575">
            <a:solidFill>
              <a:srgbClr val="0070C0"/>
            </a:solidFill>
          </a:ln>
        </p:spPr>
      </p:pic>
      <p:pic>
        <p:nvPicPr>
          <p:cNvPr id="20" name="Picture 19" descr="Map&#10;&#10;Description automatically generated">
            <a:extLst>
              <a:ext uri="{FF2B5EF4-FFF2-40B4-BE49-F238E27FC236}">
                <a16:creationId xmlns:a16="http://schemas.microsoft.com/office/drawing/2014/main" id="{FA21D286-C666-AA40-8264-EC413DE5A23F}"/>
              </a:ext>
            </a:extLst>
          </p:cNvPr>
          <p:cNvPicPr>
            <a:picLocks noChangeAspect="1"/>
          </p:cNvPicPr>
          <p:nvPr/>
        </p:nvPicPr>
        <p:blipFill rotWithShape="1">
          <a:blip r:embed="rId4" cstate="screen">
            <a:alphaModFix amt="38000"/>
            <a:extLst>
              <a:ext uri="{28A0092B-C50C-407E-A947-70E740481C1C}">
                <a14:useLocalDpi xmlns:a14="http://schemas.microsoft.com/office/drawing/2010/main"/>
              </a:ext>
            </a:extLst>
          </a:blip>
          <a:srcRect/>
          <a:stretch/>
        </p:blipFill>
        <p:spPr>
          <a:xfrm>
            <a:off x="4571999" y="2320410"/>
            <a:ext cx="1858320" cy="3942735"/>
          </a:xfrm>
          <a:prstGeom prst="rect">
            <a:avLst/>
          </a:prstGeom>
          <a:ln w="28575">
            <a:solidFill>
              <a:srgbClr val="0070C0"/>
            </a:solidFill>
          </a:ln>
        </p:spPr>
      </p:pic>
      <p:pic>
        <p:nvPicPr>
          <p:cNvPr id="22" name="Picture 21">
            <a:extLst>
              <a:ext uri="{FF2B5EF4-FFF2-40B4-BE49-F238E27FC236}">
                <a16:creationId xmlns:a16="http://schemas.microsoft.com/office/drawing/2014/main" id="{BAB856AD-F169-9A47-BE64-4E2160F0E0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49981" y="2320407"/>
            <a:ext cx="1986096" cy="3942735"/>
          </a:xfrm>
          <a:prstGeom prst="rect">
            <a:avLst/>
          </a:prstGeom>
          <a:ln w="28575">
            <a:solidFill>
              <a:srgbClr val="0070C0"/>
            </a:solidFill>
          </a:ln>
        </p:spPr>
      </p:pic>
      <p:sp>
        <p:nvSpPr>
          <p:cNvPr id="5" name="Rounded Rectangle 4">
            <a:extLst>
              <a:ext uri="{FF2B5EF4-FFF2-40B4-BE49-F238E27FC236}">
                <a16:creationId xmlns:a16="http://schemas.microsoft.com/office/drawing/2014/main" id="{5D36DAC0-8354-1448-B924-51AE22D3905F}"/>
              </a:ext>
            </a:extLst>
          </p:cNvPr>
          <p:cNvSpPr/>
          <p:nvPr/>
        </p:nvSpPr>
        <p:spPr>
          <a:xfrm>
            <a:off x="658762" y="1582994"/>
            <a:ext cx="7846141" cy="737419"/>
          </a:xfrm>
          <a:prstGeom prst="roundRect">
            <a:avLst/>
          </a:prstGeom>
          <a:solidFill>
            <a:srgbClr val="4DB2E4"/>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Winter is one of the four seasons. </a:t>
            </a:r>
            <a:br>
              <a:rPr lang="en-GB" dirty="0"/>
            </a:br>
            <a:r>
              <a:rPr lang="en-GB" dirty="0"/>
              <a:t>It is the season that comes after autumn.</a:t>
            </a:r>
            <a:endParaRPr lang="en-US" dirty="0"/>
          </a:p>
        </p:txBody>
      </p:sp>
      <p:sp>
        <p:nvSpPr>
          <p:cNvPr id="23" name="Rounded Rectangle 22">
            <a:extLst>
              <a:ext uri="{FF2B5EF4-FFF2-40B4-BE49-F238E27FC236}">
                <a16:creationId xmlns:a16="http://schemas.microsoft.com/office/drawing/2014/main" id="{A372C72F-919E-AC4C-A117-5FA4AF06C73F}"/>
              </a:ext>
            </a:extLst>
          </p:cNvPr>
          <p:cNvSpPr/>
          <p:nvPr/>
        </p:nvSpPr>
        <p:spPr>
          <a:xfrm>
            <a:off x="6607277" y="5633884"/>
            <a:ext cx="1700981" cy="501445"/>
          </a:xfrm>
          <a:prstGeom prst="roundRect">
            <a:avLst/>
          </a:prstGeom>
          <a:solidFill>
            <a:srgbClr val="ACDDF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Winter</a:t>
            </a:r>
          </a:p>
        </p:txBody>
      </p:sp>
      <p:sp>
        <p:nvSpPr>
          <p:cNvPr id="32" name="Rectangle 31">
            <a:extLst>
              <a:ext uri="{FF2B5EF4-FFF2-40B4-BE49-F238E27FC236}">
                <a16:creationId xmlns:a16="http://schemas.microsoft.com/office/drawing/2014/main" id="{7A814DC6-2CC0-B14D-8ECD-B5346F4C5FEC}"/>
              </a:ext>
            </a:extLst>
          </p:cNvPr>
          <p:cNvSpPr/>
          <p:nvPr/>
        </p:nvSpPr>
        <p:spPr>
          <a:xfrm>
            <a:off x="565352" y="1813865"/>
            <a:ext cx="2507228" cy="1603104"/>
          </a:xfrm>
          <a:prstGeom prst="rect">
            <a:avLst/>
          </a:prstGeom>
          <a:solidFill>
            <a:srgbClr val="ACDDFC"/>
          </a:solidFill>
        </p:spPr>
        <p:txBody>
          <a:bodyPr wrap="square" lIns="108000" tIns="108000" rIns="108000" bIns="108000">
            <a:spAutoFit/>
          </a:bodyPr>
          <a:lstStyle/>
          <a:p>
            <a:r>
              <a:rPr lang="en-GB" dirty="0"/>
              <a:t>Winter begins at the beginning of December and is finished at the end of February. </a:t>
            </a:r>
          </a:p>
        </p:txBody>
      </p:sp>
      <p:sp>
        <p:nvSpPr>
          <p:cNvPr id="33" name="Rectangle 32">
            <a:extLst>
              <a:ext uri="{FF2B5EF4-FFF2-40B4-BE49-F238E27FC236}">
                <a16:creationId xmlns:a16="http://schemas.microsoft.com/office/drawing/2014/main" id="{C3CFCDD8-236C-004A-9F21-DBA06B6A8A4D}"/>
              </a:ext>
            </a:extLst>
          </p:cNvPr>
          <p:cNvSpPr/>
          <p:nvPr/>
        </p:nvSpPr>
        <p:spPr>
          <a:xfrm>
            <a:off x="3217603" y="1577114"/>
            <a:ext cx="2770241" cy="1603104"/>
          </a:xfrm>
          <a:prstGeom prst="rect">
            <a:avLst/>
          </a:prstGeom>
          <a:solidFill>
            <a:srgbClr val="ACDDFC"/>
          </a:solidFill>
        </p:spPr>
        <p:txBody>
          <a:bodyPr wrap="square" lIns="108000" tIns="108000" rIns="108000" bIns="108000">
            <a:spAutoFit/>
          </a:bodyPr>
          <a:lstStyle/>
          <a:p>
            <a:r>
              <a:rPr lang="en-GB" dirty="0"/>
              <a:t>During the winter there is less sunlight, which means the days are shorter and colder than during any other season.</a:t>
            </a:r>
          </a:p>
        </p:txBody>
      </p:sp>
      <p:sp>
        <p:nvSpPr>
          <p:cNvPr id="34" name="Rectangle 33">
            <a:extLst>
              <a:ext uri="{FF2B5EF4-FFF2-40B4-BE49-F238E27FC236}">
                <a16:creationId xmlns:a16="http://schemas.microsoft.com/office/drawing/2014/main" id="{DB52AF62-71E0-4D4C-A81E-8CB0DE10F295}"/>
              </a:ext>
            </a:extLst>
          </p:cNvPr>
          <p:cNvSpPr/>
          <p:nvPr/>
        </p:nvSpPr>
        <p:spPr>
          <a:xfrm>
            <a:off x="6132867" y="2180303"/>
            <a:ext cx="2340077" cy="1049106"/>
          </a:xfrm>
          <a:prstGeom prst="rect">
            <a:avLst/>
          </a:prstGeom>
          <a:solidFill>
            <a:srgbClr val="ACDDFC"/>
          </a:solidFill>
        </p:spPr>
        <p:txBody>
          <a:bodyPr wrap="square" lIns="108000" tIns="108000" rIns="108000" bIns="108000">
            <a:spAutoFit/>
          </a:bodyPr>
          <a:lstStyle/>
          <a:p>
            <a:r>
              <a:rPr lang="en-GB" dirty="0"/>
              <a:t>Most trees and plants stop growing in the winter.</a:t>
            </a:r>
          </a:p>
        </p:txBody>
      </p:sp>
      <p:sp>
        <p:nvSpPr>
          <p:cNvPr id="35" name="Rectangle 34">
            <a:extLst>
              <a:ext uri="{FF2B5EF4-FFF2-40B4-BE49-F238E27FC236}">
                <a16:creationId xmlns:a16="http://schemas.microsoft.com/office/drawing/2014/main" id="{112F93BD-3481-6043-AFD3-2FE181672371}"/>
              </a:ext>
            </a:extLst>
          </p:cNvPr>
          <p:cNvSpPr/>
          <p:nvPr/>
        </p:nvSpPr>
        <p:spPr>
          <a:xfrm>
            <a:off x="4602723" y="5623829"/>
            <a:ext cx="3229897" cy="495108"/>
          </a:xfrm>
          <a:prstGeom prst="rect">
            <a:avLst/>
          </a:prstGeom>
          <a:solidFill>
            <a:srgbClr val="ACDDFC"/>
          </a:solidFill>
        </p:spPr>
        <p:txBody>
          <a:bodyPr wrap="square" lIns="108000" tIns="108000" rIns="108000" bIns="108000">
            <a:spAutoFit/>
          </a:bodyPr>
          <a:lstStyle/>
          <a:p>
            <a:r>
              <a:rPr lang="en-GB" dirty="0"/>
              <a:t>Many animals hibernate. </a:t>
            </a:r>
          </a:p>
        </p:txBody>
      </p:sp>
      <p:sp>
        <p:nvSpPr>
          <p:cNvPr id="36" name="Rectangle 35">
            <a:extLst>
              <a:ext uri="{FF2B5EF4-FFF2-40B4-BE49-F238E27FC236}">
                <a16:creationId xmlns:a16="http://schemas.microsoft.com/office/drawing/2014/main" id="{13B3C59E-37A3-354A-AAA3-67DAD5FD74C0}"/>
              </a:ext>
            </a:extLst>
          </p:cNvPr>
          <p:cNvSpPr/>
          <p:nvPr/>
        </p:nvSpPr>
        <p:spPr>
          <a:xfrm>
            <a:off x="648927" y="3923756"/>
            <a:ext cx="2340077" cy="1603104"/>
          </a:xfrm>
          <a:prstGeom prst="rect">
            <a:avLst/>
          </a:prstGeom>
          <a:solidFill>
            <a:srgbClr val="ACDDFC"/>
          </a:solidFill>
        </p:spPr>
        <p:txBody>
          <a:bodyPr wrap="square" lIns="108000" tIns="108000" rIns="108000" bIns="108000">
            <a:spAutoFit/>
          </a:bodyPr>
          <a:lstStyle/>
          <a:p>
            <a:r>
              <a:rPr lang="en-GB" dirty="0"/>
              <a:t>Many festivals are celebrated during the winter including Christmas, New Year and Hanukkah.</a:t>
            </a:r>
          </a:p>
        </p:txBody>
      </p:sp>
      <p:sp>
        <p:nvSpPr>
          <p:cNvPr id="37" name="Rectangle 36">
            <a:extLst>
              <a:ext uri="{FF2B5EF4-FFF2-40B4-BE49-F238E27FC236}">
                <a16:creationId xmlns:a16="http://schemas.microsoft.com/office/drawing/2014/main" id="{AAA30976-B275-644E-B6B9-61A8EFDE6870}"/>
              </a:ext>
            </a:extLst>
          </p:cNvPr>
          <p:cNvSpPr/>
          <p:nvPr/>
        </p:nvSpPr>
        <p:spPr>
          <a:xfrm>
            <a:off x="3657600" y="3531844"/>
            <a:ext cx="3495365" cy="1880103"/>
          </a:xfrm>
          <a:prstGeom prst="rect">
            <a:avLst/>
          </a:prstGeom>
          <a:solidFill>
            <a:srgbClr val="ACDDFC"/>
          </a:solidFill>
        </p:spPr>
        <p:txBody>
          <a:bodyPr wrap="square" lIns="108000" tIns="108000" rIns="108000" bIns="108000">
            <a:spAutoFit/>
          </a:bodyPr>
          <a:lstStyle/>
          <a:p>
            <a:r>
              <a:rPr lang="en-GB" dirty="0"/>
              <a:t>There are several outside </a:t>
            </a:r>
            <a:br>
              <a:rPr lang="en-GB" dirty="0"/>
            </a:br>
            <a:r>
              <a:rPr lang="en-GB" dirty="0"/>
              <a:t>activities that people enjoy </a:t>
            </a:r>
            <a:br>
              <a:rPr lang="en-GB" dirty="0"/>
            </a:br>
            <a:r>
              <a:rPr lang="en-GB" dirty="0"/>
              <a:t>in the winter season such </a:t>
            </a:r>
            <a:br>
              <a:rPr lang="en-GB" dirty="0"/>
            </a:br>
            <a:r>
              <a:rPr lang="en-GB" dirty="0"/>
              <a:t>as making snowmen, sledding,</a:t>
            </a:r>
            <a:br>
              <a:rPr lang="en-GB" dirty="0"/>
            </a:br>
            <a:r>
              <a:rPr lang="en-GB" dirty="0"/>
              <a:t>and ice skating. Cold weather</a:t>
            </a:r>
            <a:br>
              <a:rPr lang="en-GB" dirty="0"/>
            </a:br>
            <a:r>
              <a:rPr lang="en-GB" dirty="0"/>
              <a:t>and snow can be a lot of fun!</a:t>
            </a:r>
          </a:p>
        </p:txBody>
      </p:sp>
    </p:spTree>
    <p:extLst>
      <p:ext uri="{BB962C8B-B14F-4D97-AF65-F5344CB8AC3E}">
        <p14:creationId xmlns:p14="http://schemas.microsoft.com/office/powerpoint/2010/main" val="21561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3" grpId="1" animBg="1"/>
      <p:bldP spid="32" grpId="0" animBg="1"/>
      <p:bldP spid="33" grpId="0" animBg="1"/>
      <p:bldP spid="34" grpId="0" animBg="1"/>
      <p:bldP spid="35" grpId="0" animBg="1"/>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side Corner of Rectangle 4">
            <a:extLst>
              <a:ext uri="{FF2B5EF4-FFF2-40B4-BE49-F238E27FC236}">
                <a16:creationId xmlns:a16="http://schemas.microsoft.com/office/drawing/2014/main" id="{E8E8CBCC-CE21-AF47-96CA-5F42530543F2}"/>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What Happens in Winter?</a:t>
            </a:r>
            <a:endParaRPr lang="en-US" sz="3600" dirty="0"/>
          </a:p>
        </p:txBody>
      </p:sp>
      <p:sp>
        <p:nvSpPr>
          <p:cNvPr id="10" name="Round Same-side Corner of Rectangle 9">
            <a:extLst>
              <a:ext uri="{FF2B5EF4-FFF2-40B4-BE49-F238E27FC236}">
                <a16:creationId xmlns:a16="http://schemas.microsoft.com/office/drawing/2014/main" id="{EC7939D9-D223-5444-A0CC-7148349D0F06}"/>
              </a:ext>
            </a:extLst>
          </p:cNvPr>
          <p:cNvSpPr/>
          <p:nvPr/>
        </p:nvSpPr>
        <p:spPr>
          <a:xfrm rot="5400000">
            <a:off x="4022623" y="16893"/>
            <a:ext cx="1678855" cy="6223821"/>
          </a:xfrm>
          <a:prstGeom prst="round2Same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side Corner of Rectangle 11">
            <a:extLst>
              <a:ext uri="{FF2B5EF4-FFF2-40B4-BE49-F238E27FC236}">
                <a16:creationId xmlns:a16="http://schemas.microsoft.com/office/drawing/2014/main" id="{7B4175AB-5866-C342-9B4D-51B41EA1C772}"/>
              </a:ext>
            </a:extLst>
          </p:cNvPr>
          <p:cNvSpPr/>
          <p:nvPr/>
        </p:nvSpPr>
        <p:spPr>
          <a:xfrm rot="5400000">
            <a:off x="3581030" y="1285382"/>
            <a:ext cx="1261349" cy="7524512"/>
          </a:xfrm>
          <a:prstGeom prst="round2Same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ndoor&#10;&#10;Description automatically generated">
            <a:extLst>
              <a:ext uri="{FF2B5EF4-FFF2-40B4-BE49-F238E27FC236}">
                <a16:creationId xmlns:a16="http://schemas.microsoft.com/office/drawing/2014/main" id="{E93113C1-1735-1E4F-91E8-989CDC0202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4112" y="1781643"/>
            <a:ext cx="2292056" cy="4258277"/>
          </a:xfrm>
          <a:prstGeom prst="rect">
            <a:avLst/>
          </a:prstGeom>
        </p:spPr>
      </p:pic>
      <p:sp>
        <p:nvSpPr>
          <p:cNvPr id="11" name="Rectangle 10">
            <a:extLst>
              <a:ext uri="{FF2B5EF4-FFF2-40B4-BE49-F238E27FC236}">
                <a16:creationId xmlns:a16="http://schemas.microsoft.com/office/drawing/2014/main" id="{CC47030F-DC1D-D14C-ADB0-AD5448E3DA85}"/>
              </a:ext>
            </a:extLst>
          </p:cNvPr>
          <p:cNvSpPr/>
          <p:nvPr/>
        </p:nvSpPr>
        <p:spPr>
          <a:xfrm>
            <a:off x="2531807" y="2390139"/>
            <a:ext cx="5186516" cy="1477328"/>
          </a:xfrm>
          <a:prstGeom prst="rect">
            <a:avLst/>
          </a:prstGeom>
        </p:spPr>
        <p:txBody>
          <a:bodyPr wrap="square">
            <a:spAutoFit/>
          </a:bodyPr>
          <a:lstStyle/>
          <a:p>
            <a:r>
              <a:rPr lang="en-GB" dirty="0">
                <a:solidFill>
                  <a:srgbClr val="1C1C1C"/>
                </a:solidFill>
              </a:rPr>
              <a:t>In winter the deciduous trees lose nearly all of their leaves. Tiny buds can be seen tightly wrapped together on tree branches. When the weather begins to warm in spring, the buds lengthen and begin to grow.</a:t>
            </a:r>
            <a:endParaRPr lang="en-US" dirty="0"/>
          </a:p>
        </p:txBody>
      </p:sp>
      <p:sp>
        <p:nvSpPr>
          <p:cNvPr id="13" name="Rectangle 12">
            <a:extLst>
              <a:ext uri="{FF2B5EF4-FFF2-40B4-BE49-F238E27FC236}">
                <a16:creationId xmlns:a16="http://schemas.microsoft.com/office/drawing/2014/main" id="{0DED42B1-4FF6-144A-BDF4-50AB4E572D83}"/>
              </a:ext>
            </a:extLst>
          </p:cNvPr>
          <p:cNvSpPr/>
          <p:nvPr/>
        </p:nvSpPr>
        <p:spPr>
          <a:xfrm>
            <a:off x="3146323" y="4551881"/>
            <a:ext cx="4572000" cy="923330"/>
          </a:xfrm>
          <a:prstGeom prst="rect">
            <a:avLst/>
          </a:prstGeom>
        </p:spPr>
        <p:txBody>
          <a:bodyPr>
            <a:spAutoFit/>
          </a:bodyPr>
          <a:lstStyle/>
          <a:p>
            <a:r>
              <a:rPr lang="en-GB" dirty="0">
                <a:solidFill>
                  <a:srgbClr val="1C1C1C"/>
                </a:solidFill>
              </a:rPr>
              <a:t>Evergreens keep their leaves. </a:t>
            </a:r>
            <a:br>
              <a:rPr lang="en-GB" dirty="0">
                <a:solidFill>
                  <a:srgbClr val="1C1C1C"/>
                </a:solidFill>
              </a:rPr>
            </a:br>
            <a:r>
              <a:rPr lang="en-GB" dirty="0">
                <a:solidFill>
                  <a:srgbClr val="1C1C1C"/>
                </a:solidFill>
              </a:rPr>
              <a:t>People bring evergreen trees inside and decorate them as Christmas trees.</a:t>
            </a:r>
            <a:endParaRPr lang="en-US" dirty="0"/>
          </a:p>
        </p:txBody>
      </p:sp>
    </p:spTree>
    <p:extLst>
      <p:ext uri="{BB962C8B-B14F-4D97-AF65-F5344CB8AC3E}">
        <p14:creationId xmlns:p14="http://schemas.microsoft.com/office/powerpoint/2010/main" val="265138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side Corner of Rectangle 4">
            <a:extLst>
              <a:ext uri="{FF2B5EF4-FFF2-40B4-BE49-F238E27FC236}">
                <a16:creationId xmlns:a16="http://schemas.microsoft.com/office/drawing/2014/main" id="{E8E8CBCC-CE21-AF47-96CA-5F42530543F2}"/>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What Happens to Animals in Winter?</a:t>
            </a:r>
            <a:endParaRPr lang="en-US" sz="3600" dirty="0"/>
          </a:p>
        </p:txBody>
      </p:sp>
      <p:sp>
        <p:nvSpPr>
          <p:cNvPr id="2" name="Rectangle 1">
            <a:extLst>
              <a:ext uri="{FF2B5EF4-FFF2-40B4-BE49-F238E27FC236}">
                <a16:creationId xmlns:a16="http://schemas.microsoft.com/office/drawing/2014/main" id="{0FD8EA75-4C50-8646-9DA8-566F2B0101BE}"/>
              </a:ext>
            </a:extLst>
          </p:cNvPr>
          <p:cNvSpPr/>
          <p:nvPr/>
        </p:nvSpPr>
        <p:spPr>
          <a:xfrm>
            <a:off x="526025" y="1526931"/>
            <a:ext cx="8091947" cy="2308324"/>
          </a:xfrm>
          <a:prstGeom prst="rect">
            <a:avLst/>
          </a:prstGeom>
        </p:spPr>
        <p:txBody>
          <a:bodyPr wrap="square">
            <a:spAutoFit/>
          </a:bodyPr>
          <a:lstStyle/>
          <a:p>
            <a:pPr algn="ctr"/>
            <a:r>
              <a:rPr lang="en-GB" dirty="0">
                <a:solidFill>
                  <a:srgbClr val="1C1C1C"/>
                </a:solidFill>
              </a:rPr>
              <a:t>The weather becomes much colder in the winter. </a:t>
            </a:r>
          </a:p>
          <a:p>
            <a:pPr algn="ctr"/>
            <a:br>
              <a:rPr lang="en-GB" dirty="0">
                <a:solidFill>
                  <a:srgbClr val="1C1C1C"/>
                </a:solidFill>
              </a:rPr>
            </a:br>
            <a:r>
              <a:rPr lang="en-GB" dirty="0">
                <a:solidFill>
                  <a:srgbClr val="1C1C1C"/>
                </a:solidFill>
              </a:rPr>
              <a:t>People can wear warm clothes and buy their food from stores.</a:t>
            </a:r>
          </a:p>
          <a:p>
            <a:pPr algn="ctr"/>
            <a:br>
              <a:rPr lang="en-GB" dirty="0">
                <a:solidFill>
                  <a:srgbClr val="1C1C1C"/>
                </a:solidFill>
              </a:rPr>
            </a:br>
            <a:r>
              <a:rPr lang="en-GB" dirty="0">
                <a:solidFill>
                  <a:srgbClr val="1C1C1C"/>
                </a:solidFill>
              </a:rPr>
              <a:t>This is not possible for animals, so how do they survive?</a:t>
            </a:r>
            <a:endParaRPr lang="en-GB" dirty="0">
              <a:solidFill>
                <a:srgbClr val="000000"/>
              </a:solidFill>
            </a:endParaRPr>
          </a:p>
          <a:p>
            <a:pPr algn="ctr"/>
            <a:br>
              <a:rPr lang="en-GB" dirty="0"/>
            </a:br>
            <a:br>
              <a:rPr lang="en-GB" dirty="0"/>
            </a:br>
            <a:endParaRPr lang="en-US" dirty="0"/>
          </a:p>
        </p:txBody>
      </p:sp>
      <p:sp>
        <p:nvSpPr>
          <p:cNvPr id="6" name="Round Same-side Corner of Rectangle 5">
            <a:extLst>
              <a:ext uri="{FF2B5EF4-FFF2-40B4-BE49-F238E27FC236}">
                <a16:creationId xmlns:a16="http://schemas.microsoft.com/office/drawing/2014/main" id="{EEC382F3-2F7A-9B48-B84B-1ACF9BB58DB6}"/>
              </a:ext>
            </a:extLst>
          </p:cNvPr>
          <p:cNvSpPr/>
          <p:nvPr/>
        </p:nvSpPr>
        <p:spPr>
          <a:xfrm rot="5400000">
            <a:off x="4570706" y="2421258"/>
            <a:ext cx="2778970" cy="4814120"/>
          </a:xfrm>
          <a:prstGeom prst="round2SameRect">
            <a:avLst/>
          </a:prstGeom>
          <a:solidFill>
            <a:srgbClr val="ACDDFC"/>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3E6C6D43-7289-3B4A-B927-5F638F83F4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049" y="3429000"/>
            <a:ext cx="3877949" cy="2768605"/>
          </a:xfrm>
          <a:prstGeom prst="roundRect">
            <a:avLst/>
          </a:prstGeom>
          <a:ln w="28575">
            <a:solidFill>
              <a:srgbClr val="18A0DB"/>
            </a:solidFill>
          </a:ln>
        </p:spPr>
      </p:pic>
      <p:sp>
        <p:nvSpPr>
          <p:cNvPr id="8" name="Round Same-side Corner of Rectangle 7">
            <a:extLst>
              <a:ext uri="{FF2B5EF4-FFF2-40B4-BE49-F238E27FC236}">
                <a16:creationId xmlns:a16="http://schemas.microsoft.com/office/drawing/2014/main" id="{BA67CFB8-CE77-1343-8CB4-B83F921BF8C0}"/>
              </a:ext>
            </a:extLst>
          </p:cNvPr>
          <p:cNvSpPr/>
          <p:nvPr/>
        </p:nvSpPr>
        <p:spPr>
          <a:xfrm rot="10800000">
            <a:off x="2890684" y="3399505"/>
            <a:ext cx="3578942" cy="460280"/>
          </a:xfrm>
          <a:prstGeom prst="round2SameRect">
            <a:avLst/>
          </a:prstGeom>
          <a:solidFill>
            <a:srgbClr val="18A0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EEDBDD4-B482-F248-B4D1-BEF92D767FC0}"/>
              </a:ext>
            </a:extLst>
          </p:cNvPr>
          <p:cNvSpPr txBox="1"/>
          <p:nvPr/>
        </p:nvSpPr>
        <p:spPr>
          <a:xfrm>
            <a:off x="3028335" y="3490453"/>
            <a:ext cx="3333136" cy="369332"/>
          </a:xfrm>
          <a:prstGeom prst="rect">
            <a:avLst/>
          </a:prstGeom>
          <a:noFill/>
        </p:spPr>
        <p:txBody>
          <a:bodyPr wrap="square" rtlCol="0">
            <a:spAutoFit/>
          </a:bodyPr>
          <a:lstStyle/>
          <a:p>
            <a:pPr algn="ctr"/>
            <a:r>
              <a:rPr lang="en-US" dirty="0">
                <a:solidFill>
                  <a:schemeClr val="bg1"/>
                </a:solidFill>
              </a:rPr>
              <a:t>Hibernation</a:t>
            </a:r>
          </a:p>
        </p:txBody>
      </p:sp>
      <p:sp>
        <p:nvSpPr>
          <p:cNvPr id="14" name="Rectangle 13">
            <a:extLst>
              <a:ext uri="{FF2B5EF4-FFF2-40B4-BE49-F238E27FC236}">
                <a16:creationId xmlns:a16="http://schemas.microsoft.com/office/drawing/2014/main" id="{50203244-0A98-4D4C-8A47-36E11E8563E8}"/>
              </a:ext>
            </a:extLst>
          </p:cNvPr>
          <p:cNvSpPr/>
          <p:nvPr/>
        </p:nvSpPr>
        <p:spPr>
          <a:xfrm>
            <a:off x="4680154" y="3845660"/>
            <a:ext cx="3637935" cy="2308324"/>
          </a:xfrm>
          <a:prstGeom prst="rect">
            <a:avLst/>
          </a:prstGeom>
        </p:spPr>
        <p:txBody>
          <a:bodyPr wrap="square">
            <a:spAutoFit/>
          </a:bodyPr>
          <a:lstStyle/>
          <a:p>
            <a:r>
              <a:rPr lang="en-GB" dirty="0">
                <a:solidFill>
                  <a:srgbClr val="1C1C1C"/>
                </a:solidFill>
              </a:rPr>
              <a:t>Hibernation is the way that some animals survive through the winter. </a:t>
            </a:r>
          </a:p>
          <a:p>
            <a:br>
              <a:rPr lang="en-GB" dirty="0">
                <a:solidFill>
                  <a:srgbClr val="1C1C1C"/>
                </a:solidFill>
              </a:rPr>
            </a:br>
            <a:r>
              <a:rPr lang="en-GB" dirty="0">
                <a:solidFill>
                  <a:srgbClr val="1C1C1C"/>
                </a:solidFill>
              </a:rPr>
              <a:t>They find a safe place and fall into a very deep sleep. When the temperature is warmer, in the spring, they wake up again.</a:t>
            </a:r>
            <a:endParaRPr lang="en-US" dirty="0"/>
          </a:p>
        </p:txBody>
      </p:sp>
      <p:sp>
        <p:nvSpPr>
          <p:cNvPr id="15" name="Round Same-side Corner of Rectangle 14">
            <a:extLst>
              <a:ext uri="{FF2B5EF4-FFF2-40B4-BE49-F238E27FC236}">
                <a16:creationId xmlns:a16="http://schemas.microsoft.com/office/drawing/2014/main" id="{7B8B8FDC-3A38-F943-AF52-59B84777F154}"/>
              </a:ext>
            </a:extLst>
          </p:cNvPr>
          <p:cNvSpPr/>
          <p:nvPr/>
        </p:nvSpPr>
        <p:spPr>
          <a:xfrm rot="5400000">
            <a:off x="4570706" y="2412434"/>
            <a:ext cx="2778970" cy="4814120"/>
          </a:xfrm>
          <a:prstGeom prst="round2SameRect">
            <a:avLst/>
          </a:prstGeom>
          <a:solidFill>
            <a:srgbClr val="ACDDFC"/>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619CB4-4AB6-4147-ACFF-28D198462D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049" y="3420176"/>
            <a:ext cx="3877949" cy="2768605"/>
          </a:xfrm>
          <a:prstGeom prst="roundRect">
            <a:avLst/>
          </a:prstGeom>
          <a:solidFill>
            <a:srgbClr val="18A0DB"/>
          </a:solidFill>
          <a:ln w="28575">
            <a:solidFill>
              <a:srgbClr val="18A0DB"/>
            </a:solidFill>
          </a:ln>
        </p:spPr>
      </p:pic>
      <p:sp>
        <p:nvSpPr>
          <p:cNvPr id="17" name="Round Same-side Corner of Rectangle 16">
            <a:extLst>
              <a:ext uri="{FF2B5EF4-FFF2-40B4-BE49-F238E27FC236}">
                <a16:creationId xmlns:a16="http://schemas.microsoft.com/office/drawing/2014/main" id="{EF3F5CBB-BE36-2144-B663-31D9B9940828}"/>
              </a:ext>
            </a:extLst>
          </p:cNvPr>
          <p:cNvSpPr/>
          <p:nvPr/>
        </p:nvSpPr>
        <p:spPr>
          <a:xfrm rot="10800000">
            <a:off x="2890684" y="3390681"/>
            <a:ext cx="3578942" cy="460280"/>
          </a:xfrm>
          <a:prstGeom prst="round2SameRect">
            <a:avLst/>
          </a:prstGeom>
          <a:solidFill>
            <a:srgbClr val="18A0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28D9D04-F9A9-8940-AEE5-10635A5FF0D6}"/>
              </a:ext>
            </a:extLst>
          </p:cNvPr>
          <p:cNvSpPr txBox="1"/>
          <p:nvPr/>
        </p:nvSpPr>
        <p:spPr>
          <a:xfrm>
            <a:off x="3028335" y="3452133"/>
            <a:ext cx="3333136" cy="369332"/>
          </a:xfrm>
          <a:prstGeom prst="rect">
            <a:avLst/>
          </a:prstGeom>
          <a:noFill/>
        </p:spPr>
        <p:txBody>
          <a:bodyPr wrap="square" rtlCol="0">
            <a:spAutoFit/>
          </a:bodyPr>
          <a:lstStyle/>
          <a:p>
            <a:pPr algn="ctr"/>
            <a:r>
              <a:rPr lang="en-US" dirty="0">
                <a:solidFill>
                  <a:schemeClr val="bg1"/>
                </a:solidFill>
              </a:rPr>
              <a:t>Migration</a:t>
            </a:r>
          </a:p>
        </p:txBody>
      </p:sp>
      <p:sp>
        <p:nvSpPr>
          <p:cNvPr id="19" name="Rectangle 18">
            <a:extLst>
              <a:ext uri="{FF2B5EF4-FFF2-40B4-BE49-F238E27FC236}">
                <a16:creationId xmlns:a16="http://schemas.microsoft.com/office/drawing/2014/main" id="{E7A34AFB-DCCB-1146-97FA-67BD69E21437}"/>
              </a:ext>
            </a:extLst>
          </p:cNvPr>
          <p:cNvSpPr/>
          <p:nvPr/>
        </p:nvSpPr>
        <p:spPr>
          <a:xfrm>
            <a:off x="4680154" y="4178927"/>
            <a:ext cx="3637935" cy="1200329"/>
          </a:xfrm>
          <a:prstGeom prst="rect">
            <a:avLst/>
          </a:prstGeom>
        </p:spPr>
        <p:txBody>
          <a:bodyPr wrap="square">
            <a:spAutoFit/>
          </a:bodyPr>
          <a:lstStyle/>
          <a:p>
            <a:r>
              <a:rPr lang="en-GB" dirty="0"/>
              <a:t>Some birds fly south for the winter, where it is warmer. </a:t>
            </a:r>
            <a:br>
              <a:rPr lang="en-GB" dirty="0"/>
            </a:br>
            <a:r>
              <a:rPr lang="en-GB" dirty="0"/>
              <a:t>This is called migration. They go to a warmer place to find food</a:t>
            </a:r>
            <a:r>
              <a:rPr lang="en-GB" dirty="0">
                <a:solidFill>
                  <a:srgbClr val="1C1C1C"/>
                </a:solidFill>
              </a:rPr>
              <a:t>.</a:t>
            </a:r>
            <a:endParaRPr lang="en-US" dirty="0"/>
          </a:p>
        </p:txBody>
      </p:sp>
      <p:sp>
        <p:nvSpPr>
          <p:cNvPr id="20" name="Round Same-side Corner of Rectangle 19">
            <a:extLst>
              <a:ext uri="{FF2B5EF4-FFF2-40B4-BE49-F238E27FC236}">
                <a16:creationId xmlns:a16="http://schemas.microsoft.com/office/drawing/2014/main" id="{823E4AAD-5A66-754F-A85D-D3C766DD569E}"/>
              </a:ext>
            </a:extLst>
          </p:cNvPr>
          <p:cNvSpPr/>
          <p:nvPr/>
        </p:nvSpPr>
        <p:spPr>
          <a:xfrm rot="5400000">
            <a:off x="4442571" y="2293123"/>
            <a:ext cx="3035239" cy="4814120"/>
          </a:xfrm>
          <a:prstGeom prst="round2SameRect">
            <a:avLst/>
          </a:prstGeom>
          <a:solidFill>
            <a:srgbClr val="ACDDFC"/>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A855F06-19E2-DF41-B254-34B3906C9F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651" t="-2068"/>
          <a:stretch/>
        </p:blipFill>
        <p:spPr>
          <a:xfrm>
            <a:off x="694049" y="3172731"/>
            <a:ext cx="3877949" cy="3036248"/>
          </a:xfrm>
          <a:prstGeom prst="roundRect">
            <a:avLst/>
          </a:prstGeom>
          <a:solidFill>
            <a:srgbClr val="18A0DB"/>
          </a:solidFill>
          <a:ln w="28575">
            <a:solidFill>
              <a:srgbClr val="18A0DB"/>
            </a:solidFill>
          </a:ln>
        </p:spPr>
      </p:pic>
      <p:sp>
        <p:nvSpPr>
          <p:cNvPr id="22" name="Round Same-side Corner of Rectangle 21">
            <a:extLst>
              <a:ext uri="{FF2B5EF4-FFF2-40B4-BE49-F238E27FC236}">
                <a16:creationId xmlns:a16="http://schemas.microsoft.com/office/drawing/2014/main" id="{B9A04AE7-B5C9-7242-A386-24D1EBA0ECD5}"/>
              </a:ext>
            </a:extLst>
          </p:cNvPr>
          <p:cNvSpPr/>
          <p:nvPr/>
        </p:nvSpPr>
        <p:spPr>
          <a:xfrm rot="10800000">
            <a:off x="2890684" y="3143236"/>
            <a:ext cx="3578942" cy="460280"/>
          </a:xfrm>
          <a:prstGeom prst="round2SameRect">
            <a:avLst/>
          </a:prstGeom>
          <a:solidFill>
            <a:srgbClr val="18A0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01C9BDAF-063A-DF44-A53B-C3E834DD8F5D}"/>
              </a:ext>
            </a:extLst>
          </p:cNvPr>
          <p:cNvSpPr txBox="1"/>
          <p:nvPr/>
        </p:nvSpPr>
        <p:spPr>
          <a:xfrm>
            <a:off x="3028335" y="3204688"/>
            <a:ext cx="3333136" cy="369332"/>
          </a:xfrm>
          <a:prstGeom prst="rect">
            <a:avLst/>
          </a:prstGeom>
          <a:noFill/>
        </p:spPr>
        <p:txBody>
          <a:bodyPr wrap="square" rtlCol="0">
            <a:spAutoFit/>
          </a:bodyPr>
          <a:lstStyle/>
          <a:p>
            <a:pPr algn="ctr"/>
            <a:r>
              <a:rPr lang="en-US" dirty="0">
                <a:solidFill>
                  <a:schemeClr val="bg1"/>
                </a:solidFill>
              </a:rPr>
              <a:t>Adaption</a:t>
            </a:r>
          </a:p>
        </p:txBody>
      </p:sp>
      <p:sp>
        <p:nvSpPr>
          <p:cNvPr id="24" name="Rectangle 23">
            <a:extLst>
              <a:ext uri="{FF2B5EF4-FFF2-40B4-BE49-F238E27FC236}">
                <a16:creationId xmlns:a16="http://schemas.microsoft.com/office/drawing/2014/main" id="{5DFFA882-157C-6444-B98B-16AA9669CBFD}"/>
              </a:ext>
            </a:extLst>
          </p:cNvPr>
          <p:cNvSpPr/>
          <p:nvPr/>
        </p:nvSpPr>
        <p:spPr>
          <a:xfrm>
            <a:off x="4650657" y="3638847"/>
            <a:ext cx="3637935" cy="2585323"/>
          </a:xfrm>
          <a:prstGeom prst="rect">
            <a:avLst/>
          </a:prstGeom>
        </p:spPr>
        <p:txBody>
          <a:bodyPr wrap="square">
            <a:spAutoFit/>
          </a:bodyPr>
          <a:lstStyle/>
          <a:p>
            <a:r>
              <a:rPr lang="en-GB" dirty="0"/>
              <a:t>Not all birds migrate - some stay in their homes all winter. People can help these birds by feeding them. Other animals stay active in winter such as squirrels, rabbits, and foxes. It is more difficult for them to find food. Some animals grow more fur in winter to help them stay warm.</a:t>
            </a:r>
            <a:endParaRPr lang="en-US" dirty="0"/>
          </a:p>
        </p:txBody>
      </p:sp>
    </p:spTree>
    <p:extLst>
      <p:ext uri="{BB962C8B-B14F-4D97-AF65-F5344CB8AC3E}">
        <p14:creationId xmlns:p14="http://schemas.microsoft.com/office/powerpoint/2010/main" val="40209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2"/>
                                        </p:tgtEl>
                                      </p:cBhvr>
                                    </p:animEffect>
                                    <p:set>
                                      <p:cBhvr>
                                        <p:cTn id="112" dur="1" fill="hold">
                                          <p:stCondLst>
                                            <p:cond delay="499"/>
                                          </p:stCondLst>
                                        </p:cTn>
                                        <p:tgtEl>
                                          <p:spTgt spid="22"/>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0"/>
                                        </p:tgtEl>
                                      </p:cBhvr>
                                    </p:animEffect>
                                    <p:set>
                                      <p:cBhvr>
                                        <p:cTn id="118" dur="1" fill="hold">
                                          <p:stCondLst>
                                            <p:cond delay="499"/>
                                          </p:stCondLst>
                                        </p:cTn>
                                        <p:tgtEl>
                                          <p:spTgt spid="20"/>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24"/>
                                        </p:tgtEl>
                                      </p:cBhvr>
                                    </p:animEffect>
                                    <p:set>
                                      <p:cBhvr>
                                        <p:cTn id="121" dur="1" fill="hold">
                                          <p:stCondLst>
                                            <p:cond delay="499"/>
                                          </p:stCondLst>
                                        </p:cTn>
                                        <p:tgtEl>
                                          <p:spTgt spid="2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par>
                                <p:cTn id="127" presetID="10" presetClass="exit" presetSubtype="0" fill="hold" grpId="2" nodeType="withEffect">
                                  <p:stCondLst>
                                    <p:cond delay="0"/>
                                  </p:stCondLst>
                                  <p:childTnLst>
                                    <p:animEffect transition="out" filter="fade">
                                      <p:cBhvr>
                                        <p:cTn id="128" dur="500"/>
                                        <p:tgtEl>
                                          <p:spTgt spid="23"/>
                                        </p:tgtEl>
                                      </p:cBhvr>
                                    </p:animEffect>
                                    <p:set>
                                      <p:cBhvr>
                                        <p:cTn id="129" dur="1" fill="hold">
                                          <p:stCondLst>
                                            <p:cond delay="499"/>
                                          </p:stCondLst>
                                        </p:cTn>
                                        <p:tgtEl>
                                          <p:spTgt spid="23"/>
                                        </p:tgtEl>
                                        <p:attrNameLst>
                                          <p:attrName>style.visibility</p:attrName>
                                        </p:attrNameLst>
                                      </p:cBhvr>
                                      <p:to>
                                        <p:strVal val="hidden"/>
                                      </p:to>
                                    </p:set>
                                  </p:childTnLst>
                                </p:cTn>
                              </p:par>
                              <p:par>
                                <p:cTn id="130" presetID="10" presetClass="exit" presetSubtype="0" fill="hold" grpId="2" nodeType="withEffect">
                                  <p:stCondLst>
                                    <p:cond delay="0"/>
                                  </p:stCondLst>
                                  <p:childTnLst>
                                    <p:animEffect transition="out" filter="fade">
                                      <p:cBhvr>
                                        <p:cTn id="131" dur="500"/>
                                        <p:tgtEl>
                                          <p:spTgt spid="22"/>
                                        </p:tgtEl>
                                      </p:cBhvr>
                                    </p:animEffect>
                                    <p:set>
                                      <p:cBhvr>
                                        <p:cTn id="132" dur="1" fill="hold">
                                          <p:stCondLst>
                                            <p:cond delay="499"/>
                                          </p:stCondLst>
                                        </p:cTn>
                                        <p:tgtEl>
                                          <p:spTgt spid="22"/>
                                        </p:tgtEl>
                                        <p:attrNameLst>
                                          <p:attrName>style.visibility</p:attrName>
                                        </p:attrNameLst>
                                      </p:cBhvr>
                                      <p:to>
                                        <p:strVal val="hidden"/>
                                      </p:to>
                                    </p:set>
                                  </p:childTnLst>
                                </p:cTn>
                              </p:par>
                              <p:par>
                                <p:cTn id="133" presetID="10" presetClass="exit" presetSubtype="0" fill="hold" grpId="2"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0" presetClass="exit" presetSubtype="0" fill="hold" grpId="2" nodeType="withEffect">
                                  <p:stCondLst>
                                    <p:cond delay="0"/>
                                  </p:stCondLst>
                                  <p:childTnLst>
                                    <p:animEffect transition="out" filter="fade">
                                      <p:cBhvr>
                                        <p:cTn id="137" dur="500"/>
                                        <p:tgtEl>
                                          <p:spTgt spid="20"/>
                                        </p:tgtEl>
                                      </p:cBhvr>
                                    </p:animEffect>
                                    <p:set>
                                      <p:cBhvr>
                                        <p:cTn id="13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p:bldP spid="9" grpId="1"/>
      <p:bldP spid="14" grpId="0"/>
      <p:bldP spid="14" grpId="1"/>
      <p:bldP spid="15" grpId="0" animBg="1"/>
      <p:bldP spid="15" grpId="1" animBg="1"/>
      <p:bldP spid="15" grpId="2" animBg="1"/>
      <p:bldP spid="17" grpId="0" animBg="1"/>
      <p:bldP spid="17" grpId="1" animBg="1"/>
      <p:bldP spid="17" grpId="2" animBg="1"/>
      <p:bldP spid="18" grpId="0"/>
      <p:bldP spid="18" grpId="1"/>
      <p:bldP spid="18" grpId="2"/>
      <p:bldP spid="19" grpId="0"/>
      <p:bldP spid="19" grpId="1"/>
      <p:bldP spid="19" grpId="2"/>
      <p:bldP spid="20" grpId="0" animBg="1"/>
      <p:bldP spid="20" grpId="1" animBg="1"/>
      <p:bldP spid="20" grpId="2" animBg="1"/>
      <p:bldP spid="22" grpId="0" animBg="1"/>
      <p:bldP spid="22" grpId="1" animBg="1"/>
      <p:bldP spid="22" grpId="2" animBg="1"/>
      <p:bldP spid="23" grpId="0"/>
      <p:bldP spid="23" grpId="1"/>
      <p:bldP spid="23" grpId="2"/>
      <p:bldP spid="24" grpId="0"/>
      <p:bldP spid="24" grpId="1"/>
      <p:bldP spid="2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85AC0C3-E825-D841-9F24-9AF8EA43A4D0}"/>
              </a:ext>
            </a:extLst>
          </p:cNvPr>
          <p:cNvSpPr/>
          <p:nvPr/>
        </p:nvSpPr>
        <p:spPr bwMode="auto">
          <a:xfrm>
            <a:off x="619431" y="817119"/>
            <a:ext cx="7905136" cy="5416261"/>
          </a:xfrm>
          <a:prstGeom prst="roundRect">
            <a:avLst>
              <a:gd name="adj" fmla="val 2649"/>
            </a:avLst>
          </a:prstGeom>
          <a:blipFill dpi="0" rotWithShape="1">
            <a:blip r:embed="rId2" cstate="screen">
              <a:alphaModFix amt="61000"/>
              <a:extLst>
                <a:ext uri="{28A0092B-C50C-407E-A947-70E740481C1C}">
                  <a14:useLocalDpi xmlns:a14="http://schemas.microsoft.com/office/drawing/2010/main"/>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Round Same-side Corner of Rectangle 3">
            <a:extLst>
              <a:ext uri="{FF2B5EF4-FFF2-40B4-BE49-F238E27FC236}">
                <a16:creationId xmlns:a16="http://schemas.microsoft.com/office/drawing/2014/main" id="{F11238CF-CB0F-5B42-8A97-33FEF5B3EFE0}"/>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Winter Weather</a:t>
            </a:r>
            <a:endParaRPr lang="en-US" sz="3600" dirty="0"/>
          </a:p>
        </p:txBody>
      </p:sp>
      <p:sp>
        <p:nvSpPr>
          <p:cNvPr id="5" name="Rounded Rectangle 4">
            <a:extLst>
              <a:ext uri="{FF2B5EF4-FFF2-40B4-BE49-F238E27FC236}">
                <a16:creationId xmlns:a16="http://schemas.microsoft.com/office/drawing/2014/main" id="{F0463DB2-9948-834F-AFC5-2C83E86B240E}"/>
              </a:ext>
            </a:extLst>
          </p:cNvPr>
          <p:cNvSpPr/>
          <p:nvPr/>
        </p:nvSpPr>
        <p:spPr>
          <a:xfrm>
            <a:off x="1865670" y="2277381"/>
            <a:ext cx="5412658" cy="696216"/>
          </a:xfrm>
          <a:prstGeom prst="roundRect">
            <a:avLst>
              <a:gd name="adj" fmla="val 50000"/>
            </a:avLst>
          </a:prstGeom>
          <a:solidFill>
            <a:srgbClr val="ACDDFC"/>
          </a:solidFill>
        </p:spPr>
        <p:txBody>
          <a:bodyPr wrap="square" lIns="108000" tIns="108000" rIns="108000" bIns="108000">
            <a:spAutoFit/>
          </a:bodyPr>
          <a:lstStyle/>
          <a:p>
            <a:pPr algn="ctr"/>
            <a:r>
              <a:rPr lang="en-GB" dirty="0">
                <a:solidFill>
                  <a:srgbClr val="1C1C1C"/>
                </a:solidFill>
                <a:latin typeface="Arial" panose="020B0604020202020204" pitchFamily="34" charset="0"/>
              </a:rPr>
              <a:t>The temperature outside drops during the winter. </a:t>
            </a:r>
            <a:endParaRPr lang="en-GB" dirty="0">
              <a:solidFill>
                <a:srgbClr val="000000"/>
              </a:solidFill>
            </a:endParaRPr>
          </a:p>
        </p:txBody>
      </p:sp>
      <p:sp>
        <p:nvSpPr>
          <p:cNvPr id="6" name="Rounded Rectangle 5">
            <a:extLst>
              <a:ext uri="{FF2B5EF4-FFF2-40B4-BE49-F238E27FC236}">
                <a16:creationId xmlns:a16="http://schemas.microsoft.com/office/drawing/2014/main" id="{FEAD77C7-519F-2747-AC96-82530DDDFB4D}"/>
              </a:ext>
            </a:extLst>
          </p:cNvPr>
          <p:cNvSpPr/>
          <p:nvPr/>
        </p:nvSpPr>
        <p:spPr>
          <a:xfrm>
            <a:off x="2153265" y="3691325"/>
            <a:ext cx="4886632" cy="981188"/>
          </a:xfrm>
          <a:prstGeom prst="roundRect">
            <a:avLst>
              <a:gd name="adj" fmla="val 37292"/>
            </a:avLst>
          </a:prstGeom>
          <a:solidFill>
            <a:srgbClr val="ACDDFC"/>
          </a:solidFill>
        </p:spPr>
        <p:txBody>
          <a:bodyPr wrap="square" lIns="108000" tIns="108000" rIns="108000" bIns="108000">
            <a:spAutoFit/>
          </a:bodyPr>
          <a:lstStyle/>
          <a:p>
            <a:r>
              <a:rPr lang="en-GB" dirty="0">
                <a:solidFill>
                  <a:srgbClr val="1C1C1C"/>
                </a:solidFill>
                <a:latin typeface="Arial" panose="020B0604020202020204" pitchFamily="34" charset="0"/>
              </a:rPr>
              <a:t>When the temperature outside becomes very cold, water freezes and turns to ice.</a:t>
            </a:r>
            <a:endParaRPr lang="en-US" dirty="0"/>
          </a:p>
        </p:txBody>
      </p:sp>
    </p:spTree>
    <p:extLst>
      <p:ext uri="{BB962C8B-B14F-4D97-AF65-F5344CB8AC3E}">
        <p14:creationId xmlns:p14="http://schemas.microsoft.com/office/powerpoint/2010/main" val="27836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85AC0C3-E825-D841-9F24-9AF8EA43A4D0}"/>
              </a:ext>
            </a:extLst>
          </p:cNvPr>
          <p:cNvSpPr/>
          <p:nvPr/>
        </p:nvSpPr>
        <p:spPr bwMode="auto">
          <a:xfrm>
            <a:off x="619431" y="817119"/>
            <a:ext cx="7905136" cy="5416261"/>
          </a:xfrm>
          <a:prstGeom prst="roundRect">
            <a:avLst>
              <a:gd name="adj" fmla="val 2649"/>
            </a:avLst>
          </a:prstGeom>
          <a:blipFill dpi="0" rotWithShape="1">
            <a:blip r:embed="rId2" cstate="screen">
              <a:alphaModFix amt="61000"/>
              <a:extLst>
                <a:ext uri="{28A0092B-C50C-407E-A947-70E740481C1C}">
                  <a14:useLocalDpi xmlns:a14="http://schemas.microsoft.com/office/drawing/2010/main"/>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Round Same-side Corner of Rectangle 3">
            <a:extLst>
              <a:ext uri="{FF2B5EF4-FFF2-40B4-BE49-F238E27FC236}">
                <a16:creationId xmlns:a16="http://schemas.microsoft.com/office/drawing/2014/main" id="{F11238CF-CB0F-5B42-8A97-33FEF5B3EFE0}"/>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Staying Warm</a:t>
            </a:r>
            <a:endParaRPr lang="en-US" sz="3600" dirty="0"/>
          </a:p>
        </p:txBody>
      </p:sp>
      <p:sp>
        <p:nvSpPr>
          <p:cNvPr id="9" name="Round Same-side Corner of Rectangle 8">
            <a:extLst>
              <a:ext uri="{FF2B5EF4-FFF2-40B4-BE49-F238E27FC236}">
                <a16:creationId xmlns:a16="http://schemas.microsoft.com/office/drawing/2014/main" id="{67406C07-2EEA-1A4A-86AB-9CA54022838C}"/>
              </a:ext>
            </a:extLst>
          </p:cNvPr>
          <p:cNvSpPr/>
          <p:nvPr/>
        </p:nvSpPr>
        <p:spPr>
          <a:xfrm rot="5400000">
            <a:off x="3493123" y="-3153"/>
            <a:ext cx="1271467" cy="6490680"/>
          </a:xfrm>
          <a:prstGeom prst="round2Same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side Corner of Rectangle 10">
            <a:extLst>
              <a:ext uri="{FF2B5EF4-FFF2-40B4-BE49-F238E27FC236}">
                <a16:creationId xmlns:a16="http://schemas.microsoft.com/office/drawing/2014/main" id="{18BB5651-7586-024B-9062-7DA1436FFEFF}"/>
              </a:ext>
            </a:extLst>
          </p:cNvPr>
          <p:cNvSpPr/>
          <p:nvPr/>
        </p:nvSpPr>
        <p:spPr>
          <a:xfrm rot="5400000">
            <a:off x="3493124" y="1609338"/>
            <a:ext cx="1271467" cy="6490680"/>
          </a:xfrm>
          <a:prstGeom prst="round2Same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E92F9C-024A-4346-8619-36CE2FDC4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957" y="1602658"/>
            <a:ext cx="2083118" cy="6858000"/>
          </a:xfrm>
          <a:prstGeom prst="rect">
            <a:avLst/>
          </a:prstGeom>
        </p:spPr>
      </p:pic>
      <p:sp>
        <p:nvSpPr>
          <p:cNvPr id="8" name="Rectangle 7">
            <a:extLst>
              <a:ext uri="{FF2B5EF4-FFF2-40B4-BE49-F238E27FC236}">
                <a16:creationId xmlns:a16="http://schemas.microsoft.com/office/drawing/2014/main" id="{86DF9BEC-9B93-D043-952A-C64535BB6247}"/>
              </a:ext>
            </a:extLst>
          </p:cNvPr>
          <p:cNvSpPr/>
          <p:nvPr/>
        </p:nvSpPr>
        <p:spPr>
          <a:xfrm>
            <a:off x="2588057" y="2780522"/>
            <a:ext cx="5088195" cy="923330"/>
          </a:xfrm>
          <a:prstGeom prst="rect">
            <a:avLst/>
          </a:prstGeom>
        </p:spPr>
        <p:txBody>
          <a:bodyPr wrap="square">
            <a:spAutoFit/>
          </a:bodyPr>
          <a:lstStyle/>
          <a:p>
            <a:r>
              <a:rPr lang="en-GB" dirty="0">
                <a:solidFill>
                  <a:srgbClr val="1C1C1C"/>
                </a:solidFill>
              </a:rPr>
              <a:t>To stay warm, people wear</a:t>
            </a:r>
            <a:br>
              <a:rPr lang="en-GB" dirty="0">
                <a:solidFill>
                  <a:srgbClr val="1C1C1C"/>
                </a:solidFill>
              </a:rPr>
            </a:br>
            <a:r>
              <a:rPr lang="en-GB" dirty="0">
                <a:solidFill>
                  <a:srgbClr val="1C1C1C"/>
                </a:solidFill>
              </a:rPr>
              <a:t>extra clothing such as warm coats, hats, scarves, and gloves.</a:t>
            </a:r>
            <a:endParaRPr lang="en-US" dirty="0"/>
          </a:p>
        </p:txBody>
      </p:sp>
      <p:sp>
        <p:nvSpPr>
          <p:cNvPr id="10" name="Rectangle 9">
            <a:extLst>
              <a:ext uri="{FF2B5EF4-FFF2-40B4-BE49-F238E27FC236}">
                <a16:creationId xmlns:a16="http://schemas.microsoft.com/office/drawing/2014/main" id="{1A05A211-F1F2-B941-A18B-7783197628B8}"/>
              </a:ext>
            </a:extLst>
          </p:cNvPr>
          <p:cNvSpPr/>
          <p:nvPr/>
        </p:nvSpPr>
        <p:spPr>
          <a:xfrm>
            <a:off x="2601726" y="4496353"/>
            <a:ext cx="4572000" cy="646331"/>
          </a:xfrm>
          <a:prstGeom prst="rect">
            <a:avLst/>
          </a:prstGeom>
        </p:spPr>
        <p:txBody>
          <a:bodyPr>
            <a:spAutoFit/>
          </a:bodyPr>
          <a:lstStyle/>
          <a:p>
            <a:r>
              <a:rPr lang="en-GB" dirty="0">
                <a:solidFill>
                  <a:srgbClr val="1C1C1C"/>
                </a:solidFill>
              </a:rPr>
              <a:t>To keep our houses warm we light the fire or turn on the heating system.</a:t>
            </a:r>
            <a:endParaRPr lang="en-US" dirty="0"/>
          </a:p>
        </p:txBody>
      </p:sp>
    </p:spTree>
    <p:extLst>
      <p:ext uri="{BB962C8B-B14F-4D97-AF65-F5344CB8AC3E}">
        <p14:creationId xmlns:p14="http://schemas.microsoft.com/office/powerpoint/2010/main" val="246954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1" animBg="1"/>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85AC0C3-E825-D841-9F24-9AF8EA43A4D0}"/>
              </a:ext>
            </a:extLst>
          </p:cNvPr>
          <p:cNvSpPr/>
          <p:nvPr/>
        </p:nvSpPr>
        <p:spPr bwMode="auto">
          <a:xfrm>
            <a:off x="619431" y="817119"/>
            <a:ext cx="7905136" cy="5416261"/>
          </a:xfrm>
          <a:prstGeom prst="roundRect">
            <a:avLst>
              <a:gd name="adj" fmla="val 2649"/>
            </a:avLst>
          </a:prstGeom>
          <a:blipFill dpi="0" rotWithShape="1">
            <a:blip r:embed="rId2" cstate="screen">
              <a:alphaModFix amt="61000"/>
              <a:extLst>
                <a:ext uri="{28A0092B-C50C-407E-A947-70E740481C1C}">
                  <a14:useLocalDpi xmlns:a14="http://schemas.microsoft.com/office/drawing/2010/main"/>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Round Same-side Corner of Rectangle 3">
            <a:extLst>
              <a:ext uri="{FF2B5EF4-FFF2-40B4-BE49-F238E27FC236}">
                <a16:creationId xmlns:a16="http://schemas.microsoft.com/office/drawing/2014/main" id="{F11238CF-CB0F-5B42-8A97-33FEF5B3EFE0}"/>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Winter Activities</a:t>
            </a:r>
            <a:endParaRPr lang="en-US" sz="3600" dirty="0"/>
          </a:p>
        </p:txBody>
      </p:sp>
      <p:sp>
        <p:nvSpPr>
          <p:cNvPr id="9" name="Rounded Rectangle 8">
            <a:extLst>
              <a:ext uri="{FF2B5EF4-FFF2-40B4-BE49-F238E27FC236}">
                <a16:creationId xmlns:a16="http://schemas.microsoft.com/office/drawing/2014/main" id="{67406C07-2EEA-1A4A-86AB-9CA54022838C}"/>
              </a:ext>
            </a:extLst>
          </p:cNvPr>
          <p:cNvSpPr/>
          <p:nvPr/>
        </p:nvSpPr>
        <p:spPr>
          <a:xfrm rot="5400000">
            <a:off x="3936267" y="-798181"/>
            <a:ext cx="1271467" cy="649068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side Corner of Rectangle 10">
            <a:extLst>
              <a:ext uri="{FF2B5EF4-FFF2-40B4-BE49-F238E27FC236}">
                <a16:creationId xmlns:a16="http://schemas.microsoft.com/office/drawing/2014/main" id="{18BB5651-7586-024B-9062-7DA1436FFEFF}"/>
              </a:ext>
            </a:extLst>
          </p:cNvPr>
          <p:cNvSpPr/>
          <p:nvPr/>
        </p:nvSpPr>
        <p:spPr>
          <a:xfrm rot="5400000">
            <a:off x="3841989" y="1025883"/>
            <a:ext cx="1271467" cy="7716585"/>
          </a:xfrm>
          <a:prstGeom prst="round2Same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DF9BEC-9B93-D043-952A-C64535BB6247}"/>
              </a:ext>
            </a:extLst>
          </p:cNvPr>
          <p:cNvSpPr/>
          <p:nvPr/>
        </p:nvSpPr>
        <p:spPr>
          <a:xfrm>
            <a:off x="2202449" y="1985494"/>
            <a:ext cx="5088195" cy="923330"/>
          </a:xfrm>
          <a:prstGeom prst="rect">
            <a:avLst/>
          </a:prstGeom>
        </p:spPr>
        <p:txBody>
          <a:bodyPr wrap="square">
            <a:spAutoFit/>
          </a:bodyPr>
          <a:lstStyle/>
          <a:p>
            <a:r>
              <a:rPr lang="en-GB" dirty="0"/>
              <a:t>Snow can be great fun. People take part in many activities such as building a snowman, having snowball fights, and sledding</a:t>
            </a:r>
            <a:r>
              <a:rPr lang="en-GB" dirty="0">
                <a:solidFill>
                  <a:srgbClr val="1C1C1C"/>
                </a:solidFill>
              </a:rPr>
              <a:t>.</a:t>
            </a:r>
            <a:endParaRPr lang="en-US" dirty="0"/>
          </a:p>
        </p:txBody>
      </p:sp>
      <p:sp>
        <p:nvSpPr>
          <p:cNvPr id="10" name="Rectangle 9">
            <a:extLst>
              <a:ext uri="{FF2B5EF4-FFF2-40B4-BE49-F238E27FC236}">
                <a16:creationId xmlns:a16="http://schemas.microsoft.com/office/drawing/2014/main" id="{1A05A211-F1F2-B941-A18B-7783197628B8}"/>
              </a:ext>
            </a:extLst>
          </p:cNvPr>
          <p:cNvSpPr/>
          <p:nvPr/>
        </p:nvSpPr>
        <p:spPr>
          <a:xfrm>
            <a:off x="4280859" y="4290085"/>
            <a:ext cx="4055157" cy="1200329"/>
          </a:xfrm>
          <a:prstGeom prst="rect">
            <a:avLst/>
          </a:prstGeom>
        </p:spPr>
        <p:txBody>
          <a:bodyPr wrap="square">
            <a:spAutoFit/>
          </a:bodyPr>
          <a:lstStyle/>
          <a:p>
            <a:r>
              <a:rPr lang="en-GB" dirty="0"/>
              <a:t>These sports all need snow:</a:t>
            </a:r>
          </a:p>
          <a:p>
            <a:pPr marL="285750" indent="-285750" fontAlgn="base">
              <a:buFont typeface="Arial" panose="020B0604020202020204" pitchFamily="34" charset="0"/>
              <a:buChar char="•"/>
            </a:pPr>
            <a:r>
              <a:rPr lang="en-GB" dirty="0"/>
              <a:t>snowshoeing</a:t>
            </a:r>
          </a:p>
          <a:p>
            <a:pPr marL="285750" indent="-285750" fontAlgn="base">
              <a:buFont typeface="Arial" panose="020B0604020202020204" pitchFamily="34" charset="0"/>
              <a:buChar char="•"/>
            </a:pPr>
            <a:r>
              <a:rPr lang="en-GB" dirty="0"/>
              <a:t>skiing</a:t>
            </a:r>
          </a:p>
          <a:p>
            <a:pPr marL="285750" indent="-285750" fontAlgn="base">
              <a:buFont typeface="Arial" panose="020B0604020202020204" pitchFamily="34" charset="0"/>
              <a:buChar char="•"/>
            </a:pPr>
            <a:r>
              <a:rPr lang="en-GB" dirty="0"/>
              <a:t>snowboarding</a:t>
            </a:r>
          </a:p>
        </p:txBody>
      </p:sp>
      <p:pic>
        <p:nvPicPr>
          <p:cNvPr id="5" name="Picture 4" descr="A picture containing text, vector graphics&#10;&#10;Description automatically generated">
            <a:extLst>
              <a:ext uri="{FF2B5EF4-FFF2-40B4-BE49-F238E27FC236}">
                <a16:creationId xmlns:a16="http://schemas.microsoft.com/office/drawing/2014/main" id="{1B0091D1-0CF3-114B-AB96-8339E9A493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74" y="3365510"/>
            <a:ext cx="5161550" cy="3758178"/>
          </a:xfrm>
          <a:prstGeom prst="rect">
            <a:avLst/>
          </a:prstGeom>
        </p:spPr>
      </p:pic>
    </p:spTree>
    <p:extLst>
      <p:ext uri="{BB962C8B-B14F-4D97-AF65-F5344CB8AC3E}">
        <p14:creationId xmlns:p14="http://schemas.microsoft.com/office/powerpoint/2010/main" val="47087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1" animBg="1"/>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85AC0C3-E825-D841-9F24-9AF8EA43A4D0}"/>
              </a:ext>
            </a:extLst>
          </p:cNvPr>
          <p:cNvSpPr/>
          <p:nvPr/>
        </p:nvSpPr>
        <p:spPr bwMode="auto">
          <a:xfrm>
            <a:off x="619431" y="817119"/>
            <a:ext cx="7905136" cy="5416261"/>
          </a:xfrm>
          <a:prstGeom prst="roundRect">
            <a:avLst>
              <a:gd name="adj" fmla="val 2649"/>
            </a:avLst>
          </a:prstGeom>
          <a:blipFill dpi="0" rotWithShape="1">
            <a:blip r:embed="rId2" cstate="screen">
              <a:alphaModFix amt="61000"/>
              <a:extLst>
                <a:ext uri="{28A0092B-C50C-407E-A947-70E740481C1C}">
                  <a14:useLocalDpi xmlns:a14="http://schemas.microsoft.com/office/drawing/2010/main"/>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Round Same-side Corner of Rectangle 3">
            <a:extLst>
              <a:ext uri="{FF2B5EF4-FFF2-40B4-BE49-F238E27FC236}">
                <a16:creationId xmlns:a16="http://schemas.microsoft.com/office/drawing/2014/main" id="{F11238CF-CB0F-5B42-8A97-33FEF5B3EFE0}"/>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Celebrations in Winter</a:t>
            </a:r>
            <a:endParaRPr lang="en-US" sz="3600" dirty="0"/>
          </a:p>
        </p:txBody>
      </p:sp>
      <p:sp>
        <p:nvSpPr>
          <p:cNvPr id="9" name="Rounded Rectangle 8">
            <a:extLst>
              <a:ext uri="{FF2B5EF4-FFF2-40B4-BE49-F238E27FC236}">
                <a16:creationId xmlns:a16="http://schemas.microsoft.com/office/drawing/2014/main" id="{67406C07-2EEA-1A4A-86AB-9CA54022838C}"/>
              </a:ext>
            </a:extLst>
          </p:cNvPr>
          <p:cNvSpPr/>
          <p:nvPr/>
        </p:nvSpPr>
        <p:spPr>
          <a:xfrm rot="5400000">
            <a:off x="3231323" y="-421359"/>
            <a:ext cx="2681357" cy="7521678"/>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DF9BEC-9B93-D043-952A-C64535BB6247}"/>
              </a:ext>
            </a:extLst>
          </p:cNvPr>
          <p:cNvSpPr/>
          <p:nvPr/>
        </p:nvSpPr>
        <p:spPr>
          <a:xfrm>
            <a:off x="1007806" y="2126617"/>
            <a:ext cx="7306329" cy="2308324"/>
          </a:xfrm>
          <a:prstGeom prst="rect">
            <a:avLst/>
          </a:prstGeom>
        </p:spPr>
        <p:txBody>
          <a:bodyPr wrap="square">
            <a:spAutoFit/>
          </a:bodyPr>
          <a:lstStyle/>
          <a:p>
            <a:r>
              <a:rPr lang="en-GB" dirty="0"/>
              <a:t>Many people around the world celebrate Christmas Day on December 25th. This is a time that Christians remember the birth of Jesus.</a:t>
            </a:r>
          </a:p>
          <a:p>
            <a:endParaRPr lang="en-GB" dirty="0"/>
          </a:p>
          <a:p>
            <a:r>
              <a:rPr lang="en-GB" dirty="0"/>
              <a:t>Many people decorate their houses with lights, Christmas trees, and decorations. Christmas cards are exchanged sending good wishes. Children look forward to a visit from Santa Claus on Christmas Eve. </a:t>
            </a:r>
            <a:br>
              <a:rPr lang="en-GB" dirty="0"/>
            </a:br>
            <a:r>
              <a:rPr lang="en-GB" dirty="0"/>
              <a:t>On Christmas Day presents are opened and family and friends often join together to share a special meal.</a:t>
            </a:r>
            <a:endParaRPr lang="en-US" dirty="0"/>
          </a:p>
        </p:txBody>
      </p:sp>
      <p:pic>
        <p:nvPicPr>
          <p:cNvPr id="6" name="Picture 5">
            <a:extLst>
              <a:ext uri="{FF2B5EF4-FFF2-40B4-BE49-F238E27FC236}">
                <a16:creationId xmlns:a16="http://schemas.microsoft.com/office/drawing/2014/main" id="{54DC4D79-995C-3C4C-9A38-F90873597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92639">
            <a:off x="1281982" y="3987046"/>
            <a:ext cx="6245475" cy="2856142"/>
          </a:xfrm>
          <a:prstGeom prst="rect">
            <a:avLst/>
          </a:prstGeom>
        </p:spPr>
      </p:pic>
      <p:sp>
        <p:nvSpPr>
          <p:cNvPr id="7" name="TextBox 6">
            <a:extLst>
              <a:ext uri="{FF2B5EF4-FFF2-40B4-BE49-F238E27FC236}">
                <a16:creationId xmlns:a16="http://schemas.microsoft.com/office/drawing/2014/main" id="{3D78AD9C-1F49-1E4D-AAE8-A7AE983C4D89}"/>
              </a:ext>
            </a:extLst>
          </p:cNvPr>
          <p:cNvSpPr txBox="1"/>
          <p:nvPr/>
        </p:nvSpPr>
        <p:spPr>
          <a:xfrm>
            <a:off x="894736" y="1502011"/>
            <a:ext cx="2241755" cy="408623"/>
          </a:xfrm>
          <a:prstGeom prst="roundRect">
            <a:avLst>
              <a:gd name="adj" fmla="val 26292"/>
            </a:avLst>
          </a:prstGeom>
          <a:solidFill>
            <a:srgbClr val="ACDDFC"/>
          </a:solidFill>
        </p:spPr>
        <p:txBody>
          <a:bodyPr wrap="square" rtlCol="0">
            <a:spAutoFit/>
          </a:bodyPr>
          <a:lstStyle/>
          <a:p>
            <a:r>
              <a:rPr lang="en-US" b="1" dirty="0">
                <a:solidFill>
                  <a:schemeClr val="bg1"/>
                </a:solidFill>
              </a:rPr>
              <a:t>Christmas</a:t>
            </a:r>
          </a:p>
        </p:txBody>
      </p:sp>
    </p:spTree>
    <p:extLst>
      <p:ext uri="{BB962C8B-B14F-4D97-AF65-F5344CB8AC3E}">
        <p14:creationId xmlns:p14="http://schemas.microsoft.com/office/powerpoint/2010/main" val="8673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85AC0C3-E825-D841-9F24-9AF8EA43A4D0}"/>
              </a:ext>
            </a:extLst>
          </p:cNvPr>
          <p:cNvSpPr/>
          <p:nvPr/>
        </p:nvSpPr>
        <p:spPr bwMode="auto">
          <a:xfrm>
            <a:off x="619431" y="817119"/>
            <a:ext cx="7905136" cy="5416261"/>
          </a:xfrm>
          <a:prstGeom prst="roundRect">
            <a:avLst>
              <a:gd name="adj" fmla="val 2649"/>
            </a:avLst>
          </a:prstGeom>
          <a:blipFill dpi="0" rotWithShape="1">
            <a:blip r:embed="rId2" cstate="screen">
              <a:alphaModFix amt="61000"/>
              <a:extLst>
                <a:ext uri="{28A0092B-C50C-407E-A947-70E740481C1C}">
                  <a14:useLocalDpi xmlns:a14="http://schemas.microsoft.com/office/drawing/2010/main"/>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Round Same-side Corner of Rectangle 3">
            <a:extLst>
              <a:ext uri="{FF2B5EF4-FFF2-40B4-BE49-F238E27FC236}">
                <a16:creationId xmlns:a16="http://schemas.microsoft.com/office/drawing/2014/main" id="{F11238CF-CB0F-5B42-8A97-33FEF5B3EFE0}"/>
              </a:ext>
            </a:extLst>
          </p:cNvPr>
          <p:cNvSpPr/>
          <p:nvPr/>
        </p:nvSpPr>
        <p:spPr>
          <a:xfrm>
            <a:off x="449449" y="419538"/>
            <a:ext cx="8245101" cy="994306"/>
          </a:xfrm>
          <a:prstGeom prst="round2SameRect">
            <a:avLst/>
          </a:prstGeom>
          <a:solidFill>
            <a:srgbClr val="4DB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Celebrations in Winter</a:t>
            </a:r>
            <a:endParaRPr lang="en-US" sz="3600" dirty="0"/>
          </a:p>
        </p:txBody>
      </p:sp>
      <p:sp>
        <p:nvSpPr>
          <p:cNvPr id="9" name="Rounded Rectangle 8">
            <a:extLst>
              <a:ext uri="{FF2B5EF4-FFF2-40B4-BE49-F238E27FC236}">
                <a16:creationId xmlns:a16="http://schemas.microsoft.com/office/drawing/2014/main" id="{67406C07-2EEA-1A4A-86AB-9CA54022838C}"/>
              </a:ext>
            </a:extLst>
          </p:cNvPr>
          <p:cNvSpPr/>
          <p:nvPr/>
        </p:nvSpPr>
        <p:spPr>
          <a:xfrm rot="5400000">
            <a:off x="3231323" y="-421359"/>
            <a:ext cx="2681357" cy="7521678"/>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DF9BEC-9B93-D043-952A-C64535BB6247}"/>
              </a:ext>
            </a:extLst>
          </p:cNvPr>
          <p:cNvSpPr/>
          <p:nvPr/>
        </p:nvSpPr>
        <p:spPr>
          <a:xfrm>
            <a:off x="1007806" y="2386978"/>
            <a:ext cx="7306329" cy="2585323"/>
          </a:xfrm>
          <a:prstGeom prst="rect">
            <a:avLst/>
          </a:prstGeom>
        </p:spPr>
        <p:txBody>
          <a:bodyPr wrap="square">
            <a:spAutoFit/>
          </a:bodyPr>
          <a:lstStyle/>
          <a:p>
            <a:r>
              <a:rPr lang="en-GB" dirty="0"/>
              <a:t>New Year's Day is the first day of the new year. It is celebrated as a holiday in almost every country in the world. It is a time of fun, remembering the past, and hoping for good things in the future.</a:t>
            </a:r>
          </a:p>
          <a:p>
            <a:endParaRPr lang="en-GB" dirty="0"/>
          </a:p>
          <a:p>
            <a:r>
              <a:rPr lang="en-GB" dirty="0"/>
              <a:t>Many people celebrate New Year’s Eve by spending time with family and friends, eating, watching fireworks, and dancing.</a:t>
            </a:r>
          </a:p>
          <a:p>
            <a:br>
              <a:rPr lang="en-GB" dirty="0"/>
            </a:br>
            <a:br>
              <a:rPr lang="en-GB" dirty="0"/>
            </a:br>
            <a:endParaRPr lang="en-US" dirty="0"/>
          </a:p>
        </p:txBody>
      </p:sp>
      <p:pic>
        <p:nvPicPr>
          <p:cNvPr id="6" name="Picture 5">
            <a:extLst>
              <a:ext uri="{FF2B5EF4-FFF2-40B4-BE49-F238E27FC236}">
                <a16:creationId xmlns:a16="http://schemas.microsoft.com/office/drawing/2014/main" id="{54DC4D79-995C-3C4C-9A38-F90873597A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3"/>
          <a:stretch/>
        </p:blipFill>
        <p:spPr>
          <a:xfrm>
            <a:off x="812121" y="4827639"/>
            <a:ext cx="7521678" cy="1468906"/>
          </a:xfrm>
          <a:prstGeom prst="roundRect">
            <a:avLst/>
          </a:prstGeom>
        </p:spPr>
      </p:pic>
      <p:sp>
        <p:nvSpPr>
          <p:cNvPr id="7" name="TextBox 6">
            <a:extLst>
              <a:ext uri="{FF2B5EF4-FFF2-40B4-BE49-F238E27FC236}">
                <a16:creationId xmlns:a16="http://schemas.microsoft.com/office/drawing/2014/main" id="{3D78AD9C-1F49-1E4D-AAE8-A7AE983C4D89}"/>
              </a:ext>
            </a:extLst>
          </p:cNvPr>
          <p:cNvSpPr txBox="1"/>
          <p:nvPr/>
        </p:nvSpPr>
        <p:spPr>
          <a:xfrm>
            <a:off x="894736" y="1502011"/>
            <a:ext cx="2241755" cy="433626"/>
          </a:xfrm>
          <a:prstGeom prst="roundRect">
            <a:avLst>
              <a:gd name="adj" fmla="val 26292"/>
            </a:avLst>
          </a:prstGeom>
          <a:solidFill>
            <a:srgbClr val="ACDDFC"/>
          </a:solidFill>
        </p:spPr>
        <p:txBody>
          <a:bodyPr wrap="square" rtlCol="0">
            <a:spAutoFit/>
          </a:bodyPr>
          <a:lstStyle/>
          <a:p>
            <a:r>
              <a:rPr lang="en-US" b="1" dirty="0">
                <a:solidFill>
                  <a:schemeClr val="bg1"/>
                </a:solidFill>
              </a:rPr>
              <a:t>New Year</a:t>
            </a:r>
          </a:p>
        </p:txBody>
      </p:sp>
    </p:spTree>
    <p:extLst>
      <p:ext uri="{BB962C8B-B14F-4D97-AF65-F5344CB8AC3E}">
        <p14:creationId xmlns:p14="http://schemas.microsoft.com/office/powerpoint/2010/main" val="20447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797</Words>
  <Application>Microsoft Office PowerPoint</Application>
  <PresentationFormat>On-screen Show (4:3)</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teacher3</cp:lastModifiedBy>
  <cp:revision>8</cp:revision>
  <dcterms:created xsi:type="dcterms:W3CDTF">2020-11-17T12:29:31Z</dcterms:created>
  <dcterms:modified xsi:type="dcterms:W3CDTF">2021-01-06T19:20:31Z</dcterms:modified>
</cp:coreProperties>
</file>