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84" r:id="rId2"/>
    <p:sldId id="258" r:id="rId3"/>
    <p:sldId id="264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67" r:id="rId18"/>
  </p:sldIdLst>
  <p:sldSz cx="9144000" cy="6858000" type="screen4x3"/>
  <p:notesSz cx="6858000" cy="9144000"/>
  <p:embeddedFontLst>
    <p:embeddedFont>
      <p:font typeface="ＭＳ Ｐゴシック" panose="020B0600070205080204" pitchFamily="34" charset="-128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Roboto" panose="020B0604020202020204" charset="0"/>
      <p:regular r:id="rId26"/>
      <p:bold r:id="rId27"/>
      <p:italic r:id="rId28"/>
      <p:boldItalic r:id="rId29"/>
    </p:embeddedFont>
    <p:embeddedFont>
      <p:font typeface="Sassoon Infant Rg" panose="02000503030000020003" charset="0"/>
      <p:regular r:id="rId30"/>
      <p:bold r:id="rId31"/>
    </p:embeddedFont>
    <p:embeddedFont>
      <p:font typeface="Tuffy" panose="020B0603060100000000" charset="0"/>
      <p:regular r:id="rId32"/>
      <p:bold r:id="rId33"/>
      <p:italic r:id="rId34"/>
      <p:boldItalic r:id="rId35"/>
    </p:embeddedFont>
    <p:embeddedFont>
      <p:font typeface="Tuffy-TTF" panose="020B0603060100000000" charset="0"/>
      <p:regular r:id="rId36"/>
      <p:bold r:id="rId37"/>
      <p:italic r:id="rId38"/>
      <p:boldItalic r:id="rId39"/>
    </p:embeddedFont>
    <p:embeddedFont>
      <p:font typeface="Twinkl" panose="020B0604020202020204" charset="0"/>
      <p:regular r:id="rId40"/>
      <p:bold r:id="rId41"/>
    </p:embeddedFont>
    <p:embeddedFont>
      <p:font typeface="Twinkl SemiBold" charset="0"/>
      <p:bold r:id="rId4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4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224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ableStyles" Target="tableStyles.xml"/><Relationship Id="rId20" Type="http://schemas.openxmlformats.org/officeDocument/2006/relationships/handoutMaster" Target="handoutMasters/handoutMaster1.xml"/><Relationship Id="rId41" Type="http://schemas.openxmlformats.org/officeDocument/2006/relationships/font" Target="fonts/font2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FF6555-0B6F-4126-AA2B-CE375CC54A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D89E87-9EDB-4324-9B2C-38E6B9305D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33ECFBB-D8C2-464E-80F2-BE9DC6EA9661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4C5D26-8655-41E7-B91D-8F572FFE5D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CBBDB-EECC-4552-9DF1-A8664AFDDB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EBDB23B-2FAA-4054-AEF2-0FAEF8F177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774298-162C-4009-855A-9A6CA842EF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682A2F-9283-4D00-A95E-093D13B7233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1E80BC-B77C-49D1-8143-2290B775745D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FD7180B-51D3-4479-AFE6-244A7FD1FF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55A6C4D-8D62-4A8D-9CEF-DEA0A239D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FC41B-843E-4220-A363-5F08CE3B73A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CBACE-9E6F-4B1A-B543-47374D8DF4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181F984-2127-46E8-A4C5-88BAE49C18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A8CE52C-8139-4354-9640-C19232D303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923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7100D03-E5ED-4DCD-B37A-29258ACA6935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053B66E-35FD-4FAE-BAEB-F368E4ADCB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079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9D919A3-CB68-44F9-9DD1-FDF314E6AE1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24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10FB7A5-717F-4191-A8C3-9489DBB18191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65E96735-BE94-4AD9-A8DD-0BE4E343D303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4C3552-E708-42E4-947F-F661AB2CCA96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811611-0F6B-44E7-915A-4CEC907A064F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DF175B85-06F1-4552-B454-7A4972082905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2742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C83B24F-FA53-4CCB-B75C-F155BFE00A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776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ECA1E4C-71FF-4BDF-817C-592C984C610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4D25F73-A183-4E65-A6C9-E6630E41B7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1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1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1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1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1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1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79D85E-F8D2-4FFB-B0A1-8AB2B925868F}"/>
              </a:ext>
            </a:extLst>
          </p:cNvPr>
          <p:cNvSpPr txBox="1">
            <a:spLocks/>
          </p:cNvSpPr>
          <p:nvPr/>
        </p:nvSpPr>
        <p:spPr>
          <a:xfrm>
            <a:off x="457200" y="608442"/>
            <a:ext cx="8220075" cy="652318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sz="28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Guidance for Video/Audio in PowerPoints</a:t>
            </a:r>
            <a:endParaRPr lang="en-GB" altLang="en-US" sz="28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05E40ED-34DE-46A4-BFB3-2A1BFE58E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18852" r="58228" b="54654"/>
          <a:stretch>
            <a:fillRect/>
          </a:stretch>
        </p:blipFill>
        <p:spPr bwMode="auto">
          <a:xfrm>
            <a:off x="787225" y="2569195"/>
            <a:ext cx="1717675" cy="1150938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109FFC-02B7-4224-8BFC-98AC6594E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26003" r="44786" b="11296"/>
          <a:stretch>
            <a:fillRect/>
          </a:stretch>
        </p:blipFill>
        <p:spPr bwMode="auto">
          <a:xfrm>
            <a:off x="787225" y="3812208"/>
            <a:ext cx="1717675" cy="185737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579468-C503-4C20-99B5-193F8760E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7912" r="52493" b="25307"/>
          <a:stretch>
            <a:fillRect/>
          </a:stretch>
        </p:blipFill>
        <p:spPr bwMode="auto">
          <a:xfrm>
            <a:off x="3454225" y="2560455"/>
            <a:ext cx="1703388" cy="200342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7E3172-2124-4A88-94D8-2F8195444D3F}"/>
              </a:ext>
            </a:extLst>
          </p:cNvPr>
          <p:cNvSpPr/>
          <p:nvPr/>
        </p:nvSpPr>
        <p:spPr>
          <a:xfrm>
            <a:off x="787225" y="1370633"/>
            <a:ext cx="1717675" cy="1116012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1. Open the folder and copy all the files.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553B79-3B86-42DA-9C2B-EE1565BA55D9}"/>
              </a:ext>
            </a:extLst>
          </p:cNvPr>
          <p:cNvSpPr/>
          <p:nvPr/>
        </p:nvSpPr>
        <p:spPr>
          <a:xfrm>
            <a:off x="3438350" y="1370633"/>
            <a:ext cx="1719263" cy="1116012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2. Paste the copied files into a new folder.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A55FB2F-4C3D-414E-940F-C25254827FDC}"/>
              </a:ext>
            </a:extLst>
          </p:cNvPr>
          <p:cNvCxnSpPr/>
          <p:nvPr/>
        </p:nvCxnSpPr>
        <p:spPr>
          <a:xfrm>
            <a:off x="5305017" y="1898324"/>
            <a:ext cx="6175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E14160-2B0B-4486-BC59-96E3B2414CCB}"/>
              </a:ext>
            </a:extLst>
          </p:cNvPr>
          <p:cNvCxnSpPr/>
          <p:nvPr/>
        </p:nvCxnSpPr>
        <p:spPr>
          <a:xfrm>
            <a:off x="2606267" y="1898324"/>
            <a:ext cx="61595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E1A22F0-0278-47FF-A6FD-9F0DE8A5B88C}"/>
              </a:ext>
            </a:extLst>
          </p:cNvPr>
          <p:cNvSpPr/>
          <p:nvPr/>
        </p:nvSpPr>
        <p:spPr>
          <a:xfrm>
            <a:off x="6106938" y="1370633"/>
            <a:ext cx="2195513" cy="1379537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3. Open the PowerPoint file, enable editing and enter presentation mode (start the slide show).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DC7D6F-90EA-4718-9323-445B43C008C5}"/>
              </a:ext>
            </a:extLst>
          </p:cNvPr>
          <p:cNvGrpSpPr>
            <a:grpSpLocks/>
          </p:cNvGrpSpPr>
          <p:nvPr/>
        </p:nvGrpSpPr>
        <p:grpSpPr bwMode="auto">
          <a:xfrm>
            <a:off x="5730707" y="3889924"/>
            <a:ext cx="2571753" cy="1601754"/>
            <a:chOff x="5758342" y="3336983"/>
            <a:chExt cx="2571925" cy="160175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FC68CFF-84DA-4682-A3F3-E0A18FD28FB4}"/>
                </a:ext>
              </a:extLst>
            </p:cNvPr>
            <p:cNvCxnSpPr/>
            <p:nvPr/>
          </p:nvCxnSpPr>
          <p:spPr>
            <a:xfrm>
              <a:off x="5758342" y="3494143"/>
              <a:ext cx="328634" cy="0"/>
            </a:xfrm>
            <a:prstGeom prst="straightConnector1">
              <a:avLst/>
            </a:prstGeom>
            <a:ln w="38100">
              <a:solidFill>
                <a:srgbClr val="DE1E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1E4E79-6DAB-4C93-B6D4-9D1DAB8FE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28"/>
            <a:stretch>
              <a:fillRect/>
            </a:stretch>
          </p:blipFill>
          <p:spPr bwMode="auto">
            <a:xfrm>
              <a:off x="6164808" y="3336983"/>
              <a:ext cx="2165459" cy="16017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D4118B-6D35-4BB5-AA40-6081283AE986}"/>
              </a:ext>
            </a:extLst>
          </p:cNvPr>
          <p:cNvGrpSpPr>
            <a:grpSpLocks/>
          </p:cNvGrpSpPr>
          <p:nvPr/>
        </p:nvGrpSpPr>
        <p:grpSpPr bwMode="auto">
          <a:xfrm>
            <a:off x="6137101" y="3158158"/>
            <a:ext cx="2165350" cy="647700"/>
            <a:chOff x="6164808" y="2589878"/>
            <a:chExt cx="2165459" cy="64729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2006A13-7FA3-49CE-B95F-737AB90C6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87"/>
            <a:stretch>
              <a:fillRect/>
            </a:stretch>
          </p:blipFill>
          <p:spPr bwMode="auto">
            <a:xfrm>
              <a:off x="6164808" y="2589878"/>
              <a:ext cx="2165459" cy="647296"/>
            </a:xfrm>
            <a:prstGeom prst="rect">
              <a:avLst/>
            </a:prstGeom>
            <a:noFill/>
            <a:ln w="9525">
              <a:solidFill>
                <a:srgbClr val="0076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D4FF8E2-6E61-49AF-BEF2-36AD9B627938}"/>
                </a:ext>
              </a:extLst>
            </p:cNvPr>
            <p:cNvCxnSpPr/>
            <p:nvPr/>
          </p:nvCxnSpPr>
          <p:spPr>
            <a:xfrm flipH="1">
              <a:off x="7934959" y="2748529"/>
              <a:ext cx="79379" cy="2871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C0CEE85-A268-4661-BA60-19F18D78BC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01" y="2834236"/>
            <a:ext cx="2165350" cy="225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75C9F9E-C6D7-43ED-A188-76D16022B6B9}"/>
              </a:ext>
            </a:extLst>
          </p:cNvPr>
          <p:cNvSpPr/>
          <p:nvPr/>
        </p:nvSpPr>
        <p:spPr>
          <a:xfrm>
            <a:off x="1431925" y="6019800"/>
            <a:ext cx="6126163" cy="295275"/>
          </a:xfrm>
          <a:prstGeom prst="rect">
            <a:avLst/>
          </a:prstGeom>
          <a:solidFill>
            <a:srgbClr val="ACDDFC"/>
          </a:solidFill>
          <a:ln>
            <a:solidFill>
              <a:srgbClr val="E34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Please note the embedded audio may not be compatible with early versions of PowerPoint. </a:t>
            </a:r>
          </a:p>
        </p:txBody>
      </p:sp>
    </p:spTree>
    <p:extLst>
      <p:ext uri="{BB962C8B-B14F-4D97-AF65-F5344CB8AC3E}">
        <p14:creationId xmlns:p14="http://schemas.microsoft.com/office/powerpoint/2010/main" val="743532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137E839-2088-4EDF-AE03-E5C153868B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2"/>
          <a:stretch>
            <a:fillRect/>
          </a:stretch>
        </p:blipFill>
        <p:spPr bwMode="auto">
          <a:xfrm>
            <a:off x="1363136" y="1728573"/>
            <a:ext cx="6444943" cy="4314857"/>
          </a:xfrm>
          <a:prstGeom prst="roundRect">
            <a:avLst>
              <a:gd name="adj" fmla="val 1342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20">
            <a:extLst>
              <a:ext uri="{FF2B5EF4-FFF2-40B4-BE49-F238E27FC236}">
                <a16:creationId xmlns:a16="http://schemas.microsoft.com/office/drawing/2014/main" id="{BDA3CB08-0FE8-4008-911B-4AF211C2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Tintreach</a:t>
            </a:r>
            <a:br>
              <a:rPr lang="en-IE" altLang="en-US"/>
            </a:br>
            <a:r>
              <a:rPr lang="en-IE" altLang="en-US"/>
              <a:t>Chonaic mé tintreach.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17412" name="TextBox 21">
            <a:extLst>
              <a:ext uri="{FF2B5EF4-FFF2-40B4-BE49-F238E27FC236}">
                <a16:creationId xmlns:a16="http://schemas.microsoft.com/office/drawing/2014/main" id="{9A6BFC32-B32A-4263-919B-204E2A81E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Alex Rouvin (@flickr.com) - granted under creative commons licence – attribution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04BB91-9BDE-42A1-8161-0338FDDE530A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745F6DC0">
            <a:hlinkClick r:id="" action="ppaction://media"/>
            <a:extLst>
              <a:ext uri="{FF2B5EF4-FFF2-40B4-BE49-F238E27FC236}">
                <a16:creationId xmlns:a16="http://schemas.microsoft.com/office/drawing/2014/main" id="{04223887-38BE-429B-8966-B4B01EF31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farm5.staticflickr.com/4077/4799365714_1c997bdf79_b.jpg">
            <a:extLst>
              <a:ext uri="{FF2B5EF4-FFF2-40B4-BE49-F238E27FC236}">
                <a16:creationId xmlns:a16="http://schemas.microsoft.com/office/drawing/2014/main" id="{B349E6D9-2934-4483-B2D2-41DA378DA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2813"/>
          <a:stretch>
            <a:fillRect/>
          </a:stretch>
        </p:blipFill>
        <p:spPr bwMode="auto">
          <a:xfrm>
            <a:off x="1363136" y="1728572"/>
            <a:ext cx="6434812" cy="4314857"/>
          </a:xfrm>
          <a:prstGeom prst="roundRect">
            <a:avLst>
              <a:gd name="adj" fmla="val 1323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20">
            <a:extLst>
              <a:ext uri="{FF2B5EF4-FFF2-40B4-BE49-F238E27FC236}">
                <a16:creationId xmlns:a16="http://schemas.microsoft.com/office/drawing/2014/main" id="{E677A73D-8119-45AA-B89E-267B199F9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Fliuch</a:t>
            </a:r>
            <a:br>
              <a:rPr lang="en-IE" altLang="en-US"/>
            </a:br>
            <a:r>
              <a:rPr lang="en-IE" altLang="en-US"/>
              <a:t>Tá sé ag cur báistí.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18436" name="TextBox 21">
            <a:extLst>
              <a:ext uri="{FF2B5EF4-FFF2-40B4-BE49-F238E27FC236}">
                <a16:creationId xmlns:a16="http://schemas.microsoft.com/office/drawing/2014/main" id="{E75F4AE6-7E07-41E4-B212-C0ABC756A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</a:t>
            </a:r>
            <a:r>
              <a:rPr lang="ja-JP" altLang="en-US" sz="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ルーク</a:t>
            </a:r>
            <a:r>
              <a:rPr lang="en-US" altLang="ja-JP" sz="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r>
              <a:rPr lang="ja-JP" altLang="en-US" sz="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チャン</a:t>
            </a:r>
            <a:r>
              <a:rPr lang="en-US" altLang="ja-JP" sz="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r>
              <a:rPr lang="ja-JP" altLang="en-US" sz="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チャン</a:t>
            </a: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 (@flickr.com) - granted under creative commons licence – attribution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1B212DD-846A-4193-A72C-F0BAA1444FCB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F238F9E7">
            <a:hlinkClick r:id="" action="ppaction://media"/>
            <a:extLst>
              <a:ext uri="{FF2B5EF4-FFF2-40B4-BE49-F238E27FC236}">
                <a16:creationId xmlns:a16="http://schemas.microsoft.com/office/drawing/2014/main" id="{55D155FB-EEBC-4783-A210-308B3763B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CA9B5D86-849A-41A0-9573-639D6133E1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7" y="1728571"/>
            <a:ext cx="6437488" cy="4314858"/>
          </a:xfrm>
          <a:prstGeom prst="roundRect">
            <a:avLst>
              <a:gd name="adj" fmla="val 1284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20">
            <a:extLst>
              <a:ext uri="{FF2B5EF4-FFF2-40B4-BE49-F238E27FC236}">
                <a16:creationId xmlns:a16="http://schemas.microsoft.com/office/drawing/2014/main" id="{6076A2AF-BE04-413F-BF73-39FFA10BC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Bogha </a:t>
            </a:r>
            <a:r>
              <a:rPr lang="en-GB" altLang="en-US" b="0"/>
              <a:t>báistí</a:t>
            </a:r>
            <a:br>
              <a:rPr lang="en-IE" altLang="en-US"/>
            </a:br>
            <a:r>
              <a:rPr lang="en-IE" altLang="en-US"/>
              <a:t>Tá bogha báistí sa spéir.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19460" name="TextBox 21">
            <a:extLst>
              <a:ext uri="{FF2B5EF4-FFF2-40B4-BE49-F238E27FC236}">
                <a16:creationId xmlns:a16="http://schemas.microsoft.com/office/drawing/2014/main" id="{E7686EAB-76A5-49D4-9AB7-BF824E640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Cessna 206 (@flickr.com) - granted under creative commons licence – attribution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A5409CB-4886-4422-AC55-05EDE214D6CB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03B589EB">
            <a:hlinkClick r:id="" action="ppaction://media"/>
            <a:extLst>
              <a:ext uri="{FF2B5EF4-FFF2-40B4-BE49-F238E27FC236}">
                <a16:creationId xmlns:a16="http://schemas.microsoft.com/office/drawing/2014/main" id="{32D75992-43BC-4F19-A35E-DAAD6649E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farm8.staticflickr.com/7020/6532174155_f72dc1894f_b.jpg">
            <a:extLst>
              <a:ext uri="{FF2B5EF4-FFF2-40B4-BE49-F238E27FC236}">
                <a16:creationId xmlns:a16="http://schemas.microsoft.com/office/drawing/2014/main" id="{09C3D210-F841-4A1F-8ECB-DCC1C7A4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3864" r="1566" b="2185"/>
          <a:stretch>
            <a:fillRect/>
          </a:stretch>
        </p:blipFill>
        <p:spPr bwMode="auto">
          <a:xfrm>
            <a:off x="1363137" y="1728571"/>
            <a:ext cx="6437490" cy="4314858"/>
          </a:xfrm>
          <a:prstGeom prst="roundRect">
            <a:avLst>
              <a:gd name="adj" fmla="val 1227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20">
            <a:extLst>
              <a:ext uri="{FF2B5EF4-FFF2-40B4-BE49-F238E27FC236}">
                <a16:creationId xmlns:a16="http://schemas.microsoft.com/office/drawing/2014/main" id="{96E3F293-7825-41DD-95A9-E12580E2C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Sneachta</a:t>
            </a:r>
            <a:br>
              <a:rPr lang="en-IE" altLang="en-US"/>
            </a:br>
            <a:r>
              <a:rPr lang="en-IE" altLang="en-US"/>
              <a:t>Tá sé ag cur sneachta.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20484" name="TextBox 21">
            <a:extLst>
              <a:ext uri="{FF2B5EF4-FFF2-40B4-BE49-F238E27FC236}">
                <a16:creationId xmlns:a16="http://schemas.microsoft.com/office/drawing/2014/main" id="{A0FDABED-8995-4C7A-B888-15D513BB8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oliworx (@flickr.com) - granted under creative commons licence – attribution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ADADCD6-4BAD-4B69-BA8F-35375F82E4DE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74303311">
            <a:hlinkClick r:id="" action="ppaction://media"/>
            <a:extLst>
              <a:ext uri="{FF2B5EF4-FFF2-40B4-BE49-F238E27FC236}">
                <a16:creationId xmlns:a16="http://schemas.microsoft.com/office/drawing/2014/main" id="{C7E887DC-1B2E-4589-BB71-757DE7A3C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farm4.staticflickr.com/3486/3197605452_d5a262cda8_b.jpg">
            <a:extLst>
              <a:ext uri="{FF2B5EF4-FFF2-40B4-BE49-F238E27FC236}">
                <a16:creationId xmlns:a16="http://schemas.microsoft.com/office/drawing/2014/main" id="{6FACA20B-5F08-49C6-984D-CF3023DA1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" b="3062"/>
          <a:stretch>
            <a:fillRect/>
          </a:stretch>
        </p:blipFill>
        <p:spPr bwMode="auto">
          <a:xfrm>
            <a:off x="1363137" y="1728572"/>
            <a:ext cx="6437488" cy="4314858"/>
          </a:xfrm>
          <a:prstGeom prst="roundRect">
            <a:avLst>
              <a:gd name="adj" fmla="val 1208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20">
            <a:extLst>
              <a:ext uri="{FF2B5EF4-FFF2-40B4-BE49-F238E27FC236}">
                <a16:creationId xmlns:a16="http://schemas.microsoft.com/office/drawing/2014/main" id="{DAF8B9F3-4C83-44AE-A153-51AE83CFA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Calóg shneachta</a:t>
            </a:r>
            <a:br>
              <a:rPr lang="en-IE" altLang="en-US"/>
            </a:br>
            <a:r>
              <a:rPr lang="en-IE" altLang="en-US"/>
              <a:t>Tá calóga sneachta ag titim.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21508" name="TextBox 21">
            <a:extLst>
              <a:ext uri="{FF2B5EF4-FFF2-40B4-BE49-F238E27FC236}">
                <a16:creationId xmlns:a16="http://schemas.microsoft.com/office/drawing/2014/main" id="{27BA83F3-EA55-49A2-92B3-E22138F53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yellowcloud (@flickr.com) - granted under creative commons licence – attribution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F6F4BAE-5321-4C67-B1A1-DD02ECB61EE3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5F9059C6">
            <a:hlinkClick r:id="" action="ppaction://media"/>
            <a:extLst>
              <a:ext uri="{FF2B5EF4-FFF2-40B4-BE49-F238E27FC236}">
                <a16:creationId xmlns:a16="http://schemas.microsoft.com/office/drawing/2014/main" id="{BD21B9F4-5694-4053-8883-89E514DEF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farm1.staticflickr.com/10/11227682_0f70b4e1d9_b.jpg">
            <a:extLst>
              <a:ext uri="{FF2B5EF4-FFF2-40B4-BE49-F238E27FC236}">
                <a16:creationId xmlns:a16="http://schemas.microsoft.com/office/drawing/2014/main" id="{1A9D5BE5-7ADA-4D2B-B928-D7C564640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6"/>
          <a:stretch>
            <a:fillRect/>
          </a:stretch>
        </p:blipFill>
        <p:spPr bwMode="auto">
          <a:xfrm>
            <a:off x="1371292" y="1728573"/>
            <a:ext cx="6429333" cy="4314864"/>
          </a:xfrm>
          <a:prstGeom prst="roundRect">
            <a:avLst>
              <a:gd name="adj" fmla="val 1170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20">
            <a:extLst>
              <a:ext uri="{FF2B5EF4-FFF2-40B4-BE49-F238E27FC236}">
                <a16:creationId xmlns:a16="http://schemas.microsoft.com/office/drawing/2014/main" id="{9FB08A50-08E8-41B3-A9F1-074364A68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An ghrian</a:t>
            </a:r>
            <a:br>
              <a:rPr lang="en-IE" altLang="en-US"/>
            </a:br>
            <a:r>
              <a:rPr lang="en-IE" altLang="en-US"/>
              <a:t>Tá an ghrian ag taitneamh.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22532" name="TextBox 21">
            <a:extLst>
              <a:ext uri="{FF2B5EF4-FFF2-40B4-BE49-F238E27FC236}">
                <a16:creationId xmlns:a16="http://schemas.microsoft.com/office/drawing/2014/main" id="{607C2D06-046A-4618-92E3-0252D5557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**Mary** (@flickr.com) - granted under creative commons licence – attribution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9A6B18-AD74-43D2-8809-801BF7C99682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FA00D100">
            <a:hlinkClick r:id="" action="ppaction://media"/>
            <a:extLst>
              <a:ext uri="{FF2B5EF4-FFF2-40B4-BE49-F238E27FC236}">
                <a16:creationId xmlns:a16="http://schemas.microsoft.com/office/drawing/2014/main" id="{93013C8A-2059-47FF-8AE0-02BDD1A47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farm8.staticflickr.com/7289/12561197255_6cca447142_b.jpg">
            <a:extLst>
              <a:ext uri="{FF2B5EF4-FFF2-40B4-BE49-F238E27FC236}">
                <a16:creationId xmlns:a16="http://schemas.microsoft.com/office/drawing/2014/main" id="{244DB6C1-4163-40A9-8024-6C117B31C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"/>
          <a:stretch>
            <a:fillRect/>
          </a:stretch>
        </p:blipFill>
        <p:spPr bwMode="auto">
          <a:xfrm>
            <a:off x="1371292" y="1728573"/>
            <a:ext cx="6429333" cy="4314864"/>
          </a:xfrm>
          <a:prstGeom prst="roundRect">
            <a:avLst>
              <a:gd name="adj" fmla="val 1140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20">
            <a:extLst>
              <a:ext uri="{FF2B5EF4-FFF2-40B4-BE49-F238E27FC236}">
                <a16:creationId xmlns:a16="http://schemas.microsoft.com/office/drawing/2014/main" id="{4D0CB568-3DFE-4BC2-BDC8-C99A9A677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Gaoth</a:t>
            </a:r>
            <a:br>
              <a:rPr lang="en-IE" altLang="en-US"/>
            </a:br>
            <a:r>
              <a:rPr lang="en-IE" altLang="en-US"/>
              <a:t>Tá sé gaofar!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23556" name="TextBox 21">
            <a:extLst>
              <a:ext uri="{FF2B5EF4-FFF2-40B4-BE49-F238E27FC236}">
                <a16:creationId xmlns:a16="http://schemas.microsoft.com/office/drawing/2014/main" id="{F0CF190D-E200-4881-A221-3CF9BB127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brizlzle born and bred (@flickr.com) - granted under creative commons licence – attribution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703537-200F-4815-A238-D6DF9426BB04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68EA57BA">
            <a:hlinkClick r:id="" action="ppaction://media"/>
            <a:extLst>
              <a:ext uri="{FF2B5EF4-FFF2-40B4-BE49-F238E27FC236}">
                <a16:creationId xmlns:a16="http://schemas.microsoft.com/office/drawing/2014/main" id="{45605FAD-5801-4E44-BDC4-F47FE7E65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B2A56A6-148E-4E91-B6D0-5685FE899686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1D8C5BE7">
            <a:hlinkClick r:id="" action="ppaction://media"/>
            <a:extLst>
              <a:ext uri="{FF2B5EF4-FFF2-40B4-BE49-F238E27FC236}">
                <a16:creationId xmlns:a16="http://schemas.microsoft.com/office/drawing/2014/main" id="{E622D758-CDFD-4044-B395-3254A5EE6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181" y="5599906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>
            <a:extLst>
              <a:ext uri="{FF2B5EF4-FFF2-40B4-BE49-F238E27FC236}">
                <a16:creationId xmlns:a16="http://schemas.microsoft.com/office/drawing/2014/main" id="{BC73681B-3DB4-4B8D-8C8D-4034F3953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Scamall</a:t>
            </a:r>
            <a:br>
              <a:rPr lang="en-IE" altLang="en-US"/>
            </a:br>
            <a:r>
              <a:rPr lang="en-IE" altLang="en-US"/>
              <a:t>Tá sé scamallach.</a:t>
            </a:r>
            <a:br>
              <a:rPr lang="en-IE" altLang="en-US"/>
            </a:br>
            <a:endParaRPr lang="en-GB" altLang="en-US"/>
          </a:p>
        </p:txBody>
      </p:sp>
      <p:pic>
        <p:nvPicPr>
          <p:cNvPr id="7" name="Picture 7" descr="Wind + blowball = full spring_3497302348_o.jpg">
            <a:extLst>
              <a:ext uri="{FF2B5EF4-FFF2-40B4-BE49-F238E27FC236}">
                <a16:creationId xmlns:a16="http://schemas.microsoft.com/office/drawing/2014/main" id="{C35FDF9B-2C54-40E1-B28B-94E990C88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7" y="1728574"/>
            <a:ext cx="6441148" cy="4314857"/>
          </a:xfrm>
          <a:prstGeom prst="roundRect">
            <a:avLst>
              <a:gd name="adj" fmla="val 1323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21">
            <a:extLst>
              <a:ext uri="{FF2B5EF4-FFF2-40B4-BE49-F238E27FC236}">
                <a16:creationId xmlns:a16="http://schemas.microsoft.com/office/drawing/2014/main" id="{3F26EA85-BD50-4034-AA48-0EF1B01C8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second_mouse (@flickr.com) - granted under creative commons licence – attribution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0C08F96-F3DF-4FA7-B26E-28D313425FED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2921FB50">
            <a:hlinkClick r:id="" action="ppaction://media"/>
            <a:extLst>
              <a:ext uri="{FF2B5EF4-FFF2-40B4-BE49-F238E27FC236}">
                <a16:creationId xmlns:a16="http://schemas.microsoft.com/office/drawing/2014/main" id="{7BD975A1-21F9-4D10-B5F9-7E179F58E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7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AF82BEF-E903-405B-83DE-624C122EA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7" y="1728574"/>
            <a:ext cx="6441148" cy="4314857"/>
          </a:xfrm>
          <a:prstGeom prst="roundRect">
            <a:avLst>
              <a:gd name="adj" fmla="val 1265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0">
            <a:extLst>
              <a:ext uri="{FF2B5EF4-FFF2-40B4-BE49-F238E27FC236}">
                <a16:creationId xmlns:a16="http://schemas.microsoft.com/office/drawing/2014/main" id="{696F8AFA-90AF-4F9D-AD6F-022ECD8F8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Stoirm</a:t>
            </a:r>
            <a:br>
              <a:rPr lang="en-IE" altLang="en-US"/>
            </a:br>
            <a:r>
              <a:rPr lang="en-IE" altLang="en-US"/>
              <a:t>Tá sé stoirmiúil.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11268" name="TextBox 21">
            <a:extLst>
              <a:ext uri="{FF2B5EF4-FFF2-40B4-BE49-F238E27FC236}">
                <a16:creationId xmlns:a16="http://schemas.microsoft.com/office/drawing/2014/main" id="{D3328A8E-6251-4CED-973C-4752B5CEC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laffy4k (@flickr.com) - granted under creative commons licence – attribution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AA4EF07-11A0-4250-BB34-60092F5BF9A7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DBDEB6C3">
            <a:hlinkClick r:id="" action="ppaction://media"/>
            <a:extLst>
              <a:ext uri="{FF2B5EF4-FFF2-40B4-BE49-F238E27FC236}">
                <a16:creationId xmlns:a16="http://schemas.microsoft.com/office/drawing/2014/main" id="{1291B14F-385F-4E62-BDEE-7009F098C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farm7.staticflickr.com/6053/6370075013_b6e83d7813_b.jpg">
            <a:extLst>
              <a:ext uri="{FF2B5EF4-FFF2-40B4-BE49-F238E27FC236}">
                <a16:creationId xmlns:a16="http://schemas.microsoft.com/office/drawing/2014/main" id="{C121873D-54DC-49EE-9D50-3D8F8C859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7" y="1728574"/>
            <a:ext cx="6441148" cy="4314857"/>
          </a:xfrm>
          <a:prstGeom prst="roundRect">
            <a:avLst>
              <a:gd name="adj" fmla="val 1265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20">
            <a:extLst>
              <a:ext uri="{FF2B5EF4-FFF2-40B4-BE49-F238E27FC236}">
                <a16:creationId xmlns:a16="http://schemas.microsoft.com/office/drawing/2014/main" id="{CA51DFC9-500E-45A8-B2EB-B76E4066A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Ceo</a:t>
            </a:r>
            <a:br>
              <a:rPr lang="en-IE" altLang="en-US"/>
            </a:br>
            <a:r>
              <a:rPr lang="en-IE" altLang="en-US"/>
              <a:t>Tá sé ceomhar.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12292" name="TextBox 21">
            <a:extLst>
              <a:ext uri="{FF2B5EF4-FFF2-40B4-BE49-F238E27FC236}">
                <a16:creationId xmlns:a16="http://schemas.microsoft.com/office/drawing/2014/main" id="{A16C9166-8550-4731-BC01-856548D3E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Juile70 (@flickr.com) - granted under creative commons licence – attribution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DFDAB9A-77AF-4DAC-80C5-73926AE3A85B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4678483F">
            <a:hlinkClick r:id="" action="ppaction://media"/>
            <a:extLst>
              <a:ext uri="{FF2B5EF4-FFF2-40B4-BE49-F238E27FC236}">
                <a16:creationId xmlns:a16="http://schemas.microsoft.com/office/drawing/2014/main" id="{D80F222F-13F3-43B0-A511-F5F888A4A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farm4.staticflickr.com/3036/2960457357_3ca2cc307d_b.jpg">
            <a:extLst>
              <a:ext uri="{FF2B5EF4-FFF2-40B4-BE49-F238E27FC236}">
                <a16:creationId xmlns:a16="http://schemas.microsoft.com/office/drawing/2014/main" id="{2DEA6ED2-6914-41A1-9419-206F5E659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7" y="1728574"/>
            <a:ext cx="6441148" cy="4314857"/>
          </a:xfrm>
          <a:prstGeom prst="roundRect">
            <a:avLst>
              <a:gd name="adj" fmla="val 1304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20">
            <a:extLst>
              <a:ext uri="{FF2B5EF4-FFF2-40B4-BE49-F238E27FC236}">
                <a16:creationId xmlns:a16="http://schemas.microsoft.com/office/drawing/2014/main" id="{41364D7F-66E6-42CD-907A-A4A1C41AC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Sioc</a:t>
            </a:r>
            <a:br>
              <a:rPr lang="en-IE" altLang="en-US"/>
            </a:br>
            <a:r>
              <a:rPr lang="en-IE" altLang="en-US"/>
              <a:t>Tá sioc ar an talamh.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13316" name="TextBox 21">
            <a:extLst>
              <a:ext uri="{FF2B5EF4-FFF2-40B4-BE49-F238E27FC236}">
                <a16:creationId xmlns:a16="http://schemas.microsoft.com/office/drawing/2014/main" id="{F4B0046C-F4F7-4F60-AA5E-959BDE18B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looseends (@flickr.com) - granted under creative commons licence – attribution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E894AF-0BCC-44C5-B677-426C1CAB22A6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213CD755">
            <a:hlinkClick r:id="" action="ppaction://media"/>
            <a:extLst>
              <a:ext uri="{FF2B5EF4-FFF2-40B4-BE49-F238E27FC236}">
                <a16:creationId xmlns:a16="http://schemas.microsoft.com/office/drawing/2014/main" id="{4B8DD57B-2284-47F0-B863-25ED516D5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BFC50DBE-56B0-4A10-9F74-2E8FA612A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7" y="1728574"/>
            <a:ext cx="6441148" cy="4314857"/>
          </a:xfrm>
          <a:prstGeom prst="roundRect">
            <a:avLst>
              <a:gd name="adj" fmla="val 1265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20">
            <a:extLst>
              <a:ext uri="{FF2B5EF4-FFF2-40B4-BE49-F238E27FC236}">
                <a16:creationId xmlns:a16="http://schemas.microsoft.com/office/drawing/2014/main" id="{219ADF42-F255-46E1-90A7-9F04E31AF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Leac Oighir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14340" name="TextBox 21">
            <a:extLst>
              <a:ext uri="{FF2B5EF4-FFF2-40B4-BE49-F238E27FC236}">
                <a16:creationId xmlns:a16="http://schemas.microsoft.com/office/drawing/2014/main" id="{ED487B15-0665-4198-81C2-1BF4BBE81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NASA Goddard Photo and Video (@flickr.com) - granted under creative commons licence – attribution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BDB975-DDF9-4121-9995-A52C1290CF9A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9CCBA974">
            <a:hlinkClick r:id="" action="ppaction://media"/>
            <a:extLst>
              <a:ext uri="{FF2B5EF4-FFF2-40B4-BE49-F238E27FC236}">
                <a16:creationId xmlns:a16="http://schemas.microsoft.com/office/drawing/2014/main" id="{9082FC8B-3B23-4E8E-BCC1-0DC4BFFA8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farm4.staticflickr.com/3507/3176062279_64e07b815c_b.jpg">
            <a:extLst>
              <a:ext uri="{FF2B5EF4-FFF2-40B4-BE49-F238E27FC236}">
                <a16:creationId xmlns:a16="http://schemas.microsoft.com/office/drawing/2014/main" id="{571E6F54-6A39-4F6C-9C55-94F57EF7C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8003" r="5994" b="6454"/>
          <a:stretch>
            <a:fillRect/>
          </a:stretch>
        </p:blipFill>
        <p:spPr bwMode="auto">
          <a:xfrm>
            <a:off x="1363137" y="1728574"/>
            <a:ext cx="6441148" cy="4329699"/>
          </a:xfrm>
          <a:prstGeom prst="roundRect">
            <a:avLst>
              <a:gd name="adj" fmla="val 1286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20">
            <a:extLst>
              <a:ext uri="{FF2B5EF4-FFF2-40B4-BE49-F238E27FC236}">
                <a16:creationId xmlns:a16="http://schemas.microsoft.com/office/drawing/2014/main" id="{5E3936EA-2ED7-4221-B377-185A218C9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Tá sé reoite.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15364" name="TextBox 21">
            <a:extLst>
              <a:ext uri="{FF2B5EF4-FFF2-40B4-BE49-F238E27FC236}">
                <a16:creationId xmlns:a16="http://schemas.microsoft.com/office/drawing/2014/main" id="{FC8891EA-16BA-4C53-B27F-13DCCB160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1vo (@flickr.com) - granted under creative commons licence – attribution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BD3D2D8-9554-4392-9FC0-D4ED724C7C2F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CA3FB192">
            <a:hlinkClick r:id="" action="ppaction://media"/>
            <a:extLst>
              <a:ext uri="{FF2B5EF4-FFF2-40B4-BE49-F238E27FC236}">
                <a16:creationId xmlns:a16="http://schemas.microsoft.com/office/drawing/2014/main" id="{4ADACE39-345D-46C0-87C1-DB1EF2738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5C14D2-26D0-413B-90C3-F839137FAB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36" y="1728574"/>
            <a:ext cx="6441149" cy="4314857"/>
          </a:xfrm>
          <a:prstGeom prst="roundRect">
            <a:avLst>
              <a:gd name="adj" fmla="val 13040"/>
            </a:avLst>
          </a:prstGeom>
        </p:spPr>
      </p:pic>
      <p:sp>
        <p:nvSpPr>
          <p:cNvPr id="16387" name="Title 20">
            <a:extLst>
              <a:ext uri="{FF2B5EF4-FFF2-40B4-BE49-F238E27FC236}">
                <a16:creationId xmlns:a16="http://schemas.microsoft.com/office/drawing/2014/main" id="{6ACE88CC-0E5D-40B3-B0D0-D3A1A86E0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Toirneach</a:t>
            </a:r>
            <a:br>
              <a:rPr lang="en-IE" altLang="en-US"/>
            </a:br>
            <a:r>
              <a:rPr lang="en-IE" altLang="en-US"/>
              <a:t>Chuala mé toirneach.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454485E-6016-45E5-9A6D-1FCC0900ED7D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209406F6">
            <a:hlinkClick r:id="" action="ppaction://media"/>
            <a:extLst>
              <a:ext uri="{FF2B5EF4-FFF2-40B4-BE49-F238E27FC236}">
                <a16:creationId xmlns:a16="http://schemas.microsoft.com/office/drawing/2014/main" id="{4FC580F9-311F-4B80-9397-9BDAEEF36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 [Read-Only]" id="{B29F6C71-AAE0-4B64-A45A-1046B855C9CC}" vid="{8E495050-AD79-41D8-9298-D2CAD14368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</TotalTime>
  <Words>414</Words>
  <Application>Microsoft Office PowerPoint</Application>
  <PresentationFormat>On-screen Show (4:3)</PresentationFormat>
  <Paragraphs>32</Paragraphs>
  <Slides>17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Tuffy-TTF</vt:lpstr>
      <vt:lpstr>Roboto</vt:lpstr>
      <vt:lpstr>Twinkl</vt:lpstr>
      <vt:lpstr>Arial</vt:lpstr>
      <vt:lpstr>Calibri</vt:lpstr>
      <vt:lpstr>Twinkl SemiBold</vt:lpstr>
      <vt:lpstr>ＭＳ Ｐゴシック</vt:lpstr>
      <vt:lpstr>Tuffy</vt:lpstr>
      <vt:lpstr>Sassoon Infant Rg</vt:lpstr>
      <vt:lpstr>Office Theme</vt:lpstr>
      <vt:lpstr>PowerPoint Presentation</vt:lpstr>
      <vt:lpstr>PowerPoint Presentation</vt:lpstr>
      <vt:lpstr>Scamall Tá sé scamallach. </vt:lpstr>
      <vt:lpstr>Stoirm Tá sé stoirmiúil. </vt:lpstr>
      <vt:lpstr>Ceo Tá sé ceomhar. </vt:lpstr>
      <vt:lpstr>Sioc Tá sioc ar an talamh. </vt:lpstr>
      <vt:lpstr>Leac Oighir </vt:lpstr>
      <vt:lpstr>Tá sé reoite. </vt:lpstr>
      <vt:lpstr>Toirneach Chuala mé toirneach. </vt:lpstr>
      <vt:lpstr>Tintreach Chonaic mé tintreach. </vt:lpstr>
      <vt:lpstr>Fliuch Tá sé ag cur báistí. </vt:lpstr>
      <vt:lpstr>Bogha báistí Tá bogha báistí sa spéir. </vt:lpstr>
      <vt:lpstr>Sneachta Tá sé ag cur sneachta. </vt:lpstr>
      <vt:lpstr>Calóg shneachta Tá calóga sneachta ag titim. </vt:lpstr>
      <vt:lpstr>An ghrian Tá an ghrian ag taitneamh. </vt:lpstr>
      <vt:lpstr>Gaoth Tá sé gaofar!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Sarah Fletcher</dc:creator>
  <cp:lastModifiedBy>teacher3</cp:lastModifiedBy>
  <cp:revision>10</cp:revision>
  <dcterms:created xsi:type="dcterms:W3CDTF">2018-08-06T09:19:38Z</dcterms:created>
  <dcterms:modified xsi:type="dcterms:W3CDTF">2021-01-06T20:01:00Z</dcterms:modified>
</cp:coreProperties>
</file>