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7.xml"/>
  <Override ContentType="application/vnd.openxmlformats-officedocument.presentationml.slideMaster+xml" PartName="/ppt/slideMasters/slideMaster12.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18.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6.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52" r:id="rId6"/>
    <p:sldMasterId id="2147483654" r:id="rId7"/>
    <p:sldMasterId id="2147483655" r:id="rId8"/>
    <p:sldMasterId id="2147483657" r:id="rId9"/>
    <p:sldMasterId id="2147483659" r:id="rId10"/>
    <p:sldMasterId id="2147483661" r:id="rId11"/>
    <p:sldMasterId id="2147483663" r:id="rId12"/>
    <p:sldMasterId id="2147483665" r:id="rId13"/>
    <p:sldMasterId id="2147483667" r:id="rId14"/>
    <p:sldMasterId id="2147483669" r:id="rId15"/>
    <p:sldMasterId id="2147483671" r:id="rId16"/>
    <p:sldMasterId id="2147483673" r:id="rId17"/>
    <p:sldMasterId id="2147483675" r:id="rId18"/>
    <p:sldMasterId id="2147483677" r:id="rId19"/>
    <p:sldMasterId id="2147483679" r:id="rId20"/>
  </p:sldMasterIdLst>
  <p:notesMasterIdLst>
    <p:notesMasterId r:id="rId21"/>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Lst>
  <p:sldSz cy="6858000" cx="9144000"/>
  <p:notesSz cx="6858000" cy="9144000"/>
  <p:embeddedFontLst>
    <p:embeddedFont>
      <p:font typeface="NTR"/>
      <p:regular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guide id="3" pos="317">
          <p15:clr>
            <a:srgbClr val="000000"/>
          </p15:clr>
        </p15:guide>
        <p15:guide id="4" orient="horz" pos="3997">
          <p15:clr>
            <a:srgbClr val="000000"/>
          </p15:clr>
        </p15:guide>
        <p15:guide id="5" pos="5443">
          <p15:clr>
            <a:srgbClr val="000000"/>
          </p15:clr>
        </p15:guide>
        <p15:guide id="6" orient="horz" pos="323">
          <p15:clr>
            <a:srgbClr val="000000"/>
          </p15:clr>
        </p15:guide>
        <p15:guide id="7" pos="476">
          <p15:clr>
            <a:srgbClr val="000000"/>
          </p15:clr>
        </p15:guide>
        <p15:guide id="8" orient="horz" pos="459">
          <p15:clr>
            <a:srgbClr val="000000"/>
          </p15:clr>
        </p15:guide>
        <p15:guide id="9" orient="horz" pos="3838">
          <p15:clr>
            <a:srgbClr val="000000"/>
          </p15:clr>
        </p15:guide>
        <p15:guide id="10" pos="5284">
          <p15:clr>
            <a:srgbClr val="000000"/>
          </p15:clr>
        </p15:guide>
      </p15:sldGuideLst>
    </p:ext>
    <p:ext uri="http://customooxmlschemas.google.com/">
      <go:slidesCustomData xmlns:go="http://customooxmlschemas.google.com/" r:id="rId69" roundtripDataSignature="AMtx7mipbNBGDTU3X4K8dEwXcG435Vmm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17"/>
        <p:guide pos="3997" orient="horz"/>
        <p:guide pos="5443"/>
        <p:guide pos="323" orient="horz"/>
        <p:guide pos="476"/>
        <p:guide pos="459" orient="horz"/>
        <p:guide pos="3838" orient="horz"/>
        <p:guide pos="528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19.xml"/><Relationship Id="rId42" Type="http://schemas.openxmlformats.org/officeDocument/2006/relationships/slide" Target="slides/slide21.xml"/><Relationship Id="rId41" Type="http://schemas.openxmlformats.org/officeDocument/2006/relationships/slide" Target="slides/slide20.xml"/><Relationship Id="rId44" Type="http://schemas.openxmlformats.org/officeDocument/2006/relationships/slide" Target="slides/slide23.xml"/><Relationship Id="rId43" Type="http://schemas.openxmlformats.org/officeDocument/2006/relationships/slide" Target="slides/slide22.xml"/><Relationship Id="rId46" Type="http://schemas.openxmlformats.org/officeDocument/2006/relationships/slide" Target="slides/slide25.xml"/><Relationship Id="rId45" Type="http://schemas.openxmlformats.org/officeDocument/2006/relationships/slide" Target="slides/slide24.xml"/><Relationship Id="rId1" Type="http://schemas.openxmlformats.org/officeDocument/2006/relationships/theme" Target="theme/theme10.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27.xml"/><Relationship Id="rId47" Type="http://schemas.openxmlformats.org/officeDocument/2006/relationships/slide" Target="slides/slide26.xml"/><Relationship Id="rId49" Type="http://schemas.openxmlformats.org/officeDocument/2006/relationships/slide" Target="slides/slide28.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0.xml"/><Relationship Id="rId30" Type="http://schemas.openxmlformats.org/officeDocument/2006/relationships/slide" Target="slides/slide9.xml"/><Relationship Id="rId33" Type="http://schemas.openxmlformats.org/officeDocument/2006/relationships/slide" Target="slides/slide12.xml"/><Relationship Id="rId32" Type="http://schemas.openxmlformats.org/officeDocument/2006/relationships/slide" Target="slides/slide11.xml"/><Relationship Id="rId35" Type="http://schemas.openxmlformats.org/officeDocument/2006/relationships/slide" Target="slides/slide14.xml"/><Relationship Id="rId34" Type="http://schemas.openxmlformats.org/officeDocument/2006/relationships/slide" Target="slides/slide13.xml"/><Relationship Id="rId37" Type="http://schemas.openxmlformats.org/officeDocument/2006/relationships/slide" Target="slides/slide16.xml"/><Relationship Id="rId36" Type="http://schemas.openxmlformats.org/officeDocument/2006/relationships/slide" Target="slides/slide15.xml"/><Relationship Id="rId39" Type="http://schemas.openxmlformats.org/officeDocument/2006/relationships/slide" Target="slides/slide18.xml"/><Relationship Id="rId38" Type="http://schemas.openxmlformats.org/officeDocument/2006/relationships/slide" Target="slides/slide17.xml"/><Relationship Id="rId62" Type="http://schemas.openxmlformats.org/officeDocument/2006/relationships/slide" Target="slides/slide41.xml"/><Relationship Id="rId61" Type="http://schemas.openxmlformats.org/officeDocument/2006/relationships/slide" Target="slides/slide40.xml"/><Relationship Id="rId20" Type="http://schemas.openxmlformats.org/officeDocument/2006/relationships/slideMaster" Target="slideMasters/slideMaster17.xml"/><Relationship Id="rId64" Type="http://schemas.openxmlformats.org/officeDocument/2006/relationships/slide" Target="slides/slide43.xml"/><Relationship Id="rId63" Type="http://schemas.openxmlformats.org/officeDocument/2006/relationships/slide" Target="slides/slide42.xml"/><Relationship Id="rId22" Type="http://schemas.openxmlformats.org/officeDocument/2006/relationships/slide" Target="slides/slide1.xml"/><Relationship Id="rId66" Type="http://schemas.openxmlformats.org/officeDocument/2006/relationships/slide" Target="slides/slide45.xml"/><Relationship Id="rId21" Type="http://schemas.openxmlformats.org/officeDocument/2006/relationships/notesMaster" Target="notesMasters/notesMaster1.xml"/><Relationship Id="rId65" Type="http://schemas.openxmlformats.org/officeDocument/2006/relationships/slide" Target="slides/slide44.xml"/><Relationship Id="rId24" Type="http://schemas.openxmlformats.org/officeDocument/2006/relationships/slide" Target="slides/slide3.xml"/><Relationship Id="rId68" Type="http://schemas.openxmlformats.org/officeDocument/2006/relationships/font" Target="fonts/NTR-regular.fntdata"/><Relationship Id="rId23" Type="http://schemas.openxmlformats.org/officeDocument/2006/relationships/slide" Target="slides/slide2.xml"/><Relationship Id="rId67" Type="http://schemas.openxmlformats.org/officeDocument/2006/relationships/slide" Target="slides/slide46.xml"/><Relationship Id="rId60" Type="http://schemas.openxmlformats.org/officeDocument/2006/relationships/slide" Target="slides/slide39.xml"/><Relationship Id="rId26" Type="http://schemas.openxmlformats.org/officeDocument/2006/relationships/slide" Target="slides/slide5.xml"/><Relationship Id="rId25" Type="http://schemas.openxmlformats.org/officeDocument/2006/relationships/slide" Target="slides/slide4.xml"/><Relationship Id="rId69" Type="http://customschemas.google.com/relationships/presentationmetadata" Target="metadata"/><Relationship Id="rId28" Type="http://schemas.openxmlformats.org/officeDocument/2006/relationships/slide" Target="slides/slide7.xml"/><Relationship Id="rId27" Type="http://schemas.openxmlformats.org/officeDocument/2006/relationships/slide" Target="slides/slide6.xml"/><Relationship Id="rId29" Type="http://schemas.openxmlformats.org/officeDocument/2006/relationships/slide" Target="slides/slide8.xml"/><Relationship Id="rId51" Type="http://schemas.openxmlformats.org/officeDocument/2006/relationships/slide" Target="slides/slide30.xml"/><Relationship Id="rId50" Type="http://schemas.openxmlformats.org/officeDocument/2006/relationships/slide" Target="slides/slide29.xml"/><Relationship Id="rId53" Type="http://schemas.openxmlformats.org/officeDocument/2006/relationships/slide" Target="slides/slide32.xml"/><Relationship Id="rId52" Type="http://schemas.openxmlformats.org/officeDocument/2006/relationships/slide" Target="slides/slide31.xml"/><Relationship Id="rId11" Type="http://schemas.openxmlformats.org/officeDocument/2006/relationships/slideMaster" Target="slideMasters/slideMaster8.xml"/><Relationship Id="rId55" Type="http://schemas.openxmlformats.org/officeDocument/2006/relationships/slide" Target="slides/slide34.xml"/><Relationship Id="rId10" Type="http://schemas.openxmlformats.org/officeDocument/2006/relationships/slideMaster" Target="slideMasters/slideMaster7.xml"/><Relationship Id="rId54" Type="http://schemas.openxmlformats.org/officeDocument/2006/relationships/slide" Target="slides/slide33.xml"/><Relationship Id="rId13" Type="http://schemas.openxmlformats.org/officeDocument/2006/relationships/slideMaster" Target="slideMasters/slideMaster10.xml"/><Relationship Id="rId57" Type="http://schemas.openxmlformats.org/officeDocument/2006/relationships/slide" Target="slides/slide36.xml"/><Relationship Id="rId12" Type="http://schemas.openxmlformats.org/officeDocument/2006/relationships/slideMaster" Target="slideMasters/slideMaster9.xml"/><Relationship Id="rId56" Type="http://schemas.openxmlformats.org/officeDocument/2006/relationships/slide" Target="slides/slide35.xml"/><Relationship Id="rId15" Type="http://schemas.openxmlformats.org/officeDocument/2006/relationships/slideMaster" Target="slideMasters/slideMaster12.xml"/><Relationship Id="rId59" Type="http://schemas.openxmlformats.org/officeDocument/2006/relationships/slide" Target="slides/slide38.xml"/><Relationship Id="rId14" Type="http://schemas.openxmlformats.org/officeDocument/2006/relationships/slideMaster" Target="slideMasters/slideMaster11.xml"/><Relationship Id="rId58" Type="http://schemas.openxmlformats.org/officeDocument/2006/relationships/slide" Target="slides/slide37.xml"/><Relationship Id="rId17" Type="http://schemas.openxmlformats.org/officeDocument/2006/relationships/slideMaster" Target="slideMasters/slideMaster14.xml"/><Relationship Id="rId16" Type="http://schemas.openxmlformats.org/officeDocument/2006/relationships/slideMaster" Target="slideMasters/slideMaster13.xml"/><Relationship Id="rId19" Type="http://schemas.openxmlformats.org/officeDocument/2006/relationships/slideMaster" Target="slideMasters/slideMaster16.xml"/><Relationship Id="rId18" Type="http://schemas.openxmlformats.org/officeDocument/2006/relationships/slideMaster" Target="slideMasters/slideMaster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1pPr>
            <a:lvl2pPr lvl="1"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2pPr>
            <a:lvl3pPr lvl="2"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3pPr>
            <a:lvl4pPr lvl="3"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4pPr>
            <a:lvl5pPr lvl="4"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5pPr>
            <a:lvl6pPr lvl="5"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6pPr>
            <a:lvl7pPr lvl="6"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7pPr>
            <a:lvl8pPr lvl="7"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8pPr>
            <a:lvl9pPr lvl="8"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2pPr>
            <a:lvl3pPr lvl="2"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3pPr>
            <a:lvl4pPr lvl="3"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4pPr>
            <a:lvl5pPr lvl="4"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5pPr>
            <a:lvl6pPr lvl="5"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6pPr>
            <a:lvl7pPr lvl="6"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7pPr>
            <a:lvl8pPr lvl="7"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8pPr>
            <a:lvl9pPr lvl="8"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1pPr>
            <a:lvl2pPr lvl="1"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2pPr>
            <a:lvl3pPr lvl="2"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3pPr>
            <a:lvl4pPr lvl="3"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4pPr>
            <a:lvl5pPr lvl="4"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5pPr>
            <a:lvl6pPr lvl="5"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6pPr>
            <a:lvl7pPr lvl="6"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7pPr>
            <a:lvl8pPr lvl="7"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8pPr>
            <a:lvl9pPr lvl="8" marR="0" rtl="0" algn="l">
              <a:lnSpc>
                <a:spcPct val="100000"/>
              </a:lnSpc>
              <a:spcBef>
                <a:spcPts val="0"/>
              </a:spcBef>
              <a:spcAft>
                <a:spcPts val="0"/>
              </a:spcAft>
              <a:buSzPts val="1400"/>
              <a:buNone/>
              <a:defRPr b="0" i="0" sz="1800" u="none" cap="none" strike="noStrike">
                <a:solidFill>
                  <a:srgbClr val="000000"/>
                </a:solidFill>
                <a:latin typeface="NTR"/>
                <a:ea typeface="NTR"/>
                <a:cs typeface="NTR"/>
                <a:sym typeface="NTR"/>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b4311d30eb_2_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b4311d30eb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b4311d30eb_2_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b4311d30eb_2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b4311d30eb_2_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b4311d30eb_2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b4311d30eb_2_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b4311d30eb_2_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b4311d30eb_2_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b4311d30eb_2_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b4311d30eb_2_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b4311d30eb_2_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b4311d30eb_2_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b4311d30eb_2_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b4311d30eb_2_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b4311d30eb_2_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b4311d30eb_2_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b4311d30eb_2_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b4311d30eb_2_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b4311d30eb_2_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b4311d30eb_2_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b4311d30eb_2_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b4311d30eb_2_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b4311d30eb_2_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b4311d30eb_2_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b4311d30eb_2_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b4311d30eb_2_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b4311d30eb_2_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b4311d30eb_2_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b4311d30eb_2_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4311d30eb_2_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b4311d30eb_2_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b4311d30eb_2_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b4311d30eb_2_1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b4311d30eb_2_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b4311d30eb_2_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b4311d30eb_2_1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b4311d30eb_2_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b4311d30eb_2_1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b4311d30eb_2_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b4311d30eb_2_1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b4311d30eb_2_1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b4311d30eb_2_1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gb4311d30eb_2_1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b4311d30eb_2_1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b4311d30eb_2_1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p:cSld name="Layout 3">
    <p:spTree>
      <p:nvGrpSpPr>
        <p:cNvPr id="96" name="Shape 96"/>
        <p:cNvGrpSpPr/>
        <p:nvPr/>
      </p:nvGrpSpPr>
      <p:grpSpPr>
        <a:xfrm>
          <a:off x="0" y="0"/>
          <a:ext cx="0" cy="0"/>
          <a:chOff x="0" y="0"/>
          <a:chExt cx="0" cy="0"/>
        </a:xfrm>
      </p:grpSpPr>
      <p:sp>
        <p:nvSpPr>
          <p:cNvPr id="97" name="Google Shape;97;p44"/>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8" name="Google Shape;98;p44"/>
          <p:cNvSpPr/>
          <p:nvPr>
            <p:ph idx="1" type="body"/>
          </p:nvPr>
        </p:nvSpPr>
        <p:spPr>
          <a:xfrm>
            <a:off x="750884" y="1513945"/>
            <a:ext cx="2041529" cy="2879335"/>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44"/>
          <p:cNvSpPr/>
          <p:nvPr>
            <p:ph idx="2" type="body"/>
          </p:nvPr>
        </p:nvSpPr>
        <p:spPr>
          <a:xfrm>
            <a:off x="2895600" y="1513946"/>
            <a:ext cx="5492750" cy="2879334"/>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44"/>
          <p:cNvSpPr/>
          <p:nvPr>
            <p:ph idx="3" type="body"/>
          </p:nvPr>
        </p:nvSpPr>
        <p:spPr>
          <a:xfrm>
            <a:off x="750884" y="4481512"/>
            <a:ext cx="7637466" cy="1611312"/>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4">
  <p:cSld name="Layout 4">
    <p:spTree>
      <p:nvGrpSpPr>
        <p:cNvPr id="109" name="Shape 109"/>
        <p:cNvGrpSpPr/>
        <p:nvPr/>
      </p:nvGrpSpPr>
      <p:grpSpPr>
        <a:xfrm>
          <a:off x="0" y="0"/>
          <a:ext cx="0" cy="0"/>
          <a:chOff x="0" y="0"/>
          <a:chExt cx="0" cy="0"/>
        </a:xfrm>
      </p:grpSpPr>
      <p:sp>
        <p:nvSpPr>
          <p:cNvPr id="110" name="Google Shape;110;p46"/>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11" name="Google Shape;111;p46"/>
          <p:cNvSpPr/>
          <p:nvPr>
            <p:ph idx="1" type="body"/>
          </p:nvPr>
        </p:nvSpPr>
        <p:spPr>
          <a:xfrm>
            <a:off x="3682999" y="1513946"/>
            <a:ext cx="4705349" cy="1483798"/>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46"/>
          <p:cNvSpPr/>
          <p:nvPr>
            <p:ph idx="2" type="body"/>
          </p:nvPr>
        </p:nvSpPr>
        <p:spPr>
          <a:xfrm>
            <a:off x="3682999" y="3061487"/>
            <a:ext cx="4705349" cy="1483798"/>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6"/>
          <p:cNvSpPr/>
          <p:nvPr>
            <p:ph idx="3" type="body"/>
          </p:nvPr>
        </p:nvSpPr>
        <p:spPr>
          <a:xfrm>
            <a:off x="3682999" y="4609027"/>
            <a:ext cx="4705349" cy="1483798"/>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6"/>
          <p:cNvSpPr/>
          <p:nvPr>
            <p:ph idx="4" type="body"/>
          </p:nvPr>
        </p:nvSpPr>
        <p:spPr>
          <a:xfrm>
            <a:off x="755651" y="1513946"/>
            <a:ext cx="2852738" cy="4578879"/>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5">
  <p:cSld name="Layout 5">
    <p:spTree>
      <p:nvGrpSpPr>
        <p:cNvPr id="123" name="Shape 123"/>
        <p:cNvGrpSpPr/>
        <p:nvPr/>
      </p:nvGrpSpPr>
      <p:grpSpPr>
        <a:xfrm>
          <a:off x="0" y="0"/>
          <a:ext cx="0" cy="0"/>
          <a:chOff x="0" y="0"/>
          <a:chExt cx="0" cy="0"/>
        </a:xfrm>
      </p:grpSpPr>
      <p:sp>
        <p:nvSpPr>
          <p:cNvPr id="124" name="Google Shape;124;p48"/>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25" name="Google Shape;125;p48"/>
          <p:cNvSpPr/>
          <p:nvPr>
            <p:ph idx="1" type="body"/>
          </p:nvPr>
        </p:nvSpPr>
        <p:spPr>
          <a:xfrm>
            <a:off x="4612104" y="1513946"/>
            <a:ext cx="3776245" cy="2815834"/>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48"/>
          <p:cNvSpPr/>
          <p:nvPr>
            <p:ph idx="2" type="body"/>
          </p:nvPr>
        </p:nvSpPr>
        <p:spPr>
          <a:xfrm flipH="1">
            <a:off x="755651" y="1513945"/>
            <a:ext cx="1835149" cy="2815835"/>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48"/>
          <p:cNvSpPr/>
          <p:nvPr>
            <p:ph idx="3" type="body"/>
          </p:nvPr>
        </p:nvSpPr>
        <p:spPr>
          <a:xfrm>
            <a:off x="755650" y="4418012"/>
            <a:ext cx="7632699" cy="1674812"/>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48"/>
          <p:cNvSpPr/>
          <p:nvPr>
            <p:ph idx="4" type="body"/>
          </p:nvPr>
        </p:nvSpPr>
        <p:spPr>
          <a:xfrm flipH="1">
            <a:off x="2683877" y="1513945"/>
            <a:ext cx="1835149" cy="2815835"/>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6">
  <p:cSld name="Layout 6">
    <p:spTree>
      <p:nvGrpSpPr>
        <p:cNvPr id="134" name="Shape 134"/>
        <p:cNvGrpSpPr/>
        <p:nvPr/>
      </p:nvGrpSpPr>
      <p:grpSpPr>
        <a:xfrm>
          <a:off x="0" y="0"/>
          <a:ext cx="0" cy="0"/>
          <a:chOff x="0" y="0"/>
          <a:chExt cx="0" cy="0"/>
        </a:xfrm>
      </p:grpSpPr>
      <p:sp>
        <p:nvSpPr>
          <p:cNvPr id="135" name="Google Shape;135;p50"/>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6" name="Google Shape;136;p50"/>
          <p:cNvSpPr/>
          <p:nvPr>
            <p:ph idx="1" type="body"/>
          </p:nvPr>
        </p:nvSpPr>
        <p:spPr>
          <a:xfrm>
            <a:off x="755650" y="1500011"/>
            <a:ext cx="7623167" cy="967318"/>
          </a:xfrm>
          <a:prstGeom prst="roundRect">
            <a:avLst>
              <a:gd fmla="val 1874" name="adj"/>
            </a:avLst>
          </a:prstGeom>
          <a:noFill/>
          <a:ln>
            <a:noFill/>
          </a:ln>
        </p:spPr>
        <p:txBody>
          <a:bodyPr anchorCtr="0" anchor="ctr" bIns="0" lIns="0" spcFirstLastPara="1" rIns="0" wrap="square" tIns="0">
            <a:noAutofit/>
          </a:bodyPr>
          <a:lstStyle>
            <a:lvl1pPr indent="-228600" lvl="0" marL="457200" algn="l">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50"/>
          <p:cNvSpPr/>
          <p:nvPr>
            <p:ph idx="2" type="body"/>
          </p:nvPr>
        </p:nvSpPr>
        <p:spPr>
          <a:xfrm>
            <a:off x="760416" y="5125507"/>
            <a:ext cx="7623167" cy="967318"/>
          </a:xfrm>
          <a:prstGeom prst="roundRect">
            <a:avLst>
              <a:gd fmla="val 1874" name="adj"/>
            </a:avLst>
          </a:prstGeom>
          <a:noFill/>
          <a:ln>
            <a:noFill/>
          </a:ln>
        </p:spPr>
        <p:txBody>
          <a:bodyPr anchorCtr="0" anchor="ctr" bIns="0" lIns="0" spcFirstLastPara="1" rIns="0" wrap="square" tIns="0">
            <a:noAutofit/>
          </a:bodyPr>
          <a:lstStyle>
            <a:lvl1pPr indent="-228600" lvl="0" marL="457200" algn="l">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50"/>
          <p:cNvSpPr/>
          <p:nvPr>
            <p:ph idx="3" type="body"/>
          </p:nvPr>
        </p:nvSpPr>
        <p:spPr>
          <a:xfrm flipH="1">
            <a:off x="503236" y="2502605"/>
            <a:ext cx="8137526" cy="2587626"/>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7">
  <p:cSld name="Layout 7">
    <p:spTree>
      <p:nvGrpSpPr>
        <p:cNvPr id="149" name="Shape 149"/>
        <p:cNvGrpSpPr/>
        <p:nvPr/>
      </p:nvGrpSpPr>
      <p:grpSpPr>
        <a:xfrm>
          <a:off x="0" y="0"/>
          <a:ext cx="0" cy="0"/>
          <a:chOff x="0" y="0"/>
          <a:chExt cx="0" cy="0"/>
        </a:xfrm>
      </p:grpSpPr>
      <p:sp>
        <p:nvSpPr>
          <p:cNvPr id="150" name="Google Shape;150;p52"/>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51" name="Google Shape;151;p52"/>
          <p:cNvSpPr/>
          <p:nvPr>
            <p:ph idx="1" type="body"/>
          </p:nvPr>
        </p:nvSpPr>
        <p:spPr>
          <a:xfrm>
            <a:off x="755650" y="1500011"/>
            <a:ext cx="7623167" cy="967318"/>
          </a:xfrm>
          <a:prstGeom prst="roundRect">
            <a:avLst>
              <a:gd fmla="val 1874" name="adj"/>
            </a:avLst>
          </a:prstGeom>
          <a:noFill/>
          <a:ln>
            <a:noFill/>
          </a:ln>
        </p:spPr>
        <p:txBody>
          <a:bodyPr anchorCtr="0" anchor="ctr" bIns="0" lIns="0" spcFirstLastPara="1" rIns="0" wrap="square" tIns="0">
            <a:noAutofit/>
          </a:bodyPr>
          <a:lstStyle>
            <a:lvl1pPr indent="-228600" lvl="0" marL="457200" algn="l">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52"/>
          <p:cNvSpPr/>
          <p:nvPr>
            <p:ph idx="2" type="body"/>
          </p:nvPr>
        </p:nvSpPr>
        <p:spPr>
          <a:xfrm flipH="1">
            <a:off x="755648" y="2494138"/>
            <a:ext cx="2468893" cy="1752600"/>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52"/>
          <p:cNvSpPr/>
          <p:nvPr>
            <p:ph idx="3" type="body"/>
          </p:nvPr>
        </p:nvSpPr>
        <p:spPr>
          <a:xfrm flipH="1">
            <a:off x="3337552" y="2494138"/>
            <a:ext cx="2464127" cy="1752600"/>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52"/>
          <p:cNvSpPr/>
          <p:nvPr>
            <p:ph idx="4" type="body"/>
          </p:nvPr>
        </p:nvSpPr>
        <p:spPr>
          <a:xfrm flipH="1">
            <a:off x="5909923" y="2481615"/>
            <a:ext cx="2468893" cy="1752600"/>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52"/>
          <p:cNvSpPr/>
          <p:nvPr>
            <p:ph idx="5" type="body"/>
          </p:nvPr>
        </p:nvSpPr>
        <p:spPr>
          <a:xfrm flipH="1">
            <a:off x="755647" y="4340225"/>
            <a:ext cx="2468893" cy="1752600"/>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52"/>
          <p:cNvSpPr/>
          <p:nvPr>
            <p:ph idx="6" type="body"/>
          </p:nvPr>
        </p:nvSpPr>
        <p:spPr>
          <a:xfrm flipH="1">
            <a:off x="3337553" y="4340225"/>
            <a:ext cx="2468893" cy="1752600"/>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52"/>
          <p:cNvSpPr/>
          <p:nvPr>
            <p:ph idx="7" type="body"/>
          </p:nvPr>
        </p:nvSpPr>
        <p:spPr>
          <a:xfrm flipH="1">
            <a:off x="5909924" y="4340225"/>
            <a:ext cx="2468893" cy="1752600"/>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8">
  <p:cSld name="Layout 8">
    <p:spTree>
      <p:nvGrpSpPr>
        <p:cNvPr id="168" name="Shape 168"/>
        <p:cNvGrpSpPr/>
        <p:nvPr/>
      </p:nvGrpSpPr>
      <p:grpSpPr>
        <a:xfrm>
          <a:off x="0" y="0"/>
          <a:ext cx="0" cy="0"/>
          <a:chOff x="0" y="0"/>
          <a:chExt cx="0" cy="0"/>
        </a:xfrm>
      </p:grpSpPr>
      <p:sp>
        <p:nvSpPr>
          <p:cNvPr id="169" name="Google Shape;169;p54"/>
          <p:cNvSpPr/>
          <p:nvPr>
            <p:ph idx="1" type="body"/>
          </p:nvPr>
        </p:nvSpPr>
        <p:spPr>
          <a:xfrm>
            <a:off x="755649" y="1513946"/>
            <a:ext cx="2997201" cy="4569354"/>
          </a:xfrm>
          <a:prstGeom prst="roundRect">
            <a:avLst>
              <a:gd fmla="val 1874" name="adj"/>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54"/>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71" name="Google Shape;171;p54"/>
          <p:cNvSpPr/>
          <p:nvPr>
            <p:ph idx="2" type="body"/>
          </p:nvPr>
        </p:nvSpPr>
        <p:spPr>
          <a:xfrm flipH="1">
            <a:off x="3752849" y="1513944"/>
            <a:ext cx="2275416" cy="1463427"/>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54"/>
          <p:cNvSpPr/>
          <p:nvPr>
            <p:ph idx="3" type="body"/>
          </p:nvPr>
        </p:nvSpPr>
        <p:spPr>
          <a:xfrm flipH="1">
            <a:off x="6117162" y="1513943"/>
            <a:ext cx="2275416" cy="1463427"/>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54"/>
          <p:cNvSpPr/>
          <p:nvPr>
            <p:ph idx="4" type="body"/>
          </p:nvPr>
        </p:nvSpPr>
        <p:spPr>
          <a:xfrm flipH="1">
            <a:off x="3765547" y="3059085"/>
            <a:ext cx="2275416" cy="1463427"/>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54"/>
          <p:cNvSpPr/>
          <p:nvPr>
            <p:ph idx="5" type="body"/>
          </p:nvPr>
        </p:nvSpPr>
        <p:spPr>
          <a:xfrm flipH="1">
            <a:off x="6117162" y="3062996"/>
            <a:ext cx="2275416" cy="1463427"/>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54"/>
          <p:cNvSpPr/>
          <p:nvPr>
            <p:ph idx="6" type="body"/>
          </p:nvPr>
        </p:nvSpPr>
        <p:spPr>
          <a:xfrm flipH="1">
            <a:off x="3752849" y="4612048"/>
            <a:ext cx="2275416" cy="1463427"/>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54"/>
          <p:cNvSpPr/>
          <p:nvPr>
            <p:ph idx="7" type="body"/>
          </p:nvPr>
        </p:nvSpPr>
        <p:spPr>
          <a:xfrm flipH="1">
            <a:off x="6117162" y="4616560"/>
            <a:ext cx="2275416" cy="1463427"/>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85" name="Shape 185"/>
        <p:cNvGrpSpPr/>
        <p:nvPr/>
      </p:nvGrpSpPr>
      <p:grpSpPr>
        <a:xfrm>
          <a:off x="0" y="0"/>
          <a:ext cx="0" cy="0"/>
          <a:chOff x="0" y="0"/>
          <a:chExt cx="0" cy="0"/>
        </a:xfrm>
      </p:grpSpPr>
      <p:sp>
        <p:nvSpPr>
          <p:cNvPr id="186" name="Google Shape;186;p56"/>
          <p:cNvSpPr/>
          <p:nvPr>
            <p:ph idx="1" type="body"/>
          </p:nvPr>
        </p:nvSpPr>
        <p:spPr>
          <a:xfrm>
            <a:off x="628650" y="1127760"/>
            <a:ext cx="7886700" cy="1409700"/>
          </a:xfrm>
          <a:prstGeom prst="roundRect">
            <a:avLst>
              <a:gd fmla="val 558" name="adj"/>
            </a:avLst>
          </a:prstGeom>
          <a:noFill/>
          <a:ln>
            <a:noFill/>
          </a:ln>
        </p:spPr>
        <p:txBody>
          <a:bodyPr anchorCtr="0" anchor="t" bIns="252000" lIns="252000" spcFirstLastPara="1" rIns="252000" wrap="square" tIns="252000">
            <a:norm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27"/>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9" name="Google Shape;19;p27"/>
          <p:cNvSpPr/>
          <p:nvPr>
            <p:ph idx="1" type="body"/>
          </p:nvPr>
        </p:nvSpPr>
        <p:spPr>
          <a:xfrm>
            <a:off x="755651" y="1513946"/>
            <a:ext cx="7632700" cy="4578880"/>
          </a:xfrm>
          <a:prstGeom prst="roundRect">
            <a:avLst>
              <a:gd fmla="val 558" name="adj"/>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1C1C1C"/>
              </a:buClr>
              <a:buSzPts val="1800"/>
              <a:buNone/>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23"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1" name="Shape 31"/>
        <p:cNvGrpSpPr/>
        <p:nvPr/>
      </p:nvGrpSpPr>
      <p:grpSpPr>
        <a:xfrm>
          <a:off x="0" y="0"/>
          <a:ext cx="0" cy="0"/>
          <a:chOff x="0" y="0"/>
          <a:chExt cx="0" cy="0"/>
        </a:xfrm>
      </p:grpSpPr>
      <p:sp>
        <p:nvSpPr>
          <p:cNvPr id="32" name="Google Shape;32;p32"/>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3" name="Google Shape;33;p32"/>
          <p:cNvSpPr/>
          <p:nvPr>
            <p:ph idx="1" type="body"/>
          </p:nvPr>
        </p:nvSpPr>
        <p:spPr>
          <a:xfrm>
            <a:off x="755651" y="1513946"/>
            <a:ext cx="7632700" cy="4578880"/>
          </a:xfrm>
          <a:prstGeom prst="roundRect">
            <a:avLst>
              <a:gd fmla="val 558" name="adj"/>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1C1C1C"/>
              </a:buClr>
              <a:buSzPts val="1800"/>
              <a:buNone/>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8" name="Shape 38"/>
        <p:cNvGrpSpPr/>
        <p:nvPr/>
      </p:nvGrpSpPr>
      <p:grpSpPr>
        <a:xfrm>
          <a:off x="0" y="0"/>
          <a:ext cx="0" cy="0"/>
          <a:chOff x="0" y="0"/>
          <a:chExt cx="0" cy="0"/>
        </a:xfrm>
      </p:grpSpPr>
      <p:sp>
        <p:nvSpPr>
          <p:cNvPr id="39" name="Google Shape;39;p34"/>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0" name="Google Shape;40;p34"/>
          <p:cNvSpPr/>
          <p:nvPr>
            <p:ph idx="1" type="body"/>
          </p:nvPr>
        </p:nvSpPr>
        <p:spPr>
          <a:xfrm>
            <a:off x="755651" y="1513946"/>
            <a:ext cx="7632700" cy="4578880"/>
          </a:xfrm>
          <a:prstGeom prst="roundRect">
            <a:avLst>
              <a:gd fmla="val 558" name="adj"/>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1C1C1C"/>
              </a:buClr>
              <a:buSzPts val="1800"/>
              <a:buNone/>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45" name="Shape 45"/>
        <p:cNvGrpSpPr/>
        <p:nvPr/>
      </p:nvGrpSpPr>
      <p:grpSpPr>
        <a:xfrm>
          <a:off x="0" y="0"/>
          <a:ext cx="0" cy="0"/>
          <a:chOff x="0" y="0"/>
          <a:chExt cx="0" cy="0"/>
        </a:xfrm>
      </p:grpSpPr>
      <p:sp>
        <p:nvSpPr>
          <p:cNvPr id="46" name="Google Shape;46;p36"/>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7" name="Google Shape;47;p36"/>
          <p:cNvSpPr/>
          <p:nvPr>
            <p:ph idx="1" type="body"/>
          </p:nvPr>
        </p:nvSpPr>
        <p:spPr>
          <a:xfrm>
            <a:off x="755651" y="1513946"/>
            <a:ext cx="7632700" cy="4578880"/>
          </a:xfrm>
          <a:prstGeom prst="roundRect">
            <a:avLst>
              <a:gd fmla="val 558" name="adj"/>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1C1C1C"/>
              </a:buClr>
              <a:buSzPts val="1800"/>
              <a:buNone/>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3" name="Shape 53"/>
        <p:cNvGrpSpPr/>
        <p:nvPr/>
      </p:nvGrpSpPr>
      <p:grpSpPr>
        <a:xfrm>
          <a:off x="0" y="0"/>
          <a:ext cx="0" cy="0"/>
          <a:chOff x="0" y="0"/>
          <a:chExt cx="0" cy="0"/>
        </a:xfrm>
      </p:grpSpPr>
      <p:sp>
        <p:nvSpPr>
          <p:cNvPr id="54" name="Google Shape;54;p38"/>
          <p:cNvSpPr/>
          <p:nvPr>
            <p:ph idx="1" type="body"/>
          </p:nvPr>
        </p:nvSpPr>
        <p:spPr>
          <a:xfrm>
            <a:off x="457198" y="1513945"/>
            <a:ext cx="8220075" cy="4882093"/>
          </a:xfrm>
          <a:prstGeom prst="roundRect">
            <a:avLst>
              <a:gd fmla="val 1874" name="adj"/>
            </a:avLst>
          </a:prstGeom>
          <a:noFill/>
          <a:ln>
            <a:noFill/>
          </a:ln>
        </p:spPr>
        <p:txBody>
          <a:bodyPr anchorCtr="0" anchor="t" bIns="252000" lIns="252000" spcFirstLastPara="1" rIns="252000" wrap="square" tIns="252000">
            <a:noAutofit/>
          </a:bodyPr>
          <a:lstStyle>
            <a:lvl1pPr indent="-228600" lvl="0" marL="457200" algn="l">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38"/>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Layout 1">
    <p:spTree>
      <p:nvGrpSpPr>
        <p:cNvPr id="66" name="Shape 66"/>
        <p:cNvGrpSpPr/>
        <p:nvPr/>
      </p:nvGrpSpPr>
      <p:grpSpPr>
        <a:xfrm>
          <a:off x="0" y="0"/>
          <a:ext cx="0" cy="0"/>
          <a:chOff x="0" y="0"/>
          <a:chExt cx="0" cy="0"/>
        </a:xfrm>
      </p:grpSpPr>
      <p:sp>
        <p:nvSpPr>
          <p:cNvPr id="67" name="Google Shape;67;p40"/>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8" name="Google Shape;68;p40"/>
          <p:cNvSpPr/>
          <p:nvPr>
            <p:ph idx="1" type="body"/>
          </p:nvPr>
        </p:nvSpPr>
        <p:spPr>
          <a:xfrm>
            <a:off x="755650" y="1513944"/>
            <a:ext cx="3048958" cy="4578882"/>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0"/>
          <p:cNvSpPr/>
          <p:nvPr>
            <p:ph idx="2" type="body"/>
          </p:nvPr>
        </p:nvSpPr>
        <p:spPr>
          <a:xfrm>
            <a:off x="4012772" y="1736724"/>
            <a:ext cx="1980159" cy="1997075"/>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40"/>
          <p:cNvSpPr/>
          <p:nvPr>
            <p:ph idx="3" type="body"/>
          </p:nvPr>
        </p:nvSpPr>
        <p:spPr>
          <a:xfrm>
            <a:off x="6197375" y="1736724"/>
            <a:ext cx="1980159" cy="1997075"/>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0"/>
          <p:cNvSpPr/>
          <p:nvPr>
            <p:ph idx="4" type="body"/>
          </p:nvPr>
        </p:nvSpPr>
        <p:spPr>
          <a:xfrm>
            <a:off x="4012772" y="3868603"/>
            <a:ext cx="1980159" cy="1997075"/>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40"/>
          <p:cNvSpPr/>
          <p:nvPr>
            <p:ph idx="5" type="body"/>
          </p:nvPr>
        </p:nvSpPr>
        <p:spPr>
          <a:xfrm>
            <a:off x="6197375" y="3868603"/>
            <a:ext cx="1980159" cy="1997075"/>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Layout 2">
    <p:spTree>
      <p:nvGrpSpPr>
        <p:cNvPr id="82" name="Shape 82"/>
        <p:cNvGrpSpPr/>
        <p:nvPr/>
      </p:nvGrpSpPr>
      <p:grpSpPr>
        <a:xfrm>
          <a:off x="0" y="0"/>
          <a:ext cx="0" cy="0"/>
          <a:chOff x="0" y="0"/>
          <a:chExt cx="0" cy="0"/>
        </a:xfrm>
      </p:grpSpPr>
      <p:sp>
        <p:nvSpPr>
          <p:cNvPr id="83" name="Google Shape;83;p42"/>
          <p:cNvSpPr/>
          <p:nvPr>
            <p:ph type="title"/>
          </p:nvPr>
        </p:nvSpPr>
        <p:spPr>
          <a:xfrm>
            <a:off x="457198" y="478895"/>
            <a:ext cx="8220075" cy="994306"/>
          </a:xfrm>
          <a:prstGeom prst="roundRect">
            <a:avLst>
              <a:gd fmla="val 2082"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4" name="Google Shape;84;p42"/>
          <p:cNvSpPr/>
          <p:nvPr>
            <p:ph idx="1" type="body"/>
          </p:nvPr>
        </p:nvSpPr>
        <p:spPr>
          <a:xfrm>
            <a:off x="4660233" y="1513945"/>
            <a:ext cx="3691606" cy="4578879"/>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2"/>
          <p:cNvSpPr/>
          <p:nvPr>
            <p:ph idx="2" type="body"/>
          </p:nvPr>
        </p:nvSpPr>
        <p:spPr>
          <a:xfrm>
            <a:off x="754587" y="1513946"/>
            <a:ext cx="3821115" cy="1086016"/>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2"/>
          <p:cNvSpPr/>
          <p:nvPr>
            <p:ph idx="3" type="body"/>
          </p:nvPr>
        </p:nvSpPr>
        <p:spPr>
          <a:xfrm>
            <a:off x="754587" y="2678233"/>
            <a:ext cx="3821115" cy="1086016"/>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2"/>
          <p:cNvSpPr/>
          <p:nvPr>
            <p:ph idx="4" type="body"/>
          </p:nvPr>
        </p:nvSpPr>
        <p:spPr>
          <a:xfrm>
            <a:off x="754587" y="3842520"/>
            <a:ext cx="3821115" cy="1086016"/>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2"/>
          <p:cNvSpPr/>
          <p:nvPr>
            <p:ph idx="5" type="body"/>
          </p:nvPr>
        </p:nvSpPr>
        <p:spPr>
          <a:xfrm>
            <a:off x="754587" y="5006808"/>
            <a:ext cx="3821115" cy="1086016"/>
          </a:xfrm>
          <a:prstGeom prst="roundRect">
            <a:avLst>
              <a:gd fmla="val 1874" name="adj"/>
            </a:avLst>
          </a:prstGeom>
          <a:noFill/>
          <a:ln>
            <a:noFill/>
          </a:ln>
        </p:spPr>
        <p:txBody>
          <a:bodyPr anchorCtr="0" anchor="ctr" bIns="252000" lIns="252000" spcFirstLastPara="1" rIns="252000" wrap="square" tIns="252000">
            <a:noAutofit/>
          </a:bodyPr>
          <a:lstStyle>
            <a:lvl1pPr indent="-228600" lvl="0" marL="457200" algn="ctr">
              <a:lnSpc>
                <a:spcPct val="100000"/>
              </a:lnSpc>
              <a:spcBef>
                <a:spcPts val="1000"/>
              </a:spcBef>
              <a:spcAft>
                <a:spcPts val="0"/>
              </a:spcAft>
              <a:buClr>
                <a:srgbClr val="1C1C1C"/>
              </a:buClr>
              <a:buSzPts val="1800"/>
              <a:buNone/>
              <a:defRPr sz="1800">
                <a:latin typeface="NTR"/>
                <a:ea typeface="NTR"/>
                <a:cs typeface="NTR"/>
                <a:sym typeface="NTR"/>
              </a:defRPr>
            </a:lvl1pPr>
            <a:lvl2pPr indent="-330200" lvl="1" marL="914400" algn="l">
              <a:lnSpc>
                <a:spcPct val="90000"/>
              </a:lnSpc>
              <a:spcBef>
                <a:spcPts val="500"/>
              </a:spcBef>
              <a:spcAft>
                <a:spcPts val="0"/>
              </a:spcAft>
              <a:buClr>
                <a:srgbClr val="1C1C1C"/>
              </a:buClr>
              <a:buSzPts val="1600"/>
              <a:buChar char="•"/>
              <a:defRPr sz="1600">
                <a:latin typeface="NTR"/>
                <a:ea typeface="NTR"/>
                <a:cs typeface="NTR"/>
                <a:sym typeface="NTR"/>
              </a:defRPr>
            </a:lvl2pPr>
            <a:lvl3pPr indent="-317500" lvl="2" marL="1371600" algn="l">
              <a:lnSpc>
                <a:spcPct val="90000"/>
              </a:lnSpc>
              <a:spcBef>
                <a:spcPts val="500"/>
              </a:spcBef>
              <a:spcAft>
                <a:spcPts val="0"/>
              </a:spcAft>
              <a:buClr>
                <a:srgbClr val="1C1C1C"/>
              </a:buClr>
              <a:buSzPts val="1400"/>
              <a:buChar char="•"/>
              <a:defRPr sz="1400">
                <a:latin typeface="NTR"/>
                <a:ea typeface="NTR"/>
                <a:cs typeface="NTR"/>
                <a:sym typeface="NTR"/>
              </a:defRPr>
            </a:lvl3pPr>
            <a:lvl4pPr indent="-317500" lvl="3" marL="1828800" algn="l">
              <a:lnSpc>
                <a:spcPct val="90000"/>
              </a:lnSpc>
              <a:spcBef>
                <a:spcPts val="500"/>
              </a:spcBef>
              <a:spcAft>
                <a:spcPts val="0"/>
              </a:spcAft>
              <a:buClr>
                <a:srgbClr val="1C1C1C"/>
              </a:buClr>
              <a:buSzPts val="1400"/>
              <a:buChar char="•"/>
              <a:defRPr sz="1400">
                <a:latin typeface="NTR"/>
                <a:ea typeface="NTR"/>
                <a:cs typeface="NTR"/>
                <a:sym typeface="NTR"/>
              </a:defRPr>
            </a:lvl4pPr>
            <a:lvl5pPr indent="-317500" lvl="4" marL="2286000" algn="l">
              <a:lnSpc>
                <a:spcPct val="90000"/>
              </a:lnSpc>
              <a:spcBef>
                <a:spcPts val="500"/>
              </a:spcBef>
              <a:spcAft>
                <a:spcPts val="0"/>
              </a:spcAft>
              <a:buClr>
                <a:srgbClr val="1C1C1C"/>
              </a:buClr>
              <a:buSzPts val="1400"/>
              <a:buChar char="•"/>
              <a:defRPr sz="1400">
                <a:latin typeface="NTR"/>
                <a:ea typeface="NTR"/>
                <a:cs typeface="NTR"/>
                <a:sym typeface="NT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5.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16.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3.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6.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4.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1.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2.xml"/><Relationship Id="rId3" Type="http://schemas.openxmlformats.org/officeDocument/2006/relationships/theme" Target="../theme/theme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4.xml"/><Relationship Id="rId3" Type="http://schemas.openxmlformats.org/officeDocument/2006/relationships/theme" Target="../theme/theme9.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5.xml"/><Relationship Id="rId3" Type="http://schemas.openxmlformats.org/officeDocument/2006/relationships/theme" Target="../theme/theme18.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6.xml"/><Relationship Id="rId3" Type="http://schemas.openxmlformats.org/officeDocument/2006/relationships/theme" Target="../theme/theme2.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12.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11" name="Google Shape;11;p24"/>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p41"/>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75" name="Google Shape;75;p41"/>
          <p:cNvSpPr txBox="1"/>
          <p:nvPr/>
        </p:nvSpPr>
        <p:spPr>
          <a:xfrm>
            <a:off x="4660900" y="1514475"/>
            <a:ext cx="3690937" cy="4578350"/>
          </a:xfrm>
          <a:prstGeom prst="rect">
            <a:avLst/>
          </a:prstGeom>
          <a:solidFill>
            <a:srgbClr val="A7DCFD"/>
          </a:solidFill>
          <a:ln cap="flat" cmpd="sng" w="12700">
            <a:solidFill>
              <a:srgbClr val="0682C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76" name="Google Shape;76;p41"/>
          <p:cNvSpPr txBox="1"/>
          <p:nvPr/>
        </p:nvSpPr>
        <p:spPr>
          <a:xfrm>
            <a:off x="750887" y="1514475"/>
            <a:ext cx="3821112" cy="1085850"/>
          </a:xfrm>
          <a:prstGeom prst="rect">
            <a:avLst/>
          </a:prstGeom>
          <a:solidFill>
            <a:srgbClr val="F0DD85">
              <a:alpha val="6980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77" name="Google Shape;77;p41"/>
          <p:cNvSpPr txBox="1"/>
          <p:nvPr/>
        </p:nvSpPr>
        <p:spPr>
          <a:xfrm>
            <a:off x="750887" y="2678112"/>
            <a:ext cx="3821112" cy="1085850"/>
          </a:xfrm>
          <a:prstGeom prst="rect">
            <a:avLst/>
          </a:prstGeom>
          <a:solidFill>
            <a:srgbClr val="F0DD85">
              <a:alpha val="6980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78" name="Google Shape;78;p41"/>
          <p:cNvSpPr txBox="1"/>
          <p:nvPr/>
        </p:nvSpPr>
        <p:spPr>
          <a:xfrm>
            <a:off x="750887" y="3841750"/>
            <a:ext cx="3821112" cy="1087437"/>
          </a:xfrm>
          <a:prstGeom prst="rect">
            <a:avLst/>
          </a:prstGeom>
          <a:solidFill>
            <a:srgbClr val="F0DD85">
              <a:alpha val="6980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79" name="Google Shape;79;p41"/>
          <p:cNvSpPr txBox="1"/>
          <p:nvPr/>
        </p:nvSpPr>
        <p:spPr>
          <a:xfrm>
            <a:off x="750887" y="5006975"/>
            <a:ext cx="3821112" cy="1085850"/>
          </a:xfrm>
          <a:prstGeom prst="rect">
            <a:avLst/>
          </a:prstGeom>
          <a:solidFill>
            <a:srgbClr val="F0DD85">
              <a:alpha val="6980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80" name="Google Shape;80;p41"/>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81" name="Google Shape;81;p41"/>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6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43"/>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91" name="Google Shape;91;p43"/>
          <p:cNvSpPr txBox="1"/>
          <p:nvPr/>
        </p:nvSpPr>
        <p:spPr>
          <a:xfrm>
            <a:off x="2895600" y="1514475"/>
            <a:ext cx="5492750" cy="2878137"/>
          </a:xfrm>
          <a:prstGeom prst="rect">
            <a:avLst/>
          </a:prstGeom>
          <a:solidFill>
            <a:srgbClr val="F0DD85"/>
          </a:solidFill>
          <a:ln cap="flat" cmpd="sng" w="12700">
            <a:solidFill>
              <a:srgbClr val="0682C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92" name="Google Shape;92;p43"/>
          <p:cNvSpPr txBox="1"/>
          <p:nvPr/>
        </p:nvSpPr>
        <p:spPr>
          <a:xfrm>
            <a:off x="755650" y="4481512"/>
            <a:ext cx="7632700" cy="1611312"/>
          </a:xfrm>
          <a:prstGeom prst="rect">
            <a:avLst/>
          </a:prstGeom>
          <a:solidFill>
            <a:srgbClr val="A7DC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93" name="Google Shape;93;p43"/>
          <p:cNvSpPr txBox="1"/>
          <p:nvPr/>
        </p:nvSpPr>
        <p:spPr>
          <a:xfrm>
            <a:off x="755650" y="1514475"/>
            <a:ext cx="2036762" cy="2878137"/>
          </a:xfrm>
          <a:prstGeom prst="rect">
            <a:avLst/>
          </a:prstGeom>
          <a:solidFill>
            <a:srgbClr val="F0DD85"/>
          </a:solidFill>
          <a:ln cap="flat" cmpd="sng" w="12700">
            <a:solidFill>
              <a:srgbClr val="0682C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94" name="Google Shape;94;p43"/>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95" name="Google Shape;95;p43"/>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6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45"/>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103" name="Google Shape;103;p45"/>
          <p:cNvSpPr txBox="1"/>
          <p:nvPr/>
        </p:nvSpPr>
        <p:spPr>
          <a:xfrm>
            <a:off x="755650" y="1514475"/>
            <a:ext cx="2852737" cy="4578350"/>
          </a:xfrm>
          <a:prstGeom prst="rect">
            <a:avLst/>
          </a:prstGeom>
          <a:solidFill>
            <a:srgbClr val="F0DD85"/>
          </a:solidFill>
          <a:ln cap="flat" cmpd="sng" w="12700">
            <a:solidFill>
              <a:srgbClr val="0682C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04" name="Google Shape;104;p45"/>
          <p:cNvSpPr txBox="1"/>
          <p:nvPr/>
        </p:nvSpPr>
        <p:spPr>
          <a:xfrm>
            <a:off x="3683000" y="4614862"/>
            <a:ext cx="4705350" cy="1477962"/>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05" name="Google Shape;105;p45"/>
          <p:cNvSpPr txBox="1"/>
          <p:nvPr/>
        </p:nvSpPr>
        <p:spPr>
          <a:xfrm>
            <a:off x="3683000" y="1519237"/>
            <a:ext cx="4705350" cy="1477962"/>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06" name="Google Shape;106;p45"/>
          <p:cNvSpPr txBox="1"/>
          <p:nvPr/>
        </p:nvSpPr>
        <p:spPr>
          <a:xfrm>
            <a:off x="3683000" y="3067050"/>
            <a:ext cx="4705350" cy="1477962"/>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07" name="Google Shape;107;p45"/>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108" name="Google Shape;108;p45"/>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7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47"/>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117" name="Google Shape;117;p47"/>
          <p:cNvSpPr txBox="1"/>
          <p:nvPr/>
        </p:nvSpPr>
        <p:spPr>
          <a:xfrm>
            <a:off x="4611687" y="1514475"/>
            <a:ext cx="3776662" cy="2814637"/>
          </a:xfrm>
          <a:prstGeom prst="rect">
            <a:avLst/>
          </a:prstGeom>
          <a:solidFill>
            <a:srgbClr val="7BCAF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18" name="Google Shape;118;p47"/>
          <p:cNvSpPr txBox="1"/>
          <p:nvPr/>
        </p:nvSpPr>
        <p:spPr>
          <a:xfrm>
            <a:off x="755650" y="4418012"/>
            <a:ext cx="7632700" cy="1674812"/>
          </a:xfrm>
          <a:prstGeom prst="rect">
            <a:avLst/>
          </a:prstGeom>
          <a:solidFill>
            <a:srgbClr val="7BCAFB"/>
          </a:solidFill>
          <a:ln cap="flat" cmpd="sng" w="12700">
            <a:solidFill>
              <a:srgbClr val="0682C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19" name="Google Shape;119;p47"/>
          <p:cNvSpPr txBox="1"/>
          <p:nvPr/>
        </p:nvSpPr>
        <p:spPr>
          <a:xfrm>
            <a:off x="755650" y="1514475"/>
            <a:ext cx="1835150" cy="2814637"/>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20" name="Google Shape;120;p47"/>
          <p:cNvSpPr txBox="1"/>
          <p:nvPr/>
        </p:nvSpPr>
        <p:spPr>
          <a:xfrm>
            <a:off x="2684462" y="1514475"/>
            <a:ext cx="1835150" cy="2814637"/>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21" name="Google Shape;121;p47"/>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122" name="Google Shape;122;p47"/>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7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49"/>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131" name="Google Shape;131;p49"/>
          <p:cNvSpPr txBox="1"/>
          <p:nvPr/>
        </p:nvSpPr>
        <p:spPr>
          <a:xfrm>
            <a:off x="503237" y="2501900"/>
            <a:ext cx="8137525" cy="2587625"/>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32" name="Google Shape;132;p49"/>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133" name="Google Shape;133;p49"/>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7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51"/>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141" name="Google Shape;141;p51"/>
          <p:cNvSpPr/>
          <p:nvPr/>
        </p:nvSpPr>
        <p:spPr>
          <a:xfrm>
            <a:off x="760412" y="4340225"/>
            <a:ext cx="2468562" cy="1752600"/>
          </a:xfrm>
          <a:prstGeom prst="roundRect">
            <a:avLst>
              <a:gd fmla="val 0" name="adj"/>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42" name="Google Shape;142;p51"/>
          <p:cNvSpPr/>
          <p:nvPr/>
        </p:nvSpPr>
        <p:spPr>
          <a:xfrm>
            <a:off x="3336925" y="4340225"/>
            <a:ext cx="2470150" cy="1752600"/>
          </a:xfrm>
          <a:prstGeom prst="roundRect">
            <a:avLst>
              <a:gd fmla="val 0" name="adj"/>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43" name="Google Shape;143;p51"/>
          <p:cNvSpPr/>
          <p:nvPr/>
        </p:nvSpPr>
        <p:spPr>
          <a:xfrm>
            <a:off x="5915025" y="4340225"/>
            <a:ext cx="2468562" cy="1752600"/>
          </a:xfrm>
          <a:prstGeom prst="roundRect">
            <a:avLst>
              <a:gd fmla="val 0" name="adj"/>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44" name="Google Shape;144;p51"/>
          <p:cNvSpPr/>
          <p:nvPr/>
        </p:nvSpPr>
        <p:spPr>
          <a:xfrm>
            <a:off x="755650" y="2493962"/>
            <a:ext cx="2468562" cy="1752600"/>
          </a:xfrm>
          <a:prstGeom prst="roundRect">
            <a:avLst>
              <a:gd fmla="val 0" name="adj"/>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45" name="Google Shape;145;p51"/>
          <p:cNvSpPr/>
          <p:nvPr/>
        </p:nvSpPr>
        <p:spPr>
          <a:xfrm>
            <a:off x="3332162" y="2493962"/>
            <a:ext cx="2470150" cy="1752600"/>
          </a:xfrm>
          <a:prstGeom prst="roundRect">
            <a:avLst>
              <a:gd fmla="val 0" name="adj"/>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46" name="Google Shape;146;p51"/>
          <p:cNvSpPr/>
          <p:nvPr/>
        </p:nvSpPr>
        <p:spPr>
          <a:xfrm>
            <a:off x="5910262" y="2493962"/>
            <a:ext cx="2468562" cy="1752600"/>
          </a:xfrm>
          <a:prstGeom prst="roundRect">
            <a:avLst>
              <a:gd fmla="val 0" name="adj"/>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47" name="Google Shape;147;p51"/>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148" name="Google Shape;148;p51"/>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7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53"/>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160" name="Google Shape;160;p53"/>
          <p:cNvSpPr txBox="1"/>
          <p:nvPr/>
        </p:nvSpPr>
        <p:spPr>
          <a:xfrm>
            <a:off x="3752850" y="4616450"/>
            <a:ext cx="2274887" cy="1466850"/>
          </a:xfrm>
          <a:prstGeom prst="rect">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61" name="Google Shape;161;p53"/>
          <p:cNvSpPr txBox="1"/>
          <p:nvPr/>
        </p:nvSpPr>
        <p:spPr>
          <a:xfrm>
            <a:off x="3752850" y="3067050"/>
            <a:ext cx="2274887" cy="1460500"/>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62" name="Google Shape;162;p53"/>
          <p:cNvSpPr txBox="1"/>
          <p:nvPr/>
        </p:nvSpPr>
        <p:spPr>
          <a:xfrm>
            <a:off x="3752850" y="1514475"/>
            <a:ext cx="2274887" cy="1463675"/>
          </a:xfrm>
          <a:prstGeom prst="rect">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63" name="Google Shape;163;p53"/>
          <p:cNvSpPr txBox="1"/>
          <p:nvPr/>
        </p:nvSpPr>
        <p:spPr>
          <a:xfrm>
            <a:off x="6119812" y="4616450"/>
            <a:ext cx="2274887" cy="1466850"/>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64" name="Google Shape;164;p53"/>
          <p:cNvSpPr txBox="1"/>
          <p:nvPr/>
        </p:nvSpPr>
        <p:spPr>
          <a:xfrm>
            <a:off x="6119812" y="3067050"/>
            <a:ext cx="2274887" cy="1460500"/>
          </a:xfrm>
          <a:prstGeom prst="rect">
            <a:avLst/>
          </a:prstGeom>
          <a:solidFill>
            <a:srgbClr val="0682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65" name="Google Shape;165;p53"/>
          <p:cNvSpPr txBox="1"/>
          <p:nvPr/>
        </p:nvSpPr>
        <p:spPr>
          <a:xfrm>
            <a:off x="6119812" y="1514475"/>
            <a:ext cx="2274887" cy="1463675"/>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166" name="Google Shape;166;p53"/>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167" name="Google Shape;167;p53"/>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7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55"/>
          <p:cNvSpPr/>
          <p:nvPr/>
        </p:nvSpPr>
        <p:spPr>
          <a:xfrm>
            <a:off x="503237" y="2930525"/>
            <a:ext cx="8137525" cy="3414712"/>
          </a:xfrm>
          <a:prstGeom prst="roundRect">
            <a:avLst>
              <a:gd fmla="val 1384"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179" name="Google Shape;179;p55"/>
          <p:cNvSpPr/>
          <p:nvPr/>
        </p:nvSpPr>
        <p:spPr>
          <a:xfrm>
            <a:off x="503237" y="512762"/>
            <a:ext cx="8137525" cy="2192337"/>
          </a:xfrm>
          <a:prstGeom prst="roundRect">
            <a:avLst>
              <a:gd fmla="val 1384"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180" name="Google Shape;180;p55"/>
          <p:cNvSpPr txBox="1"/>
          <p:nvPr/>
        </p:nvSpPr>
        <p:spPr>
          <a:xfrm>
            <a:off x="628650" y="3071812"/>
            <a:ext cx="7886700" cy="539750"/>
          </a:xfrm>
          <a:prstGeom prst="rect">
            <a:avLst/>
          </a:prstGeom>
          <a:noFill/>
          <a:ln>
            <a:noFill/>
          </a:ln>
        </p:spPr>
        <p:txBody>
          <a:bodyPr anchorCtr="1" anchor="ctr" bIns="0" lIns="0" spcFirstLastPara="1" rIns="0" wrap="square" tIns="0">
            <a:noAutofit/>
          </a:bodyPr>
          <a:lstStyle/>
          <a:p>
            <a:pPr indent="0" lvl="0" marL="0" marR="0" rtl="0" algn="l">
              <a:lnSpc>
                <a:spcPct val="90000"/>
              </a:lnSpc>
              <a:spcBef>
                <a:spcPts val="0"/>
              </a:spcBef>
              <a:spcAft>
                <a:spcPts val="0"/>
              </a:spcAft>
              <a:buClr>
                <a:schemeClr val="dk1"/>
              </a:buClr>
              <a:buSzPts val="3600"/>
              <a:buFont typeface="Arial"/>
              <a:buNone/>
            </a:pPr>
            <a:r>
              <a:rPr b="1" i="0" lang="en-US" sz="3600" u="none">
                <a:solidFill>
                  <a:schemeClr val="dk1"/>
                </a:solidFill>
                <a:latin typeface="Arial"/>
                <a:ea typeface="Arial"/>
                <a:cs typeface="Arial"/>
                <a:sym typeface="Arial"/>
              </a:rPr>
              <a:t>Success Criteria</a:t>
            </a:r>
            <a:endParaRPr/>
          </a:p>
        </p:txBody>
      </p:sp>
      <p:sp>
        <p:nvSpPr>
          <p:cNvPr id="181" name="Google Shape;181;p55"/>
          <p:cNvSpPr txBox="1"/>
          <p:nvPr/>
        </p:nvSpPr>
        <p:spPr>
          <a:xfrm>
            <a:off x="628650" y="735012"/>
            <a:ext cx="7886700" cy="539750"/>
          </a:xfrm>
          <a:prstGeom prst="rect">
            <a:avLst/>
          </a:prstGeom>
          <a:noFill/>
          <a:ln>
            <a:noFill/>
          </a:ln>
        </p:spPr>
        <p:txBody>
          <a:bodyPr anchorCtr="1" anchor="ctr" bIns="0" lIns="0" spcFirstLastPara="1" rIns="0" wrap="square" tIns="0">
            <a:noAutofit/>
          </a:bodyPr>
          <a:lstStyle/>
          <a:p>
            <a:pPr indent="0" lvl="0" marL="0" marR="0" rtl="0" algn="l">
              <a:lnSpc>
                <a:spcPct val="90000"/>
              </a:lnSpc>
              <a:spcBef>
                <a:spcPts val="0"/>
              </a:spcBef>
              <a:spcAft>
                <a:spcPts val="0"/>
              </a:spcAft>
              <a:buClr>
                <a:schemeClr val="dk1"/>
              </a:buClr>
              <a:buSzPts val="3600"/>
              <a:buFont typeface="Arial"/>
              <a:buNone/>
            </a:pPr>
            <a:r>
              <a:rPr b="1" i="0" lang="en-US" sz="3600" u="none">
                <a:solidFill>
                  <a:schemeClr val="dk1"/>
                </a:solidFill>
                <a:latin typeface="Arial"/>
                <a:ea typeface="Arial"/>
                <a:cs typeface="Arial"/>
                <a:sym typeface="Arial"/>
              </a:rPr>
              <a:t>Aim</a:t>
            </a:r>
            <a:endParaRPr/>
          </a:p>
        </p:txBody>
      </p:sp>
      <p:sp>
        <p:nvSpPr>
          <p:cNvPr id="182" name="Google Shape;182;p55"/>
          <p:cNvSpPr txBox="1"/>
          <p:nvPr/>
        </p:nvSpPr>
        <p:spPr>
          <a:xfrm>
            <a:off x="628650" y="3467100"/>
            <a:ext cx="7886700" cy="1409700"/>
          </a:xfrm>
          <a:prstGeom prst="rect">
            <a:avLst/>
          </a:prstGeom>
          <a:noFill/>
          <a:ln>
            <a:noFill/>
          </a:ln>
        </p:spPr>
        <p:txBody>
          <a:bodyPr anchorCtr="0" anchor="t" bIns="180000" lIns="180000" spcFirstLastPara="1" rIns="252000" wrap="square" tIns="252000">
            <a:normAutofit/>
          </a:bodyPr>
          <a:lstStyle/>
          <a:p>
            <a:pPr indent="-228600" lvl="0" marL="22860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Statement 1 Lorem ipsum dolor sit amet, consectetur adipiscing elit.</a:t>
            </a:r>
            <a:endParaRPr/>
          </a:p>
          <a:p>
            <a:pPr indent="-228600" lvl="0" marL="22860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Statement 2</a:t>
            </a:r>
            <a:endParaRPr/>
          </a:p>
          <a:p>
            <a:pPr indent="-228600" lvl="1" marL="685800" marR="0" rtl="0" algn="l">
              <a:lnSpc>
                <a:spcPct val="90000"/>
              </a:lnSpc>
              <a:spcBef>
                <a:spcPts val="500"/>
              </a:spcBef>
              <a:spcAft>
                <a:spcPts val="0"/>
              </a:spcAft>
              <a:buClr>
                <a:srgbClr val="1C1C1C"/>
              </a:buClr>
              <a:buSzPts val="1600"/>
              <a:buFont typeface="Arial"/>
              <a:buChar char="•"/>
            </a:pPr>
            <a:r>
              <a:rPr b="0" i="0" lang="en-US" sz="1600" u="none" cap="none" strike="noStrike">
                <a:solidFill>
                  <a:srgbClr val="1C1C1C"/>
                </a:solidFill>
                <a:latin typeface="NTR"/>
                <a:ea typeface="NTR"/>
                <a:cs typeface="NTR"/>
                <a:sym typeface="NTR"/>
              </a:rPr>
              <a:t>Sub statement</a:t>
            </a:r>
            <a:endParaRPr/>
          </a:p>
        </p:txBody>
      </p:sp>
      <p:sp>
        <p:nvSpPr>
          <p:cNvPr id="183" name="Google Shape;183;p55"/>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184" name="Google Shape;184;p55"/>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8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3" name="Shape 13"/>
        <p:cNvGrpSpPr/>
        <p:nvPr/>
      </p:nvGrpSpPr>
      <p:grpSpPr>
        <a:xfrm>
          <a:off x="0" y="0"/>
          <a:ext cx="0" cy="0"/>
          <a:chOff x="0" y="0"/>
          <a:chExt cx="0" cy="0"/>
        </a:xfrm>
      </p:grpSpPr>
      <p:sp>
        <p:nvSpPr>
          <p:cNvPr id="14" name="Google Shape;14;p26"/>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cap="none" strike="noStrike">
                <a:solidFill>
                  <a:srgbClr val="FFFFFF"/>
                </a:solidFill>
                <a:latin typeface="NTR"/>
                <a:ea typeface="NTR"/>
                <a:cs typeface="NTR"/>
                <a:sym typeface="NTR"/>
              </a:rPr>
              <a:t> </a:t>
            </a:r>
            <a:endParaRPr/>
          </a:p>
        </p:txBody>
      </p:sp>
      <p:sp>
        <p:nvSpPr>
          <p:cNvPr id="15" name="Google Shape;15;p26"/>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16" name="Google Shape;16;p26"/>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5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 name="Shape 20"/>
        <p:cNvGrpSpPr/>
        <p:nvPr/>
      </p:nvGrpSpPr>
      <p:grpSpPr>
        <a:xfrm>
          <a:off x="0" y="0"/>
          <a:ext cx="0" cy="0"/>
          <a:chOff x="0" y="0"/>
          <a:chExt cx="0" cy="0"/>
        </a:xfrm>
      </p:grpSpPr>
      <p:sp>
        <p:nvSpPr>
          <p:cNvPr id="21" name="Google Shape;21;p28"/>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22" name="Google Shape;22;p28"/>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5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 name="Shape 24"/>
        <p:cNvGrpSpPr/>
        <p:nvPr/>
      </p:nvGrpSpPr>
      <p:grpSpPr>
        <a:xfrm>
          <a:off x="0" y="0"/>
          <a:ext cx="0" cy="0"/>
          <a:chOff x="0" y="0"/>
          <a:chExt cx="0" cy="0"/>
        </a:xfrm>
      </p:grpSpPr>
      <p:sp>
        <p:nvSpPr>
          <p:cNvPr id="25" name="Google Shape;25;p30"/>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26" name="Google Shape;26;p30"/>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7" name="Shape 27"/>
        <p:cNvGrpSpPr/>
        <p:nvPr/>
      </p:nvGrpSpPr>
      <p:grpSpPr>
        <a:xfrm>
          <a:off x="0" y="0"/>
          <a:ext cx="0" cy="0"/>
          <a:chOff x="0" y="0"/>
          <a:chExt cx="0" cy="0"/>
        </a:xfrm>
      </p:grpSpPr>
      <p:sp>
        <p:nvSpPr>
          <p:cNvPr id="28" name="Google Shape;28;p31"/>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29" name="Google Shape;29;p31"/>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30" name="Google Shape;30;p31"/>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5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4" name="Shape 34"/>
        <p:cNvGrpSpPr/>
        <p:nvPr/>
      </p:nvGrpSpPr>
      <p:grpSpPr>
        <a:xfrm>
          <a:off x="0" y="0"/>
          <a:ext cx="0" cy="0"/>
          <a:chOff x="0" y="0"/>
          <a:chExt cx="0" cy="0"/>
        </a:xfrm>
      </p:grpSpPr>
      <p:sp>
        <p:nvSpPr>
          <p:cNvPr id="35" name="Google Shape;35;p33"/>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36" name="Google Shape;36;p33"/>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37" name="Google Shape;37;p33"/>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5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1" name="Shape 41"/>
        <p:cNvGrpSpPr/>
        <p:nvPr/>
      </p:nvGrpSpPr>
      <p:grpSpPr>
        <a:xfrm>
          <a:off x="0" y="0"/>
          <a:ext cx="0" cy="0"/>
          <a:chOff x="0" y="0"/>
          <a:chExt cx="0" cy="0"/>
        </a:xfrm>
      </p:grpSpPr>
      <p:sp>
        <p:nvSpPr>
          <p:cNvPr id="42" name="Google Shape;42;p35"/>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43" name="Google Shape;43;p35"/>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44" name="Google Shape;44;p35"/>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6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 name="Shape 48"/>
        <p:cNvGrpSpPr/>
        <p:nvPr/>
      </p:nvGrpSpPr>
      <p:grpSpPr>
        <a:xfrm>
          <a:off x="0" y="0"/>
          <a:ext cx="0" cy="0"/>
          <a:chOff x="0" y="0"/>
          <a:chExt cx="0" cy="0"/>
        </a:xfrm>
      </p:grpSpPr>
      <p:sp>
        <p:nvSpPr>
          <p:cNvPr id="49" name="Google Shape;49;p37"/>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50" name="Google Shape;50;p37"/>
          <p:cNvSpPr txBox="1"/>
          <p:nvPr/>
        </p:nvSpPr>
        <p:spPr>
          <a:xfrm>
            <a:off x="457200" y="1514475"/>
            <a:ext cx="8220075" cy="4881562"/>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51" name="Google Shape;51;p37"/>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52" name="Google Shape;52;p37"/>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6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39"/>
          <p:cNvSpPr/>
          <p:nvPr/>
        </p:nvSpPr>
        <p:spPr>
          <a:xfrm>
            <a:off x="457200" y="438150"/>
            <a:ext cx="8220075" cy="5957887"/>
          </a:xfrm>
          <a:prstGeom prst="roundRect">
            <a:avLst>
              <a:gd fmla="val 572"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NTR"/>
              <a:buNone/>
            </a:pPr>
            <a:r>
              <a:rPr b="0" i="0" lang="en-US" sz="1300" u="none">
                <a:solidFill>
                  <a:srgbClr val="FFFFFF"/>
                </a:solidFill>
                <a:latin typeface="NTR"/>
                <a:ea typeface="NTR"/>
                <a:cs typeface="NTR"/>
                <a:sym typeface="NTR"/>
              </a:rPr>
              <a:t> </a:t>
            </a:r>
            <a:endParaRPr/>
          </a:p>
        </p:txBody>
      </p:sp>
      <p:sp>
        <p:nvSpPr>
          <p:cNvPr id="58" name="Google Shape;58;p39"/>
          <p:cNvSpPr txBox="1"/>
          <p:nvPr/>
        </p:nvSpPr>
        <p:spPr>
          <a:xfrm>
            <a:off x="755650" y="1514475"/>
            <a:ext cx="7632700" cy="4578350"/>
          </a:xfrm>
          <a:prstGeom prst="rect">
            <a:avLst/>
          </a:prstGeom>
          <a:solidFill>
            <a:srgbClr val="F0DD8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grpSp>
        <p:nvGrpSpPr>
          <p:cNvPr id="59" name="Google Shape;59;p39"/>
          <p:cNvGrpSpPr/>
          <p:nvPr/>
        </p:nvGrpSpPr>
        <p:grpSpPr>
          <a:xfrm>
            <a:off x="4002087" y="1738312"/>
            <a:ext cx="4189412" cy="4129087"/>
            <a:chOff x="4002736" y="1755885"/>
            <a:chExt cx="4189074" cy="4129086"/>
          </a:xfrm>
        </p:grpSpPr>
        <p:sp>
          <p:nvSpPr>
            <p:cNvPr id="60" name="Google Shape;60;p39"/>
            <p:cNvSpPr/>
            <p:nvPr/>
          </p:nvSpPr>
          <p:spPr>
            <a:xfrm>
              <a:off x="4002736" y="1755885"/>
              <a:ext cx="1998501" cy="1997075"/>
            </a:xfrm>
            <a:prstGeom prst="ellipse">
              <a:avLst/>
            </a:prstGeom>
            <a:solidFill>
              <a:srgbClr val="FDFEF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61" name="Google Shape;61;p39"/>
            <p:cNvSpPr/>
            <p:nvPr/>
          </p:nvSpPr>
          <p:spPr>
            <a:xfrm>
              <a:off x="6193309" y="1755885"/>
              <a:ext cx="1998501" cy="1997075"/>
            </a:xfrm>
            <a:prstGeom prst="ellipse">
              <a:avLst/>
            </a:prstGeom>
            <a:solidFill>
              <a:srgbClr val="FDFEF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62" name="Google Shape;62;p39"/>
            <p:cNvSpPr/>
            <p:nvPr/>
          </p:nvSpPr>
          <p:spPr>
            <a:xfrm>
              <a:off x="6193309" y="3886309"/>
              <a:ext cx="1996914" cy="1998662"/>
            </a:xfrm>
            <a:prstGeom prst="ellipse">
              <a:avLst/>
            </a:prstGeom>
            <a:solidFill>
              <a:srgbClr val="FDFEF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63" name="Google Shape;63;p39"/>
            <p:cNvSpPr/>
            <p:nvPr/>
          </p:nvSpPr>
          <p:spPr>
            <a:xfrm>
              <a:off x="4002736" y="3886309"/>
              <a:ext cx="1998501" cy="1998662"/>
            </a:xfrm>
            <a:prstGeom prst="ellipse">
              <a:avLst/>
            </a:prstGeom>
            <a:solidFill>
              <a:srgbClr val="FDFEF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grpSp>
      <p:sp>
        <p:nvSpPr>
          <p:cNvPr id="64" name="Google Shape;64;p39"/>
          <p:cNvSpPr/>
          <p:nvPr>
            <p:ph type="title"/>
          </p:nvPr>
        </p:nvSpPr>
        <p:spPr>
          <a:xfrm>
            <a:off x="490537" y="695325"/>
            <a:ext cx="8162925" cy="1150937"/>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0" i="0" sz="4000" u="none" cap="none" strike="noStrike">
                <a:solidFill>
                  <a:srgbClr val="1C1C1C"/>
                </a:solidFill>
                <a:latin typeface="Arial"/>
                <a:ea typeface="Arial"/>
                <a:cs typeface="Arial"/>
                <a:sym typeface="Arial"/>
              </a:defRPr>
            </a:lvl9pPr>
          </a:lstStyle>
          <a:p/>
        </p:txBody>
      </p:sp>
      <p:sp>
        <p:nvSpPr>
          <p:cNvPr id="65" name="Google Shape;65;p39"/>
          <p:cNvSpPr/>
          <p:nvPr>
            <p:ph idx="1" type="body"/>
          </p:nvPr>
        </p:nvSpPr>
        <p:spPr>
          <a:xfrm>
            <a:off x="490537" y="1957387"/>
            <a:ext cx="8162925" cy="438785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NTR"/>
                <a:ea typeface="NTR"/>
                <a:cs typeface="NTR"/>
                <a:sym typeface="NTR"/>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NTR"/>
                <a:ea typeface="NTR"/>
                <a:cs typeface="NTR"/>
                <a:sym typeface="NTR"/>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NTR"/>
                <a:ea typeface="NTR"/>
                <a:cs typeface="NTR"/>
                <a:sym typeface="NT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TR"/>
                <a:ea typeface="NTR"/>
                <a:cs typeface="NTR"/>
                <a:sym typeface="NTR"/>
              </a:defRPr>
            </a:lvl9pPr>
          </a:lstStyle>
          <a:p/>
        </p:txBody>
      </p:sp>
    </p:spTree>
  </p:cSld>
  <p:clrMap accent1="accent1" accent2="accent2" accent3="accent3" accent4="accent4" accent5="accent5" accent6="accent6" bg1="lt1" bg2="dk2" tx1="dk1" tx2="lt2" folHlink="folHlink" hlink="hlink"/>
  <p:sldLayoutIdLst>
    <p:sldLayoutId id="214748366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2.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90" name="Shape 19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0"/>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Roald Amundsen</a:t>
            </a:r>
            <a:endParaRPr/>
          </a:p>
        </p:txBody>
      </p:sp>
      <p:pic>
        <p:nvPicPr>
          <p:cNvPr id="262" name="Google Shape;262;p10"/>
          <p:cNvPicPr preferRelativeResize="0"/>
          <p:nvPr>
            <p:ph idx="4294967295" type="body"/>
          </p:nvPr>
        </p:nvPicPr>
        <p:blipFill rotWithShape="1">
          <a:blip r:embed="rId3">
            <a:alphaModFix/>
          </a:blip>
          <a:srcRect b="0" l="0" r="0" t="0"/>
          <a:stretch/>
        </p:blipFill>
        <p:spPr>
          <a:xfrm>
            <a:off x="3176024" y="1336430"/>
            <a:ext cx="2099362" cy="2947637"/>
          </a:xfrm>
          <a:prstGeom prst="roundRect">
            <a:avLst>
              <a:gd fmla="val 558" name="adj"/>
            </a:avLst>
          </a:prstGeom>
          <a:noFill/>
          <a:ln>
            <a:noFill/>
          </a:ln>
        </p:spPr>
      </p:pic>
      <p:sp>
        <p:nvSpPr>
          <p:cNvPr id="263" name="Google Shape;263;p10"/>
          <p:cNvSpPr/>
          <p:nvPr/>
        </p:nvSpPr>
        <p:spPr>
          <a:xfrm>
            <a:off x="561975" y="4487862"/>
            <a:ext cx="8115300" cy="1604962"/>
          </a:xfrm>
          <a:prstGeom prst="roundRect">
            <a:avLst>
              <a:gd fmla="val 558" name="adj"/>
            </a:avLst>
          </a:prstGeom>
          <a:noFill/>
          <a:ln>
            <a:noFill/>
          </a:ln>
        </p:spPr>
        <p:txBody>
          <a:bodyPr anchorCtr="0" anchor="t" bIns="0" lIns="0" spcFirstLastPara="1" rIns="0" wrap="square" tIns="0">
            <a:normAutofit/>
          </a:bodyPr>
          <a:lstStyle/>
          <a:p>
            <a:pPr indent="-285750" lvl="0" marL="285750" marR="0" rtl="0" algn="l">
              <a:lnSpc>
                <a:spcPct val="90000"/>
              </a:lnSpc>
              <a:spcBef>
                <a:spcPts val="0"/>
              </a:spcBef>
              <a:spcAft>
                <a:spcPts val="0"/>
              </a:spcAft>
              <a:buClr>
                <a:srgbClr val="1C1C1C"/>
              </a:buClr>
              <a:buSzPts val="1700"/>
              <a:buFont typeface="Arial"/>
              <a:buChar char="•"/>
            </a:pPr>
            <a:r>
              <a:rPr b="0" i="0" lang="en-US" sz="1700" u="none">
                <a:solidFill>
                  <a:srgbClr val="1C1C1C"/>
                </a:solidFill>
                <a:latin typeface="NTR"/>
                <a:ea typeface="NTR"/>
                <a:cs typeface="NTR"/>
                <a:sym typeface="NTR"/>
              </a:rPr>
              <a:t>Scott and his four-man team struggled on for a further two weeks.</a:t>
            </a:r>
            <a:endParaRPr/>
          </a:p>
          <a:p>
            <a:pPr indent="-285750" lvl="0" marL="285750" marR="0" rtl="0" algn="l">
              <a:lnSpc>
                <a:spcPct val="90000"/>
              </a:lnSpc>
              <a:spcBef>
                <a:spcPts val="1000"/>
              </a:spcBef>
              <a:spcAft>
                <a:spcPts val="0"/>
              </a:spcAft>
              <a:buClr>
                <a:srgbClr val="1C1C1C"/>
              </a:buClr>
              <a:buSzPts val="1700"/>
              <a:buFont typeface="Arial"/>
              <a:buChar char="•"/>
            </a:pPr>
            <a:r>
              <a:rPr b="0" i="0" lang="en-US" sz="1700" u="none">
                <a:solidFill>
                  <a:srgbClr val="1C1C1C"/>
                </a:solidFill>
                <a:latin typeface="NTR"/>
                <a:ea typeface="NTR"/>
                <a:cs typeface="NTR"/>
                <a:sym typeface="NTR"/>
              </a:rPr>
              <a:t>As they approached the South Pole they were dismayed to see a Norwegian flag in the ground.</a:t>
            </a:r>
            <a:endParaRPr/>
          </a:p>
          <a:p>
            <a:pPr indent="-285750" lvl="0" marL="285750" marR="0" rtl="0" algn="l">
              <a:lnSpc>
                <a:spcPct val="90000"/>
              </a:lnSpc>
              <a:spcBef>
                <a:spcPts val="1000"/>
              </a:spcBef>
              <a:spcAft>
                <a:spcPts val="0"/>
              </a:spcAft>
              <a:buClr>
                <a:srgbClr val="1C1C1C"/>
              </a:buClr>
              <a:buSzPts val="1700"/>
              <a:buFont typeface="Arial"/>
              <a:buChar char="•"/>
            </a:pPr>
            <a:r>
              <a:rPr b="0" i="0" lang="en-US" sz="1700" u="none">
                <a:solidFill>
                  <a:srgbClr val="1C1C1C"/>
                </a:solidFill>
                <a:latin typeface="NTR"/>
                <a:ea typeface="NTR"/>
                <a:cs typeface="NTR"/>
                <a:sym typeface="NTR"/>
              </a:rPr>
              <a:t>A Norwegian explorer, named Roald Amundsen, had beaten them to it.</a:t>
            </a:r>
            <a:endParaRPr/>
          </a:p>
          <a:p>
            <a:pPr indent="-285750" lvl="0" marL="285750" marR="0" rtl="0" algn="l">
              <a:lnSpc>
                <a:spcPct val="90000"/>
              </a:lnSpc>
              <a:spcBef>
                <a:spcPts val="1000"/>
              </a:spcBef>
              <a:spcAft>
                <a:spcPts val="0"/>
              </a:spcAft>
              <a:buClr>
                <a:srgbClr val="1C1C1C"/>
              </a:buClr>
              <a:buSzPts val="1700"/>
              <a:buFont typeface="Arial"/>
              <a:buChar char="•"/>
            </a:pPr>
            <a:r>
              <a:rPr b="0" i="0" lang="en-US" sz="1700" u="none">
                <a:solidFill>
                  <a:srgbClr val="1C1C1C"/>
                </a:solidFill>
                <a:latin typeface="NTR"/>
                <a:ea typeface="NTR"/>
                <a:cs typeface="NTR"/>
                <a:sym typeface="NTR"/>
              </a:rPr>
              <a:t>Amundsen had used dogs to pull the sledges across the ground, which was much faster.</a:t>
            </a:r>
            <a:endParaRPr/>
          </a:p>
          <a:p>
            <a:pPr indent="0" lvl="0" marL="0" marR="0" rtl="0" algn="l">
              <a:lnSpc>
                <a:spcPct val="100000"/>
              </a:lnSpc>
              <a:spcBef>
                <a:spcPts val="0"/>
              </a:spcBef>
              <a:spcAft>
                <a:spcPts val="0"/>
              </a:spcAft>
              <a:buNone/>
            </a:pPr>
            <a:r>
              <a:t/>
            </a:r>
            <a:endParaRPr b="0" i="0" sz="1700" u="none">
              <a:solidFill>
                <a:srgbClr val="1C1C1C"/>
              </a:solidFill>
              <a:latin typeface="NTR"/>
              <a:ea typeface="NTR"/>
              <a:cs typeface="NTR"/>
              <a:sym typeface="NT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1"/>
          <p:cNvSpPr/>
          <p:nvPr/>
        </p:nvSpPr>
        <p:spPr>
          <a:xfrm>
            <a:off x="369887" y="5121275"/>
            <a:ext cx="8113712" cy="4578350"/>
          </a:xfrm>
          <a:prstGeom prst="roundRect">
            <a:avLst>
              <a:gd fmla="val 558" name="adj"/>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1C1C1C"/>
              </a:buClr>
              <a:buSzPts val="1800"/>
              <a:buFont typeface="NTR"/>
              <a:buNone/>
            </a:pPr>
            <a:r>
              <a:rPr b="0" i="0" lang="en-US" sz="1800" u="none">
                <a:solidFill>
                  <a:srgbClr val="1C1C1C"/>
                </a:solidFill>
                <a:latin typeface="NTR"/>
                <a:ea typeface="NTR"/>
                <a:cs typeface="NTR"/>
                <a:sym typeface="NTR"/>
              </a:rPr>
              <a:t>Scott’s team at the South Pole</a:t>
            </a:r>
            <a:endParaRPr/>
          </a:p>
        </p:txBody>
      </p:sp>
      <p:pic>
        <p:nvPicPr>
          <p:cNvPr id="269" name="Google Shape;269;p11"/>
          <p:cNvPicPr preferRelativeResize="0"/>
          <p:nvPr>
            <p:ph idx="4294967295" type="body"/>
          </p:nvPr>
        </p:nvPicPr>
        <p:blipFill rotWithShape="1">
          <a:blip r:embed="rId3">
            <a:alphaModFix/>
          </a:blip>
          <a:srcRect b="0" l="0" r="0" t="0"/>
          <a:stretch/>
        </p:blipFill>
        <p:spPr>
          <a:xfrm>
            <a:off x="1463668" y="1101970"/>
            <a:ext cx="5949221" cy="3805410"/>
          </a:xfrm>
          <a:prstGeom prst="roundRect">
            <a:avLst>
              <a:gd fmla="val 558" name="adj"/>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2"/>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Tom’s Journey Back</a:t>
            </a:r>
            <a:endParaRPr/>
          </a:p>
        </p:txBody>
      </p:sp>
      <p:pic>
        <p:nvPicPr>
          <p:cNvPr id="275" name="Google Shape;275;p12"/>
          <p:cNvPicPr preferRelativeResize="0"/>
          <p:nvPr>
            <p:ph idx="4294967295" type="body"/>
          </p:nvPr>
        </p:nvPicPr>
        <p:blipFill rotWithShape="1">
          <a:blip r:embed="rId3">
            <a:alphaModFix/>
          </a:blip>
          <a:srcRect b="0" l="0" r="0" t="0"/>
          <a:stretch/>
        </p:blipFill>
        <p:spPr>
          <a:xfrm>
            <a:off x="250609" y="3044650"/>
            <a:ext cx="2538587" cy="3590785"/>
          </a:xfrm>
          <a:prstGeom prst="roundRect">
            <a:avLst>
              <a:gd fmla="val 558" name="adj"/>
            </a:avLst>
          </a:prstGeom>
          <a:noFill/>
          <a:ln>
            <a:noFill/>
          </a:ln>
        </p:spPr>
      </p:pic>
      <p:sp>
        <p:nvSpPr>
          <p:cNvPr id="276" name="Google Shape;276;p12"/>
          <p:cNvSpPr txBox="1"/>
          <p:nvPr/>
        </p:nvSpPr>
        <p:spPr>
          <a:xfrm>
            <a:off x="763587" y="1366837"/>
            <a:ext cx="7697787" cy="20304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As Scott and his team ventured for the South Pole, Tom and two of his fellow explorers, Bill Lashly and Taff Evans, were sent back to the base camp some 1200km away.</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Severely bad weather hit the trio on their way back, sending them miles off course.</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77" name="Google Shape;277;p12"/>
          <p:cNvSpPr txBox="1"/>
          <p:nvPr/>
        </p:nvSpPr>
        <p:spPr>
          <a:xfrm>
            <a:off x="2852737" y="3132137"/>
            <a:ext cx="5545137" cy="31384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The harsh conditions caused them to become very weak.</a:t>
            </a: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 </a:t>
            </a: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They were running out of food and Evans collapsed.</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When they were 56km from Hut Point, the crew ran out of food and became so weak that they couldn’t drag Evans any longer.</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Tom volunteered to finish the journey alone so that Lashly could keep tending to Evans.</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0" st="0"/>
                                            </p:txEl>
                                          </p:spTgt>
                                        </p:tgtEl>
                                        <p:attrNameLst>
                                          <p:attrName>style.visibility</p:attrName>
                                        </p:attrNameLst>
                                      </p:cBhvr>
                                      <p:to>
                                        <p:strVal val="visible"/>
                                      </p:to>
                                    </p:set>
                                    <p:animEffect filter="fade" transition="in">
                                      <p:cBhvr>
                                        <p:cTn dur="500"/>
                                        <p:tgtEl>
                                          <p:spTgt spid="2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1" st="1"/>
                                            </p:txEl>
                                          </p:spTgt>
                                        </p:tgtEl>
                                        <p:attrNameLst>
                                          <p:attrName>style.visibility</p:attrName>
                                        </p:attrNameLst>
                                      </p:cBhvr>
                                      <p:to>
                                        <p:strVal val="visible"/>
                                      </p:to>
                                    </p:set>
                                    <p:animEffect filter="fade" transition="in">
                                      <p:cBhvr>
                                        <p:cTn dur="500"/>
                                        <p:tgtEl>
                                          <p:spTgt spid="2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2" st="2"/>
                                            </p:txEl>
                                          </p:spTgt>
                                        </p:tgtEl>
                                        <p:attrNameLst>
                                          <p:attrName>style.visibility</p:attrName>
                                        </p:attrNameLst>
                                      </p:cBhvr>
                                      <p:to>
                                        <p:strVal val="visible"/>
                                      </p:to>
                                    </p:set>
                                    <p:animEffect filter="fade" transition="in">
                                      <p:cBhvr>
                                        <p:cTn dur="500"/>
                                        <p:tgtEl>
                                          <p:spTgt spid="2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3" st="3"/>
                                            </p:txEl>
                                          </p:spTgt>
                                        </p:tgtEl>
                                        <p:attrNameLst>
                                          <p:attrName>style.visibility</p:attrName>
                                        </p:attrNameLst>
                                      </p:cBhvr>
                                      <p:to>
                                        <p:strVal val="visible"/>
                                      </p:to>
                                    </p:set>
                                    <p:animEffect filter="fade" transition="in">
                                      <p:cBhvr>
                                        <p:cTn dur="500"/>
                                        <p:tgtEl>
                                          <p:spTgt spid="2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0" st="0"/>
                                            </p:txEl>
                                          </p:spTgt>
                                        </p:tgtEl>
                                        <p:attrNameLst>
                                          <p:attrName>style.visibility</p:attrName>
                                        </p:attrNameLst>
                                      </p:cBhvr>
                                      <p:to>
                                        <p:strVal val="visible"/>
                                      </p:to>
                                    </p:set>
                                    <p:animEffect filter="fade" transition="in">
                                      <p:cBhvr>
                                        <p:cTn dur="500"/>
                                        <p:tgtEl>
                                          <p:spTgt spid="2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1" st="1"/>
                                            </p:txEl>
                                          </p:spTgt>
                                        </p:tgtEl>
                                        <p:attrNameLst>
                                          <p:attrName>style.visibility</p:attrName>
                                        </p:attrNameLst>
                                      </p:cBhvr>
                                      <p:to>
                                        <p:strVal val="visible"/>
                                      </p:to>
                                    </p:set>
                                    <p:animEffect filter="fade" transition="in">
                                      <p:cBhvr>
                                        <p:cTn dur="500"/>
                                        <p:tgtEl>
                                          <p:spTgt spid="2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2" st="2"/>
                                            </p:txEl>
                                          </p:spTgt>
                                        </p:tgtEl>
                                        <p:attrNameLst>
                                          <p:attrName>style.visibility</p:attrName>
                                        </p:attrNameLst>
                                      </p:cBhvr>
                                      <p:to>
                                        <p:strVal val="visible"/>
                                      </p:to>
                                    </p:set>
                                    <p:animEffect filter="fade" transition="in">
                                      <p:cBhvr>
                                        <p:cTn dur="500"/>
                                        <p:tgtEl>
                                          <p:spTgt spid="2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3" st="3"/>
                                            </p:txEl>
                                          </p:spTgt>
                                        </p:tgtEl>
                                        <p:attrNameLst>
                                          <p:attrName>style.visibility</p:attrName>
                                        </p:attrNameLst>
                                      </p:cBhvr>
                                      <p:to>
                                        <p:strVal val="visible"/>
                                      </p:to>
                                    </p:set>
                                    <p:animEffect filter="fade" transition="in">
                                      <p:cBhvr>
                                        <p:cTn dur="500"/>
                                        <p:tgtEl>
                                          <p:spTgt spid="2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4" st="4"/>
                                            </p:txEl>
                                          </p:spTgt>
                                        </p:tgtEl>
                                        <p:attrNameLst>
                                          <p:attrName>style.visibility</p:attrName>
                                        </p:attrNameLst>
                                      </p:cBhvr>
                                      <p:to>
                                        <p:strVal val="visible"/>
                                      </p:to>
                                    </p:set>
                                    <p:animEffect filter="fade" transition="in">
                                      <p:cBhvr>
                                        <p:cTn dur="500"/>
                                        <p:tgtEl>
                                          <p:spTgt spid="2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5" st="5"/>
                                            </p:txEl>
                                          </p:spTgt>
                                        </p:tgtEl>
                                        <p:attrNameLst>
                                          <p:attrName>style.visibility</p:attrName>
                                        </p:attrNameLst>
                                      </p:cBhvr>
                                      <p:to>
                                        <p:strVal val="visible"/>
                                      </p:to>
                                    </p:set>
                                    <p:animEffect filter="fade" transition="in">
                                      <p:cBhvr>
                                        <p:cTn dur="500"/>
                                        <p:tgtEl>
                                          <p:spTgt spid="27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6" st="6"/>
                                            </p:txEl>
                                          </p:spTgt>
                                        </p:tgtEl>
                                        <p:attrNameLst>
                                          <p:attrName>style.visibility</p:attrName>
                                        </p:attrNameLst>
                                      </p:cBhvr>
                                      <p:to>
                                        <p:strVal val="visible"/>
                                      </p:to>
                                    </p:set>
                                    <p:animEffect filter="fade" transition="in">
                                      <p:cBhvr>
                                        <p:cTn dur="500"/>
                                        <p:tgtEl>
                                          <p:spTgt spid="27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7" st="7"/>
                                            </p:txEl>
                                          </p:spTgt>
                                        </p:tgtEl>
                                        <p:attrNameLst>
                                          <p:attrName>style.visibility</p:attrName>
                                        </p:attrNameLst>
                                      </p:cBhvr>
                                      <p:to>
                                        <p:strVal val="visible"/>
                                      </p:to>
                                    </p:set>
                                    <p:animEffect filter="fade" transition="in">
                                      <p:cBhvr>
                                        <p:cTn dur="500"/>
                                        <p:tgtEl>
                                          <p:spTgt spid="277">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3"/>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…Continued</a:t>
            </a:r>
            <a:endParaRPr/>
          </a:p>
        </p:txBody>
      </p:sp>
      <p:pic>
        <p:nvPicPr>
          <p:cNvPr id="283" name="Google Shape;283;p13"/>
          <p:cNvPicPr preferRelativeResize="0"/>
          <p:nvPr>
            <p:ph idx="4294967295" type="body"/>
          </p:nvPr>
        </p:nvPicPr>
        <p:blipFill rotWithShape="1">
          <a:blip r:embed="rId3">
            <a:alphaModFix/>
          </a:blip>
          <a:srcRect b="0" l="0" r="0" t="0"/>
          <a:stretch/>
        </p:blipFill>
        <p:spPr>
          <a:xfrm>
            <a:off x="828988" y="1155559"/>
            <a:ext cx="1480403" cy="2093581"/>
          </a:xfrm>
          <a:prstGeom prst="roundRect">
            <a:avLst>
              <a:gd fmla="val 558" name="adj"/>
            </a:avLst>
          </a:prstGeom>
          <a:noFill/>
          <a:ln>
            <a:noFill/>
          </a:ln>
        </p:spPr>
      </p:pic>
      <p:sp>
        <p:nvSpPr>
          <p:cNvPr id="284" name="Google Shape;284;p13"/>
          <p:cNvSpPr txBox="1"/>
          <p:nvPr/>
        </p:nvSpPr>
        <p:spPr>
          <a:xfrm>
            <a:off x="2471737" y="1473200"/>
            <a:ext cx="5757862"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left the pair at 10.00am on Sunday 18</a:t>
            </a:r>
            <a:r>
              <a:rPr b="0" baseline="30000" i="0" lang="en-US" sz="1800" u="none">
                <a:solidFill>
                  <a:schemeClr val="dk1"/>
                </a:solidFill>
                <a:latin typeface="NTR"/>
                <a:ea typeface="NTR"/>
                <a:cs typeface="NTR"/>
                <a:sym typeface="NTR"/>
              </a:rPr>
              <a:t>th</a:t>
            </a:r>
            <a:r>
              <a:rPr b="0" i="0" lang="en-US" sz="1800" u="none">
                <a:solidFill>
                  <a:schemeClr val="dk1"/>
                </a:solidFill>
                <a:latin typeface="NTR"/>
                <a:ea typeface="NTR"/>
                <a:cs typeface="NTR"/>
                <a:sym typeface="NTR"/>
              </a:rPr>
              <a:t> February.</a:t>
            </a: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was cold, starving, thirsty and exhausted. He only had three biscuits and a bar of chocolate to eat.</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had no means of navigation.  </a:t>
            </a:r>
            <a:endParaRPr/>
          </a:p>
        </p:txBody>
      </p:sp>
      <p:pic>
        <p:nvPicPr>
          <p:cNvPr id="285" name="Google Shape;285;p13"/>
          <p:cNvPicPr preferRelativeResize="0"/>
          <p:nvPr/>
        </p:nvPicPr>
        <p:blipFill rotWithShape="1">
          <a:blip r:embed="rId4">
            <a:alphaModFix/>
          </a:blip>
          <a:srcRect b="0" l="0" r="0" t="0"/>
          <a:stretch/>
        </p:blipFill>
        <p:spPr>
          <a:xfrm>
            <a:off x="6440487" y="3249612"/>
            <a:ext cx="2009775" cy="2689225"/>
          </a:xfrm>
          <a:prstGeom prst="rect">
            <a:avLst/>
          </a:prstGeom>
          <a:noFill/>
          <a:ln>
            <a:noFill/>
          </a:ln>
        </p:spPr>
      </p:pic>
      <p:sp>
        <p:nvSpPr>
          <p:cNvPr id="286" name="Google Shape;286;p13"/>
          <p:cNvSpPr txBox="1"/>
          <p:nvPr/>
        </p:nvSpPr>
        <p:spPr>
          <a:xfrm>
            <a:off x="682625" y="3505200"/>
            <a:ext cx="5757862" cy="20304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After 18 hours, he made it back to Hut Point and collapsed after telling his crewmates to send help to Evans and Lashly.</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Both Tom and Lashly were awarded the Albert Medal – the highest recognition for gallantry.</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animEffect filter="fade" transition="in">
                                      <p:cBhvr>
                                        <p:cTn dur="500"/>
                                        <p:tgtEl>
                                          <p:spTgt spid="2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1" st="1"/>
                                            </p:txEl>
                                          </p:spTgt>
                                        </p:tgtEl>
                                        <p:attrNameLst>
                                          <p:attrName>style.visibility</p:attrName>
                                        </p:attrNameLst>
                                      </p:cBhvr>
                                      <p:to>
                                        <p:strVal val="visible"/>
                                      </p:to>
                                    </p:set>
                                    <p:animEffect filter="fade" transition="in">
                                      <p:cBhvr>
                                        <p:cTn dur="500"/>
                                        <p:tgtEl>
                                          <p:spTgt spid="2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2" st="2"/>
                                            </p:txEl>
                                          </p:spTgt>
                                        </p:tgtEl>
                                        <p:attrNameLst>
                                          <p:attrName>style.visibility</p:attrName>
                                        </p:attrNameLst>
                                      </p:cBhvr>
                                      <p:to>
                                        <p:strVal val="visible"/>
                                      </p:to>
                                    </p:set>
                                    <p:animEffect filter="fade" transition="in">
                                      <p:cBhvr>
                                        <p:cTn dur="500"/>
                                        <p:tgtEl>
                                          <p:spTgt spid="2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3" st="3"/>
                                            </p:txEl>
                                          </p:spTgt>
                                        </p:tgtEl>
                                        <p:attrNameLst>
                                          <p:attrName>style.visibility</p:attrName>
                                        </p:attrNameLst>
                                      </p:cBhvr>
                                      <p:to>
                                        <p:strVal val="visible"/>
                                      </p:to>
                                    </p:set>
                                    <p:animEffect filter="fade" transition="in">
                                      <p:cBhvr>
                                        <p:cTn dur="500"/>
                                        <p:tgtEl>
                                          <p:spTgt spid="28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animEffect filter="fade" transition="in">
                                      <p:cBhvr>
                                        <p:cTn dur="500"/>
                                        <p:tgtEl>
                                          <p:spTgt spid="2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1" st="1"/>
                                            </p:txEl>
                                          </p:spTgt>
                                        </p:tgtEl>
                                        <p:attrNameLst>
                                          <p:attrName>style.visibility</p:attrName>
                                        </p:attrNameLst>
                                      </p:cBhvr>
                                      <p:to>
                                        <p:strVal val="visible"/>
                                      </p:to>
                                    </p:set>
                                    <p:animEffect filter="fade" transition="in">
                                      <p:cBhvr>
                                        <p:cTn dur="500"/>
                                        <p:tgtEl>
                                          <p:spTgt spid="2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2" st="2"/>
                                            </p:txEl>
                                          </p:spTgt>
                                        </p:tgtEl>
                                        <p:attrNameLst>
                                          <p:attrName>style.visibility</p:attrName>
                                        </p:attrNameLst>
                                      </p:cBhvr>
                                      <p:to>
                                        <p:strVal val="visible"/>
                                      </p:to>
                                    </p:set>
                                    <p:animEffect filter="fade" transition="in">
                                      <p:cBhvr>
                                        <p:cTn dur="500"/>
                                        <p:tgtEl>
                                          <p:spTgt spid="2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3" st="3"/>
                                            </p:txEl>
                                          </p:spTgt>
                                        </p:tgtEl>
                                        <p:attrNameLst>
                                          <p:attrName>style.visibility</p:attrName>
                                        </p:attrNameLst>
                                      </p:cBhvr>
                                      <p:to>
                                        <p:strVal val="visible"/>
                                      </p:to>
                                    </p:set>
                                    <p:animEffect filter="fade" transition="in">
                                      <p:cBhvr>
                                        <p:cTn dur="500"/>
                                        <p:tgtEl>
                                          <p:spTgt spid="28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4"/>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Hut Point</a:t>
            </a:r>
            <a:endParaRPr/>
          </a:p>
        </p:txBody>
      </p:sp>
      <p:sp>
        <p:nvSpPr>
          <p:cNvPr id="292" name="Google Shape;292;p14"/>
          <p:cNvSpPr/>
          <p:nvPr>
            <p:ph idx="1" type="body"/>
          </p:nvPr>
        </p:nvSpPr>
        <p:spPr>
          <a:xfrm>
            <a:off x="750887" y="5664200"/>
            <a:ext cx="7632700" cy="4578350"/>
          </a:xfrm>
          <a:prstGeom prst="roundRect">
            <a:avLst>
              <a:gd fmla="val 16667" name="adj"/>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1C1C1C"/>
              </a:buClr>
              <a:buSzPts val="1800"/>
              <a:buFont typeface="Arial"/>
              <a:buNone/>
            </a:pPr>
            <a:r>
              <a:rPr b="0" i="0" lang="en-US" sz="1800" u="none">
                <a:solidFill>
                  <a:srgbClr val="1C1C1C"/>
                </a:solidFill>
                <a:latin typeface="NTR"/>
                <a:ea typeface="NTR"/>
                <a:cs typeface="NTR"/>
                <a:sym typeface="NTR"/>
              </a:rPr>
              <a:t>Hut Point as it stands today.</a:t>
            </a:r>
            <a:endParaRPr/>
          </a:p>
        </p:txBody>
      </p:sp>
      <p:pic>
        <p:nvPicPr>
          <p:cNvPr id="293" name="Google Shape;293;p14"/>
          <p:cNvPicPr preferRelativeResize="0"/>
          <p:nvPr/>
        </p:nvPicPr>
        <p:blipFill rotWithShape="1">
          <a:blip r:embed="rId3">
            <a:alphaModFix/>
          </a:blip>
          <a:srcRect b="0" l="0" r="0" t="0"/>
          <a:stretch/>
        </p:blipFill>
        <p:spPr>
          <a:xfrm>
            <a:off x="1793875" y="1473200"/>
            <a:ext cx="5370512" cy="3797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5"/>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Scott’s fate</a:t>
            </a:r>
            <a:endParaRPr/>
          </a:p>
        </p:txBody>
      </p:sp>
      <p:pic>
        <p:nvPicPr>
          <p:cNvPr id="299" name="Google Shape;299;p15"/>
          <p:cNvPicPr preferRelativeResize="0"/>
          <p:nvPr>
            <p:ph idx="4294967295" type="body"/>
          </p:nvPr>
        </p:nvPicPr>
        <p:blipFill rotWithShape="1">
          <a:blip r:embed="rId3">
            <a:alphaModFix/>
          </a:blip>
          <a:srcRect b="0" l="0" r="0" t="0"/>
          <a:stretch/>
        </p:blipFill>
        <p:spPr>
          <a:xfrm>
            <a:off x="2650654" y="1336431"/>
            <a:ext cx="3619517" cy="2699404"/>
          </a:xfrm>
          <a:prstGeom prst="roundRect">
            <a:avLst>
              <a:gd fmla="val 558" name="adj"/>
            </a:avLst>
          </a:prstGeom>
          <a:noFill/>
          <a:ln>
            <a:noFill/>
          </a:ln>
        </p:spPr>
      </p:pic>
      <p:sp>
        <p:nvSpPr>
          <p:cNvPr id="300" name="Google Shape;300;p15"/>
          <p:cNvSpPr/>
          <p:nvPr/>
        </p:nvSpPr>
        <p:spPr>
          <a:xfrm>
            <a:off x="457200" y="4035425"/>
            <a:ext cx="8115300" cy="2500312"/>
          </a:xfrm>
          <a:prstGeom prst="roundRect">
            <a:avLst>
              <a:gd fmla="val 558" name="adj"/>
            </a:avLst>
          </a:prstGeom>
          <a:noFill/>
          <a:ln>
            <a:noFill/>
          </a:ln>
        </p:spPr>
        <p:txBody>
          <a:bodyPr anchorCtr="0" anchor="t" bIns="0" lIns="0" spcFirstLastPara="1" rIns="0" wrap="square" tIns="0">
            <a:normAutofit/>
          </a:bodyPr>
          <a:lstStyle/>
          <a:p>
            <a:pPr indent="-285750" lvl="0" marL="285750" marR="0" rtl="0" algn="l">
              <a:lnSpc>
                <a:spcPct val="8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Scott and his team who had ventured on to the South Pole planted their flag beside Amundsen’s and headed back for home.</a:t>
            </a:r>
            <a:endParaRPr/>
          </a:p>
          <a:p>
            <a:pPr indent="-285750" lvl="0" marL="285750" marR="0" rtl="0" algn="l">
              <a:lnSpc>
                <a:spcPct val="8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However, the bitter weather conditions had withered his men.</a:t>
            </a:r>
            <a:endParaRPr/>
          </a:p>
          <a:p>
            <a:pPr indent="-285750" lvl="0" marL="285750" marR="0" rtl="0" algn="l">
              <a:lnSpc>
                <a:spcPct val="8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Frostbite had affected some of the men and it was slowing them down.</a:t>
            </a:r>
            <a:endParaRPr/>
          </a:p>
          <a:p>
            <a:pPr indent="-285750" lvl="0" marL="285750" marR="0" rtl="0" algn="l">
              <a:lnSpc>
                <a:spcPct val="8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While on their way back to the base camp, a drastic drop in temperature caused the team to halt. </a:t>
            </a:r>
            <a:endParaRPr/>
          </a:p>
          <a:p>
            <a:pPr indent="-285750" lvl="0" marL="285750" marR="0" rtl="0" algn="l">
              <a:lnSpc>
                <a:spcPct val="8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last entry in Scott’s diary was made on March 29</a:t>
            </a:r>
            <a:r>
              <a:rPr b="0" baseline="30000" i="0" lang="en-US" sz="1800" u="none">
                <a:solidFill>
                  <a:srgbClr val="1C1C1C"/>
                </a:solidFill>
                <a:latin typeface="NTR"/>
                <a:ea typeface="NTR"/>
                <a:cs typeface="NTR"/>
                <a:sym typeface="NTR"/>
              </a:rPr>
              <a:t>th</a:t>
            </a:r>
            <a:r>
              <a:rPr b="0" i="0" lang="en-US" sz="1800" u="none">
                <a:solidFill>
                  <a:srgbClr val="1C1C1C"/>
                </a:solidFill>
                <a:latin typeface="NTR"/>
                <a:ea typeface="NTR"/>
                <a:cs typeface="NTR"/>
                <a:sym typeface="NTR"/>
              </a:rPr>
              <a:t> 1912, presumably the day he died.</a:t>
            </a:r>
            <a:endParaRPr/>
          </a:p>
          <a:p>
            <a:pPr indent="0" lvl="0" marL="0" marR="0" rtl="0" algn="l">
              <a:lnSpc>
                <a:spcPct val="100000"/>
              </a:lnSpc>
              <a:spcBef>
                <a:spcPts val="0"/>
              </a:spcBef>
              <a:spcAft>
                <a:spcPts val="0"/>
              </a:spcAft>
              <a:buNone/>
            </a:pPr>
            <a:r>
              <a:t/>
            </a:r>
            <a:endParaRPr b="0" i="0" sz="1800" u="none">
              <a:solidFill>
                <a:srgbClr val="1C1C1C"/>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0" st="0"/>
                                            </p:txEl>
                                          </p:spTgt>
                                        </p:tgtEl>
                                        <p:attrNameLst>
                                          <p:attrName>style.visibility</p:attrName>
                                        </p:attrNameLst>
                                      </p:cBhvr>
                                      <p:to>
                                        <p:strVal val="visible"/>
                                      </p:to>
                                    </p:set>
                                    <p:animEffect filter="fade" transition="in">
                                      <p:cBhvr>
                                        <p:cTn dur="500"/>
                                        <p:tgtEl>
                                          <p:spTgt spid="3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1" st="1"/>
                                            </p:txEl>
                                          </p:spTgt>
                                        </p:tgtEl>
                                        <p:attrNameLst>
                                          <p:attrName>style.visibility</p:attrName>
                                        </p:attrNameLst>
                                      </p:cBhvr>
                                      <p:to>
                                        <p:strVal val="visible"/>
                                      </p:to>
                                    </p:set>
                                    <p:animEffect filter="fade" transition="in">
                                      <p:cBhvr>
                                        <p:cTn dur="500"/>
                                        <p:tgtEl>
                                          <p:spTgt spid="3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2" st="2"/>
                                            </p:txEl>
                                          </p:spTgt>
                                        </p:tgtEl>
                                        <p:attrNameLst>
                                          <p:attrName>style.visibility</p:attrName>
                                        </p:attrNameLst>
                                      </p:cBhvr>
                                      <p:to>
                                        <p:strVal val="visible"/>
                                      </p:to>
                                    </p:set>
                                    <p:animEffect filter="fade" transition="in">
                                      <p:cBhvr>
                                        <p:cTn dur="500"/>
                                        <p:tgtEl>
                                          <p:spTgt spid="3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3" st="3"/>
                                            </p:txEl>
                                          </p:spTgt>
                                        </p:tgtEl>
                                        <p:attrNameLst>
                                          <p:attrName>style.visibility</p:attrName>
                                        </p:attrNameLst>
                                      </p:cBhvr>
                                      <p:to>
                                        <p:strVal val="visible"/>
                                      </p:to>
                                    </p:set>
                                    <p:animEffect filter="fade" transition="in">
                                      <p:cBhvr>
                                        <p:cTn dur="500"/>
                                        <p:tgtEl>
                                          <p:spTgt spid="3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4" st="4"/>
                                            </p:txEl>
                                          </p:spTgt>
                                        </p:tgtEl>
                                        <p:attrNameLst>
                                          <p:attrName>style.visibility</p:attrName>
                                        </p:attrNameLst>
                                      </p:cBhvr>
                                      <p:to>
                                        <p:strVal val="visible"/>
                                      </p:to>
                                    </p:set>
                                    <p:animEffect filter="fade" transition="in">
                                      <p:cBhvr>
                                        <p:cTn dur="500"/>
                                        <p:tgtEl>
                                          <p:spTgt spid="30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5" st="5"/>
                                            </p:txEl>
                                          </p:spTgt>
                                        </p:tgtEl>
                                        <p:attrNameLst>
                                          <p:attrName>style.visibility</p:attrName>
                                        </p:attrNameLst>
                                      </p:cBhvr>
                                      <p:to>
                                        <p:strVal val="visible"/>
                                      </p:to>
                                    </p:set>
                                    <p:animEffect filter="fade" transition="in">
                                      <p:cBhvr>
                                        <p:cTn dur="500"/>
                                        <p:tgtEl>
                                          <p:spTgt spid="30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6"/>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The Endurance</a:t>
            </a:r>
            <a:br>
              <a:rPr b="0" i="0" lang="en-US" sz="4000" u="none">
                <a:solidFill>
                  <a:srgbClr val="1C1C1C"/>
                </a:solidFill>
                <a:latin typeface="Arial"/>
                <a:ea typeface="Arial"/>
                <a:cs typeface="Arial"/>
                <a:sym typeface="Arial"/>
              </a:rPr>
            </a:br>
            <a:r>
              <a:rPr b="0" i="0" lang="en-US" sz="2400" u="none">
                <a:solidFill>
                  <a:srgbClr val="1C1C1C"/>
                </a:solidFill>
                <a:latin typeface="Arial"/>
                <a:ea typeface="Arial"/>
                <a:cs typeface="Arial"/>
                <a:sym typeface="Arial"/>
              </a:rPr>
              <a:t>(1914-1916)</a:t>
            </a:r>
            <a:endParaRPr/>
          </a:p>
        </p:txBody>
      </p:sp>
      <p:pic>
        <p:nvPicPr>
          <p:cNvPr id="306" name="Google Shape;306;p16"/>
          <p:cNvPicPr preferRelativeResize="0"/>
          <p:nvPr>
            <p:ph idx="4294967295" type="body"/>
          </p:nvPr>
        </p:nvPicPr>
        <p:blipFill rotWithShape="1">
          <a:blip r:embed="rId3">
            <a:alphaModFix/>
          </a:blip>
          <a:srcRect b="0" l="0" r="0" t="0"/>
          <a:stretch/>
        </p:blipFill>
        <p:spPr>
          <a:xfrm>
            <a:off x="687750" y="1553588"/>
            <a:ext cx="2216223" cy="3939221"/>
          </a:xfrm>
          <a:prstGeom prst="roundRect">
            <a:avLst>
              <a:gd fmla="val 558" name="adj"/>
            </a:avLst>
          </a:prstGeom>
          <a:noFill/>
          <a:ln>
            <a:noFill/>
          </a:ln>
        </p:spPr>
      </p:pic>
      <p:sp>
        <p:nvSpPr>
          <p:cNvPr id="307" name="Google Shape;307;p16"/>
          <p:cNvSpPr txBox="1"/>
          <p:nvPr/>
        </p:nvSpPr>
        <p:spPr>
          <a:xfrm>
            <a:off x="3125787" y="1560512"/>
            <a:ext cx="5445125" cy="424656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Ernest Shackleton was born in Kildare in 1847, the eldest of ten children.</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Shackleton sailed on Discovery in 1901 and led other expeditions before leading his most famous on ‘The Endurance’ in 1914.</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Tom Crean joined him on The Endurance, where their objective was to walk across Antarctica from coast to coast.</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The expedition was 3000km.</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Tom played a central role in the plan and it would be his defining moment in polar exploration.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0" st="0"/>
                                            </p:txEl>
                                          </p:spTgt>
                                        </p:tgtEl>
                                        <p:attrNameLst>
                                          <p:attrName>style.visibility</p:attrName>
                                        </p:attrNameLst>
                                      </p:cBhvr>
                                      <p:to>
                                        <p:strVal val="visible"/>
                                      </p:to>
                                    </p:set>
                                    <p:animEffect filter="fade" transition="in">
                                      <p:cBhvr>
                                        <p:cTn dur="500"/>
                                        <p:tgtEl>
                                          <p:spTgt spid="3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 st="1"/>
                                            </p:txEl>
                                          </p:spTgt>
                                        </p:tgtEl>
                                        <p:attrNameLst>
                                          <p:attrName>style.visibility</p:attrName>
                                        </p:attrNameLst>
                                      </p:cBhvr>
                                      <p:to>
                                        <p:strVal val="visible"/>
                                      </p:to>
                                    </p:set>
                                    <p:animEffect filter="fade" transition="in">
                                      <p:cBhvr>
                                        <p:cTn dur="500"/>
                                        <p:tgtEl>
                                          <p:spTgt spid="3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2" st="2"/>
                                            </p:txEl>
                                          </p:spTgt>
                                        </p:tgtEl>
                                        <p:attrNameLst>
                                          <p:attrName>style.visibility</p:attrName>
                                        </p:attrNameLst>
                                      </p:cBhvr>
                                      <p:to>
                                        <p:strVal val="visible"/>
                                      </p:to>
                                    </p:set>
                                    <p:animEffect filter="fade" transition="in">
                                      <p:cBhvr>
                                        <p:cTn dur="500"/>
                                        <p:tgtEl>
                                          <p:spTgt spid="3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3" st="3"/>
                                            </p:txEl>
                                          </p:spTgt>
                                        </p:tgtEl>
                                        <p:attrNameLst>
                                          <p:attrName>style.visibility</p:attrName>
                                        </p:attrNameLst>
                                      </p:cBhvr>
                                      <p:to>
                                        <p:strVal val="visible"/>
                                      </p:to>
                                    </p:set>
                                    <p:animEffect filter="fade" transition="in">
                                      <p:cBhvr>
                                        <p:cTn dur="500"/>
                                        <p:tgtEl>
                                          <p:spTgt spid="3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4" st="4"/>
                                            </p:txEl>
                                          </p:spTgt>
                                        </p:tgtEl>
                                        <p:attrNameLst>
                                          <p:attrName>style.visibility</p:attrName>
                                        </p:attrNameLst>
                                      </p:cBhvr>
                                      <p:to>
                                        <p:strVal val="visible"/>
                                      </p:to>
                                    </p:set>
                                    <p:animEffect filter="fade" transition="in">
                                      <p:cBhvr>
                                        <p:cTn dur="500"/>
                                        <p:tgtEl>
                                          <p:spTgt spid="30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5" st="5"/>
                                            </p:txEl>
                                          </p:spTgt>
                                        </p:tgtEl>
                                        <p:attrNameLst>
                                          <p:attrName>style.visibility</p:attrName>
                                        </p:attrNameLst>
                                      </p:cBhvr>
                                      <p:to>
                                        <p:strVal val="visible"/>
                                      </p:to>
                                    </p:set>
                                    <p:animEffect filter="fade" transition="in">
                                      <p:cBhvr>
                                        <p:cTn dur="500"/>
                                        <p:tgtEl>
                                          <p:spTgt spid="30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6" st="6"/>
                                            </p:txEl>
                                          </p:spTgt>
                                        </p:tgtEl>
                                        <p:attrNameLst>
                                          <p:attrName>style.visibility</p:attrName>
                                        </p:attrNameLst>
                                      </p:cBhvr>
                                      <p:to>
                                        <p:strVal val="visible"/>
                                      </p:to>
                                    </p:set>
                                    <p:animEffect filter="fade" transition="in">
                                      <p:cBhvr>
                                        <p:cTn dur="500"/>
                                        <p:tgtEl>
                                          <p:spTgt spid="30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7" st="7"/>
                                            </p:txEl>
                                          </p:spTgt>
                                        </p:tgtEl>
                                        <p:attrNameLst>
                                          <p:attrName>style.visibility</p:attrName>
                                        </p:attrNameLst>
                                      </p:cBhvr>
                                      <p:to>
                                        <p:strVal val="visible"/>
                                      </p:to>
                                    </p:set>
                                    <p:animEffect filter="fade" transition="in">
                                      <p:cBhvr>
                                        <p:cTn dur="500"/>
                                        <p:tgtEl>
                                          <p:spTgt spid="30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8" st="8"/>
                                            </p:txEl>
                                          </p:spTgt>
                                        </p:tgtEl>
                                        <p:attrNameLst>
                                          <p:attrName>style.visibility</p:attrName>
                                        </p:attrNameLst>
                                      </p:cBhvr>
                                      <p:to>
                                        <p:strVal val="visible"/>
                                      </p:to>
                                    </p:set>
                                    <p:animEffect filter="fade" transition="in">
                                      <p:cBhvr>
                                        <p:cTn dur="500"/>
                                        <p:tgtEl>
                                          <p:spTgt spid="30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7"/>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Endurance 1915</a:t>
            </a:r>
            <a:endParaRPr/>
          </a:p>
        </p:txBody>
      </p:sp>
      <p:pic>
        <p:nvPicPr>
          <p:cNvPr id="313" name="Google Shape;313;p17"/>
          <p:cNvPicPr preferRelativeResize="0"/>
          <p:nvPr>
            <p:ph idx="4294967295" type="body"/>
          </p:nvPr>
        </p:nvPicPr>
        <p:blipFill rotWithShape="1">
          <a:blip r:embed="rId3">
            <a:alphaModFix/>
          </a:blip>
          <a:srcRect b="0" l="0" r="0" t="0"/>
          <a:stretch/>
        </p:blipFill>
        <p:spPr>
          <a:xfrm>
            <a:off x="1757790" y="1820110"/>
            <a:ext cx="5477021" cy="4133439"/>
          </a:xfrm>
          <a:prstGeom prst="roundRect">
            <a:avLst>
              <a:gd fmla="val 558"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8"/>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The Endurance is Trapped</a:t>
            </a:r>
            <a:endParaRPr/>
          </a:p>
        </p:txBody>
      </p:sp>
      <p:pic>
        <p:nvPicPr>
          <p:cNvPr id="319" name="Google Shape;319;p18"/>
          <p:cNvPicPr preferRelativeResize="0"/>
          <p:nvPr>
            <p:ph idx="4294967295" type="body"/>
          </p:nvPr>
        </p:nvPicPr>
        <p:blipFill rotWithShape="1">
          <a:blip r:embed="rId3">
            <a:alphaModFix/>
          </a:blip>
          <a:srcRect b="0" l="0" r="0" t="0"/>
          <a:stretch/>
        </p:blipFill>
        <p:spPr>
          <a:xfrm>
            <a:off x="670254" y="1473201"/>
            <a:ext cx="3288795" cy="4578350"/>
          </a:xfrm>
          <a:prstGeom prst="roundRect">
            <a:avLst>
              <a:gd fmla="val 558" name="adj"/>
            </a:avLst>
          </a:prstGeom>
          <a:noFill/>
          <a:ln>
            <a:noFill/>
          </a:ln>
        </p:spPr>
      </p:pic>
      <p:sp>
        <p:nvSpPr>
          <p:cNvPr id="320" name="Google Shape;320;p18"/>
          <p:cNvSpPr txBox="1"/>
          <p:nvPr/>
        </p:nvSpPr>
        <p:spPr>
          <a:xfrm>
            <a:off x="4029075" y="1344612"/>
            <a:ext cx="4648200" cy="53562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On their way to Antarctica, Endurance got trapped in ice for almost ten months.</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The ship drifted 1950km while stuck in the ice.</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Eventually, the pressure of the ice was so strong that the ship was crushed and abandoned on October 27. </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It was a disaster – the 28 men aboard were left stranded on the ice, floating on the ocean and more than 1600km from any known human settlement.</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Nobody could track their movements, meaning nobody knew where they were and they had no means of communication.</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0" st="0"/>
                                            </p:txEl>
                                          </p:spTgt>
                                        </p:tgtEl>
                                        <p:attrNameLst>
                                          <p:attrName>style.visibility</p:attrName>
                                        </p:attrNameLst>
                                      </p:cBhvr>
                                      <p:to>
                                        <p:strVal val="visible"/>
                                      </p:to>
                                    </p:set>
                                    <p:animEffect filter="fade" transition="in">
                                      <p:cBhvr>
                                        <p:cTn dur="500"/>
                                        <p:tgtEl>
                                          <p:spTgt spid="3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1" st="1"/>
                                            </p:txEl>
                                          </p:spTgt>
                                        </p:tgtEl>
                                        <p:attrNameLst>
                                          <p:attrName>style.visibility</p:attrName>
                                        </p:attrNameLst>
                                      </p:cBhvr>
                                      <p:to>
                                        <p:strVal val="visible"/>
                                      </p:to>
                                    </p:set>
                                    <p:animEffect filter="fade" transition="in">
                                      <p:cBhvr>
                                        <p:cTn dur="500"/>
                                        <p:tgtEl>
                                          <p:spTgt spid="3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2" st="2"/>
                                            </p:txEl>
                                          </p:spTgt>
                                        </p:tgtEl>
                                        <p:attrNameLst>
                                          <p:attrName>style.visibility</p:attrName>
                                        </p:attrNameLst>
                                      </p:cBhvr>
                                      <p:to>
                                        <p:strVal val="visible"/>
                                      </p:to>
                                    </p:set>
                                    <p:animEffect filter="fade" transition="in">
                                      <p:cBhvr>
                                        <p:cTn dur="500"/>
                                        <p:tgtEl>
                                          <p:spTgt spid="3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3" st="3"/>
                                            </p:txEl>
                                          </p:spTgt>
                                        </p:tgtEl>
                                        <p:attrNameLst>
                                          <p:attrName>style.visibility</p:attrName>
                                        </p:attrNameLst>
                                      </p:cBhvr>
                                      <p:to>
                                        <p:strVal val="visible"/>
                                      </p:to>
                                    </p:set>
                                    <p:animEffect filter="fade" transition="in">
                                      <p:cBhvr>
                                        <p:cTn dur="500"/>
                                        <p:tgtEl>
                                          <p:spTgt spid="3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4" st="4"/>
                                            </p:txEl>
                                          </p:spTgt>
                                        </p:tgtEl>
                                        <p:attrNameLst>
                                          <p:attrName>style.visibility</p:attrName>
                                        </p:attrNameLst>
                                      </p:cBhvr>
                                      <p:to>
                                        <p:strVal val="visible"/>
                                      </p:to>
                                    </p:set>
                                    <p:animEffect filter="fade" transition="in">
                                      <p:cBhvr>
                                        <p:cTn dur="500"/>
                                        <p:tgtEl>
                                          <p:spTgt spid="3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5" st="5"/>
                                            </p:txEl>
                                          </p:spTgt>
                                        </p:tgtEl>
                                        <p:attrNameLst>
                                          <p:attrName>style.visibility</p:attrName>
                                        </p:attrNameLst>
                                      </p:cBhvr>
                                      <p:to>
                                        <p:strVal val="visible"/>
                                      </p:to>
                                    </p:set>
                                    <p:animEffect filter="fade" transition="in">
                                      <p:cBhvr>
                                        <p:cTn dur="500"/>
                                        <p:tgtEl>
                                          <p:spTgt spid="32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6" st="6"/>
                                            </p:txEl>
                                          </p:spTgt>
                                        </p:tgtEl>
                                        <p:attrNameLst>
                                          <p:attrName>style.visibility</p:attrName>
                                        </p:attrNameLst>
                                      </p:cBhvr>
                                      <p:to>
                                        <p:strVal val="visible"/>
                                      </p:to>
                                    </p:set>
                                    <p:animEffect filter="fade" transition="in">
                                      <p:cBhvr>
                                        <p:cTn dur="500"/>
                                        <p:tgtEl>
                                          <p:spTgt spid="32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7" st="7"/>
                                            </p:txEl>
                                          </p:spTgt>
                                        </p:tgtEl>
                                        <p:attrNameLst>
                                          <p:attrName>style.visibility</p:attrName>
                                        </p:attrNameLst>
                                      </p:cBhvr>
                                      <p:to>
                                        <p:strVal val="visible"/>
                                      </p:to>
                                    </p:set>
                                    <p:animEffect filter="fade" transition="in">
                                      <p:cBhvr>
                                        <p:cTn dur="500"/>
                                        <p:tgtEl>
                                          <p:spTgt spid="32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8" st="8"/>
                                            </p:txEl>
                                          </p:spTgt>
                                        </p:tgtEl>
                                        <p:attrNameLst>
                                          <p:attrName>style.visibility</p:attrName>
                                        </p:attrNameLst>
                                      </p:cBhvr>
                                      <p:to>
                                        <p:strVal val="visible"/>
                                      </p:to>
                                    </p:set>
                                    <p:animEffect filter="fade" transition="in">
                                      <p:cBhvr>
                                        <p:cTn dur="500"/>
                                        <p:tgtEl>
                                          <p:spTgt spid="32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9" st="9"/>
                                            </p:txEl>
                                          </p:spTgt>
                                        </p:tgtEl>
                                        <p:attrNameLst>
                                          <p:attrName>style.visibility</p:attrName>
                                        </p:attrNameLst>
                                      </p:cBhvr>
                                      <p:to>
                                        <p:strVal val="visible"/>
                                      </p:to>
                                    </p:set>
                                    <p:animEffect filter="fade" transition="in">
                                      <p:cBhvr>
                                        <p:cTn dur="500"/>
                                        <p:tgtEl>
                                          <p:spTgt spid="320">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9"/>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Reaching Elephant Island</a:t>
            </a:r>
            <a:endParaRPr/>
          </a:p>
        </p:txBody>
      </p:sp>
      <p:sp>
        <p:nvSpPr>
          <p:cNvPr id="326" name="Google Shape;326;p19"/>
          <p:cNvSpPr/>
          <p:nvPr>
            <p:ph idx="1" type="body"/>
          </p:nvPr>
        </p:nvSpPr>
        <p:spPr>
          <a:xfrm>
            <a:off x="755650" y="1854200"/>
            <a:ext cx="7632700" cy="4578350"/>
          </a:xfrm>
          <a:prstGeom prst="roundRect">
            <a:avLst>
              <a:gd fmla="val 16667" name="adj"/>
            </a:avLst>
          </a:prstGeom>
          <a:noFill/>
          <a:ln>
            <a:noFill/>
          </a:ln>
        </p:spPr>
        <p:txBody>
          <a:bodyPr anchorCtr="0" anchor="t" bIns="0" lIns="0" spcFirstLastPara="1" rIns="0" wrap="square" tIns="0">
            <a:normAutofit/>
          </a:bodyPr>
          <a:lstStyle/>
          <a:p>
            <a:pPr indent="-285750" lvl="0" marL="28575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For the following 170 days, the crew drifted more than 3600km north.</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ice melted from an initial mile length piece of ice to less than 150 metres.</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Food supplies ran short and the dogs were killed to use as food rations.</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On April 9</a:t>
            </a:r>
            <a:r>
              <a:rPr b="0" baseline="30000" i="0" lang="en-US" sz="1800" u="none">
                <a:solidFill>
                  <a:srgbClr val="1C1C1C"/>
                </a:solidFill>
                <a:latin typeface="NTR"/>
                <a:ea typeface="NTR"/>
                <a:cs typeface="NTR"/>
                <a:sym typeface="NTR"/>
              </a:rPr>
              <a:t>th</a:t>
            </a:r>
            <a:r>
              <a:rPr b="0" i="0" lang="en-US" sz="1800" u="none">
                <a:solidFill>
                  <a:srgbClr val="1C1C1C"/>
                </a:solidFill>
                <a:latin typeface="NTR"/>
                <a:ea typeface="NTR"/>
                <a:cs typeface="NTR"/>
                <a:sym typeface="NTR"/>
              </a:rPr>
              <a:t> 1916, open water was reached and the crew were able to launch lifeboats that they had saved from Endurance.</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Crean manned one of these with nine others aboard.</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A week later, they reached Elephant Island.</a:t>
            </a:r>
            <a:endParaRPr/>
          </a:p>
          <a:p>
            <a:pPr indent="-114300" lvl="0" marL="228600" marR="0" rtl="0" algn="l">
              <a:lnSpc>
                <a:spcPct val="90000"/>
              </a:lnSpc>
              <a:spcBef>
                <a:spcPts val="1000"/>
              </a:spcBef>
              <a:spcAft>
                <a:spcPts val="0"/>
              </a:spcAft>
              <a:buClr>
                <a:srgbClr val="1C1C1C"/>
              </a:buClr>
              <a:buSzPts val="1800"/>
              <a:buFont typeface="Arial"/>
              <a:buNone/>
            </a:pPr>
            <a:r>
              <a:t/>
            </a:r>
            <a:endParaRPr b="0" i="0" sz="1800" u="none">
              <a:solidFill>
                <a:srgbClr val="1C1C1C"/>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0" st="0"/>
                                            </p:txEl>
                                          </p:spTgt>
                                        </p:tgtEl>
                                        <p:attrNameLst>
                                          <p:attrName>style.visibility</p:attrName>
                                        </p:attrNameLst>
                                      </p:cBhvr>
                                      <p:to>
                                        <p:strVal val="visible"/>
                                      </p:to>
                                    </p:set>
                                    <p:animEffect filter="fade" transition="in">
                                      <p:cBhvr>
                                        <p:cTn dur="500"/>
                                        <p:tgtEl>
                                          <p:spTgt spid="3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1" st="1"/>
                                            </p:txEl>
                                          </p:spTgt>
                                        </p:tgtEl>
                                        <p:attrNameLst>
                                          <p:attrName>style.visibility</p:attrName>
                                        </p:attrNameLst>
                                      </p:cBhvr>
                                      <p:to>
                                        <p:strVal val="visible"/>
                                      </p:to>
                                    </p:set>
                                    <p:animEffect filter="fade" transition="in">
                                      <p:cBhvr>
                                        <p:cTn dur="500"/>
                                        <p:tgtEl>
                                          <p:spTgt spid="3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2" st="2"/>
                                            </p:txEl>
                                          </p:spTgt>
                                        </p:tgtEl>
                                        <p:attrNameLst>
                                          <p:attrName>style.visibility</p:attrName>
                                        </p:attrNameLst>
                                      </p:cBhvr>
                                      <p:to>
                                        <p:strVal val="visible"/>
                                      </p:to>
                                    </p:set>
                                    <p:animEffect filter="fade" transition="in">
                                      <p:cBhvr>
                                        <p:cTn dur="500"/>
                                        <p:tgtEl>
                                          <p:spTgt spid="3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3" st="3"/>
                                            </p:txEl>
                                          </p:spTgt>
                                        </p:tgtEl>
                                        <p:attrNameLst>
                                          <p:attrName>style.visibility</p:attrName>
                                        </p:attrNameLst>
                                      </p:cBhvr>
                                      <p:to>
                                        <p:strVal val="visible"/>
                                      </p:to>
                                    </p:set>
                                    <p:animEffect filter="fade" transition="in">
                                      <p:cBhvr>
                                        <p:cTn dur="500"/>
                                        <p:tgtEl>
                                          <p:spTgt spid="32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4" st="4"/>
                                            </p:txEl>
                                          </p:spTgt>
                                        </p:tgtEl>
                                        <p:attrNameLst>
                                          <p:attrName>style.visibility</p:attrName>
                                        </p:attrNameLst>
                                      </p:cBhvr>
                                      <p:to>
                                        <p:strVal val="visible"/>
                                      </p:to>
                                    </p:set>
                                    <p:animEffect filter="fade" transition="in">
                                      <p:cBhvr>
                                        <p:cTn dur="500"/>
                                        <p:tgtEl>
                                          <p:spTgt spid="32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5" st="5"/>
                                            </p:txEl>
                                          </p:spTgt>
                                        </p:tgtEl>
                                        <p:attrNameLst>
                                          <p:attrName>style.visibility</p:attrName>
                                        </p:attrNameLst>
                                      </p:cBhvr>
                                      <p:to>
                                        <p:strVal val="visible"/>
                                      </p:to>
                                    </p:set>
                                    <p:animEffect filter="fade" transition="in">
                                      <p:cBhvr>
                                        <p:cTn dur="500"/>
                                        <p:tgtEl>
                                          <p:spTgt spid="32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6" st="6"/>
                                            </p:txEl>
                                          </p:spTgt>
                                        </p:tgtEl>
                                        <p:attrNameLst>
                                          <p:attrName>style.visibility</p:attrName>
                                        </p:attrNameLst>
                                      </p:cBhvr>
                                      <p:to>
                                        <p:strVal val="visible"/>
                                      </p:to>
                                    </p:set>
                                    <p:animEffect filter="fade" transition="in">
                                      <p:cBhvr>
                                        <p:cTn dur="500"/>
                                        <p:tgtEl>
                                          <p:spTgt spid="32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What Will I Learn?</a:t>
            </a:r>
            <a:endParaRPr/>
          </a:p>
        </p:txBody>
      </p:sp>
      <p:sp>
        <p:nvSpPr>
          <p:cNvPr id="196" name="Google Shape;196;p2"/>
          <p:cNvSpPr/>
          <p:nvPr>
            <p:ph idx="1" type="body"/>
          </p:nvPr>
        </p:nvSpPr>
        <p:spPr>
          <a:xfrm>
            <a:off x="750887" y="2279650"/>
            <a:ext cx="7632700" cy="4578350"/>
          </a:xfrm>
          <a:prstGeom prst="roundRect">
            <a:avLst>
              <a:gd fmla="val 16667" name="adj"/>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Who was Tom Crean?</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What was his childhood like?</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Why was he interested in exploring?</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Where did he explore?</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What happened towards the end of his life?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0"/>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Despair Hits In</a:t>
            </a:r>
            <a:endParaRPr/>
          </a:p>
        </p:txBody>
      </p:sp>
      <p:pic>
        <p:nvPicPr>
          <p:cNvPr id="332" name="Google Shape;332;p20"/>
          <p:cNvPicPr preferRelativeResize="0"/>
          <p:nvPr>
            <p:ph idx="4294967295" type="body"/>
          </p:nvPr>
        </p:nvPicPr>
        <p:blipFill rotWithShape="1">
          <a:blip r:embed="rId3">
            <a:alphaModFix/>
          </a:blip>
          <a:srcRect b="0" l="0" r="0" t="0"/>
          <a:stretch/>
        </p:blipFill>
        <p:spPr>
          <a:xfrm>
            <a:off x="2375968" y="1266092"/>
            <a:ext cx="4141372" cy="2927594"/>
          </a:xfrm>
          <a:prstGeom prst="roundRect">
            <a:avLst>
              <a:gd fmla="val 558" name="adj"/>
            </a:avLst>
          </a:prstGeom>
          <a:noFill/>
          <a:ln>
            <a:noFill/>
          </a:ln>
        </p:spPr>
      </p:pic>
      <p:sp>
        <p:nvSpPr>
          <p:cNvPr id="333" name="Google Shape;333;p20"/>
          <p:cNvSpPr/>
          <p:nvPr/>
        </p:nvSpPr>
        <p:spPr>
          <a:xfrm>
            <a:off x="561975" y="4194175"/>
            <a:ext cx="8115300" cy="2151062"/>
          </a:xfrm>
          <a:prstGeom prst="roundRect">
            <a:avLst>
              <a:gd fmla="val 558"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men had been out at sea for almost 500 days.</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300 days had been spent on Endurance, 170 days on the ice cap and seven days on the boat.</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men thought that there was no hope – they had no food, no communication ability and were 1600km away from where they were supposed to be.</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A makeshift camp was made by turning the boats upside down and covering them with tents.</a:t>
            </a:r>
            <a:endParaRPr/>
          </a:p>
          <a:p>
            <a:pPr indent="0" lvl="0" marL="0" marR="0" rtl="0" algn="l">
              <a:lnSpc>
                <a:spcPct val="100000"/>
              </a:lnSpc>
              <a:spcBef>
                <a:spcPts val="0"/>
              </a:spcBef>
              <a:spcAft>
                <a:spcPts val="0"/>
              </a:spcAft>
              <a:buNone/>
            </a:pPr>
            <a:r>
              <a:t/>
            </a:r>
            <a:endParaRPr b="0" i="0" sz="1800" u="none">
              <a:solidFill>
                <a:srgbClr val="1C1C1C"/>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animEffect filter="fade" transition="in">
                                      <p:cBhvr>
                                        <p:cTn dur="500"/>
                                        <p:tgtEl>
                                          <p:spTgt spid="3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1" st="1"/>
                                            </p:txEl>
                                          </p:spTgt>
                                        </p:tgtEl>
                                        <p:attrNameLst>
                                          <p:attrName>style.visibility</p:attrName>
                                        </p:attrNameLst>
                                      </p:cBhvr>
                                      <p:to>
                                        <p:strVal val="visible"/>
                                      </p:to>
                                    </p:set>
                                    <p:animEffect filter="fade" transition="in">
                                      <p:cBhvr>
                                        <p:cTn dur="500"/>
                                        <p:tgtEl>
                                          <p:spTgt spid="3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2" st="2"/>
                                            </p:txEl>
                                          </p:spTgt>
                                        </p:tgtEl>
                                        <p:attrNameLst>
                                          <p:attrName>style.visibility</p:attrName>
                                        </p:attrNameLst>
                                      </p:cBhvr>
                                      <p:to>
                                        <p:strVal val="visible"/>
                                      </p:to>
                                    </p:set>
                                    <p:animEffect filter="fade" transition="in">
                                      <p:cBhvr>
                                        <p:cTn dur="500"/>
                                        <p:tgtEl>
                                          <p:spTgt spid="3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3" st="3"/>
                                            </p:txEl>
                                          </p:spTgt>
                                        </p:tgtEl>
                                        <p:attrNameLst>
                                          <p:attrName>style.visibility</p:attrName>
                                        </p:attrNameLst>
                                      </p:cBhvr>
                                      <p:to>
                                        <p:strVal val="visible"/>
                                      </p:to>
                                    </p:set>
                                    <p:animEffect filter="fade" transition="in">
                                      <p:cBhvr>
                                        <p:cTn dur="500"/>
                                        <p:tgtEl>
                                          <p:spTgt spid="3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4" st="4"/>
                                            </p:txEl>
                                          </p:spTgt>
                                        </p:tgtEl>
                                        <p:attrNameLst>
                                          <p:attrName>style.visibility</p:attrName>
                                        </p:attrNameLst>
                                      </p:cBhvr>
                                      <p:to>
                                        <p:strVal val="visible"/>
                                      </p:to>
                                    </p:set>
                                    <p:animEffect filter="fade" transition="in">
                                      <p:cBhvr>
                                        <p:cTn dur="500"/>
                                        <p:tgtEl>
                                          <p:spTgt spid="33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1"/>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Despair Hits In</a:t>
            </a:r>
            <a:endParaRPr/>
          </a:p>
        </p:txBody>
      </p:sp>
      <p:sp>
        <p:nvSpPr>
          <p:cNvPr id="339" name="Google Shape;339;p21"/>
          <p:cNvSpPr/>
          <p:nvPr>
            <p:ph idx="1" type="body"/>
          </p:nvPr>
        </p:nvSpPr>
        <p:spPr>
          <a:xfrm>
            <a:off x="755650" y="1514475"/>
            <a:ext cx="7632700" cy="4578350"/>
          </a:xfrm>
          <a:prstGeom prst="roundRect">
            <a:avLst>
              <a:gd fmla="val 16667"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Six members of the crew, Crean included, set off on a 1,500km boat journey to South Georgia to find help. </a:t>
            </a:r>
            <a:endParaRPr b="0" i="0" sz="1800" u="none">
              <a:solidFill>
                <a:schemeClr val="dk1"/>
              </a:solidFill>
              <a:latin typeface="NTR"/>
              <a:ea typeface="NTR"/>
              <a:cs typeface="NTR"/>
              <a:sym typeface="NTR"/>
            </a:endParaRPr>
          </a:p>
          <a:p>
            <a:pPr indent="-285750" lvl="0" marL="285750" marR="0" rtl="0" algn="l">
              <a:lnSpc>
                <a:spcPct val="90000"/>
              </a:lnSpc>
              <a:spcBef>
                <a:spcPts val="1000"/>
              </a:spcBef>
              <a:spcAft>
                <a:spcPts val="0"/>
              </a:spcAft>
              <a:buClr>
                <a:schemeClr val="dk1"/>
              </a:buClr>
              <a:buSzPts val="1800"/>
              <a:buFont typeface="Arial"/>
              <a:buChar char="•"/>
            </a:pPr>
            <a:r>
              <a:rPr b="0" i="0" lang="en-US" sz="1800" u="none">
                <a:solidFill>
                  <a:schemeClr val="dk1"/>
                </a:solidFill>
                <a:latin typeface="NTR"/>
                <a:ea typeface="NTR"/>
                <a:cs typeface="NTR"/>
                <a:sym typeface="NTR"/>
              </a:rPr>
              <a:t>After arriving at South Georgia, Crean and two others had to trek 48km across the mountainous island before arriving at a whaling station. </a:t>
            </a:r>
            <a:endParaRPr/>
          </a:p>
          <a:p>
            <a:pPr indent="-285750" lvl="0" marL="285750" marR="0" rtl="0" algn="l">
              <a:lnSpc>
                <a:spcPct val="90000"/>
              </a:lnSpc>
              <a:spcBef>
                <a:spcPts val="1000"/>
              </a:spcBef>
              <a:spcAft>
                <a:spcPts val="0"/>
              </a:spcAft>
              <a:buClr>
                <a:schemeClr val="dk1"/>
              </a:buClr>
              <a:buSzPts val="1800"/>
              <a:buFont typeface="Arial"/>
              <a:buChar char="•"/>
            </a:pPr>
            <a:r>
              <a:rPr b="0" i="0" lang="en-US" sz="1800" u="none">
                <a:solidFill>
                  <a:schemeClr val="dk1"/>
                </a:solidFill>
                <a:latin typeface="NTR"/>
                <a:ea typeface="NTR"/>
                <a:cs typeface="NTR"/>
                <a:sym typeface="NTR"/>
              </a:rPr>
              <a:t>It took three months to rescue the 22 men stranded on Elephant Island.</a:t>
            </a:r>
            <a:endParaRPr/>
          </a:p>
          <a:p>
            <a:pPr indent="-114300" lvl="0" marL="228600" marR="0" rtl="0" algn="l">
              <a:lnSpc>
                <a:spcPct val="90000"/>
              </a:lnSpc>
              <a:spcBef>
                <a:spcPts val="1000"/>
              </a:spcBef>
              <a:spcAft>
                <a:spcPts val="0"/>
              </a:spcAft>
              <a:buClr>
                <a:srgbClr val="1C1C1C"/>
              </a:buClr>
              <a:buSzPts val="1800"/>
              <a:buFont typeface="Arial"/>
              <a:buNone/>
            </a:pPr>
            <a:r>
              <a:t/>
            </a:r>
            <a:endParaRPr b="0" i="0" sz="1800" u="none">
              <a:solidFill>
                <a:schemeClr val="dk1"/>
              </a:solidFill>
              <a:latin typeface="NTR"/>
              <a:ea typeface="NTR"/>
              <a:cs typeface="NTR"/>
              <a:sym typeface="NTR"/>
            </a:endParaRPr>
          </a:p>
        </p:txBody>
      </p:sp>
      <p:pic>
        <p:nvPicPr>
          <p:cNvPr id="340" name="Google Shape;340;p21"/>
          <p:cNvPicPr preferRelativeResize="0"/>
          <p:nvPr/>
        </p:nvPicPr>
        <p:blipFill rotWithShape="1">
          <a:blip r:embed="rId3">
            <a:alphaModFix/>
          </a:blip>
          <a:srcRect b="0" l="0" r="0" t="0"/>
          <a:stretch/>
        </p:blipFill>
        <p:spPr>
          <a:xfrm>
            <a:off x="2417762" y="3195637"/>
            <a:ext cx="4308475" cy="29384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2"/>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Back to Ireland</a:t>
            </a:r>
            <a:endParaRPr/>
          </a:p>
        </p:txBody>
      </p:sp>
      <p:pic>
        <p:nvPicPr>
          <p:cNvPr id="346" name="Google Shape;346;p22"/>
          <p:cNvPicPr preferRelativeResize="0"/>
          <p:nvPr>
            <p:ph idx="4294967295" type="body"/>
          </p:nvPr>
        </p:nvPicPr>
        <p:blipFill rotWithShape="1">
          <a:blip r:embed="rId3">
            <a:alphaModFix/>
          </a:blip>
          <a:srcRect b="0" l="0" r="0" t="0"/>
          <a:stretch/>
        </p:blipFill>
        <p:spPr>
          <a:xfrm>
            <a:off x="654860" y="1316333"/>
            <a:ext cx="1877924" cy="2656289"/>
          </a:xfrm>
          <a:prstGeom prst="roundRect">
            <a:avLst>
              <a:gd fmla="val 558" name="adj"/>
            </a:avLst>
          </a:prstGeom>
          <a:noFill/>
          <a:ln>
            <a:noFill/>
          </a:ln>
        </p:spPr>
      </p:pic>
      <p:pic>
        <p:nvPicPr>
          <p:cNvPr id="347" name="Google Shape;347;p22"/>
          <p:cNvPicPr preferRelativeResize="0"/>
          <p:nvPr/>
        </p:nvPicPr>
        <p:blipFill rotWithShape="1">
          <a:blip r:embed="rId4">
            <a:alphaModFix/>
          </a:blip>
          <a:srcRect b="0" l="0" r="0" t="0"/>
          <a:stretch/>
        </p:blipFill>
        <p:spPr>
          <a:xfrm>
            <a:off x="6808787" y="3868737"/>
            <a:ext cx="1644650" cy="2325687"/>
          </a:xfrm>
          <a:prstGeom prst="rect">
            <a:avLst/>
          </a:prstGeom>
          <a:noFill/>
          <a:ln>
            <a:noFill/>
          </a:ln>
        </p:spPr>
      </p:pic>
      <p:sp>
        <p:nvSpPr>
          <p:cNvPr id="348" name="Google Shape;348;p22"/>
          <p:cNvSpPr txBox="1"/>
          <p:nvPr/>
        </p:nvSpPr>
        <p:spPr>
          <a:xfrm>
            <a:off x="2733675" y="1754187"/>
            <a:ext cx="5546725" cy="147796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Tom came back to Ireland and rejoined the Navy.</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He married in 1917 and left the Navy a few years later.</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He opened the South Pole Inn in Annascaul, Co. Kerry.</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349" name="Google Shape;349;p22"/>
          <p:cNvSpPr txBox="1"/>
          <p:nvPr/>
        </p:nvSpPr>
        <p:spPr>
          <a:xfrm>
            <a:off x="1006475" y="4468812"/>
            <a:ext cx="5546725" cy="2032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He died in 1938 and was buried in a tomb he had built himself which overlooks the Kerry hills.</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The South Pole Inn still exists today and features many tributes to one of Ireland’s most famous and celebrated explorers.</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0" st="0"/>
                                            </p:txEl>
                                          </p:spTgt>
                                        </p:tgtEl>
                                        <p:attrNameLst>
                                          <p:attrName>style.visibility</p:attrName>
                                        </p:attrNameLst>
                                      </p:cBhvr>
                                      <p:to>
                                        <p:strVal val="visible"/>
                                      </p:to>
                                    </p:set>
                                    <p:animEffect filter="fade" transition="in">
                                      <p:cBhvr>
                                        <p:cTn dur="500"/>
                                        <p:tgtEl>
                                          <p:spTgt spid="3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1" st="1"/>
                                            </p:txEl>
                                          </p:spTgt>
                                        </p:tgtEl>
                                        <p:attrNameLst>
                                          <p:attrName>style.visibility</p:attrName>
                                        </p:attrNameLst>
                                      </p:cBhvr>
                                      <p:to>
                                        <p:strVal val="visible"/>
                                      </p:to>
                                    </p:set>
                                    <p:animEffect filter="fade" transition="in">
                                      <p:cBhvr>
                                        <p:cTn dur="500"/>
                                        <p:tgtEl>
                                          <p:spTgt spid="3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2" st="2"/>
                                            </p:txEl>
                                          </p:spTgt>
                                        </p:tgtEl>
                                        <p:attrNameLst>
                                          <p:attrName>style.visibility</p:attrName>
                                        </p:attrNameLst>
                                      </p:cBhvr>
                                      <p:to>
                                        <p:strVal val="visible"/>
                                      </p:to>
                                    </p:set>
                                    <p:animEffect filter="fade" transition="in">
                                      <p:cBhvr>
                                        <p:cTn dur="500"/>
                                        <p:tgtEl>
                                          <p:spTgt spid="3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3" st="3"/>
                                            </p:txEl>
                                          </p:spTgt>
                                        </p:tgtEl>
                                        <p:attrNameLst>
                                          <p:attrName>style.visibility</p:attrName>
                                        </p:attrNameLst>
                                      </p:cBhvr>
                                      <p:to>
                                        <p:strVal val="visible"/>
                                      </p:to>
                                    </p:set>
                                    <p:animEffect filter="fade" transition="in">
                                      <p:cBhvr>
                                        <p:cTn dur="500"/>
                                        <p:tgtEl>
                                          <p:spTgt spid="34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xEl>
                                              <p:pRg end="0" st="0"/>
                                            </p:txEl>
                                          </p:spTgt>
                                        </p:tgtEl>
                                        <p:attrNameLst>
                                          <p:attrName>style.visibility</p:attrName>
                                        </p:attrNameLst>
                                      </p:cBhvr>
                                      <p:to>
                                        <p:strVal val="visible"/>
                                      </p:to>
                                    </p:set>
                                    <p:animEffect filter="fade" transition="in">
                                      <p:cBhvr>
                                        <p:cTn dur="500"/>
                                        <p:tgtEl>
                                          <p:spTgt spid="3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xEl>
                                              <p:pRg end="1" st="1"/>
                                            </p:txEl>
                                          </p:spTgt>
                                        </p:tgtEl>
                                        <p:attrNameLst>
                                          <p:attrName>style.visibility</p:attrName>
                                        </p:attrNameLst>
                                      </p:cBhvr>
                                      <p:to>
                                        <p:strVal val="visible"/>
                                      </p:to>
                                    </p:set>
                                    <p:animEffect filter="fade" transition="in">
                                      <p:cBhvr>
                                        <p:cTn dur="500"/>
                                        <p:tgtEl>
                                          <p:spTgt spid="3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xEl>
                                              <p:pRg end="2" st="2"/>
                                            </p:txEl>
                                          </p:spTgt>
                                        </p:tgtEl>
                                        <p:attrNameLst>
                                          <p:attrName>style.visibility</p:attrName>
                                        </p:attrNameLst>
                                      </p:cBhvr>
                                      <p:to>
                                        <p:strVal val="visible"/>
                                      </p:to>
                                    </p:set>
                                    <p:animEffect filter="fade" transition="in">
                                      <p:cBhvr>
                                        <p:cTn dur="500"/>
                                        <p:tgtEl>
                                          <p:spTgt spid="3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xEl>
                                              <p:pRg end="3" st="3"/>
                                            </p:txEl>
                                          </p:spTgt>
                                        </p:tgtEl>
                                        <p:attrNameLst>
                                          <p:attrName>style.visibility</p:attrName>
                                        </p:attrNameLst>
                                      </p:cBhvr>
                                      <p:to>
                                        <p:strVal val="visible"/>
                                      </p:to>
                                    </p:set>
                                    <p:animEffect filter="fade" transition="in">
                                      <p:cBhvr>
                                        <p:cTn dur="500"/>
                                        <p:tgtEl>
                                          <p:spTgt spid="3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53" name="Shape 353"/>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57" name="Shape 357"/>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b4311d30eb_2_4"/>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What Will I Learn?</a:t>
            </a:r>
            <a:endParaRPr/>
          </a:p>
        </p:txBody>
      </p:sp>
      <p:sp>
        <p:nvSpPr>
          <p:cNvPr id="363" name="Google Shape;363;gb4311d30eb_2_4"/>
          <p:cNvSpPr/>
          <p:nvPr>
            <p:ph idx="1" type="body"/>
          </p:nvPr>
        </p:nvSpPr>
        <p:spPr>
          <a:xfrm>
            <a:off x="750887" y="2279650"/>
            <a:ext cx="7632700" cy="4578350"/>
          </a:xfrm>
          <a:prstGeom prst="roundRect">
            <a:avLst>
              <a:gd fmla="val 16667" name="adj"/>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Who was Tom Crean?</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What was his childhood like?</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Why was he interested in exploring?</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Where did he explore?</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What happened towards the end of his life?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b4311d30eb_2_9"/>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Tom’s Childhood</a:t>
            </a:r>
            <a:endParaRPr/>
          </a:p>
        </p:txBody>
      </p:sp>
      <p:sp>
        <p:nvSpPr>
          <p:cNvPr id="369" name="Google Shape;369;gb4311d30eb_2_9"/>
          <p:cNvSpPr txBox="1"/>
          <p:nvPr/>
        </p:nvSpPr>
        <p:spPr>
          <a:xfrm>
            <a:off x="844550" y="1901825"/>
            <a:ext cx="7432675" cy="519112"/>
          </a:xfrm>
          <a:prstGeom prst="rect">
            <a:avLst/>
          </a:prstGeom>
          <a:solidFill>
            <a:srgbClr val="ABE1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370" name="Google Shape;370;gb4311d30eb_2_9"/>
          <p:cNvSpPr txBox="1"/>
          <p:nvPr/>
        </p:nvSpPr>
        <p:spPr>
          <a:xfrm>
            <a:off x="949325" y="1941512"/>
            <a:ext cx="7245350"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Tom was born in 1877 in Annascaul, Co. Kerry on the Dingle Peninsula.</a:t>
            </a:r>
            <a:endParaRPr/>
          </a:p>
        </p:txBody>
      </p:sp>
      <p:sp>
        <p:nvSpPr>
          <p:cNvPr id="371" name="Google Shape;371;gb4311d30eb_2_9"/>
          <p:cNvSpPr txBox="1"/>
          <p:nvPr/>
        </p:nvSpPr>
        <p:spPr>
          <a:xfrm>
            <a:off x="844550" y="2651125"/>
            <a:ext cx="2871787" cy="555625"/>
          </a:xfrm>
          <a:prstGeom prst="rect">
            <a:avLst/>
          </a:prstGeom>
          <a:solidFill>
            <a:srgbClr val="F5E9A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372" name="Google Shape;372;gb4311d30eb_2_9"/>
          <p:cNvSpPr txBox="1"/>
          <p:nvPr/>
        </p:nvSpPr>
        <p:spPr>
          <a:xfrm>
            <a:off x="938212" y="2744787"/>
            <a:ext cx="2649537" cy="3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His parents were farmers.</a:t>
            </a:r>
            <a:endParaRPr/>
          </a:p>
        </p:txBody>
      </p:sp>
      <p:sp>
        <p:nvSpPr>
          <p:cNvPr id="373" name="Google Shape;373;gb4311d30eb_2_9"/>
          <p:cNvSpPr txBox="1"/>
          <p:nvPr/>
        </p:nvSpPr>
        <p:spPr>
          <a:xfrm>
            <a:off x="4430712" y="2651125"/>
            <a:ext cx="3846512" cy="555625"/>
          </a:xfrm>
          <a:prstGeom prst="rect">
            <a:avLst/>
          </a:prstGeom>
          <a:solidFill>
            <a:srgbClr val="AFD28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374" name="Google Shape;374;gb4311d30eb_2_9"/>
          <p:cNvSpPr txBox="1"/>
          <p:nvPr/>
        </p:nvSpPr>
        <p:spPr>
          <a:xfrm>
            <a:off x="4524375" y="2744787"/>
            <a:ext cx="3670300" cy="368300"/>
          </a:xfrm>
          <a:prstGeom prst="rect">
            <a:avLst/>
          </a:prstGeom>
          <a:solidFill>
            <a:srgbClr val="AFD28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had five brothers and five sisters.</a:t>
            </a:r>
            <a:endParaRPr/>
          </a:p>
        </p:txBody>
      </p:sp>
      <p:sp>
        <p:nvSpPr>
          <p:cNvPr id="375" name="Google Shape;375;gb4311d30eb_2_9"/>
          <p:cNvSpPr txBox="1"/>
          <p:nvPr/>
        </p:nvSpPr>
        <p:spPr>
          <a:xfrm>
            <a:off x="844550" y="3436937"/>
            <a:ext cx="7432675" cy="1000125"/>
          </a:xfrm>
          <a:prstGeom prst="rect">
            <a:avLst/>
          </a:prstGeom>
          <a:solidFill>
            <a:srgbClr val="D5B8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376" name="Google Shape;376;gb4311d30eb_2_9"/>
          <p:cNvSpPr txBox="1"/>
          <p:nvPr/>
        </p:nvSpPr>
        <p:spPr>
          <a:xfrm>
            <a:off x="892175" y="3594100"/>
            <a:ext cx="7245350" cy="647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went to Brackluin School in Annascaul Village but left school aged 12 to work on a farm.</a:t>
            </a:r>
            <a:endParaRPr/>
          </a:p>
        </p:txBody>
      </p:sp>
      <p:sp>
        <p:nvSpPr>
          <p:cNvPr id="377" name="Google Shape;377;gb4311d30eb_2_9"/>
          <p:cNvSpPr txBox="1"/>
          <p:nvPr/>
        </p:nvSpPr>
        <p:spPr>
          <a:xfrm>
            <a:off x="846137" y="4646612"/>
            <a:ext cx="7432675" cy="519112"/>
          </a:xfrm>
          <a:prstGeom prst="rect">
            <a:avLst/>
          </a:prstGeom>
          <a:solidFill>
            <a:srgbClr val="ABE1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378" name="Google Shape;378;gb4311d30eb_2_9"/>
          <p:cNvSpPr txBox="1"/>
          <p:nvPr/>
        </p:nvSpPr>
        <p:spPr>
          <a:xfrm>
            <a:off x="879475" y="4686300"/>
            <a:ext cx="7245350"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Tom dreamed of becoming a sailor, like many boys his 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b4311d30eb_2_23"/>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Tom Joins the Navy</a:t>
            </a:r>
            <a:endParaRPr/>
          </a:p>
        </p:txBody>
      </p:sp>
      <p:sp>
        <p:nvSpPr>
          <p:cNvPr id="384" name="Google Shape;384;gb4311d30eb_2_23"/>
          <p:cNvSpPr txBox="1"/>
          <p:nvPr/>
        </p:nvSpPr>
        <p:spPr>
          <a:xfrm>
            <a:off x="738187" y="2362200"/>
            <a:ext cx="3576637" cy="2478087"/>
          </a:xfrm>
          <a:prstGeom prst="rect">
            <a:avLst/>
          </a:prstGeom>
          <a:solidFill>
            <a:srgbClr val="A6DCF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385" name="Google Shape;385;gb4311d30eb_2_23"/>
          <p:cNvSpPr txBox="1"/>
          <p:nvPr/>
        </p:nvSpPr>
        <p:spPr>
          <a:xfrm>
            <a:off x="949325" y="2517775"/>
            <a:ext cx="3176587" cy="203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In 1893, when Tom was 15, he stole a suit and some money. He ran away from home with a friend and joined the Royal Navy. Tom was too young to join but tricked the Navy into believing he was old enough.</a:t>
            </a:r>
            <a:endParaRPr/>
          </a:p>
        </p:txBody>
      </p:sp>
      <p:pic>
        <p:nvPicPr>
          <p:cNvPr id="386" name="Google Shape;386;gb4311d30eb_2_23"/>
          <p:cNvPicPr preferRelativeResize="0"/>
          <p:nvPr/>
        </p:nvPicPr>
        <p:blipFill rotWithShape="1">
          <a:blip r:embed="rId3">
            <a:alphaModFix/>
          </a:blip>
          <a:srcRect b="0" l="0" r="0" t="0"/>
          <a:stretch/>
        </p:blipFill>
        <p:spPr>
          <a:xfrm>
            <a:off x="5251450" y="1608137"/>
            <a:ext cx="2759075" cy="3851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b4311d30eb_2_30"/>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Discovery 1901-1904</a:t>
            </a:r>
            <a:endParaRPr/>
          </a:p>
        </p:txBody>
      </p:sp>
      <p:sp>
        <p:nvSpPr>
          <p:cNvPr id="392" name="Google Shape;392;gb4311d30eb_2_30"/>
          <p:cNvSpPr/>
          <p:nvPr>
            <p:ph idx="1" type="body"/>
          </p:nvPr>
        </p:nvSpPr>
        <p:spPr>
          <a:xfrm>
            <a:off x="750887" y="4568825"/>
            <a:ext cx="7632700" cy="1450975"/>
          </a:xfrm>
          <a:prstGeom prst="roundRect">
            <a:avLst>
              <a:gd fmla="val 16667" name="adj"/>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Robert Scott was an explorer who was known as ‘Scott of the Antarctic’.</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Tom’s first journey was with Scott, who was the leader of the expedition.</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They travelled aboard the ship ‘Discovery’, which was powered by coal and sail.</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They packed the ship with enough coal and fuel for their journey.</a:t>
            </a:r>
            <a:endParaRPr/>
          </a:p>
          <a:p>
            <a:pPr indent="-114300" lvl="0" marL="228600" marR="0" rtl="0" algn="l">
              <a:lnSpc>
                <a:spcPct val="90000"/>
              </a:lnSpc>
              <a:spcBef>
                <a:spcPts val="1000"/>
              </a:spcBef>
              <a:spcAft>
                <a:spcPts val="0"/>
              </a:spcAft>
              <a:buClr>
                <a:srgbClr val="1C1C1C"/>
              </a:buClr>
              <a:buSzPts val="1800"/>
              <a:buFont typeface="Arial"/>
              <a:buNone/>
            </a:pPr>
            <a:r>
              <a:t/>
            </a:r>
            <a:endParaRPr b="0" i="0" sz="1800" u="none">
              <a:solidFill>
                <a:srgbClr val="1C1C1C"/>
              </a:solidFill>
              <a:latin typeface="NTR"/>
              <a:ea typeface="NTR"/>
              <a:cs typeface="NTR"/>
              <a:sym typeface="NTR"/>
            </a:endParaRPr>
          </a:p>
        </p:txBody>
      </p:sp>
      <p:pic>
        <p:nvPicPr>
          <p:cNvPr id="393" name="Google Shape;393;gb4311d30eb_2_30"/>
          <p:cNvPicPr preferRelativeResize="0"/>
          <p:nvPr/>
        </p:nvPicPr>
        <p:blipFill rotWithShape="1">
          <a:blip r:embed="rId3">
            <a:alphaModFix/>
          </a:blip>
          <a:srcRect b="0" l="0" r="0" t="0"/>
          <a:stretch/>
        </p:blipFill>
        <p:spPr>
          <a:xfrm>
            <a:off x="3352800" y="1473200"/>
            <a:ext cx="1922462" cy="27574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xEl>
                                              <p:pRg end="0" st="0"/>
                                            </p:txEl>
                                          </p:spTgt>
                                        </p:tgtEl>
                                        <p:attrNameLst>
                                          <p:attrName>style.visibility</p:attrName>
                                        </p:attrNameLst>
                                      </p:cBhvr>
                                      <p:to>
                                        <p:strVal val="visible"/>
                                      </p:to>
                                    </p:set>
                                    <p:animEffect filter="fade" transition="in">
                                      <p:cBhvr>
                                        <p:cTn dur="500"/>
                                        <p:tgtEl>
                                          <p:spTgt spid="3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xEl>
                                              <p:pRg end="1" st="1"/>
                                            </p:txEl>
                                          </p:spTgt>
                                        </p:tgtEl>
                                        <p:attrNameLst>
                                          <p:attrName>style.visibility</p:attrName>
                                        </p:attrNameLst>
                                      </p:cBhvr>
                                      <p:to>
                                        <p:strVal val="visible"/>
                                      </p:to>
                                    </p:set>
                                    <p:animEffect filter="fade" transition="in">
                                      <p:cBhvr>
                                        <p:cTn dur="500"/>
                                        <p:tgtEl>
                                          <p:spTgt spid="3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xEl>
                                              <p:pRg end="2" st="2"/>
                                            </p:txEl>
                                          </p:spTgt>
                                        </p:tgtEl>
                                        <p:attrNameLst>
                                          <p:attrName>style.visibility</p:attrName>
                                        </p:attrNameLst>
                                      </p:cBhvr>
                                      <p:to>
                                        <p:strVal val="visible"/>
                                      </p:to>
                                    </p:set>
                                    <p:animEffect filter="fade" transition="in">
                                      <p:cBhvr>
                                        <p:cTn dur="500"/>
                                        <p:tgtEl>
                                          <p:spTgt spid="3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xEl>
                                              <p:pRg end="3" st="3"/>
                                            </p:txEl>
                                          </p:spTgt>
                                        </p:tgtEl>
                                        <p:attrNameLst>
                                          <p:attrName>style.visibility</p:attrName>
                                        </p:attrNameLst>
                                      </p:cBhvr>
                                      <p:to>
                                        <p:strVal val="visible"/>
                                      </p:to>
                                    </p:set>
                                    <p:animEffect filter="fade" transition="in">
                                      <p:cBhvr>
                                        <p:cTn dur="500"/>
                                        <p:tgtEl>
                                          <p:spTgt spid="39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xEl>
                                              <p:pRg end="4" st="4"/>
                                            </p:txEl>
                                          </p:spTgt>
                                        </p:tgtEl>
                                        <p:attrNameLst>
                                          <p:attrName>style.visibility</p:attrName>
                                        </p:attrNameLst>
                                      </p:cBhvr>
                                      <p:to>
                                        <p:strVal val="visible"/>
                                      </p:to>
                                    </p:set>
                                    <p:animEffect filter="fade" transition="in">
                                      <p:cBhvr>
                                        <p:cTn dur="500"/>
                                        <p:tgtEl>
                                          <p:spTgt spid="39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b4311d30eb_2_36"/>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Discovery Gets Stuck</a:t>
            </a:r>
            <a:endParaRPr/>
          </a:p>
        </p:txBody>
      </p:sp>
      <p:sp>
        <p:nvSpPr>
          <p:cNvPr id="399" name="Google Shape;399;gb4311d30eb_2_36"/>
          <p:cNvSpPr txBox="1"/>
          <p:nvPr/>
        </p:nvSpPr>
        <p:spPr>
          <a:xfrm>
            <a:off x="750887" y="3973512"/>
            <a:ext cx="7654925" cy="2039937"/>
          </a:xfrm>
          <a:prstGeom prst="rect">
            <a:avLst/>
          </a:prstGeom>
          <a:solidFill>
            <a:srgbClr val="A6DCF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400" name="Google Shape;400;gb4311d30eb_2_36"/>
          <p:cNvSpPr/>
          <p:nvPr>
            <p:ph idx="1" type="body"/>
          </p:nvPr>
        </p:nvSpPr>
        <p:spPr>
          <a:xfrm>
            <a:off x="952500" y="4105275"/>
            <a:ext cx="7392987" cy="4578350"/>
          </a:xfrm>
          <a:prstGeom prst="roundRect">
            <a:avLst>
              <a:gd fmla="val 16667" name="adj"/>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C1C1C"/>
              </a:buClr>
              <a:buSzPts val="1800"/>
              <a:buFont typeface="Arial"/>
              <a:buNone/>
            </a:pPr>
            <a:r>
              <a:rPr b="0" i="0" lang="en-US" sz="1800" u="none">
                <a:solidFill>
                  <a:srgbClr val="1C1C1C"/>
                </a:solidFill>
                <a:latin typeface="NTR"/>
                <a:ea typeface="NTR"/>
                <a:cs typeface="NTR"/>
                <a:sym typeface="NTR"/>
              </a:rPr>
              <a:t>On the route to Antarctica, ‘Discovery’ the ship became trapped in the ice and was stuck there for almost two years. The crew of the ship erected a wooden hut on a headland which became known as ‘Hut Point’. Heavy sledges filled with up to 360kg of food were dragged by men to the hut, which was very difficult.</a:t>
            </a:r>
            <a:endParaRPr/>
          </a:p>
          <a:p>
            <a:pPr indent="0" lvl="0" marL="0" marR="0" rtl="0" algn="l">
              <a:lnSpc>
                <a:spcPct val="90000"/>
              </a:lnSpc>
              <a:spcBef>
                <a:spcPts val="1000"/>
              </a:spcBef>
              <a:spcAft>
                <a:spcPts val="0"/>
              </a:spcAft>
              <a:buClr>
                <a:srgbClr val="1C1C1C"/>
              </a:buClr>
              <a:buSzPts val="1800"/>
              <a:buFont typeface="Arial"/>
              <a:buNone/>
            </a:pPr>
            <a:r>
              <a:rPr b="0" i="0" lang="en-US" sz="1800" u="none">
                <a:solidFill>
                  <a:srgbClr val="1C1C1C"/>
                </a:solidFill>
                <a:latin typeface="NTR"/>
                <a:ea typeface="NTR"/>
                <a:cs typeface="NTR"/>
                <a:sym typeface="NTR"/>
              </a:rPr>
              <a:t>The trip began in 1901 and they returned in 1904.</a:t>
            </a:r>
            <a:endParaRPr/>
          </a:p>
          <a:p>
            <a:pPr indent="-114300" lvl="0" marL="228600" marR="0" rtl="0" algn="l">
              <a:lnSpc>
                <a:spcPct val="90000"/>
              </a:lnSpc>
              <a:spcBef>
                <a:spcPts val="1000"/>
              </a:spcBef>
              <a:spcAft>
                <a:spcPts val="0"/>
              </a:spcAft>
              <a:buClr>
                <a:srgbClr val="1C1C1C"/>
              </a:buClr>
              <a:buSzPts val="1800"/>
              <a:buFont typeface="Arial"/>
              <a:buNone/>
            </a:pPr>
            <a:r>
              <a:t/>
            </a:r>
            <a:endParaRPr b="0" i="0" sz="1800" u="none">
              <a:solidFill>
                <a:srgbClr val="1C1C1C"/>
              </a:solidFill>
              <a:latin typeface="NTR"/>
              <a:ea typeface="NTR"/>
              <a:cs typeface="NTR"/>
              <a:sym typeface="NTR"/>
            </a:endParaRPr>
          </a:p>
        </p:txBody>
      </p:sp>
      <p:pic>
        <p:nvPicPr>
          <p:cNvPr id="401" name="Google Shape;401;gb4311d30eb_2_36"/>
          <p:cNvPicPr preferRelativeResize="0"/>
          <p:nvPr/>
        </p:nvPicPr>
        <p:blipFill rotWithShape="1">
          <a:blip r:embed="rId3">
            <a:alphaModFix/>
          </a:blip>
          <a:srcRect b="0" l="0" r="0" t="0"/>
          <a:stretch/>
        </p:blipFill>
        <p:spPr>
          <a:xfrm>
            <a:off x="2638425" y="1417637"/>
            <a:ext cx="3692525" cy="26114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Tom’s Childhood</a:t>
            </a:r>
            <a:endParaRPr/>
          </a:p>
        </p:txBody>
      </p:sp>
      <p:sp>
        <p:nvSpPr>
          <p:cNvPr id="202" name="Google Shape;202;p3"/>
          <p:cNvSpPr txBox="1"/>
          <p:nvPr/>
        </p:nvSpPr>
        <p:spPr>
          <a:xfrm>
            <a:off x="844550" y="1901825"/>
            <a:ext cx="7432675" cy="519112"/>
          </a:xfrm>
          <a:prstGeom prst="rect">
            <a:avLst/>
          </a:prstGeom>
          <a:solidFill>
            <a:srgbClr val="ABE1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03" name="Google Shape;203;p3"/>
          <p:cNvSpPr txBox="1"/>
          <p:nvPr/>
        </p:nvSpPr>
        <p:spPr>
          <a:xfrm>
            <a:off x="949325" y="1941512"/>
            <a:ext cx="724535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Tom was born in 1877 in Annascaul, Co. Kerry on the Dingle Peninsula.</a:t>
            </a:r>
            <a:endParaRPr/>
          </a:p>
        </p:txBody>
      </p:sp>
      <p:sp>
        <p:nvSpPr>
          <p:cNvPr id="204" name="Google Shape;204;p3"/>
          <p:cNvSpPr txBox="1"/>
          <p:nvPr/>
        </p:nvSpPr>
        <p:spPr>
          <a:xfrm>
            <a:off x="844550" y="2651125"/>
            <a:ext cx="2871787" cy="555625"/>
          </a:xfrm>
          <a:prstGeom prst="rect">
            <a:avLst/>
          </a:prstGeom>
          <a:solidFill>
            <a:srgbClr val="F5E9A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05" name="Google Shape;205;p3"/>
          <p:cNvSpPr txBox="1"/>
          <p:nvPr/>
        </p:nvSpPr>
        <p:spPr>
          <a:xfrm>
            <a:off x="938212" y="2744787"/>
            <a:ext cx="2649537"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His parents were farmers.</a:t>
            </a:r>
            <a:endParaRPr/>
          </a:p>
        </p:txBody>
      </p:sp>
      <p:sp>
        <p:nvSpPr>
          <p:cNvPr id="206" name="Google Shape;206;p3"/>
          <p:cNvSpPr txBox="1"/>
          <p:nvPr/>
        </p:nvSpPr>
        <p:spPr>
          <a:xfrm>
            <a:off x="4430712" y="2651125"/>
            <a:ext cx="3846512" cy="555625"/>
          </a:xfrm>
          <a:prstGeom prst="rect">
            <a:avLst/>
          </a:prstGeom>
          <a:solidFill>
            <a:srgbClr val="AFD28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07" name="Google Shape;207;p3"/>
          <p:cNvSpPr txBox="1"/>
          <p:nvPr/>
        </p:nvSpPr>
        <p:spPr>
          <a:xfrm>
            <a:off x="4524375" y="2744787"/>
            <a:ext cx="3670300" cy="368300"/>
          </a:xfrm>
          <a:prstGeom prst="rect">
            <a:avLst/>
          </a:prstGeom>
          <a:solidFill>
            <a:srgbClr val="AFD28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had five brothers and five sisters.</a:t>
            </a:r>
            <a:endParaRPr/>
          </a:p>
        </p:txBody>
      </p:sp>
      <p:sp>
        <p:nvSpPr>
          <p:cNvPr id="208" name="Google Shape;208;p3"/>
          <p:cNvSpPr txBox="1"/>
          <p:nvPr/>
        </p:nvSpPr>
        <p:spPr>
          <a:xfrm>
            <a:off x="844550" y="3436937"/>
            <a:ext cx="7432675" cy="1000125"/>
          </a:xfrm>
          <a:prstGeom prst="rect">
            <a:avLst/>
          </a:prstGeom>
          <a:solidFill>
            <a:srgbClr val="D5B8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09" name="Google Shape;209;p3"/>
          <p:cNvSpPr txBox="1"/>
          <p:nvPr/>
        </p:nvSpPr>
        <p:spPr>
          <a:xfrm>
            <a:off x="892175" y="3594100"/>
            <a:ext cx="7245350" cy="6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went to Brackluin School in Annascaul Village but left school aged 12 to work on a farm.</a:t>
            </a:r>
            <a:endParaRPr/>
          </a:p>
        </p:txBody>
      </p:sp>
      <p:sp>
        <p:nvSpPr>
          <p:cNvPr id="210" name="Google Shape;210;p3"/>
          <p:cNvSpPr txBox="1"/>
          <p:nvPr/>
        </p:nvSpPr>
        <p:spPr>
          <a:xfrm>
            <a:off x="846137" y="4646612"/>
            <a:ext cx="7432675" cy="519112"/>
          </a:xfrm>
          <a:prstGeom prst="rect">
            <a:avLst/>
          </a:prstGeom>
          <a:solidFill>
            <a:srgbClr val="ABE1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11" name="Google Shape;211;p3"/>
          <p:cNvSpPr txBox="1"/>
          <p:nvPr/>
        </p:nvSpPr>
        <p:spPr>
          <a:xfrm>
            <a:off x="879475" y="4686300"/>
            <a:ext cx="724535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Tom dreamed of becoming a sailor, like many boys his 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b4311d30eb_2_43"/>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The First Record </a:t>
            </a:r>
            <a:endParaRPr/>
          </a:p>
        </p:txBody>
      </p:sp>
      <p:pic>
        <p:nvPicPr>
          <p:cNvPr id="407" name="Google Shape;407;gb4311d30eb_2_43"/>
          <p:cNvPicPr preferRelativeResize="0"/>
          <p:nvPr>
            <p:ph idx="4294967295" type="body"/>
          </p:nvPr>
        </p:nvPicPr>
        <p:blipFill rotWithShape="1">
          <a:blip r:embed="rId3">
            <a:alphaModFix/>
          </a:blip>
          <a:srcRect b="0" l="0" r="0" t="0"/>
          <a:stretch/>
        </p:blipFill>
        <p:spPr>
          <a:xfrm>
            <a:off x="747539" y="1672492"/>
            <a:ext cx="2545160" cy="3478579"/>
          </a:xfrm>
          <a:prstGeom prst="roundRect">
            <a:avLst>
              <a:gd fmla="val 558" name="adj"/>
            </a:avLst>
          </a:prstGeom>
          <a:noFill/>
          <a:ln>
            <a:noFill/>
          </a:ln>
        </p:spPr>
      </p:pic>
      <p:sp>
        <p:nvSpPr>
          <p:cNvPr id="408" name="Google Shape;408;gb4311d30eb_2_43"/>
          <p:cNvSpPr txBox="1"/>
          <p:nvPr/>
        </p:nvSpPr>
        <p:spPr>
          <a:xfrm>
            <a:off x="3575050" y="1473200"/>
            <a:ext cx="4876800" cy="3813175"/>
          </a:xfrm>
          <a:prstGeom prst="rect">
            <a:avLst/>
          </a:prstGeom>
          <a:solidFill>
            <a:srgbClr val="A6DCF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409" name="Google Shape;409;gb4311d30eb_2_43"/>
          <p:cNvSpPr txBox="1"/>
          <p:nvPr/>
        </p:nvSpPr>
        <p:spPr>
          <a:xfrm>
            <a:off x="3716337" y="1600200"/>
            <a:ext cx="4630737" cy="341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On this expedition, Tom was part of a team of men who set a new record. The group had managed to get just 575 miles away from the South Pole- closer than anyone had managed before.</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Tom received a medal for his work on the expedition.</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Robert Scott recommended Tom for the medal for his ‘good conduct and meritorious service’ throughout the trip.</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b4311d30eb_2_50"/>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The Race to the South Pole</a:t>
            </a:r>
            <a:endParaRPr/>
          </a:p>
        </p:txBody>
      </p:sp>
      <p:pic>
        <p:nvPicPr>
          <p:cNvPr id="415" name="Google Shape;415;gb4311d30eb_2_50"/>
          <p:cNvPicPr preferRelativeResize="0"/>
          <p:nvPr>
            <p:ph idx="4294967295" type="body"/>
          </p:nvPr>
        </p:nvPicPr>
        <p:blipFill rotWithShape="1">
          <a:blip r:embed="rId3">
            <a:alphaModFix/>
          </a:blip>
          <a:srcRect b="0" l="0" r="0" t="0"/>
          <a:stretch/>
        </p:blipFill>
        <p:spPr>
          <a:xfrm>
            <a:off x="2689667" y="1473201"/>
            <a:ext cx="3755136" cy="2706624"/>
          </a:xfrm>
          <a:prstGeom prst="roundRect">
            <a:avLst>
              <a:gd fmla="val 558" name="adj"/>
            </a:avLst>
          </a:prstGeom>
          <a:noFill/>
          <a:ln>
            <a:noFill/>
          </a:ln>
        </p:spPr>
      </p:pic>
      <p:sp>
        <p:nvSpPr>
          <p:cNvPr id="416" name="Google Shape;416;gb4311d30eb_2_50"/>
          <p:cNvSpPr/>
          <p:nvPr/>
        </p:nvSpPr>
        <p:spPr>
          <a:xfrm>
            <a:off x="561975" y="4568825"/>
            <a:ext cx="8115300" cy="4578350"/>
          </a:xfrm>
          <a:prstGeom prst="roundRect">
            <a:avLst>
              <a:gd fmla="val 558"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Tom wanted to be the first person to reach the South Pole.</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Tom joined Robert Scott on another expedition, which began on 24</a:t>
            </a:r>
            <a:r>
              <a:rPr b="0" baseline="30000" i="0" lang="en-US" sz="1800" u="none">
                <a:solidFill>
                  <a:srgbClr val="1C1C1C"/>
                </a:solidFill>
                <a:latin typeface="NTR"/>
                <a:ea typeface="NTR"/>
                <a:cs typeface="NTR"/>
                <a:sym typeface="NTR"/>
              </a:rPr>
              <a:t>th</a:t>
            </a:r>
            <a:r>
              <a:rPr b="0" i="0" lang="en-US" sz="1800" u="none">
                <a:solidFill>
                  <a:srgbClr val="1C1C1C"/>
                </a:solidFill>
                <a:latin typeface="NTR"/>
                <a:ea typeface="NTR"/>
                <a:cs typeface="NTR"/>
                <a:sym typeface="NTR"/>
              </a:rPr>
              <a:t> October 1911.</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This was on the ship ‘Terra Nova’.</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They expected the trip to last five months and 16 men joined them.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animEffect filter="fade" transition="in">
                                      <p:cBhvr>
                                        <p:cTn dur="500"/>
                                        <p:tgtEl>
                                          <p:spTgt spid="4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animEffect filter="fade" transition="in">
                                      <p:cBhvr>
                                        <p:cTn dur="500"/>
                                        <p:tgtEl>
                                          <p:spTgt spid="4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2" st="2"/>
                                            </p:txEl>
                                          </p:spTgt>
                                        </p:tgtEl>
                                        <p:attrNameLst>
                                          <p:attrName>style.visibility</p:attrName>
                                        </p:attrNameLst>
                                      </p:cBhvr>
                                      <p:to>
                                        <p:strVal val="visible"/>
                                      </p:to>
                                    </p:set>
                                    <p:animEffect filter="fade" transition="in">
                                      <p:cBhvr>
                                        <p:cTn dur="500"/>
                                        <p:tgtEl>
                                          <p:spTgt spid="4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3" st="3"/>
                                            </p:txEl>
                                          </p:spTgt>
                                        </p:tgtEl>
                                        <p:attrNameLst>
                                          <p:attrName>style.visibility</p:attrName>
                                        </p:attrNameLst>
                                      </p:cBhvr>
                                      <p:to>
                                        <p:strVal val="visible"/>
                                      </p:to>
                                    </p:set>
                                    <p:animEffect filter="fade" transition="in">
                                      <p:cBhvr>
                                        <p:cTn dur="500"/>
                                        <p:tgtEl>
                                          <p:spTgt spid="41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b4311d30eb_2_56"/>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…Continued</a:t>
            </a:r>
            <a:endParaRPr/>
          </a:p>
        </p:txBody>
      </p:sp>
      <p:pic>
        <p:nvPicPr>
          <p:cNvPr id="422" name="Google Shape;422;gb4311d30eb_2_56"/>
          <p:cNvPicPr preferRelativeResize="0"/>
          <p:nvPr>
            <p:ph idx="4294967295" type="body"/>
          </p:nvPr>
        </p:nvPicPr>
        <p:blipFill rotWithShape="1">
          <a:blip r:embed="rId3">
            <a:alphaModFix/>
          </a:blip>
          <a:srcRect b="0" l="0" r="0" t="0"/>
          <a:stretch/>
        </p:blipFill>
        <p:spPr>
          <a:xfrm>
            <a:off x="2663335" y="1473201"/>
            <a:ext cx="3807799" cy="2722675"/>
          </a:xfrm>
          <a:prstGeom prst="roundRect">
            <a:avLst>
              <a:gd fmla="val 558" name="adj"/>
            </a:avLst>
          </a:prstGeom>
          <a:noFill/>
          <a:ln>
            <a:noFill/>
          </a:ln>
        </p:spPr>
      </p:pic>
      <p:sp>
        <p:nvSpPr>
          <p:cNvPr id="423" name="Google Shape;423;gb4311d30eb_2_56"/>
          <p:cNvSpPr/>
          <p:nvPr/>
        </p:nvSpPr>
        <p:spPr>
          <a:xfrm>
            <a:off x="561975" y="4568825"/>
            <a:ext cx="8115300" cy="1524000"/>
          </a:xfrm>
          <a:prstGeom prst="roundRect">
            <a:avLst>
              <a:gd fmla="val 558"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They bought heavy sledges with them to drag across the thick snow and ice.</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terrain was extremely dangerous as the glacier was full of deep cracks called                  crevasses.</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As the team were just 140 miles from the South Pole, Scott thought it best for only 4 of them to continue. Tom was devastated when he wasn’t chosen.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0" st="0"/>
                                            </p:txEl>
                                          </p:spTgt>
                                        </p:tgtEl>
                                        <p:attrNameLst>
                                          <p:attrName>style.visibility</p:attrName>
                                        </p:attrNameLst>
                                      </p:cBhvr>
                                      <p:to>
                                        <p:strVal val="visible"/>
                                      </p:to>
                                    </p:set>
                                    <p:animEffect filter="fade" transition="in">
                                      <p:cBhvr>
                                        <p:cTn dur="500"/>
                                        <p:tgtEl>
                                          <p:spTgt spid="4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1" st="1"/>
                                            </p:txEl>
                                          </p:spTgt>
                                        </p:tgtEl>
                                        <p:attrNameLst>
                                          <p:attrName>style.visibility</p:attrName>
                                        </p:attrNameLst>
                                      </p:cBhvr>
                                      <p:to>
                                        <p:strVal val="visible"/>
                                      </p:to>
                                    </p:set>
                                    <p:animEffect filter="fade" transition="in">
                                      <p:cBhvr>
                                        <p:cTn dur="500"/>
                                        <p:tgtEl>
                                          <p:spTgt spid="4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2" st="2"/>
                                            </p:txEl>
                                          </p:spTgt>
                                        </p:tgtEl>
                                        <p:attrNameLst>
                                          <p:attrName>style.visibility</p:attrName>
                                        </p:attrNameLst>
                                      </p:cBhvr>
                                      <p:to>
                                        <p:strVal val="visible"/>
                                      </p:to>
                                    </p:set>
                                    <p:animEffect filter="fade" transition="in">
                                      <p:cBhvr>
                                        <p:cTn dur="500"/>
                                        <p:tgtEl>
                                          <p:spTgt spid="42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b4311d30eb_2_62"/>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Roald Amundsen</a:t>
            </a:r>
            <a:endParaRPr/>
          </a:p>
        </p:txBody>
      </p:sp>
      <p:pic>
        <p:nvPicPr>
          <p:cNvPr id="429" name="Google Shape;429;gb4311d30eb_2_62"/>
          <p:cNvPicPr preferRelativeResize="0"/>
          <p:nvPr>
            <p:ph idx="4294967295" type="body"/>
          </p:nvPr>
        </p:nvPicPr>
        <p:blipFill rotWithShape="1">
          <a:blip r:embed="rId3">
            <a:alphaModFix/>
          </a:blip>
          <a:srcRect b="0" l="0" r="0" t="0"/>
          <a:stretch/>
        </p:blipFill>
        <p:spPr>
          <a:xfrm>
            <a:off x="3176024" y="1336430"/>
            <a:ext cx="2099362" cy="2947637"/>
          </a:xfrm>
          <a:prstGeom prst="roundRect">
            <a:avLst>
              <a:gd fmla="val 558" name="adj"/>
            </a:avLst>
          </a:prstGeom>
          <a:noFill/>
          <a:ln>
            <a:noFill/>
          </a:ln>
        </p:spPr>
      </p:pic>
      <p:sp>
        <p:nvSpPr>
          <p:cNvPr id="430" name="Google Shape;430;gb4311d30eb_2_62"/>
          <p:cNvSpPr/>
          <p:nvPr/>
        </p:nvSpPr>
        <p:spPr>
          <a:xfrm>
            <a:off x="561975" y="4487862"/>
            <a:ext cx="8115300" cy="1604962"/>
          </a:xfrm>
          <a:prstGeom prst="roundRect">
            <a:avLst>
              <a:gd fmla="val 558"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rgbClr val="1C1C1C"/>
              </a:buClr>
              <a:buSzPts val="1700"/>
              <a:buFont typeface="Arial"/>
              <a:buChar char="•"/>
            </a:pPr>
            <a:r>
              <a:rPr b="0" i="0" lang="en-US" sz="1700" u="none">
                <a:solidFill>
                  <a:srgbClr val="1C1C1C"/>
                </a:solidFill>
                <a:latin typeface="NTR"/>
                <a:ea typeface="NTR"/>
                <a:cs typeface="NTR"/>
                <a:sym typeface="NTR"/>
              </a:rPr>
              <a:t>Scott and his four-man team struggled on for a further two weeks.</a:t>
            </a:r>
            <a:endParaRPr/>
          </a:p>
          <a:p>
            <a:pPr indent="-285750" lvl="0" marL="285750" marR="0" rtl="0" algn="l">
              <a:lnSpc>
                <a:spcPct val="90000"/>
              </a:lnSpc>
              <a:spcBef>
                <a:spcPts val="1000"/>
              </a:spcBef>
              <a:spcAft>
                <a:spcPts val="0"/>
              </a:spcAft>
              <a:buClr>
                <a:srgbClr val="1C1C1C"/>
              </a:buClr>
              <a:buSzPts val="1700"/>
              <a:buFont typeface="Arial"/>
              <a:buChar char="•"/>
            </a:pPr>
            <a:r>
              <a:rPr b="0" i="0" lang="en-US" sz="1700" u="none">
                <a:solidFill>
                  <a:srgbClr val="1C1C1C"/>
                </a:solidFill>
                <a:latin typeface="NTR"/>
                <a:ea typeface="NTR"/>
                <a:cs typeface="NTR"/>
                <a:sym typeface="NTR"/>
              </a:rPr>
              <a:t>As they approached the South Pole they were dismayed to see a Norwegian flag in the ground.</a:t>
            </a:r>
            <a:endParaRPr/>
          </a:p>
          <a:p>
            <a:pPr indent="-285750" lvl="0" marL="285750" marR="0" rtl="0" algn="l">
              <a:lnSpc>
                <a:spcPct val="90000"/>
              </a:lnSpc>
              <a:spcBef>
                <a:spcPts val="1000"/>
              </a:spcBef>
              <a:spcAft>
                <a:spcPts val="0"/>
              </a:spcAft>
              <a:buClr>
                <a:srgbClr val="1C1C1C"/>
              </a:buClr>
              <a:buSzPts val="1700"/>
              <a:buFont typeface="Arial"/>
              <a:buChar char="•"/>
            </a:pPr>
            <a:r>
              <a:rPr b="0" i="0" lang="en-US" sz="1700" u="none">
                <a:solidFill>
                  <a:srgbClr val="1C1C1C"/>
                </a:solidFill>
                <a:latin typeface="NTR"/>
                <a:ea typeface="NTR"/>
                <a:cs typeface="NTR"/>
                <a:sym typeface="NTR"/>
              </a:rPr>
              <a:t>A Norwegian explorer, named Roald Amundsen, had beaten them to it.</a:t>
            </a:r>
            <a:endParaRPr/>
          </a:p>
          <a:p>
            <a:pPr indent="-285750" lvl="0" marL="285750" marR="0" rtl="0" algn="l">
              <a:lnSpc>
                <a:spcPct val="90000"/>
              </a:lnSpc>
              <a:spcBef>
                <a:spcPts val="1000"/>
              </a:spcBef>
              <a:spcAft>
                <a:spcPts val="0"/>
              </a:spcAft>
              <a:buClr>
                <a:srgbClr val="1C1C1C"/>
              </a:buClr>
              <a:buSzPts val="1700"/>
              <a:buFont typeface="Arial"/>
              <a:buChar char="•"/>
            </a:pPr>
            <a:r>
              <a:rPr b="0" i="0" lang="en-US" sz="1700" u="none">
                <a:solidFill>
                  <a:srgbClr val="1C1C1C"/>
                </a:solidFill>
                <a:latin typeface="NTR"/>
                <a:ea typeface="NTR"/>
                <a:cs typeface="NTR"/>
                <a:sym typeface="NTR"/>
              </a:rPr>
              <a:t>Amundsen had used dogs to pull the sledges across the ground, which was much faster.</a:t>
            </a:r>
            <a:endParaRPr/>
          </a:p>
          <a:p>
            <a:pPr indent="0" lvl="0" marL="0" marR="0" rtl="0" algn="l">
              <a:lnSpc>
                <a:spcPct val="100000"/>
              </a:lnSpc>
              <a:spcBef>
                <a:spcPts val="0"/>
              </a:spcBef>
              <a:spcAft>
                <a:spcPts val="0"/>
              </a:spcAft>
              <a:buNone/>
            </a:pPr>
            <a:r>
              <a:t/>
            </a:r>
            <a:endParaRPr b="0" i="0" sz="1700" u="none">
              <a:solidFill>
                <a:srgbClr val="1C1C1C"/>
              </a:solidFill>
              <a:latin typeface="NTR"/>
              <a:ea typeface="NTR"/>
              <a:cs typeface="NTR"/>
              <a:sym typeface="NT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b4311d30eb_2_68"/>
          <p:cNvSpPr/>
          <p:nvPr/>
        </p:nvSpPr>
        <p:spPr>
          <a:xfrm>
            <a:off x="369887" y="5121275"/>
            <a:ext cx="8113712" cy="4578350"/>
          </a:xfrm>
          <a:prstGeom prst="roundRect">
            <a:avLst>
              <a:gd fmla="val 558" name="adj"/>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1C1C1C"/>
              </a:buClr>
              <a:buSzPts val="1800"/>
              <a:buFont typeface="NTR"/>
              <a:buNone/>
            </a:pPr>
            <a:r>
              <a:rPr b="0" i="0" lang="en-US" sz="1800" u="none">
                <a:solidFill>
                  <a:srgbClr val="1C1C1C"/>
                </a:solidFill>
                <a:latin typeface="NTR"/>
                <a:ea typeface="NTR"/>
                <a:cs typeface="NTR"/>
                <a:sym typeface="NTR"/>
              </a:rPr>
              <a:t>Scott’s team at the South Pole</a:t>
            </a:r>
            <a:endParaRPr/>
          </a:p>
        </p:txBody>
      </p:sp>
      <p:pic>
        <p:nvPicPr>
          <p:cNvPr id="436" name="Google Shape;436;gb4311d30eb_2_68"/>
          <p:cNvPicPr preferRelativeResize="0"/>
          <p:nvPr>
            <p:ph idx="4294967295" type="body"/>
          </p:nvPr>
        </p:nvPicPr>
        <p:blipFill rotWithShape="1">
          <a:blip r:embed="rId3">
            <a:alphaModFix/>
          </a:blip>
          <a:srcRect b="0" l="0" r="0" t="0"/>
          <a:stretch/>
        </p:blipFill>
        <p:spPr>
          <a:xfrm>
            <a:off x="1463668" y="1101970"/>
            <a:ext cx="5949221" cy="3805410"/>
          </a:xfrm>
          <a:prstGeom prst="roundRect">
            <a:avLst>
              <a:gd fmla="val 558" name="adj"/>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b4311d30eb_2_73"/>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Tom’s Journey Back</a:t>
            </a:r>
            <a:endParaRPr/>
          </a:p>
        </p:txBody>
      </p:sp>
      <p:pic>
        <p:nvPicPr>
          <p:cNvPr id="442" name="Google Shape;442;gb4311d30eb_2_73"/>
          <p:cNvPicPr preferRelativeResize="0"/>
          <p:nvPr>
            <p:ph idx="4294967295" type="body"/>
          </p:nvPr>
        </p:nvPicPr>
        <p:blipFill rotWithShape="1">
          <a:blip r:embed="rId3">
            <a:alphaModFix/>
          </a:blip>
          <a:srcRect b="0" l="0" r="0" t="0"/>
          <a:stretch/>
        </p:blipFill>
        <p:spPr>
          <a:xfrm>
            <a:off x="250609" y="3044650"/>
            <a:ext cx="2538587" cy="3590785"/>
          </a:xfrm>
          <a:prstGeom prst="roundRect">
            <a:avLst>
              <a:gd fmla="val 558" name="adj"/>
            </a:avLst>
          </a:prstGeom>
          <a:noFill/>
          <a:ln>
            <a:noFill/>
          </a:ln>
        </p:spPr>
      </p:pic>
      <p:sp>
        <p:nvSpPr>
          <p:cNvPr id="443" name="Google Shape;443;gb4311d30eb_2_73"/>
          <p:cNvSpPr txBox="1"/>
          <p:nvPr/>
        </p:nvSpPr>
        <p:spPr>
          <a:xfrm>
            <a:off x="763587" y="1366837"/>
            <a:ext cx="7697787" cy="20304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As Scott and his team ventured for the South Pole, Tom and two of his fellow explorers, Bill Lashly and Taff Evans, were sent back to the base camp some 1200km away.</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Severely bad weather hit the trio on their way back, sending them miles off course.</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444" name="Google Shape;444;gb4311d30eb_2_73"/>
          <p:cNvSpPr txBox="1"/>
          <p:nvPr/>
        </p:nvSpPr>
        <p:spPr>
          <a:xfrm>
            <a:off x="2852737" y="3132137"/>
            <a:ext cx="5545137" cy="31384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The harsh conditions caused them to become very weak.</a:t>
            </a: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 </a:t>
            </a: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They were running out of food and Evans collapsed.</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When they were 56km from Hut Point, the crew ran out of food and became so weak that they couldn’t drag Evans any longer.</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Tom volunteered to finish the journey alone so that Lashly could keep tending to Evans.</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0" st="0"/>
                                            </p:txEl>
                                          </p:spTgt>
                                        </p:tgtEl>
                                        <p:attrNameLst>
                                          <p:attrName>style.visibility</p:attrName>
                                        </p:attrNameLst>
                                      </p:cBhvr>
                                      <p:to>
                                        <p:strVal val="visible"/>
                                      </p:to>
                                    </p:set>
                                    <p:animEffect filter="fade" transition="in">
                                      <p:cBhvr>
                                        <p:cTn dur="500"/>
                                        <p:tgtEl>
                                          <p:spTgt spid="4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1" st="1"/>
                                            </p:txEl>
                                          </p:spTgt>
                                        </p:tgtEl>
                                        <p:attrNameLst>
                                          <p:attrName>style.visibility</p:attrName>
                                        </p:attrNameLst>
                                      </p:cBhvr>
                                      <p:to>
                                        <p:strVal val="visible"/>
                                      </p:to>
                                    </p:set>
                                    <p:animEffect filter="fade" transition="in">
                                      <p:cBhvr>
                                        <p:cTn dur="500"/>
                                        <p:tgtEl>
                                          <p:spTgt spid="4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2" st="2"/>
                                            </p:txEl>
                                          </p:spTgt>
                                        </p:tgtEl>
                                        <p:attrNameLst>
                                          <p:attrName>style.visibility</p:attrName>
                                        </p:attrNameLst>
                                      </p:cBhvr>
                                      <p:to>
                                        <p:strVal val="visible"/>
                                      </p:to>
                                    </p:set>
                                    <p:animEffect filter="fade" transition="in">
                                      <p:cBhvr>
                                        <p:cTn dur="500"/>
                                        <p:tgtEl>
                                          <p:spTgt spid="4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3" st="3"/>
                                            </p:txEl>
                                          </p:spTgt>
                                        </p:tgtEl>
                                        <p:attrNameLst>
                                          <p:attrName>style.visibility</p:attrName>
                                        </p:attrNameLst>
                                      </p:cBhvr>
                                      <p:to>
                                        <p:strVal val="visible"/>
                                      </p:to>
                                    </p:set>
                                    <p:animEffect filter="fade" transition="in">
                                      <p:cBhvr>
                                        <p:cTn dur="500"/>
                                        <p:tgtEl>
                                          <p:spTgt spid="4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xEl>
                                              <p:pRg end="0" st="0"/>
                                            </p:txEl>
                                          </p:spTgt>
                                        </p:tgtEl>
                                        <p:attrNameLst>
                                          <p:attrName>style.visibility</p:attrName>
                                        </p:attrNameLst>
                                      </p:cBhvr>
                                      <p:to>
                                        <p:strVal val="visible"/>
                                      </p:to>
                                    </p:set>
                                    <p:animEffect filter="fade" transition="in">
                                      <p:cBhvr>
                                        <p:cTn dur="500"/>
                                        <p:tgtEl>
                                          <p:spTgt spid="4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xEl>
                                              <p:pRg end="1" st="1"/>
                                            </p:txEl>
                                          </p:spTgt>
                                        </p:tgtEl>
                                        <p:attrNameLst>
                                          <p:attrName>style.visibility</p:attrName>
                                        </p:attrNameLst>
                                      </p:cBhvr>
                                      <p:to>
                                        <p:strVal val="visible"/>
                                      </p:to>
                                    </p:set>
                                    <p:animEffect filter="fade" transition="in">
                                      <p:cBhvr>
                                        <p:cTn dur="500"/>
                                        <p:tgtEl>
                                          <p:spTgt spid="4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xEl>
                                              <p:pRg end="2" st="2"/>
                                            </p:txEl>
                                          </p:spTgt>
                                        </p:tgtEl>
                                        <p:attrNameLst>
                                          <p:attrName>style.visibility</p:attrName>
                                        </p:attrNameLst>
                                      </p:cBhvr>
                                      <p:to>
                                        <p:strVal val="visible"/>
                                      </p:to>
                                    </p:set>
                                    <p:animEffect filter="fade" transition="in">
                                      <p:cBhvr>
                                        <p:cTn dur="500"/>
                                        <p:tgtEl>
                                          <p:spTgt spid="4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xEl>
                                              <p:pRg end="3" st="3"/>
                                            </p:txEl>
                                          </p:spTgt>
                                        </p:tgtEl>
                                        <p:attrNameLst>
                                          <p:attrName>style.visibility</p:attrName>
                                        </p:attrNameLst>
                                      </p:cBhvr>
                                      <p:to>
                                        <p:strVal val="visible"/>
                                      </p:to>
                                    </p:set>
                                    <p:animEffect filter="fade" transition="in">
                                      <p:cBhvr>
                                        <p:cTn dur="500"/>
                                        <p:tgtEl>
                                          <p:spTgt spid="44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xEl>
                                              <p:pRg end="4" st="4"/>
                                            </p:txEl>
                                          </p:spTgt>
                                        </p:tgtEl>
                                        <p:attrNameLst>
                                          <p:attrName>style.visibility</p:attrName>
                                        </p:attrNameLst>
                                      </p:cBhvr>
                                      <p:to>
                                        <p:strVal val="visible"/>
                                      </p:to>
                                    </p:set>
                                    <p:animEffect filter="fade" transition="in">
                                      <p:cBhvr>
                                        <p:cTn dur="500"/>
                                        <p:tgtEl>
                                          <p:spTgt spid="44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xEl>
                                              <p:pRg end="5" st="5"/>
                                            </p:txEl>
                                          </p:spTgt>
                                        </p:tgtEl>
                                        <p:attrNameLst>
                                          <p:attrName>style.visibility</p:attrName>
                                        </p:attrNameLst>
                                      </p:cBhvr>
                                      <p:to>
                                        <p:strVal val="visible"/>
                                      </p:to>
                                    </p:set>
                                    <p:animEffect filter="fade" transition="in">
                                      <p:cBhvr>
                                        <p:cTn dur="500"/>
                                        <p:tgtEl>
                                          <p:spTgt spid="44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xEl>
                                              <p:pRg end="6" st="6"/>
                                            </p:txEl>
                                          </p:spTgt>
                                        </p:tgtEl>
                                        <p:attrNameLst>
                                          <p:attrName>style.visibility</p:attrName>
                                        </p:attrNameLst>
                                      </p:cBhvr>
                                      <p:to>
                                        <p:strVal val="visible"/>
                                      </p:to>
                                    </p:set>
                                    <p:animEffect filter="fade" transition="in">
                                      <p:cBhvr>
                                        <p:cTn dur="500"/>
                                        <p:tgtEl>
                                          <p:spTgt spid="44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xEl>
                                              <p:pRg end="7" st="7"/>
                                            </p:txEl>
                                          </p:spTgt>
                                        </p:tgtEl>
                                        <p:attrNameLst>
                                          <p:attrName>style.visibility</p:attrName>
                                        </p:attrNameLst>
                                      </p:cBhvr>
                                      <p:to>
                                        <p:strVal val="visible"/>
                                      </p:to>
                                    </p:set>
                                    <p:animEffect filter="fade" transition="in">
                                      <p:cBhvr>
                                        <p:cTn dur="500"/>
                                        <p:tgtEl>
                                          <p:spTgt spid="44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b4311d30eb_2_80"/>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…Continued</a:t>
            </a:r>
            <a:endParaRPr/>
          </a:p>
        </p:txBody>
      </p:sp>
      <p:pic>
        <p:nvPicPr>
          <p:cNvPr id="450" name="Google Shape;450;gb4311d30eb_2_80"/>
          <p:cNvPicPr preferRelativeResize="0"/>
          <p:nvPr>
            <p:ph idx="4294967295" type="body"/>
          </p:nvPr>
        </p:nvPicPr>
        <p:blipFill rotWithShape="1">
          <a:blip r:embed="rId3">
            <a:alphaModFix/>
          </a:blip>
          <a:srcRect b="0" l="0" r="0" t="0"/>
          <a:stretch/>
        </p:blipFill>
        <p:spPr>
          <a:xfrm>
            <a:off x="828988" y="1155559"/>
            <a:ext cx="1480403" cy="2093581"/>
          </a:xfrm>
          <a:prstGeom prst="roundRect">
            <a:avLst>
              <a:gd fmla="val 558" name="adj"/>
            </a:avLst>
          </a:prstGeom>
          <a:noFill/>
          <a:ln>
            <a:noFill/>
          </a:ln>
        </p:spPr>
      </p:pic>
      <p:sp>
        <p:nvSpPr>
          <p:cNvPr id="451" name="Google Shape;451;gb4311d30eb_2_80"/>
          <p:cNvSpPr txBox="1"/>
          <p:nvPr/>
        </p:nvSpPr>
        <p:spPr>
          <a:xfrm>
            <a:off x="2471737" y="1473200"/>
            <a:ext cx="5757862" cy="1477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left the pair at 10.00am on Sunday 18</a:t>
            </a:r>
            <a:r>
              <a:rPr b="0" baseline="30000" i="0" lang="en-US" sz="1800" u="none">
                <a:solidFill>
                  <a:schemeClr val="dk1"/>
                </a:solidFill>
                <a:latin typeface="NTR"/>
                <a:ea typeface="NTR"/>
                <a:cs typeface="NTR"/>
                <a:sym typeface="NTR"/>
              </a:rPr>
              <a:t>th</a:t>
            </a:r>
            <a:r>
              <a:rPr b="0" i="0" lang="en-US" sz="1800" u="none">
                <a:solidFill>
                  <a:schemeClr val="dk1"/>
                </a:solidFill>
                <a:latin typeface="NTR"/>
                <a:ea typeface="NTR"/>
                <a:cs typeface="NTR"/>
                <a:sym typeface="NTR"/>
              </a:rPr>
              <a:t> February.</a:t>
            </a: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was cold, starving, thirsty and exhausted. He only had three biscuits and a bar of chocolate to eat.</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He had no means of navigation.  </a:t>
            </a:r>
            <a:endParaRPr/>
          </a:p>
        </p:txBody>
      </p:sp>
      <p:pic>
        <p:nvPicPr>
          <p:cNvPr id="452" name="Google Shape;452;gb4311d30eb_2_80"/>
          <p:cNvPicPr preferRelativeResize="0"/>
          <p:nvPr/>
        </p:nvPicPr>
        <p:blipFill rotWithShape="1">
          <a:blip r:embed="rId4">
            <a:alphaModFix/>
          </a:blip>
          <a:srcRect b="0" l="0" r="0" t="0"/>
          <a:stretch/>
        </p:blipFill>
        <p:spPr>
          <a:xfrm>
            <a:off x="6440487" y="3249612"/>
            <a:ext cx="2009775" cy="2689225"/>
          </a:xfrm>
          <a:prstGeom prst="rect">
            <a:avLst/>
          </a:prstGeom>
          <a:noFill/>
          <a:ln>
            <a:noFill/>
          </a:ln>
        </p:spPr>
      </p:pic>
      <p:sp>
        <p:nvSpPr>
          <p:cNvPr id="453" name="Google Shape;453;gb4311d30eb_2_80"/>
          <p:cNvSpPr txBox="1"/>
          <p:nvPr/>
        </p:nvSpPr>
        <p:spPr>
          <a:xfrm>
            <a:off x="682625" y="3505200"/>
            <a:ext cx="5757862" cy="20304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After 18 hours, he made it back to Hut Point and collapsed after telling his crewmates to send help to Evans and Lashly.</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Both Tom and Lashly were awarded the Albert Medal – the highest recognition for gallantry.</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0" st="0"/>
                                            </p:txEl>
                                          </p:spTgt>
                                        </p:tgtEl>
                                        <p:attrNameLst>
                                          <p:attrName>style.visibility</p:attrName>
                                        </p:attrNameLst>
                                      </p:cBhvr>
                                      <p:to>
                                        <p:strVal val="visible"/>
                                      </p:to>
                                    </p:set>
                                    <p:animEffect filter="fade" transition="in">
                                      <p:cBhvr>
                                        <p:cTn dur="500"/>
                                        <p:tgtEl>
                                          <p:spTgt spid="4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1" st="1"/>
                                            </p:txEl>
                                          </p:spTgt>
                                        </p:tgtEl>
                                        <p:attrNameLst>
                                          <p:attrName>style.visibility</p:attrName>
                                        </p:attrNameLst>
                                      </p:cBhvr>
                                      <p:to>
                                        <p:strVal val="visible"/>
                                      </p:to>
                                    </p:set>
                                    <p:animEffect filter="fade" transition="in">
                                      <p:cBhvr>
                                        <p:cTn dur="500"/>
                                        <p:tgtEl>
                                          <p:spTgt spid="4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2" st="2"/>
                                            </p:txEl>
                                          </p:spTgt>
                                        </p:tgtEl>
                                        <p:attrNameLst>
                                          <p:attrName>style.visibility</p:attrName>
                                        </p:attrNameLst>
                                      </p:cBhvr>
                                      <p:to>
                                        <p:strVal val="visible"/>
                                      </p:to>
                                    </p:set>
                                    <p:animEffect filter="fade" transition="in">
                                      <p:cBhvr>
                                        <p:cTn dur="500"/>
                                        <p:tgtEl>
                                          <p:spTgt spid="4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xEl>
                                              <p:pRg end="3" st="3"/>
                                            </p:txEl>
                                          </p:spTgt>
                                        </p:tgtEl>
                                        <p:attrNameLst>
                                          <p:attrName>style.visibility</p:attrName>
                                        </p:attrNameLst>
                                      </p:cBhvr>
                                      <p:to>
                                        <p:strVal val="visible"/>
                                      </p:to>
                                    </p:set>
                                    <p:animEffect filter="fade" transition="in">
                                      <p:cBhvr>
                                        <p:cTn dur="500"/>
                                        <p:tgtEl>
                                          <p:spTgt spid="45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0" st="0"/>
                                            </p:txEl>
                                          </p:spTgt>
                                        </p:tgtEl>
                                        <p:attrNameLst>
                                          <p:attrName>style.visibility</p:attrName>
                                        </p:attrNameLst>
                                      </p:cBhvr>
                                      <p:to>
                                        <p:strVal val="visible"/>
                                      </p:to>
                                    </p:set>
                                    <p:animEffect filter="fade" transition="in">
                                      <p:cBhvr>
                                        <p:cTn dur="500"/>
                                        <p:tgtEl>
                                          <p:spTgt spid="4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1" st="1"/>
                                            </p:txEl>
                                          </p:spTgt>
                                        </p:tgtEl>
                                        <p:attrNameLst>
                                          <p:attrName>style.visibility</p:attrName>
                                        </p:attrNameLst>
                                      </p:cBhvr>
                                      <p:to>
                                        <p:strVal val="visible"/>
                                      </p:to>
                                    </p:set>
                                    <p:animEffect filter="fade" transition="in">
                                      <p:cBhvr>
                                        <p:cTn dur="500"/>
                                        <p:tgtEl>
                                          <p:spTgt spid="4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2" st="2"/>
                                            </p:txEl>
                                          </p:spTgt>
                                        </p:tgtEl>
                                        <p:attrNameLst>
                                          <p:attrName>style.visibility</p:attrName>
                                        </p:attrNameLst>
                                      </p:cBhvr>
                                      <p:to>
                                        <p:strVal val="visible"/>
                                      </p:to>
                                    </p:set>
                                    <p:animEffect filter="fade" transition="in">
                                      <p:cBhvr>
                                        <p:cTn dur="500"/>
                                        <p:tgtEl>
                                          <p:spTgt spid="4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3" st="3"/>
                                            </p:txEl>
                                          </p:spTgt>
                                        </p:tgtEl>
                                        <p:attrNameLst>
                                          <p:attrName>style.visibility</p:attrName>
                                        </p:attrNameLst>
                                      </p:cBhvr>
                                      <p:to>
                                        <p:strVal val="visible"/>
                                      </p:to>
                                    </p:set>
                                    <p:animEffect filter="fade" transition="in">
                                      <p:cBhvr>
                                        <p:cTn dur="500"/>
                                        <p:tgtEl>
                                          <p:spTgt spid="45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b4311d30eb_2_88"/>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Hut Point</a:t>
            </a:r>
            <a:endParaRPr/>
          </a:p>
        </p:txBody>
      </p:sp>
      <p:sp>
        <p:nvSpPr>
          <p:cNvPr id="459" name="Google Shape;459;gb4311d30eb_2_88"/>
          <p:cNvSpPr/>
          <p:nvPr>
            <p:ph idx="1" type="body"/>
          </p:nvPr>
        </p:nvSpPr>
        <p:spPr>
          <a:xfrm>
            <a:off x="750887" y="5664200"/>
            <a:ext cx="7632700" cy="4578350"/>
          </a:xfrm>
          <a:prstGeom prst="roundRect">
            <a:avLst>
              <a:gd fmla="val 16667" name="adj"/>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1C1C1C"/>
              </a:buClr>
              <a:buSzPts val="1800"/>
              <a:buFont typeface="Arial"/>
              <a:buNone/>
            </a:pPr>
            <a:r>
              <a:rPr b="0" i="0" lang="en-US" sz="1800" u="none">
                <a:solidFill>
                  <a:srgbClr val="1C1C1C"/>
                </a:solidFill>
                <a:latin typeface="NTR"/>
                <a:ea typeface="NTR"/>
                <a:cs typeface="NTR"/>
                <a:sym typeface="NTR"/>
              </a:rPr>
              <a:t>Hut Point as it stands today.</a:t>
            </a:r>
            <a:endParaRPr/>
          </a:p>
        </p:txBody>
      </p:sp>
      <p:pic>
        <p:nvPicPr>
          <p:cNvPr id="460" name="Google Shape;460;gb4311d30eb_2_88"/>
          <p:cNvPicPr preferRelativeResize="0"/>
          <p:nvPr/>
        </p:nvPicPr>
        <p:blipFill rotWithShape="1">
          <a:blip r:embed="rId3">
            <a:alphaModFix/>
          </a:blip>
          <a:srcRect b="0" l="0" r="0" t="0"/>
          <a:stretch/>
        </p:blipFill>
        <p:spPr>
          <a:xfrm>
            <a:off x="1793875" y="1473200"/>
            <a:ext cx="5370512" cy="3797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b4311d30eb_2_94"/>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Scott’s fate</a:t>
            </a:r>
            <a:endParaRPr/>
          </a:p>
        </p:txBody>
      </p:sp>
      <p:pic>
        <p:nvPicPr>
          <p:cNvPr id="466" name="Google Shape;466;gb4311d30eb_2_94"/>
          <p:cNvPicPr preferRelativeResize="0"/>
          <p:nvPr>
            <p:ph idx="4294967295" type="body"/>
          </p:nvPr>
        </p:nvPicPr>
        <p:blipFill rotWithShape="1">
          <a:blip r:embed="rId3">
            <a:alphaModFix/>
          </a:blip>
          <a:srcRect b="0" l="0" r="0" t="0"/>
          <a:stretch/>
        </p:blipFill>
        <p:spPr>
          <a:xfrm>
            <a:off x="2650654" y="1336431"/>
            <a:ext cx="3619517" cy="2699404"/>
          </a:xfrm>
          <a:prstGeom prst="roundRect">
            <a:avLst>
              <a:gd fmla="val 558" name="adj"/>
            </a:avLst>
          </a:prstGeom>
          <a:noFill/>
          <a:ln>
            <a:noFill/>
          </a:ln>
        </p:spPr>
      </p:pic>
      <p:sp>
        <p:nvSpPr>
          <p:cNvPr id="467" name="Google Shape;467;gb4311d30eb_2_94"/>
          <p:cNvSpPr/>
          <p:nvPr/>
        </p:nvSpPr>
        <p:spPr>
          <a:xfrm>
            <a:off x="457200" y="4035425"/>
            <a:ext cx="8115300" cy="2500312"/>
          </a:xfrm>
          <a:prstGeom prst="roundRect">
            <a:avLst>
              <a:gd fmla="val 558" name="adj"/>
            </a:avLst>
          </a:prstGeom>
          <a:noFill/>
          <a:ln>
            <a:noFill/>
          </a:ln>
        </p:spPr>
        <p:txBody>
          <a:bodyPr anchorCtr="0" anchor="t" bIns="0" lIns="0" spcFirstLastPara="1" rIns="0" wrap="square" tIns="0">
            <a:noAutofit/>
          </a:bodyPr>
          <a:lstStyle/>
          <a:p>
            <a:pPr indent="-285750" lvl="0" marL="285750" marR="0" rtl="0" algn="l">
              <a:lnSpc>
                <a:spcPct val="8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Scott and his team who had ventured on to the South Pole planted their flag beside Amundsen’s and headed back for home.</a:t>
            </a:r>
            <a:endParaRPr/>
          </a:p>
          <a:p>
            <a:pPr indent="-285750" lvl="0" marL="285750" marR="0" rtl="0" algn="l">
              <a:lnSpc>
                <a:spcPct val="8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However, the bitter weather conditions had withered his men.</a:t>
            </a:r>
            <a:endParaRPr/>
          </a:p>
          <a:p>
            <a:pPr indent="-285750" lvl="0" marL="285750" marR="0" rtl="0" algn="l">
              <a:lnSpc>
                <a:spcPct val="8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Frostbite had affected some of the men and it was slowing them down.</a:t>
            </a:r>
            <a:endParaRPr/>
          </a:p>
          <a:p>
            <a:pPr indent="-285750" lvl="0" marL="285750" marR="0" rtl="0" algn="l">
              <a:lnSpc>
                <a:spcPct val="8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While on their way back to the base camp, a drastic drop in temperature caused the team to halt. </a:t>
            </a:r>
            <a:endParaRPr/>
          </a:p>
          <a:p>
            <a:pPr indent="-285750" lvl="0" marL="285750" marR="0" rtl="0" algn="l">
              <a:lnSpc>
                <a:spcPct val="8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last entry in Scott’s diary was made on March 29</a:t>
            </a:r>
            <a:r>
              <a:rPr b="0" baseline="30000" i="0" lang="en-US" sz="1800" u="none">
                <a:solidFill>
                  <a:srgbClr val="1C1C1C"/>
                </a:solidFill>
                <a:latin typeface="NTR"/>
                <a:ea typeface="NTR"/>
                <a:cs typeface="NTR"/>
                <a:sym typeface="NTR"/>
              </a:rPr>
              <a:t>th</a:t>
            </a:r>
            <a:r>
              <a:rPr b="0" i="0" lang="en-US" sz="1800" u="none">
                <a:solidFill>
                  <a:srgbClr val="1C1C1C"/>
                </a:solidFill>
                <a:latin typeface="NTR"/>
                <a:ea typeface="NTR"/>
                <a:cs typeface="NTR"/>
                <a:sym typeface="NTR"/>
              </a:rPr>
              <a:t> 1912, presumably the day he died.</a:t>
            </a:r>
            <a:endParaRPr/>
          </a:p>
          <a:p>
            <a:pPr indent="0" lvl="0" marL="0" marR="0" rtl="0" algn="l">
              <a:lnSpc>
                <a:spcPct val="100000"/>
              </a:lnSpc>
              <a:spcBef>
                <a:spcPts val="0"/>
              </a:spcBef>
              <a:spcAft>
                <a:spcPts val="0"/>
              </a:spcAft>
              <a:buNone/>
            </a:pPr>
            <a:r>
              <a:t/>
            </a:r>
            <a:endParaRPr b="0" i="0" sz="1800" u="none">
              <a:solidFill>
                <a:srgbClr val="1C1C1C"/>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0" st="0"/>
                                            </p:txEl>
                                          </p:spTgt>
                                        </p:tgtEl>
                                        <p:attrNameLst>
                                          <p:attrName>style.visibility</p:attrName>
                                        </p:attrNameLst>
                                      </p:cBhvr>
                                      <p:to>
                                        <p:strVal val="visible"/>
                                      </p:to>
                                    </p:set>
                                    <p:animEffect filter="fade" transition="in">
                                      <p:cBhvr>
                                        <p:cTn dur="500"/>
                                        <p:tgtEl>
                                          <p:spTgt spid="4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1" st="1"/>
                                            </p:txEl>
                                          </p:spTgt>
                                        </p:tgtEl>
                                        <p:attrNameLst>
                                          <p:attrName>style.visibility</p:attrName>
                                        </p:attrNameLst>
                                      </p:cBhvr>
                                      <p:to>
                                        <p:strVal val="visible"/>
                                      </p:to>
                                    </p:set>
                                    <p:animEffect filter="fade" transition="in">
                                      <p:cBhvr>
                                        <p:cTn dur="500"/>
                                        <p:tgtEl>
                                          <p:spTgt spid="4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2" st="2"/>
                                            </p:txEl>
                                          </p:spTgt>
                                        </p:tgtEl>
                                        <p:attrNameLst>
                                          <p:attrName>style.visibility</p:attrName>
                                        </p:attrNameLst>
                                      </p:cBhvr>
                                      <p:to>
                                        <p:strVal val="visible"/>
                                      </p:to>
                                    </p:set>
                                    <p:animEffect filter="fade" transition="in">
                                      <p:cBhvr>
                                        <p:cTn dur="500"/>
                                        <p:tgtEl>
                                          <p:spTgt spid="4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3" st="3"/>
                                            </p:txEl>
                                          </p:spTgt>
                                        </p:tgtEl>
                                        <p:attrNameLst>
                                          <p:attrName>style.visibility</p:attrName>
                                        </p:attrNameLst>
                                      </p:cBhvr>
                                      <p:to>
                                        <p:strVal val="visible"/>
                                      </p:to>
                                    </p:set>
                                    <p:animEffect filter="fade" transition="in">
                                      <p:cBhvr>
                                        <p:cTn dur="500"/>
                                        <p:tgtEl>
                                          <p:spTgt spid="4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4" st="4"/>
                                            </p:txEl>
                                          </p:spTgt>
                                        </p:tgtEl>
                                        <p:attrNameLst>
                                          <p:attrName>style.visibility</p:attrName>
                                        </p:attrNameLst>
                                      </p:cBhvr>
                                      <p:to>
                                        <p:strVal val="visible"/>
                                      </p:to>
                                    </p:set>
                                    <p:animEffect filter="fade" transition="in">
                                      <p:cBhvr>
                                        <p:cTn dur="500"/>
                                        <p:tgtEl>
                                          <p:spTgt spid="4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5" st="5"/>
                                            </p:txEl>
                                          </p:spTgt>
                                        </p:tgtEl>
                                        <p:attrNameLst>
                                          <p:attrName>style.visibility</p:attrName>
                                        </p:attrNameLst>
                                      </p:cBhvr>
                                      <p:to>
                                        <p:strVal val="visible"/>
                                      </p:to>
                                    </p:set>
                                    <p:animEffect filter="fade" transition="in">
                                      <p:cBhvr>
                                        <p:cTn dur="500"/>
                                        <p:tgtEl>
                                          <p:spTgt spid="46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b4311d30eb_2_100"/>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The Endurance</a:t>
            </a:r>
            <a:br>
              <a:rPr b="0" i="0" lang="en-US" sz="4000" u="none">
                <a:solidFill>
                  <a:srgbClr val="1C1C1C"/>
                </a:solidFill>
                <a:latin typeface="Arial"/>
                <a:ea typeface="Arial"/>
                <a:cs typeface="Arial"/>
                <a:sym typeface="Arial"/>
              </a:rPr>
            </a:br>
            <a:r>
              <a:rPr b="0" i="0" lang="en-US" sz="2400" u="none">
                <a:solidFill>
                  <a:srgbClr val="1C1C1C"/>
                </a:solidFill>
                <a:latin typeface="Arial"/>
                <a:ea typeface="Arial"/>
                <a:cs typeface="Arial"/>
                <a:sym typeface="Arial"/>
              </a:rPr>
              <a:t>(1914-1916)</a:t>
            </a:r>
            <a:endParaRPr/>
          </a:p>
        </p:txBody>
      </p:sp>
      <p:pic>
        <p:nvPicPr>
          <p:cNvPr id="473" name="Google Shape;473;gb4311d30eb_2_100"/>
          <p:cNvPicPr preferRelativeResize="0"/>
          <p:nvPr>
            <p:ph idx="4294967295" type="body"/>
          </p:nvPr>
        </p:nvPicPr>
        <p:blipFill rotWithShape="1">
          <a:blip r:embed="rId3">
            <a:alphaModFix/>
          </a:blip>
          <a:srcRect b="0" l="0" r="0" t="0"/>
          <a:stretch/>
        </p:blipFill>
        <p:spPr>
          <a:xfrm>
            <a:off x="687750" y="1553588"/>
            <a:ext cx="2216223" cy="3939221"/>
          </a:xfrm>
          <a:prstGeom prst="roundRect">
            <a:avLst>
              <a:gd fmla="val 558" name="adj"/>
            </a:avLst>
          </a:prstGeom>
          <a:noFill/>
          <a:ln>
            <a:noFill/>
          </a:ln>
        </p:spPr>
      </p:pic>
      <p:sp>
        <p:nvSpPr>
          <p:cNvPr id="474" name="Google Shape;474;gb4311d30eb_2_100"/>
          <p:cNvSpPr txBox="1"/>
          <p:nvPr/>
        </p:nvSpPr>
        <p:spPr>
          <a:xfrm>
            <a:off x="3125787" y="1560512"/>
            <a:ext cx="5445125" cy="4246562"/>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Ernest Shackleton was born in Kildare in 1847, the eldest of ten children.</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Shackleton sailed on Discovery in 1901 and led other expeditions before leading his most famous on ‘The Endurance’ in 1914.</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Tom Crean joined him on The Endurance, where their objective was to walk across Antarctica from coast to coast.</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The expedition was 3000km.</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Tom played a central role in the plan and it would be his defining moment in polar exploration.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0" st="0"/>
                                            </p:txEl>
                                          </p:spTgt>
                                        </p:tgtEl>
                                        <p:attrNameLst>
                                          <p:attrName>style.visibility</p:attrName>
                                        </p:attrNameLst>
                                      </p:cBhvr>
                                      <p:to>
                                        <p:strVal val="visible"/>
                                      </p:to>
                                    </p:set>
                                    <p:animEffect filter="fade" transition="in">
                                      <p:cBhvr>
                                        <p:cTn dur="500"/>
                                        <p:tgtEl>
                                          <p:spTgt spid="4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1" st="1"/>
                                            </p:txEl>
                                          </p:spTgt>
                                        </p:tgtEl>
                                        <p:attrNameLst>
                                          <p:attrName>style.visibility</p:attrName>
                                        </p:attrNameLst>
                                      </p:cBhvr>
                                      <p:to>
                                        <p:strVal val="visible"/>
                                      </p:to>
                                    </p:set>
                                    <p:animEffect filter="fade" transition="in">
                                      <p:cBhvr>
                                        <p:cTn dur="500"/>
                                        <p:tgtEl>
                                          <p:spTgt spid="4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2" st="2"/>
                                            </p:txEl>
                                          </p:spTgt>
                                        </p:tgtEl>
                                        <p:attrNameLst>
                                          <p:attrName>style.visibility</p:attrName>
                                        </p:attrNameLst>
                                      </p:cBhvr>
                                      <p:to>
                                        <p:strVal val="visible"/>
                                      </p:to>
                                    </p:set>
                                    <p:animEffect filter="fade" transition="in">
                                      <p:cBhvr>
                                        <p:cTn dur="500"/>
                                        <p:tgtEl>
                                          <p:spTgt spid="4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3" st="3"/>
                                            </p:txEl>
                                          </p:spTgt>
                                        </p:tgtEl>
                                        <p:attrNameLst>
                                          <p:attrName>style.visibility</p:attrName>
                                        </p:attrNameLst>
                                      </p:cBhvr>
                                      <p:to>
                                        <p:strVal val="visible"/>
                                      </p:to>
                                    </p:set>
                                    <p:animEffect filter="fade" transition="in">
                                      <p:cBhvr>
                                        <p:cTn dur="500"/>
                                        <p:tgtEl>
                                          <p:spTgt spid="4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4" st="4"/>
                                            </p:txEl>
                                          </p:spTgt>
                                        </p:tgtEl>
                                        <p:attrNameLst>
                                          <p:attrName>style.visibility</p:attrName>
                                        </p:attrNameLst>
                                      </p:cBhvr>
                                      <p:to>
                                        <p:strVal val="visible"/>
                                      </p:to>
                                    </p:set>
                                    <p:animEffect filter="fade" transition="in">
                                      <p:cBhvr>
                                        <p:cTn dur="500"/>
                                        <p:tgtEl>
                                          <p:spTgt spid="47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5" st="5"/>
                                            </p:txEl>
                                          </p:spTgt>
                                        </p:tgtEl>
                                        <p:attrNameLst>
                                          <p:attrName>style.visibility</p:attrName>
                                        </p:attrNameLst>
                                      </p:cBhvr>
                                      <p:to>
                                        <p:strVal val="visible"/>
                                      </p:to>
                                    </p:set>
                                    <p:animEffect filter="fade" transition="in">
                                      <p:cBhvr>
                                        <p:cTn dur="500"/>
                                        <p:tgtEl>
                                          <p:spTgt spid="47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6" st="6"/>
                                            </p:txEl>
                                          </p:spTgt>
                                        </p:tgtEl>
                                        <p:attrNameLst>
                                          <p:attrName>style.visibility</p:attrName>
                                        </p:attrNameLst>
                                      </p:cBhvr>
                                      <p:to>
                                        <p:strVal val="visible"/>
                                      </p:to>
                                    </p:set>
                                    <p:animEffect filter="fade" transition="in">
                                      <p:cBhvr>
                                        <p:cTn dur="500"/>
                                        <p:tgtEl>
                                          <p:spTgt spid="47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7" st="7"/>
                                            </p:txEl>
                                          </p:spTgt>
                                        </p:tgtEl>
                                        <p:attrNameLst>
                                          <p:attrName>style.visibility</p:attrName>
                                        </p:attrNameLst>
                                      </p:cBhvr>
                                      <p:to>
                                        <p:strVal val="visible"/>
                                      </p:to>
                                    </p:set>
                                    <p:animEffect filter="fade" transition="in">
                                      <p:cBhvr>
                                        <p:cTn dur="500"/>
                                        <p:tgtEl>
                                          <p:spTgt spid="47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8" st="8"/>
                                            </p:txEl>
                                          </p:spTgt>
                                        </p:tgtEl>
                                        <p:attrNameLst>
                                          <p:attrName>style.visibility</p:attrName>
                                        </p:attrNameLst>
                                      </p:cBhvr>
                                      <p:to>
                                        <p:strVal val="visible"/>
                                      </p:to>
                                    </p:set>
                                    <p:animEffect filter="fade" transition="in">
                                      <p:cBhvr>
                                        <p:cTn dur="500"/>
                                        <p:tgtEl>
                                          <p:spTgt spid="47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Tom Joins the Navy</a:t>
            </a:r>
            <a:endParaRPr/>
          </a:p>
        </p:txBody>
      </p:sp>
      <p:sp>
        <p:nvSpPr>
          <p:cNvPr id="217" name="Google Shape;217;p4"/>
          <p:cNvSpPr txBox="1"/>
          <p:nvPr/>
        </p:nvSpPr>
        <p:spPr>
          <a:xfrm>
            <a:off x="738187" y="2362200"/>
            <a:ext cx="3576637" cy="2478087"/>
          </a:xfrm>
          <a:prstGeom prst="rect">
            <a:avLst/>
          </a:prstGeom>
          <a:solidFill>
            <a:srgbClr val="A6DCF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18" name="Google Shape;218;p4"/>
          <p:cNvSpPr txBox="1"/>
          <p:nvPr/>
        </p:nvSpPr>
        <p:spPr>
          <a:xfrm>
            <a:off x="949325" y="2517775"/>
            <a:ext cx="3176587" cy="203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In 1893, when Tom was 15, he stole a suit and some money. He ran away from home with a friend and joined the Royal Navy. Tom was too young to join but tricked the Navy into believing he was old enough.</a:t>
            </a:r>
            <a:endParaRPr/>
          </a:p>
        </p:txBody>
      </p:sp>
      <p:pic>
        <p:nvPicPr>
          <p:cNvPr id="219" name="Google Shape;219;p4"/>
          <p:cNvPicPr preferRelativeResize="0"/>
          <p:nvPr/>
        </p:nvPicPr>
        <p:blipFill rotWithShape="1">
          <a:blip r:embed="rId3">
            <a:alphaModFix/>
          </a:blip>
          <a:srcRect b="0" l="0" r="0" t="0"/>
          <a:stretch/>
        </p:blipFill>
        <p:spPr>
          <a:xfrm>
            <a:off x="5251450" y="1608137"/>
            <a:ext cx="2759075" cy="3851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b4311d30eb_2_106"/>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Endurance 1915</a:t>
            </a:r>
            <a:endParaRPr/>
          </a:p>
        </p:txBody>
      </p:sp>
      <p:pic>
        <p:nvPicPr>
          <p:cNvPr id="480" name="Google Shape;480;gb4311d30eb_2_106"/>
          <p:cNvPicPr preferRelativeResize="0"/>
          <p:nvPr>
            <p:ph idx="4294967295" type="body"/>
          </p:nvPr>
        </p:nvPicPr>
        <p:blipFill rotWithShape="1">
          <a:blip r:embed="rId3">
            <a:alphaModFix/>
          </a:blip>
          <a:srcRect b="0" l="0" r="0" t="0"/>
          <a:stretch/>
        </p:blipFill>
        <p:spPr>
          <a:xfrm>
            <a:off x="1757790" y="1820110"/>
            <a:ext cx="5477021" cy="4133439"/>
          </a:xfrm>
          <a:prstGeom prst="roundRect">
            <a:avLst>
              <a:gd fmla="val 558" name="adj"/>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b4311d30eb_2_111"/>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The Endurance is Trapped</a:t>
            </a:r>
            <a:endParaRPr/>
          </a:p>
        </p:txBody>
      </p:sp>
      <p:pic>
        <p:nvPicPr>
          <p:cNvPr id="486" name="Google Shape;486;gb4311d30eb_2_111"/>
          <p:cNvPicPr preferRelativeResize="0"/>
          <p:nvPr>
            <p:ph idx="4294967295" type="body"/>
          </p:nvPr>
        </p:nvPicPr>
        <p:blipFill rotWithShape="1">
          <a:blip r:embed="rId3">
            <a:alphaModFix/>
          </a:blip>
          <a:srcRect b="0" l="0" r="0" t="0"/>
          <a:stretch/>
        </p:blipFill>
        <p:spPr>
          <a:xfrm>
            <a:off x="670254" y="1473201"/>
            <a:ext cx="3288795" cy="4578350"/>
          </a:xfrm>
          <a:prstGeom prst="roundRect">
            <a:avLst>
              <a:gd fmla="val 558" name="adj"/>
            </a:avLst>
          </a:prstGeom>
          <a:noFill/>
          <a:ln>
            <a:noFill/>
          </a:ln>
        </p:spPr>
      </p:pic>
      <p:sp>
        <p:nvSpPr>
          <p:cNvPr id="487" name="Google Shape;487;gb4311d30eb_2_111"/>
          <p:cNvSpPr txBox="1"/>
          <p:nvPr/>
        </p:nvSpPr>
        <p:spPr>
          <a:xfrm>
            <a:off x="4029075" y="1344612"/>
            <a:ext cx="4648200" cy="5356225"/>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On their way to Antarctica, Endurance got trapped in ice for almost ten months.</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The ship drifted 1950km while stuck in the ice.</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Eventually, the pressure of the ice was so strong that the ship was crushed and abandoned on October 27. </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It was a disaster – the 28 men aboard were left stranded on the ice, floating on the ocean and more than 1600km from any known human settlement.</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Nobody could track their movements, meaning nobody knew where they were and they had no means of communication.</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0" st="0"/>
                                            </p:txEl>
                                          </p:spTgt>
                                        </p:tgtEl>
                                        <p:attrNameLst>
                                          <p:attrName>style.visibility</p:attrName>
                                        </p:attrNameLst>
                                      </p:cBhvr>
                                      <p:to>
                                        <p:strVal val="visible"/>
                                      </p:to>
                                    </p:set>
                                    <p:animEffect filter="fade" transition="in">
                                      <p:cBhvr>
                                        <p:cTn dur="500"/>
                                        <p:tgtEl>
                                          <p:spTgt spid="4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1" st="1"/>
                                            </p:txEl>
                                          </p:spTgt>
                                        </p:tgtEl>
                                        <p:attrNameLst>
                                          <p:attrName>style.visibility</p:attrName>
                                        </p:attrNameLst>
                                      </p:cBhvr>
                                      <p:to>
                                        <p:strVal val="visible"/>
                                      </p:to>
                                    </p:set>
                                    <p:animEffect filter="fade" transition="in">
                                      <p:cBhvr>
                                        <p:cTn dur="500"/>
                                        <p:tgtEl>
                                          <p:spTgt spid="4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2" st="2"/>
                                            </p:txEl>
                                          </p:spTgt>
                                        </p:tgtEl>
                                        <p:attrNameLst>
                                          <p:attrName>style.visibility</p:attrName>
                                        </p:attrNameLst>
                                      </p:cBhvr>
                                      <p:to>
                                        <p:strVal val="visible"/>
                                      </p:to>
                                    </p:set>
                                    <p:animEffect filter="fade" transition="in">
                                      <p:cBhvr>
                                        <p:cTn dur="500"/>
                                        <p:tgtEl>
                                          <p:spTgt spid="4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3" st="3"/>
                                            </p:txEl>
                                          </p:spTgt>
                                        </p:tgtEl>
                                        <p:attrNameLst>
                                          <p:attrName>style.visibility</p:attrName>
                                        </p:attrNameLst>
                                      </p:cBhvr>
                                      <p:to>
                                        <p:strVal val="visible"/>
                                      </p:to>
                                    </p:set>
                                    <p:animEffect filter="fade" transition="in">
                                      <p:cBhvr>
                                        <p:cTn dur="500"/>
                                        <p:tgtEl>
                                          <p:spTgt spid="4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4" st="4"/>
                                            </p:txEl>
                                          </p:spTgt>
                                        </p:tgtEl>
                                        <p:attrNameLst>
                                          <p:attrName>style.visibility</p:attrName>
                                        </p:attrNameLst>
                                      </p:cBhvr>
                                      <p:to>
                                        <p:strVal val="visible"/>
                                      </p:to>
                                    </p:set>
                                    <p:animEffect filter="fade" transition="in">
                                      <p:cBhvr>
                                        <p:cTn dur="500"/>
                                        <p:tgtEl>
                                          <p:spTgt spid="48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5" st="5"/>
                                            </p:txEl>
                                          </p:spTgt>
                                        </p:tgtEl>
                                        <p:attrNameLst>
                                          <p:attrName>style.visibility</p:attrName>
                                        </p:attrNameLst>
                                      </p:cBhvr>
                                      <p:to>
                                        <p:strVal val="visible"/>
                                      </p:to>
                                    </p:set>
                                    <p:animEffect filter="fade" transition="in">
                                      <p:cBhvr>
                                        <p:cTn dur="500"/>
                                        <p:tgtEl>
                                          <p:spTgt spid="48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6" st="6"/>
                                            </p:txEl>
                                          </p:spTgt>
                                        </p:tgtEl>
                                        <p:attrNameLst>
                                          <p:attrName>style.visibility</p:attrName>
                                        </p:attrNameLst>
                                      </p:cBhvr>
                                      <p:to>
                                        <p:strVal val="visible"/>
                                      </p:to>
                                    </p:set>
                                    <p:animEffect filter="fade" transition="in">
                                      <p:cBhvr>
                                        <p:cTn dur="500"/>
                                        <p:tgtEl>
                                          <p:spTgt spid="48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7" st="7"/>
                                            </p:txEl>
                                          </p:spTgt>
                                        </p:tgtEl>
                                        <p:attrNameLst>
                                          <p:attrName>style.visibility</p:attrName>
                                        </p:attrNameLst>
                                      </p:cBhvr>
                                      <p:to>
                                        <p:strVal val="visible"/>
                                      </p:to>
                                    </p:set>
                                    <p:animEffect filter="fade" transition="in">
                                      <p:cBhvr>
                                        <p:cTn dur="500"/>
                                        <p:tgtEl>
                                          <p:spTgt spid="48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8" st="8"/>
                                            </p:txEl>
                                          </p:spTgt>
                                        </p:tgtEl>
                                        <p:attrNameLst>
                                          <p:attrName>style.visibility</p:attrName>
                                        </p:attrNameLst>
                                      </p:cBhvr>
                                      <p:to>
                                        <p:strVal val="visible"/>
                                      </p:to>
                                    </p:set>
                                    <p:animEffect filter="fade" transition="in">
                                      <p:cBhvr>
                                        <p:cTn dur="500"/>
                                        <p:tgtEl>
                                          <p:spTgt spid="48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xEl>
                                              <p:pRg end="9" st="9"/>
                                            </p:txEl>
                                          </p:spTgt>
                                        </p:tgtEl>
                                        <p:attrNameLst>
                                          <p:attrName>style.visibility</p:attrName>
                                        </p:attrNameLst>
                                      </p:cBhvr>
                                      <p:to>
                                        <p:strVal val="visible"/>
                                      </p:to>
                                    </p:set>
                                    <p:animEffect filter="fade" transition="in">
                                      <p:cBhvr>
                                        <p:cTn dur="500"/>
                                        <p:tgtEl>
                                          <p:spTgt spid="487">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b4311d30eb_2_117"/>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Reaching Elephant Island</a:t>
            </a:r>
            <a:endParaRPr/>
          </a:p>
        </p:txBody>
      </p:sp>
      <p:sp>
        <p:nvSpPr>
          <p:cNvPr id="493" name="Google Shape;493;gb4311d30eb_2_117"/>
          <p:cNvSpPr/>
          <p:nvPr>
            <p:ph idx="1" type="body"/>
          </p:nvPr>
        </p:nvSpPr>
        <p:spPr>
          <a:xfrm>
            <a:off x="755650" y="1854200"/>
            <a:ext cx="7632700" cy="4578350"/>
          </a:xfrm>
          <a:prstGeom prst="roundRect">
            <a:avLst>
              <a:gd fmla="val 16667"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For the following 170 days, the crew drifted more than 3600km north.</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ice melted from an initial mile length piece of ice to less than 150 metres.</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Food supplies ran short and the dogs were killed to use as food rations.</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On April 9</a:t>
            </a:r>
            <a:r>
              <a:rPr b="0" baseline="30000" i="0" lang="en-US" sz="1800" u="none">
                <a:solidFill>
                  <a:srgbClr val="1C1C1C"/>
                </a:solidFill>
                <a:latin typeface="NTR"/>
                <a:ea typeface="NTR"/>
                <a:cs typeface="NTR"/>
                <a:sym typeface="NTR"/>
              </a:rPr>
              <a:t>th</a:t>
            </a:r>
            <a:r>
              <a:rPr b="0" i="0" lang="en-US" sz="1800" u="none">
                <a:solidFill>
                  <a:srgbClr val="1C1C1C"/>
                </a:solidFill>
                <a:latin typeface="NTR"/>
                <a:ea typeface="NTR"/>
                <a:cs typeface="NTR"/>
                <a:sym typeface="NTR"/>
              </a:rPr>
              <a:t> 1916, open water was reached and the crew were able to launch lifeboats that they had saved from Endurance.</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Crean manned one of these with nine others aboard.</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A week later, they reached Elephant Island.</a:t>
            </a:r>
            <a:endParaRPr/>
          </a:p>
          <a:p>
            <a:pPr indent="-114300" lvl="0" marL="228600" marR="0" rtl="0" algn="l">
              <a:lnSpc>
                <a:spcPct val="90000"/>
              </a:lnSpc>
              <a:spcBef>
                <a:spcPts val="1000"/>
              </a:spcBef>
              <a:spcAft>
                <a:spcPts val="0"/>
              </a:spcAft>
              <a:buClr>
                <a:srgbClr val="1C1C1C"/>
              </a:buClr>
              <a:buSzPts val="1800"/>
              <a:buFont typeface="Arial"/>
              <a:buNone/>
            </a:pPr>
            <a:r>
              <a:t/>
            </a:r>
            <a:endParaRPr b="0" i="0" sz="1800" u="none">
              <a:solidFill>
                <a:srgbClr val="1C1C1C"/>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0" st="0"/>
                                            </p:txEl>
                                          </p:spTgt>
                                        </p:tgtEl>
                                        <p:attrNameLst>
                                          <p:attrName>style.visibility</p:attrName>
                                        </p:attrNameLst>
                                      </p:cBhvr>
                                      <p:to>
                                        <p:strVal val="visible"/>
                                      </p:to>
                                    </p:set>
                                    <p:animEffect filter="fade" transition="in">
                                      <p:cBhvr>
                                        <p:cTn dur="500"/>
                                        <p:tgtEl>
                                          <p:spTgt spid="4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1" st="1"/>
                                            </p:txEl>
                                          </p:spTgt>
                                        </p:tgtEl>
                                        <p:attrNameLst>
                                          <p:attrName>style.visibility</p:attrName>
                                        </p:attrNameLst>
                                      </p:cBhvr>
                                      <p:to>
                                        <p:strVal val="visible"/>
                                      </p:to>
                                    </p:set>
                                    <p:animEffect filter="fade" transition="in">
                                      <p:cBhvr>
                                        <p:cTn dur="500"/>
                                        <p:tgtEl>
                                          <p:spTgt spid="4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2" st="2"/>
                                            </p:txEl>
                                          </p:spTgt>
                                        </p:tgtEl>
                                        <p:attrNameLst>
                                          <p:attrName>style.visibility</p:attrName>
                                        </p:attrNameLst>
                                      </p:cBhvr>
                                      <p:to>
                                        <p:strVal val="visible"/>
                                      </p:to>
                                    </p:set>
                                    <p:animEffect filter="fade" transition="in">
                                      <p:cBhvr>
                                        <p:cTn dur="500"/>
                                        <p:tgtEl>
                                          <p:spTgt spid="4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3" st="3"/>
                                            </p:txEl>
                                          </p:spTgt>
                                        </p:tgtEl>
                                        <p:attrNameLst>
                                          <p:attrName>style.visibility</p:attrName>
                                        </p:attrNameLst>
                                      </p:cBhvr>
                                      <p:to>
                                        <p:strVal val="visible"/>
                                      </p:to>
                                    </p:set>
                                    <p:animEffect filter="fade" transition="in">
                                      <p:cBhvr>
                                        <p:cTn dur="500"/>
                                        <p:tgtEl>
                                          <p:spTgt spid="4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4" st="4"/>
                                            </p:txEl>
                                          </p:spTgt>
                                        </p:tgtEl>
                                        <p:attrNameLst>
                                          <p:attrName>style.visibility</p:attrName>
                                        </p:attrNameLst>
                                      </p:cBhvr>
                                      <p:to>
                                        <p:strVal val="visible"/>
                                      </p:to>
                                    </p:set>
                                    <p:animEffect filter="fade" transition="in">
                                      <p:cBhvr>
                                        <p:cTn dur="500"/>
                                        <p:tgtEl>
                                          <p:spTgt spid="4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5" st="5"/>
                                            </p:txEl>
                                          </p:spTgt>
                                        </p:tgtEl>
                                        <p:attrNameLst>
                                          <p:attrName>style.visibility</p:attrName>
                                        </p:attrNameLst>
                                      </p:cBhvr>
                                      <p:to>
                                        <p:strVal val="visible"/>
                                      </p:to>
                                    </p:set>
                                    <p:animEffect filter="fade" transition="in">
                                      <p:cBhvr>
                                        <p:cTn dur="500"/>
                                        <p:tgtEl>
                                          <p:spTgt spid="49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6" st="6"/>
                                            </p:txEl>
                                          </p:spTgt>
                                        </p:tgtEl>
                                        <p:attrNameLst>
                                          <p:attrName>style.visibility</p:attrName>
                                        </p:attrNameLst>
                                      </p:cBhvr>
                                      <p:to>
                                        <p:strVal val="visible"/>
                                      </p:to>
                                    </p:set>
                                    <p:animEffect filter="fade" transition="in">
                                      <p:cBhvr>
                                        <p:cTn dur="500"/>
                                        <p:tgtEl>
                                          <p:spTgt spid="49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b4311d30eb_2_122"/>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Despair Hits In</a:t>
            </a:r>
            <a:endParaRPr/>
          </a:p>
        </p:txBody>
      </p:sp>
      <p:pic>
        <p:nvPicPr>
          <p:cNvPr id="499" name="Google Shape;499;gb4311d30eb_2_122"/>
          <p:cNvPicPr preferRelativeResize="0"/>
          <p:nvPr>
            <p:ph idx="4294967295" type="body"/>
          </p:nvPr>
        </p:nvPicPr>
        <p:blipFill rotWithShape="1">
          <a:blip r:embed="rId3">
            <a:alphaModFix/>
          </a:blip>
          <a:srcRect b="0" l="0" r="0" t="0"/>
          <a:stretch/>
        </p:blipFill>
        <p:spPr>
          <a:xfrm>
            <a:off x="2375968" y="1266092"/>
            <a:ext cx="4141372" cy="2927594"/>
          </a:xfrm>
          <a:prstGeom prst="roundRect">
            <a:avLst>
              <a:gd fmla="val 558" name="adj"/>
            </a:avLst>
          </a:prstGeom>
          <a:noFill/>
          <a:ln>
            <a:noFill/>
          </a:ln>
        </p:spPr>
      </p:pic>
      <p:sp>
        <p:nvSpPr>
          <p:cNvPr id="500" name="Google Shape;500;gb4311d30eb_2_122"/>
          <p:cNvSpPr/>
          <p:nvPr/>
        </p:nvSpPr>
        <p:spPr>
          <a:xfrm>
            <a:off x="561975" y="4194175"/>
            <a:ext cx="8115300" cy="2151062"/>
          </a:xfrm>
          <a:prstGeom prst="roundRect">
            <a:avLst>
              <a:gd fmla="val 558"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men had been out at sea for almost 500 days.</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300 days had been spent on Endurance, 170 days on the ice cap and seven days on the boat.</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men thought that there was no hope – they had no food, no communication ability and were 1600km away from where they were supposed to be.</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A makeshift camp was made by turning the boats upside down and covering them with tents.</a:t>
            </a:r>
            <a:endParaRPr/>
          </a:p>
          <a:p>
            <a:pPr indent="0" lvl="0" marL="0" marR="0" rtl="0" algn="l">
              <a:lnSpc>
                <a:spcPct val="100000"/>
              </a:lnSpc>
              <a:spcBef>
                <a:spcPts val="0"/>
              </a:spcBef>
              <a:spcAft>
                <a:spcPts val="0"/>
              </a:spcAft>
              <a:buNone/>
            </a:pPr>
            <a:r>
              <a:t/>
            </a:r>
            <a:endParaRPr b="0" i="0" sz="1800" u="none">
              <a:solidFill>
                <a:srgbClr val="1C1C1C"/>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0" st="0"/>
                                            </p:txEl>
                                          </p:spTgt>
                                        </p:tgtEl>
                                        <p:attrNameLst>
                                          <p:attrName>style.visibility</p:attrName>
                                        </p:attrNameLst>
                                      </p:cBhvr>
                                      <p:to>
                                        <p:strVal val="visible"/>
                                      </p:to>
                                    </p:set>
                                    <p:animEffect filter="fade" transition="in">
                                      <p:cBhvr>
                                        <p:cTn dur="500"/>
                                        <p:tgtEl>
                                          <p:spTgt spid="5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1" st="1"/>
                                            </p:txEl>
                                          </p:spTgt>
                                        </p:tgtEl>
                                        <p:attrNameLst>
                                          <p:attrName>style.visibility</p:attrName>
                                        </p:attrNameLst>
                                      </p:cBhvr>
                                      <p:to>
                                        <p:strVal val="visible"/>
                                      </p:to>
                                    </p:set>
                                    <p:animEffect filter="fade" transition="in">
                                      <p:cBhvr>
                                        <p:cTn dur="500"/>
                                        <p:tgtEl>
                                          <p:spTgt spid="5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2" st="2"/>
                                            </p:txEl>
                                          </p:spTgt>
                                        </p:tgtEl>
                                        <p:attrNameLst>
                                          <p:attrName>style.visibility</p:attrName>
                                        </p:attrNameLst>
                                      </p:cBhvr>
                                      <p:to>
                                        <p:strVal val="visible"/>
                                      </p:to>
                                    </p:set>
                                    <p:animEffect filter="fade" transition="in">
                                      <p:cBhvr>
                                        <p:cTn dur="500"/>
                                        <p:tgtEl>
                                          <p:spTgt spid="5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3" st="3"/>
                                            </p:txEl>
                                          </p:spTgt>
                                        </p:tgtEl>
                                        <p:attrNameLst>
                                          <p:attrName>style.visibility</p:attrName>
                                        </p:attrNameLst>
                                      </p:cBhvr>
                                      <p:to>
                                        <p:strVal val="visible"/>
                                      </p:to>
                                    </p:set>
                                    <p:animEffect filter="fade" transition="in">
                                      <p:cBhvr>
                                        <p:cTn dur="500"/>
                                        <p:tgtEl>
                                          <p:spTgt spid="5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4" st="4"/>
                                            </p:txEl>
                                          </p:spTgt>
                                        </p:tgtEl>
                                        <p:attrNameLst>
                                          <p:attrName>style.visibility</p:attrName>
                                        </p:attrNameLst>
                                      </p:cBhvr>
                                      <p:to>
                                        <p:strVal val="visible"/>
                                      </p:to>
                                    </p:set>
                                    <p:animEffect filter="fade" transition="in">
                                      <p:cBhvr>
                                        <p:cTn dur="500"/>
                                        <p:tgtEl>
                                          <p:spTgt spid="50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b4311d30eb_2_128"/>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Despair Hits In</a:t>
            </a:r>
            <a:endParaRPr/>
          </a:p>
        </p:txBody>
      </p:sp>
      <p:sp>
        <p:nvSpPr>
          <p:cNvPr id="506" name="Google Shape;506;gb4311d30eb_2_128"/>
          <p:cNvSpPr/>
          <p:nvPr>
            <p:ph idx="1" type="body"/>
          </p:nvPr>
        </p:nvSpPr>
        <p:spPr>
          <a:xfrm>
            <a:off x="755650" y="1514475"/>
            <a:ext cx="7632700" cy="4578350"/>
          </a:xfrm>
          <a:prstGeom prst="roundRect">
            <a:avLst>
              <a:gd fmla="val 16667"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Six members of the crew, Crean included, set off on a 1,500km boat journey to South Georgia to find help. </a:t>
            </a:r>
            <a:endParaRPr b="0" i="0" sz="1800" u="none">
              <a:solidFill>
                <a:schemeClr val="dk1"/>
              </a:solidFill>
              <a:latin typeface="NTR"/>
              <a:ea typeface="NTR"/>
              <a:cs typeface="NTR"/>
              <a:sym typeface="NTR"/>
            </a:endParaRPr>
          </a:p>
          <a:p>
            <a:pPr indent="-285750" lvl="0" marL="285750" marR="0" rtl="0" algn="l">
              <a:lnSpc>
                <a:spcPct val="90000"/>
              </a:lnSpc>
              <a:spcBef>
                <a:spcPts val="1000"/>
              </a:spcBef>
              <a:spcAft>
                <a:spcPts val="0"/>
              </a:spcAft>
              <a:buClr>
                <a:schemeClr val="dk1"/>
              </a:buClr>
              <a:buSzPts val="1800"/>
              <a:buFont typeface="Arial"/>
              <a:buChar char="•"/>
            </a:pPr>
            <a:r>
              <a:rPr b="0" i="0" lang="en-US" sz="1800" u="none">
                <a:solidFill>
                  <a:schemeClr val="dk1"/>
                </a:solidFill>
                <a:latin typeface="NTR"/>
                <a:ea typeface="NTR"/>
                <a:cs typeface="NTR"/>
                <a:sym typeface="NTR"/>
              </a:rPr>
              <a:t>After arriving at South Georgia, Crean and two others had to trek 48km across the mountainous island before arriving at a whaling station. </a:t>
            </a:r>
            <a:endParaRPr/>
          </a:p>
          <a:p>
            <a:pPr indent="-285750" lvl="0" marL="285750" marR="0" rtl="0" algn="l">
              <a:lnSpc>
                <a:spcPct val="90000"/>
              </a:lnSpc>
              <a:spcBef>
                <a:spcPts val="1000"/>
              </a:spcBef>
              <a:spcAft>
                <a:spcPts val="0"/>
              </a:spcAft>
              <a:buClr>
                <a:schemeClr val="dk1"/>
              </a:buClr>
              <a:buSzPts val="1800"/>
              <a:buFont typeface="Arial"/>
              <a:buChar char="•"/>
            </a:pPr>
            <a:r>
              <a:rPr b="0" i="0" lang="en-US" sz="1800" u="none">
                <a:solidFill>
                  <a:schemeClr val="dk1"/>
                </a:solidFill>
                <a:latin typeface="NTR"/>
                <a:ea typeface="NTR"/>
                <a:cs typeface="NTR"/>
                <a:sym typeface="NTR"/>
              </a:rPr>
              <a:t>It took three months to rescue the 22 men stranded on Elephant Island.</a:t>
            </a:r>
            <a:endParaRPr/>
          </a:p>
          <a:p>
            <a:pPr indent="-114300" lvl="0" marL="228600" marR="0" rtl="0" algn="l">
              <a:lnSpc>
                <a:spcPct val="90000"/>
              </a:lnSpc>
              <a:spcBef>
                <a:spcPts val="1000"/>
              </a:spcBef>
              <a:spcAft>
                <a:spcPts val="0"/>
              </a:spcAft>
              <a:buClr>
                <a:srgbClr val="1C1C1C"/>
              </a:buClr>
              <a:buSzPts val="1800"/>
              <a:buFont typeface="Arial"/>
              <a:buNone/>
            </a:pPr>
            <a:r>
              <a:t/>
            </a:r>
            <a:endParaRPr b="0" i="0" sz="1800" u="none">
              <a:solidFill>
                <a:schemeClr val="dk1"/>
              </a:solidFill>
              <a:latin typeface="NTR"/>
              <a:ea typeface="NTR"/>
              <a:cs typeface="NTR"/>
              <a:sym typeface="NTR"/>
            </a:endParaRPr>
          </a:p>
        </p:txBody>
      </p:sp>
      <p:pic>
        <p:nvPicPr>
          <p:cNvPr id="507" name="Google Shape;507;gb4311d30eb_2_128"/>
          <p:cNvPicPr preferRelativeResize="0"/>
          <p:nvPr/>
        </p:nvPicPr>
        <p:blipFill rotWithShape="1">
          <a:blip r:embed="rId3">
            <a:alphaModFix/>
          </a:blip>
          <a:srcRect b="0" l="0" r="0" t="0"/>
          <a:stretch/>
        </p:blipFill>
        <p:spPr>
          <a:xfrm>
            <a:off x="2417762" y="3195637"/>
            <a:ext cx="4308475" cy="29384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b4311d30eb_2_134"/>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Back to Ireland</a:t>
            </a:r>
            <a:endParaRPr/>
          </a:p>
        </p:txBody>
      </p:sp>
      <p:pic>
        <p:nvPicPr>
          <p:cNvPr id="513" name="Google Shape;513;gb4311d30eb_2_134"/>
          <p:cNvPicPr preferRelativeResize="0"/>
          <p:nvPr>
            <p:ph idx="4294967295" type="body"/>
          </p:nvPr>
        </p:nvPicPr>
        <p:blipFill rotWithShape="1">
          <a:blip r:embed="rId3">
            <a:alphaModFix/>
          </a:blip>
          <a:srcRect b="0" l="0" r="0" t="0"/>
          <a:stretch/>
        </p:blipFill>
        <p:spPr>
          <a:xfrm>
            <a:off x="654860" y="1316333"/>
            <a:ext cx="1877924" cy="2656289"/>
          </a:xfrm>
          <a:prstGeom prst="roundRect">
            <a:avLst>
              <a:gd fmla="val 558" name="adj"/>
            </a:avLst>
          </a:prstGeom>
          <a:noFill/>
          <a:ln>
            <a:noFill/>
          </a:ln>
        </p:spPr>
      </p:pic>
      <p:pic>
        <p:nvPicPr>
          <p:cNvPr id="514" name="Google Shape;514;gb4311d30eb_2_134"/>
          <p:cNvPicPr preferRelativeResize="0"/>
          <p:nvPr/>
        </p:nvPicPr>
        <p:blipFill rotWithShape="1">
          <a:blip r:embed="rId4">
            <a:alphaModFix/>
          </a:blip>
          <a:srcRect b="0" l="0" r="0" t="0"/>
          <a:stretch/>
        </p:blipFill>
        <p:spPr>
          <a:xfrm>
            <a:off x="6808787" y="3868737"/>
            <a:ext cx="1644650" cy="2325687"/>
          </a:xfrm>
          <a:prstGeom prst="rect">
            <a:avLst/>
          </a:prstGeom>
          <a:noFill/>
          <a:ln>
            <a:noFill/>
          </a:ln>
        </p:spPr>
      </p:pic>
      <p:sp>
        <p:nvSpPr>
          <p:cNvPr id="515" name="Google Shape;515;gb4311d30eb_2_134"/>
          <p:cNvSpPr txBox="1"/>
          <p:nvPr/>
        </p:nvSpPr>
        <p:spPr>
          <a:xfrm>
            <a:off x="2733675" y="1754187"/>
            <a:ext cx="5546725" cy="1477962"/>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Tom came back to Ireland and rejoined the Navy.</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He married in 1917 and left the Navy a few years later.</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He opened the South Pole Inn in Annascaul, Co. Kerry.</a:t>
            </a: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516" name="Google Shape;516;gb4311d30eb_2_134"/>
          <p:cNvSpPr txBox="1"/>
          <p:nvPr/>
        </p:nvSpPr>
        <p:spPr>
          <a:xfrm>
            <a:off x="1006475" y="4468812"/>
            <a:ext cx="5546725" cy="2032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He died in 1938 and was buried in a tomb he had built himself which overlooks the Kerry hills.</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NTR"/>
                <a:ea typeface="NTR"/>
                <a:cs typeface="NTR"/>
                <a:sym typeface="NTR"/>
              </a:rPr>
              <a:t>The South Pole Inn still exists today and features many tributes to one of Ireland’s most famous and celebrated explorers.</a:t>
            </a:r>
            <a:endParaRPr/>
          </a:p>
          <a:p>
            <a:pPr indent="-285750" lvl="0" marL="28575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0" st="0"/>
                                            </p:txEl>
                                          </p:spTgt>
                                        </p:tgtEl>
                                        <p:attrNameLst>
                                          <p:attrName>style.visibility</p:attrName>
                                        </p:attrNameLst>
                                      </p:cBhvr>
                                      <p:to>
                                        <p:strVal val="visible"/>
                                      </p:to>
                                    </p:set>
                                    <p:animEffect filter="fade" transition="in">
                                      <p:cBhvr>
                                        <p:cTn dur="500"/>
                                        <p:tgtEl>
                                          <p:spTgt spid="5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1" st="1"/>
                                            </p:txEl>
                                          </p:spTgt>
                                        </p:tgtEl>
                                        <p:attrNameLst>
                                          <p:attrName>style.visibility</p:attrName>
                                        </p:attrNameLst>
                                      </p:cBhvr>
                                      <p:to>
                                        <p:strVal val="visible"/>
                                      </p:to>
                                    </p:set>
                                    <p:animEffect filter="fade" transition="in">
                                      <p:cBhvr>
                                        <p:cTn dur="500"/>
                                        <p:tgtEl>
                                          <p:spTgt spid="5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2" st="2"/>
                                            </p:txEl>
                                          </p:spTgt>
                                        </p:tgtEl>
                                        <p:attrNameLst>
                                          <p:attrName>style.visibility</p:attrName>
                                        </p:attrNameLst>
                                      </p:cBhvr>
                                      <p:to>
                                        <p:strVal val="visible"/>
                                      </p:to>
                                    </p:set>
                                    <p:animEffect filter="fade" transition="in">
                                      <p:cBhvr>
                                        <p:cTn dur="500"/>
                                        <p:tgtEl>
                                          <p:spTgt spid="5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3" st="3"/>
                                            </p:txEl>
                                          </p:spTgt>
                                        </p:tgtEl>
                                        <p:attrNameLst>
                                          <p:attrName>style.visibility</p:attrName>
                                        </p:attrNameLst>
                                      </p:cBhvr>
                                      <p:to>
                                        <p:strVal val="visible"/>
                                      </p:to>
                                    </p:set>
                                    <p:animEffect filter="fade" transition="in">
                                      <p:cBhvr>
                                        <p:cTn dur="500"/>
                                        <p:tgtEl>
                                          <p:spTgt spid="5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xEl>
                                              <p:pRg end="0" st="0"/>
                                            </p:txEl>
                                          </p:spTgt>
                                        </p:tgtEl>
                                        <p:attrNameLst>
                                          <p:attrName>style.visibility</p:attrName>
                                        </p:attrNameLst>
                                      </p:cBhvr>
                                      <p:to>
                                        <p:strVal val="visible"/>
                                      </p:to>
                                    </p:set>
                                    <p:animEffect filter="fade" transition="in">
                                      <p:cBhvr>
                                        <p:cTn dur="500"/>
                                        <p:tgtEl>
                                          <p:spTgt spid="5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xEl>
                                              <p:pRg end="1" st="1"/>
                                            </p:txEl>
                                          </p:spTgt>
                                        </p:tgtEl>
                                        <p:attrNameLst>
                                          <p:attrName>style.visibility</p:attrName>
                                        </p:attrNameLst>
                                      </p:cBhvr>
                                      <p:to>
                                        <p:strVal val="visible"/>
                                      </p:to>
                                    </p:set>
                                    <p:animEffect filter="fade" transition="in">
                                      <p:cBhvr>
                                        <p:cTn dur="500"/>
                                        <p:tgtEl>
                                          <p:spTgt spid="5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xEl>
                                              <p:pRg end="2" st="2"/>
                                            </p:txEl>
                                          </p:spTgt>
                                        </p:tgtEl>
                                        <p:attrNameLst>
                                          <p:attrName>style.visibility</p:attrName>
                                        </p:attrNameLst>
                                      </p:cBhvr>
                                      <p:to>
                                        <p:strVal val="visible"/>
                                      </p:to>
                                    </p:set>
                                    <p:animEffect filter="fade" transition="in">
                                      <p:cBhvr>
                                        <p:cTn dur="500"/>
                                        <p:tgtEl>
                                          <p:spTgt spid="5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xEl>
                                              <p:pRg end="3" st="3"/>
                                            </p:txEl>
                                          </p:spTgt>
                                        </p:tgtEl>
                                        <p:attrNameLst>
                                          <p:attrName>style.visibility</p:attrName>
                                        </p:attrNameLst>
                                      </p:cBhvr>
                                      <p:to>
                                        <p:strVal val="visible"/>
                                      </p:to>
                                    </p:set>
                                    <p:animEffect filter="fade" transition="in">
                                      <p:cBhvr>
                                        <p:cTn dur="500"/>
                                        <p:tgtEl>
                                          <p:spTgt spid="51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20" name="Shape 520"/>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5"/>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Discovery 1901-1904</a:t>
            </a:r>
            <a:endParaRPr/>
          </a:p>
        </p:txBody>
      </p:sp>
      <p:sp>
        <p:nvSpPr>
          <p:cNvPr id="225" name="Google Shape;225;p5"/>
          <p:cNvSpPr/>
          <p:nvPr>
            <p:ph idx="1" type="body"/>
          </p:nvPr>
        </p:nvSpPr>
        <p:spPr>
          <a:xfrm>
            <a:off x="750887" y="4568825"/>
            <a:ext cx="7632700" cy="1450975"/>
          </a:xfrm>
          <a:prstGeom prst="roundRect">
            <a:avLst>
              <a:gd fmla="val 16667" name="adj"/>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Robert Scott was an explorer who was known as ‘Scott of the Antarctic’.</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Tom’s first journey was with Scott, who was the leader of the expedition.</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They travelled aboard the ship ‘Discovery’, which was powered by coal and sail.</a:t>
            </a:r>
            <a:endParaRPr/>
          </a:p>
          <a:p>
            <a:pPr indent="0" lvl="0" marL="0" marR="0" rtl="0" algn="l">
              <a:lnSpc>
                <a:spcPct val="90000"/>
              </a:lnSpc>
              <a:spcBef>
                <a:spcPts val="1000"/>
              </a:spcBef>
              <a:spcAft>
                <a:spcPts val="0"/>
              </a:spcAft>
              <a:buClr>
                <a:srgbClr val="1C1C1C"/>
              </a:buClr>
              <a:buSzPts val="1800"/>
              <a:buFont typeface="Arial"/>
              <a:buNone/>
            </a:pPr>
            <a:r>
              <a:rPr b="0" i="0" lang="en-US" sz="1800" u="none" cap="none" strike="noStrike">
                <a:solidFill>
                  <a:srgbClr val="1C1C1C"/>
                </a:solidFill>
                <a:latin typeface="NTR"/>
                <a:ea typeface="NTR"/>
                <a:cs typeface="NTR"/>
                <a:sym typeface="NTR"/>
              </a:rPr>
              <a:t>• They packed the ship with enough coal and fuel for their journey.</a:t>
            </a:r>
            <a:endParaRPr/>
          </a:p>
          <a:p>
            <a:pPr indent="-114300" lvl="0" marL="228600" marR="0" rtl="0" algn="l">
              <a:lnSpc>
                <a:spcPct val="90000"/>
              </a:lnSpc>
              <a:spcBef>
                <a:spcPts val="1000"/>
              </a:spcBef>
              <a:spcAft>
                <a:spcPts val="0"/>
              </a:spcAft>
              <a:buClr>
                <a:srgbClr val="1C1C1C"/>
              </a:buClr>
              <a:buSzPts val="1800"/>
              <a:buFont typeface="Arial"/>
              <a:buNone/>
            </a:pPr>
            <a:r>
              <a:t/>
            </a:r>
            <a:endParaRPr b="0" i="0" sz="1800" u="none">
              <a:solidFill>
                <a:srgbClr val="1C1C1C"/>
              </a:solidFill>
              <a:latin typeface="NTR"/>
              <a:ea typeface="NTR"/>
              <a:cs typeface="NTR"/>
              <a:sym typeface="NTR"/>
            </a:endParaRPr>
          </a:p>
        </p:txBody>
      </p:sp>
      <p:pic>
        <p:nvPicPr>
          <p:cNvPr id="226" name="Google Shape;226;p5"/>
          <p:cNvPicPr preferRelativeResize="0"/>
          <p:nvPr/>
        </p:nvPicPr>
        <p:blipFill rotWithShape="1">
          <a:blip r:embed="rId3">
            <a:alphaModFix/>
          </a:blip>
          <a:srcRect b="0" l="0" r="0" t="0"/>
          <a:stretch/>
        </p:blipFill>
        <p:spPr>
          <a:xfrm>
            <a:off x="3352800" y="1473200"/>
            <a:ext cx="1922462" cy="27574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0" st="0"/>
                                            </p:txEl>
                                          </p:spTgt>
                                        </p:tgtEl>
                                        <p:attrNameLst>
                                          <p:attrName>style.visibility</p:attrName>
                                        </p:attrNameLst>
                                      </p:cBhvr>
                                      <p:to>
                                        <p:strVal val="visible"/>
                                      </p:to>
                                    </p:set>
                                    <p:animEffect filter="fade" transition="in">
                                      <p:cBhvr>
                                        <p:cTn dur="500"/>
                                        <p:tgtEl>
                                          <p:spTgt spid="2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1" st="1"/>
                                            </p:txEl>
                                          </p:spTgt>
                                        </p:tgtEl>
                                        <p:attrNameLst>
                                          <p:attrName>style.visibility</p:attrName>
                                        </p:attrNameLst>
                                      </p:cBhvr>
                                      <p:to>
                                        <p:strVal val="visible"/>
                                      </p:to>
                                    </p:set>
                                    <p:animEffect filter="fade" transition="in">
                                      <p:cBhvr>
                                        <p:cTn dur="500"/>
                                        <p:tgtEl>
                                          <p:spTgt spid="2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2" st="2"/>
                                            </p:txEl>
                                          </p:spTgt>
                                        </p:tgtEl>
                                        <p:attrNameLst>
                                          <p:attrName>style.visibility</p:attrName>
                                        </p:attrNameLst>
                                      </p:cBhvr>
                                      <p:to>
                                        <p:strVal val="visible"/>
                                      </p:to>
                                    </p:set>
                                    <p:animEffect filter="fade" transition="in">
                                      <p:cBhvr>
                                        <p:cTn dur="500"/>
                                        <p:tgtEl>
                                          <p:spTgt spid="2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3" st="3"/>
                                            </p:txEl>
                                          </p:spTgt>
                                        </p:tgtEl>
                                        <p:attrNameLst>
                                          <p:attrName>style.visibility</p:attrName>
                                        </p:attrNameLst>
                                      </p:cBhvr>
                                      <p:to>
                                        <p:strVal val="visible"/>
                                      </p:to>
                                    </p:set>
                                    <p:animEffect filter="fade" transition="in">
                                      <p:cBhvr>
                                        <p:cTn dur="500"/>
                                        <p:tgtEl>
                                          <p:spTgt spid="2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4" st="4"/>
                                            </p:txEl>
                                          </p:spTgt>
                                        </p:tgtEl>
                                        <p:attrNameLst>
                                          <p:attrName>style.visibility</p:attrName>
                                        </p:attrNameLst>
                                      </p:cBhvr>
                                      <p:to>
                                        <p:strVal val="visible"/>
                                      </p:to>
                                    </p:set>
                                    <p:animEffect filter="fade" transition="in">
                                      <p:cBhvr>
                                        <p:cTn dur="500"/>
                                        <p:tgtEl>
                                          <p:spTgt spid="22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6"/>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Discovery Gets Stuck</a:t>
            </a:r>
            <a:endParaRPr/>
          </a:p>
        </p:txBody>
      </p:sp>
      <p:sp>
        <p:nvSpPr>
          <p:cNvPr id="232" name="Google Shape;232;p6"/>
          <p:cNvSpPr txBox="1"/>
          <p:nvPr/>
        </p:nvSpPr>
        <p:spPr>
          <a:xfrm>
            <a:off x="750887" y="3973512"/>
            <a:ext cx="7654925" cy="2039937"/>
          </a:xfrm>
          <a:prstGeom prst="rect">
            <a:avLst/>
          </a:prstGeom>
          <a:solidFill>
            <a:srgbClr val="A6DCF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33" name="Google Shape;233;p6"/>
          <p:cNvSpPr/>
          <p:nvPr>
            <p:ph idx="1" type="body"/>
          </p:nvPr>
        </p:nvSpPr>
        <p:spPr>
          <a:xfrm>
            <a:off x="952500" y="4105275"/>
            <a:ext cx="7392987" cy="4578350"/>
          </a:xfrm>
          <a:prstGeom prst="roundRect">
            <a:avLst>
              <a:gd fmla="val 16667" name="adj"/>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C1C1C"/>
              </a:buClr>
              <a:buSzPts val="1800"/>
              <a:buFont typeface="Arial"/>
              <a:buNone/>
            </a:pPr>
            <a:r>
              <a:rPr b="0" i="0" lang="en-US" sz="1800" u="none">
                <a:solidFill>
                  <a:srgbClr val="1C1C1C"/>
                </a:solidFill>
                <a:latin typeface="NTR"/>
                <a:ea typeface="NTR"/>
                <a:cs typeface="NTR"/>
                <a:sym typeface="NTR"/>
              </a:rPr>
              <a:t>On the route to Antarctica, ‘Discovery’ the ship became trapped in the ice and was stuck there for almost two years. The crew of the ship erected a wooden hut on a headland which became known as ‘Hut Point’. Heavy sledges filled with up to 360kg of food were dragged by men to the hut, which was very difficult.</a:t>
            </a:r>
            <a:endParaRPr/>
          </a:p>
          <a:p>
            <a:pPr indent="0" lvl="0" marL="0" marR="0" rtl="0" algn="l">
              <a:lnSpc>
                <a:spcPct val="90000"/>
              </a:lnSpc>
              <a:spcBef>
                <a:spcPts val="1000"/>
              </a:spcBef>
              <a:spcAft>
                <a:spcPts val="0"/>
              </a:spcAft>
              <a:buClr>
                <a:srgbClr val="1C1C1C"/>
              </a:buClr>
              <a:buSzPts val="1800"/>
              <a:buFont typeface="Arial"/>
              <a:buNone/>
            </a:pPr>
            <a:r>
              <a:rPr b="0" i="0" lang="en-US" sz="1800" u="none">
                <a:solidFill>
                  <a:srgbClr val="1C1C1C"/>
                </a:solidFill>
                <a:latin typeface="NTR"/>
                <a:ea typeface="NTR"/>
                <a:cs typeface="NTR"/>
                <a:sym typeface="NTR"/>
              </a:rPr>
              <a:t>The trip began in 1901 and they returned in 1904.</a:t>
            </a:r>
            <a:endParaRPr/>
          </a:p>
          <a:p>
            <a:pPr indent="-114300" lvl="0" marL="228600" marR="0" rtl="0" algn="l">
              <a:lnSpc>
                <a:spcPct val="90000"/>
              </a:lnSpc>
              <a:spcBef>
                <a:spcPts val="1000"/>
              </a:spcBef>
              <a:spcAft>
                <a:spcPts val="0"/>
              </a:spcAft>
              <a:buClr>
                <a:srgbClr val="1C1C1C"/>
              </a:buClr>
              <a:buSzPts val="1800"/>
              <a:buFont typeface="Arial"/>
              <a:buNone/>
            </a:pPr>
            <a:r>
              <a:t/>
            </a:r>
            <a:endParaRPr b="0" i="0" sz="1800" u="none">
              <a:solidFill>
                <a:srgbClr val="1C1C1C"/>
              </a:solidFill>
              <a:latin typeface="NTR"/>
              <a:ea typeface="NTR"/>
              <a:cs typeface="NTR"/>
              <a:sym typeface="NTR"/>
            </a:endParaRPr>
          </a:p>
        </p:txBody>
      </p:sp>
      <p:pic>
        <p:nvPicPr>
          <p:cNvPr id="234" name="Google Shape;234;p6"/>
          <p:cNvPicPr preferRelativeResize="0"/>
          <p:nvPr/>
        </p:nvPicPr>
        <p:blipFill rotWithShape="1">
          <a:blip r:embed="rId3">
            <a:alphaModFix/>
          </a:blip>
          <a:srcRect b="0" l="0" r="0" t="0"/>
          <a:stretch/>
        </p:blipFill>
        <p:spPr>
          <a:xfrm>
            <a:off x="2638425" y="1417637"/>
            <a:ext cx="3692525" cy="26114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7"/>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The First Record </a:t>
            </a:r>
            <a:endParaRPr/>
          </a:p>
        </p:txBody>
      </p:sp>
      <p:pic>
        <p:nvPicPr>
          <p:cNvPr id="240" name="Google Shape;240;p7"/>
          <p:cNvPicPr preferRelativeResize="0"/>
          <p:nvPr>
            <p:ph idx="4294967295" type="body"/>
          </p:nvPr>
        </p:nvPicPr>
        <p:blipFill rotWithShape="1">
          <a:blip r:embed="rId3">
            <a:alphaModFix/>
          </a:blip>
          <a:srcRect b="0" l="0" r="0" t="0"/>
          <a:stretch/>
        </p:blipFill>
        <p:spPr>
          <a:xfrm>
            <a:off x="747539" y="1672492"/>
            <a:ext cx="2545160" cy="3478579"/>
          </a:xfrm>
          <a:prstGeom prst="roundRect">
            <a:avLst>
              <a:gd fmla="val 558" name="adj"/>
            </a:avLst>
          </a:prstGeom>
          <a:noFill/>
          <a:ln>
            <a:noFill/>
          </a:ln>
        </p:spPr>
      </p:pic>
      <p:sp>
        <p:nvSpPr>
          <p:cNvPr id="241" name="Google Shape;241;p7"/>
          <p:cNvSpPr txBox="1"/>
          <p:nvPr/>
        </p:nvSpPr>
        <p:spPr>
          <a:xfrm>
            <a:off x="3575050" y="1473200"/>
            <a:ext cx="4876800" cy="3813175"/>
          </a:xfrm>
          <a:prstGeom prst="rect">
            <a:avLst/>
          </a:prstGeom>
          <a:solidFill>
            <a:srgbClr val="A6DCF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NTR"/>
              <a:ea typeface="NTR"/>
              <a:cs typeface="NTR"/>
              <a:sym typeface="NTR"/>
            </a:endParaRPr>
          </a:p>
        </p:txBody>
      </p:sp>
      <p:sp>
        <p:nvSpPr>
          <p:cNvPr id="242" name="Google Shape;242;p7"/>
          <p:cNvSpPr txBox="1"/>
          <p:nvPr/>
        </p:nvSpPr>
        <p:spPr>
          <a:xfrm>
            <a:off x="3716337" y="1600200"/>
            <a:ext cx="4630737" cy="341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On this expedition, Tom was part of a team of men who set a new record. The group had managed to get just 575 miles away from the South Pole- closer than anyone had managed before.</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Tom received a medal for his work on the expedition.</a:t>
            </a:r>
            <a:endParaRPr/>
          </a:p>
          <a:p>
            <a:pPr indent="0" lvl="0" marL="0" marR="0" rtl="0" algn="l">
              <a:lnSpc>
                <a:spcPct val="100000"/>
              </a:lnSpc>
              <a:spcBef>
                <a:spcPts val="0"/>
              </a:spcBef>
              <a:spcAft>
                <a:spcPts val="0"/>
              </a:spcAft>
              <a:buClr>
                <a:schemeClr val="dk1"/>
              </a:buClr>
              <a:buSzPts val="1800"/>
              <a:buFont typeface="NTR"/>
              <a:buNone/>
            </a:pPr>
            <a:r>
              <a:t/>
            </a:r>
            <a:endParaRPr b="0" i="0" sz="1800" u="none">
              <a:solidFill>
                <a:schemeClr val="dk1"/>
              </a:solidFill>
              <a:latin typeface="NTR"/>
              <a:ea typeface="NTR"/>
              <a:cs typeface="NTR"/>
              <a:sym typeface="NTR"/>
            </a:endParaRPr>
          </a:p>
          <a:p>
            <a:pPr indent="0" lvl="0" marL="0" marR="0" rtl="0" algn="l">
              <a:lnSpc>
                <a:spcPct val="100000"/>
              </a:lnSpc>
              <a:spcBef>
                <a:spcPts val="0"/>
              </a:spcBef>
              <a:spcAft>
                <a:spcPts val="0"/>
              </a:spcAft>
              <a:buClr>
                <a:schemeClr val="dk1"/>
              </a:buClr>
              <a:buSzPts val="1800"/>
              <a:buFont typeface="NTR"/>
              <a:buNone/>
            </a:pPr>
            <a:r>
              <a:rPr b="0" i="0" lang="en-US" sz="1800" u="none">
                <a:solidFill>
                  <a:schemeClr val="dk1"/>
                </a:solidFill>
                <a:latin typeface="NTR"/>
                <a:ea typeface="NTR"/>
                <a:cs typeface="NTR"/>
                <a:sym typeface="NTR"/>
              </a:rPr>
              <a:t>Robert Scott recommended Tom for the medal for his ‘good conduct and meritorious service’ throughout the trip.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8"/>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The Race to the South Pole</a:t>
            </a:r>
            <a:endParaRPr/>
          </a:p>
        </p:txBody>
      </p:sp>
      <p:pic>
        <p:nvPicPr>
          <p:cNvPr id="248" name="Google Shape;248;p8"/>
          <p:cNvPicPr preferRelativeResize="0"/>
          <p:nvPr>
            <p:ph idx="4294967295" type="body"/>
          </p:nvPr>
        </p:nvPicPr>
        <p:blipFill rotWithShape="1">
          <a:blip r:embed="rId3">
            <a:alphaModFix/>
          </a:blip>
          <a:srcRect b="0" l="0" r="0" t="0"/>
          <a:stretch/>
        </p:blipFill>
        <p:spPr>
          <a:xfrm>
            <a:off x="2689667" y="1473201"/>
            <a:ext cx="3755136" cy="2706624"/>
          </a:xfrm>
          <a:prstGeom prst="roundRect">
            <a:avLst>
              <a:gd fmla="val 558" name="adj"/>
            </a:avLst>
          </a:prstGeom>
          <a:noFill/>
          <a:ln>
            <a:noFill/>
          </a:ln>
        </p:spPr>
      </p:pic>
      <p:sp>
        <p:nvSpPr>
          <p:cNvPr id="249" name="Google Shape;249;p8"/>
          <p:cNvSpPr/>
          <p:nvPr/>
        </p:nvSpPr>
        <p:spPr>
          <a:xfrm>
            <a:off x="561975" y="4568825"/>
            <a:ext cx="8115300" cy="4578350"/>
          </a:xfrm>
          <a:prstGeom prst="roundRect">
            <a:avLst>
              <a:gd fmla="val 558"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Tom wanted to be the first person to reach the South Pole.</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Tom joined Robert Scott on another expedition, which began on 24</a:t>
            </a:r>
            <a:r>
              <a:rPr b="0" baseline="30000" i="0" lang="en-US" sz="1800" u="none">
                <a:solidFill>
                  <a:srgbClr val="1C1C1C"/>
                </a:solidFill>
                <a:latin typeface="NTR"/>
                <a:ea typeface="NTR"/>
                <a:cs typeface="NTR"/>
                <a:sym typeface="NTR"/>
              </a:rPr>
              <a:t>th</a:t>
            </a:r>
            <a:r>
              <a:rPr b="0" i="0" lang="en-US" sz="1800" u="none">
                <a:solidFill>
                  <a:srgbClr val="1C1C1C"/>
                </a:solidFill>
                <a:latin typeface="NTR"/>
                <a:ea typeface="NTR"/>
                <a:cs typeface="NTR"/>
                <a:sym typeface="NTR"/>
              </a:rPr>
              <a:t> October 1911.</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This was on the ship ‘Terra Nova’.</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They expected the trip to last five months and 16 men joined them.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animEffect filter="fade" transition="in">
                                      <p:cBhvr>
                                        <p:cTn dur="500"/>
                                        <p:tgtEl>
                                          <p:spTgt spid="2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animEffect filter="fade" transition="in">
                                      <p:cBhvr>
                                        <p:cTn dur="500"/>
                                        <p:tgtEl>
                                          <p:spTgt spid="2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2" st="2"/>
                                            </p:txEl>
                                          </p:spTgt>
                                        </p:tgtEl>
                                        <p:attrNameLst>
                                          <p:attrName>style.visibility</p:attrName>
                                        </p:attrNameLst>
                                      </p:cBhvr>
                                      <p:to>
                                        <p:strVal val="visible"/>
                                      </p:to>
                                    </p:set>
                                    <p:animEffect filter="fade" transition="in">
                                      <p:cBhvr>
                                        <p:cTn dur="500"/>
                                        <p:tgtEl>
                                          <p:spTgt spid="2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3" st="3"/>
                                            </p:txEl>
                                          </p:spTgt>
                                        </p:tgtEl>
                                        <p:attrNameLst>
                                          <p:attrName>style.visibility</p:attrName>
                                        </p:attrNameLst>
                                      </p:cBhvr>
                                      <p:to>
                                        <p:strVal val="visible"/>
                                      </p:to>
                                    </p:set>
                                    <p:animEffect filter="fade" transition="in">
                                      <p:cBhvr>
                                        <p:cTn dur="500"/>
                                        <p:tgtEl>
                                          <p:spTgt spid="2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9"/>
          <p:cNvSpPr/>
          <p:nvPr>
            <p:ph type="title"/>
          </p:nvPr>
        </p:nvSpPr>
        <p:spPr>
          <a:xfrm>
            <a:off x="457200" y="479425"/>
            <a:ext cx="8220075" cy="993775"/>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4000"/>
              <a:buFont typeface="Arial"/>
              <a:buNone/>
            </a:pPr>
            <a:r>
              <a:rPr b="0" i="0" lang="en-US" sz="4000" u="none">
                <a:solidFill>
                  <a:srgbClr val="1C1C1C"/>
                </a:solidFill>
                <a:latin typeface="Arial"/>
                <a:ea typeface="Arial"/>
                <a:cs typeface="Arial"/>
                <a:sym typeface="Arial"/>
              </a:rPr>
              <a:t>…Continued</a:t>
            </a:r>
            <a:endParaRPr/>
          </a:p>
        </p:txBody>
      </p:sp>
      <p:pic>
        <p:nvPicPr>
          <p:cNvPr id="255" name="Google Shape;255;p9"/>
          <p:cNvPicPr preferRelativeResize="0"/>
          <p:nvPr>
            <p:ph idx="4294967295" type="body"/>
          </p:nvPr>
        </p:nvPicPr>
        <p:blipFill rotWithShape="1">
          <a:blip r:embed="rId3">
            <a:alphaModFix/>
          </a:blip>
          <a:srcRect b="0" l="0" r="0" t="0"/>
          <a:stretch/>
        </p:blipFill>
        <p:spPr>
          <a:xfrm>
            <a:off x="2663335" y="1473201"/>
            <a:ext cx="3807799" cy="2722675"/>
          </a:xfrm>
          <a:prstGeom prst="roundRect">
            <a:avLst>
              <a:gd fmla="val 558" name="adj"/>
            </a:avLst>
          </a:prstGeom>
          <a:noFill/>
          <a:ln>
            <a:noFill/>
          </a:ln>
        </p:spPr>
      </p:pic>
      <p:sp>
        <p:nvSpPr>
          <p:cNvPr id="256" name="Google Shape;256;p9"/>
          <p:cNvSpPr/>
          <p:nvPr/>
        </p:nvSpPr>
        <p:spPr>
          <a:xfrm>
            <a:off x="561975" y="4568825"/>
            <a:ext cx="8115300" cy="1524000"/>
          </a:xfrm>
          <a:prstGeom prst="roundRect">
            <a:avLst>
              <a:gd fmla="val 558" name="adj"/>
            </a:avLst>
          </a:prstGeom>
          <a:noFill/>
          <a:ln>
            <a:noFill/>
          </a:ln>
        </p:spPr>
        <p:txBody>
          <a:bodyPr anchorCtr="0" anchor="t" bIns="0" lIns="0" spcFirstLastPara="1" rIns="0" wrap="square" tIns="0">
            <a:noAutofit/>
          </a:bodyPr>
          <a:lstStyle/>
          <a:p>
            <a:pPr indent="-285750" lvl="0" marL="285750" marR="0" rtl="0" algn="l">
              <a:lnSpc>
                <a:spcPct val="90000"/>
              </a:lnSpc>
              <a:spcBef>
                <a:spcPts val="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They bought heavy sledges with them to drag across the thick snow and ice.</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The terrain was extremely dangerous as the glacier was full of deep cracks called                  crevasses.</a:t>
            </a:r>
            <a:endParaRPr/>
          </a:p>
          <a:p>
            <a:pPr indent="-285750" lvl="0" marL="285750" marR="0" rtl="0" algn="l">
              <a:lnSpc>
                <a:spcPct val="90000"/>
              </a:lnSpc>
              <a:spcBef>
                <a:spcPts val="1000"/>
              </a:spcBef>
              <a:spcAft>
                <a:spcPts val="0"/>
              </a:spcAft>
              <a:buClr>
                <a:srgbClr val="1C1C1C"/>
              </a:buClr>
              <a:buSzPts val="1800"/>
              <a:buFont typeface="Arial"/>
              <a:buChar char="•"/>
            </a:pPr>
            <a:r>
              <a:rPr b="0" i="0" lang="en-US" sz="1800" u="none">
                <a:solidFill>
                  <a:srgbClr val="1C1C1C"/>
                </a:solidFill>
                <a:latin typeface="NTR"/>
                <a:ea typeface="NTR"/>
                <a:cs typeface="NTR"/>
                <a:sym typeface="NTR"/>
              </a:rPr>
              <a:t>As the team were just 140 miles from the South Pole, Scott thought it best for only 4 of them to continue. Tom was devastated when he wasn’t chosen.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xEl>
                                              <p:pRg end="0" st="0"/>
                                            </p:txEl>
                                          </p:spTgt>
                                        </p:tgtEl>
                                        <p:attrNameLst>
                                          <p:attrName>style.visibility</p:attrName>
                                        </p:attrNameLst>
                                      </p:cBhvr>
                                      <p:to>
                                        <p:strVal val="visible"/>
                                      </p:to>
                                    </p:set>
                                    <p:animEffect filter="fade" transition="in">
                                      <p:cBhvr>
                                        <p:cTn dur="500"/>
                                        <p:tgtEl>
                                          <p:spTgt spid="2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xEl>
                                              <p:pRg end="1" st="1"/>
                                            </p:txEl>
                                          </p:spTgt>
                                        </p:tgtEl>
                                        <p:attrNameLst>
                                          <p:attrName>style.visibility</p:attrName>
                                        </p:attrNameLst>
                                      </p:cBhvr>
                                      <p:to>
                                        <p:strVal val="visible"/>
                                      </p:to>
                                    </p:set>
                                    <p:animEffect filter="fade" transition="in">
                                      <p:cBhvr>
                                        <p:cTn dur="500"/>
                                        <p:tgtEl>
                                          <p:spTgt spid="2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xEl>
                                              <p:pRg end="2" st="2"/>
                                            </p:txEl>
                                          </p:spTgt>
                                        </p:tgtEl>
                                        <p:attrNameLst>
                                          <p:attrName>style.visibility</p:attrName>
                                        </p:attrNameLst>
                                      </p:cBhvr>
                                      <p:to>
                                        <p:strVal val="visible"/>
                                      </p:to>
                                    </p:set>
                                    <p:animEffect filter="fade" transition="in">
                                      <p:cBhvr>
                                        <p:cTn dur="500"/>
                                        <p:tgtEl>
                                          <p:spTgt spid="25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6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1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4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6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7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13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9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15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xmlns:r="http://schemas.openxmlformats.org/officeDocument/2006/relationships" name="4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5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0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2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8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1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3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2014-10-01T16:09:27Z</dcterms:created>
  <dc:creator>Twinkl</dc:creator>
</cp:coreProperties>
</file>