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4" r:id="rId4"/>
    <p:sldId id="268" r:id="rId5"/>
    <p:sldId id="277" r:id="rId6"/>
    <p:sldId id="275" r:id="rId7"/>
    <p:sldId id="276" r:id="rId8"/>
    <p:sldId id="269" r:id="rId9"/>
    <p:sldId id="278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76B"/>
    <a:srgbClr val="E51E21"/>
    <a:srgbClr val="BC0105"/>
    <a:srgbClr val="85BD33"/>
    <a:srgbClr val="F08215"/>
    <a:srgbClr val="EEF4DC"/>
    <a:srgbClr val="F9B000"/>
    <a:srgbClr val="A973B1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numeracy-maths/fractions/pizza-fractions-fractions-maths-key-stage-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numeracy-maths/fractions/pizza-fractions-fractions-maths-key-stage-1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C69653AC-75AB-42C4-B3A8-E25850290426}"/>
              </a:ext>
            </a:extLst>
          </p:cNvPr>
          <p:cNvSpPr/>
          <p:nvPr/>
        </p:nvSpPr>
        <p:spPr>
          <a:xfrm>
            <a:off x="4129548" y="5567516"/>
            <a:ext cx="870155" cy="56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36CBBFDE-1D26-4ED3-AE19-17E53EFA7F75}"/>
              </a:ext>
            </a:extLst>
          </p:cNvPr>
          <p:cNvSpPr/>
          <p:nvPr/>
        </p:nvSpPr>
        <p:spPr>
          <a:xfrm>
            <a:off x="4136922" y="3148780"/>
            <a:ext cx="870155" cy="56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2150703"/>
            <a:ext cx="4308055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the </a:t>
            </a:r>
            <a:r>
              <a:rPr lang="en-GB" sz="2000" b="1" dirty="0"/>
              <a:t>whole</a:t>
            </a:r>
            <a:r>
              <a:rPr lang="en-GB" dirty="0"/>
              <a:t> pizza.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Half?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3549055"/>
            <a:ext cx="6568176" cy="88829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pizza has been cut into </a:t>
            </a:r>
            <a:r>
              <a:rPr lang="en-GB" sz="2000" b="1" dirty="0"/>
              <a:t>two</a:t>
            </a:r>
            <a:r>
              <a:rPr lang="en-GB" dirty="0"/>
              <a:t> </a:t>
            </a:r>
            <a:r>
              <a:rPr lang="en-GB" sz="2000" b="1" dirty="0"/>
              <a:t>halves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Each piece is the same size.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0885" y="5228338"/>
            <a:ext cx="5253100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</a:t>
            </a:r>
            <a:r>
              <a:rPr lang="en-GB" sz="2000" b="1" dirty="0"/>
              <a:t>one half </a:t>
            </a:r>
            <a:r>
              <a:rPr lang="en-GB" dirty="0"/>
              <a:t>of the pizza.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75" y="1473201"/>
            <a:ext cx="1800692" cy="1800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82103" y="3641156"/>
            <a:ext cx="1792519" cy="902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32992" y="3644385"/>
            <a:ext cx="1796606" cy="9003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2654" y="5067894"/>
            <a:ext cx="1792519" cy="9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2033743"/>
            <a:ext cx="4308055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</a:t>
            </a:r>
            <a:r>
              <a:rPr lang="en-GB" sz="2000" b="1" dirty="0"/>
              <a:t>two halves</a:t>
            </a:r>
            <a:r>
              <a:rPr lang="en-GB" b="1" dirty="0"/>
              <a:t> </a:t>
            </a:r>
            <a:r>
              <a:rPr lang="en-GB" dirty="0"/>
              <a:t>of a pizza.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Quarter?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3397840"/>
            <a:ext cx="6568176" cy="1467180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two halves </a:t>
            </a:r>
            <a:r>
              <a:rPr lang="en-GB" dirty="0"/>
              <a:t>have been cut in </a:t>
            </a:r>
            <a:r>
              <a:rPr lang="en-GB" b="1" dirty="0"/>
              <a:t>half</a:t>
            </a:r>
            <a:r>
              <a:rPr lang="en-GB" dirty="0"/>
              <a:t>. The pizza </a:t>
            </a:r>
            <a:br>
              <a:rPr lang="en-GB" dirty="0"/>
            </a:br>
            <a:r>
              <a:rPr lang="en-GB" dirty="0"/>
              <a:t>has been cut into </a:t>
            </a:r>
            <a:r>
              <a:rPr lang="en-GB" b="1" dirty="0"/>
              <a:t>four quarters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Each piece is the same size.</a:t>
            </a:r>
            <a:br>
              <a:rPr lang="en-GB" dirty="0"/>
            </a:br>
            <a:r>
              <a:rPr lang="en-GB" dirty="0"/>
              <a:t>A </a:t>
            </a:r>
            <a:r>
              <a:rPr lang="en-GB" b="1" dirty="0"/>
              <a:t>quarter </a:t>
            </a:r>
            <a:r>
              <a:rPr lang="en-GB" dirty="0"/>
              <a:t>is one of four equal parts.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0885" y="5228338"/>
            <a:ext cx="5253100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</a:t>
            </a:r>
            <a:r>
              <a:rPr lang="en-GB" sz="2000" b="1" dirty="0"/>
              <a:t>one</a:t>
            </a:r>
            <a:r>
              <a:rPr lang="en-GB" sz="2000" dirty="0"/>
              <a:t> </a:t>
            </a:r>
            <a:r>
              <a:rPr lang="en-GB" sz="2000" b="1" dirty="0"/>
              <a:t>quarter</a:t>
            </a:r>
            <a:r>
              <a:rPr lang="en-GB" sz="2000" dirty="0"/>
              <a:t> </a:t>
            </a:r>
            <a:r>
              <a:rPr lang="en-GB" dirty="0"/>
              <a:t>of the pizza.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2981" y="1831667"/>
            <a:ext cx="1792519" cy="902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3870" y="1834896"/>
            <a:ext cx="1796606" cy="9003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0CEE10-8D43-48A4-B07D-50D582F1F128}"/>
              </a:ext>
            </a:extLst>
          </p:cNvPr>
          <p:cNvGrpSpPr/>
          <p:nvPr/>
        </p:nvGrpSpPr>
        <p:grpSpPr>
          <a:xfrm>
            <a:off x="6494966" y="3087837"/>
            <a:ext cx="1948600" cy="1940866"/>
            <a:chOff x="6494966" y="3087837"/>
            <a:chExt cx="1948600" cy="1940866"/>
          </a:xfrm>
        </p:grpSpPr>
        <p:pic>
          <p:nvPicPr>
            <p:cNvPr id="10" name="Google Shape;79;p15">
              <a:extLst>
                <a:ext uri="{FF2B5EF4-FFF2-40B4-BE49-F238E27FC236}">
                  <a16:creationId xmlns:a16="http://schemas.microsoft.com/office/drawing/2014/main" id="{4C53B8AC-FD56-43E4-A427-48C40E9A057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51983"/>
            <a:stretch/>
          </p:blipFill>
          <p:spPr>
            <a:xfrm rot="-5400000">
              <a:off x="7561841" y="4146978"/>
              <a:ext cx="860725" cy="902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80;p15">
              <a:extLst>
                <a:ext uri="{FF2B5EF4-FFF2-40B4-BE49-F238E27FC236}">
                  <a16:creationId xmlns:a16="http://schemas.microsoft.com/office/drawing/2014/main" id="{5A5CDBD7-34A5-4277-93B1-1F2AA679355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50362"/>
            <a:stretch/>
          </p:blipFill>
          <p:spPr>
            <a:xfrm rot="-5400000">
              <a:off x="6499253" y="4132640"/>
              <a:ext cx="891775" cy="900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81;p15">
              <a:extLst>
                <a:ext uri="{FF2B5EF4-FFF2-40B4-BE49-F238E27FC236}">
                  <a16:creationId xmlns:a16="http://schemas.microsoft.com/office/drawing/2014/main" id="{A9CCC9E9-EBDB-406B-B396-FF7758B1C33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49637"/>
            <a:stretch/>
          </p:blipFill>
          <p:spPr>
            <a:xfrm rot="-5400000">
              <a:off x="6492741" y="3090062"/>
              <a:ext cx="904800" cy="900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82;p15">
              <a:extLst>
                <a:ext uri="{FF2B5EF4-FFF2-40B4-BE49-F238E27FC236}">
                  <a16:creationId xmlns:a16="http://schemas.microsoft.com/office/drawing/2014/main" id="{BB392F52-435D-43C0-B63D-6EE93EBA577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46512"/>
            <a:stretch/>
          </p:blipFill>
          <p:spPr>
            <a:xfrm rot="-5400000">
              <a:off x="7512816" y="3115862"/>
              <a:ext cx="958775" cy="902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Google Shape;83;p15">
            <a:extLst>
              <a:ext uri="{FF2B5EF4-FFF2-40B4-BE49-F238E27FC236}">
                <a16:creationId xmlns:a16="http://schemas.microsoft.com/office/drawing/2014/main" id="{07C6281B-9B9B-4087-AE26-47C30FD0DE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51983"/>
          <a:stretch/>
        </p:blipFill>
        <p:spPr>
          <a:xfrm rot="-5400000">
            <a:off x="5638882" y="5078523"/>
            <a:ext cx="860725" cy="90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5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A Quarter</a:t>
            </a:r>
          </a:p>
        </p:txBody>
      </p:sp>
      <p:grpSp>
        <p:nvGrpSpPr>
          <p:cNvPr id="6" name="quartered pizza">
            <a:extLst>
              <a:ext uri="{FF2B5EF4-FFF2-40B4-BE49-F238E27FC236}">
                <a16:creationId xmlns:a16="http://schemas.microsoft.com/office/drawing/2014/main" id="{E1244873-7685-46D8-9F3A-317700727291}"/>
              </a:ext>
            </a:extLst>
          </p:cNvPr>
          <p:cNvGrpSpPr/>
          <p:nvPr/>
        </p:nvGrpSpPr>
        <p:grpSpPr>
          <a:xfrm>
            <a:off x="2966329" y="2509639"/>
            <a:ext cx="3071458" cy="3014728"/>
            <a:chOff x="3061865" y="2509639"/>
            <a:chExt cx="3071458" cy="3014728"/>
          </a:xfrm>
        </p:grpSpPr>
        <p:pic>
          <p:nvPicPr>
            <p:cNvPr id="12" name="Google Shape;79;p15">
              <a:extLst>
                <a:ext uri="{FF2B5EF4-FFF2-40B4-BE49-F238E27FC236}">
                  <a16:creationId xmlns:a16="http://schemas.microsoft.com/office/drawing/2014/main" id="{1049FCEF-24CA-41A8-A8D2-D83B9E21042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51983"/>
            <a:stretch/>
          </p:blipFill>
          <p:spPr>
            <a:xfrm rot="-5400000">
              <a:off x="4670473" y="4061520"/>
              <a:ext cx="1428007" cy="1497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80;p15">
              <a:extLst>
                <a:ext uri="{FF2B5EF4-FFF2-40B4-BE49-F238E27FC236}">
                  <a16:creationId xmlns:a16="http://schemas.microsoft.com/office/drawing/2014/main" id="{6CE0D9DF-51E5-40E1-BB45-04350897850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50362"/>
            <a:stretch/>
          </p:blipFill>
          <p:spPr>
            <a:xfrm rot="-5400000">
              <a:off x="3111157" y="4056458"/>
              <a:ext cx="1405900" cy="1504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81;p15">
              <a:extLst>
                <a:ext uri="{FF2B5EF4-FFF2-40B4-BE49-F238E27FC236}">
                  <a16:creationId xmlns:a16="http://schemas.microsoft.com/office/drawing/2014/main" id="{4516901F-7908-46E1-A778-C043C7FA0FB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49637"/>
            <a:stretch/>
          </p:blipFill>
          <p:spPr>
            <a:xfrm rot="-5400000">
              <a:off x="3058173" y="2513331"/>
              <a:ext cx="1501131" cy="1493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82;p15">
              <a:extLst>
                <a:ext uri="{FF2B5EF4-FFF2-40B4-BE49-F238E27FC236}">
                  <a16:creationId xmlns:a16="http://schemas.microsoft.com/office/drawing/2014/main" id="{13403B2E-A992-45BB-82D1-510D2093202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46512"/>
            <a:stretch/>
          </p:blipFill>
          <p:spPr>
            <a:xfrm rot="-5400000">
              <a:off x="4651038" y="2528486"/>
              <a:ext cx="1489095" cy="1475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: Rounded Corners 2"/>
          <p:cNvSpPr/>
          <p:nvPr/>
        </p:nvSpPr>
        <p:spPr>
          <a:xfrm>
            <a:off x="709490" y="1387391"/>
            <a:ext cx="7715489" cy="922350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a </a:t>
            </a:r>
            <a:r>
              <a:rPr lang="en-GB" sz="2000" b="1" dirty="0"/>
              <a:t>whole</a:t>
            </a:r>
            <a:r>
              <a:rPr lang="en-GB" dirty="0"/>
              <a:t> pizza. </a:t>
            </a:r>
          </a:p>
          <a:p>
            <a:pPr algn="ctr"/>
            <a:r>
              <a:rPr lang="en-GB" dirty="0"/>
              <a:t>Can you click on the knife to cut it into </a:t>
            </a:r>
            <a:r>
              <a:rPr lang="en-GB" sz="2000" b="1" dirty="0"/>
              <a:t>two halves</a:t>
            </a:r>
            <a:r>
              <a:rPr lang="en-GB" dirty="0"/>
              <a:t>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09490" y="559567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You have made </a:t>
            </a:r>
            <a:r>
              <a:rPr lang="en-US" sz="2000" b="1" dirty="0"/>
              <a:t>two</a:t>
            </a:r>
            <a:r>
              <a:rPr lang="en-US" dirty="0"/>
              <a:t> </a:t>
            </a:r>
            <a:r>
              <a:rPr lang="en-US" sz="2000" b="1" dirty="0"/>
              <a:t>halves</a:t>
            </a:r>
            <a:r>
              <a:rPr lang="en-US" dirty="0"/>
              <a:t>. Each piece is a </a:t>
            </a:r>
            <a:r>
              <a:rPr lang="en-US" sz="2000" b="1" dirty="0"/>
              <a:t>half</a:t>
            </a:r>
            <a:r>
              <a:rPr lang="en-US" dirty="0"/>
              <a:t>.</a:t>
            </a:r>
            <a:endParaRPr lang="en-GB" dirty="0"/>
          </a:p>
        </p:txBody>
      </p:sp>
      <p:grpSp>
        <p:nvGrpSpPr>
          <p:cNvPr id="10" name="Two Halves"/>
          <p:cNvGrpSpPr/>
          <p:nvPr/>
        </p:nvGrpSpPr>
        <p:grpSpPr>
          <a:xfrm>
            <a:off x="2946223" y="2551689"/>
            <a:ext cx="3093671" cy="2911321"/>
            <a:chOff x="2946223" y="2551689"/>
            <a:chExt cx="3093671" cy="2911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56139" y="3272631"/>
              <a:ext cx="2904698" cy="14628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20048" y="3277864"/>
              <a:ext cx="2911321" cy="1458971"/>
            </a:xfrm>
            <a:prstGeom prst="rect">
              <a:avLst/>
            </a:prstGeom>
          </p:spPr>
        </p:pic>
      </p:grpSp>
      <p:pic>
        <p:nvPicPr>
          <p:cNvPr id="4" name="Whol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5" y="2508370"/>
            <a:ext cx="2978029" cy="2978029"/>
          </a:xfrm>
          <a:prstGeom prst="rect">
            <a:avLst/>
          </a:prstGeom>
        </p:spPr>
      </p:pic>
      <p:pic>
        <p:nvPicPr>
          <p:cNvPr id="7" name="Knif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6843">
            <a:off x="5700317" y="3436101"/>
            <a:ext cx="3068771" cy="1135873"/>
          </a:xfrm>
          <a:prstGeom prst="rect">
            <a:avLst/>
          </a:prstGeom>
        </p:spPr>
      </p:pic>
      <p:sp>
        <p:nvSpPr>
          <p:cNvPr id="11" name="2 Rectangle: Rounded Corners 10">
            <a:extLst>
              <a:ext uri="{FF2B5EF4-FFF2-40B4-BE49-F238E27FC236}">
                <a16:creationId xmlns:a16="http://schemas.microsoft.com/office/drawing/2014/main" id="{294CD7BE-8B7F-4A09-97A5-368865076433}"/>
              </a:ext>
            </a:extLst>
          </p:cNvPr>
          <p:cNvSpPr/>
          <p:nvPr/>
        </p:nvSpPr>
        <p:spPr>
          <a:xfrm>
            <a:off x="719021" y="1378691"/>
            <a:ext cx="7715489" cy="922350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Can you click on the knife again to cut the two halves into </a:t>
            </a:r>
            <a:br>
              <a:rPr lang="en-US" dirty="0"/>
            </a:br>
            <a:r>
              <a:rPr lang="en-US" sz="2000" b="1" dirty="0"/>
              <a:t>four quarters</a:t>
            </a:r>
            <a:r>
              <a:rPr lang="en-US" dirty="0"/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16440-3673-403A-B794-39819A2542DD}"/>
              </a:ext>
            </a:extLst>
          </p:cNvPr>
          <p:cNvSpPr/>
          <p:nvPr/>
        </p:nvSpPr>
        <p:spPr>
          <a:xfrm>
            <a:off x="719021" y="5595679"/>
            <a:ext cx="7715489" cy="581831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You have made </a:t>
            </a:r>
            <a:r>
              <a:rPr lang="en-US" sz="2000" b="1" dirty="0"/>
              <a:t>four quarters</a:t>
            </a:r>
            <a:r>
              <a:rPr lang="en-US" dirty="0"/>
              <a:t>. Each piece is a quarter.</a:t>
            </a:r>
          </a:p>
        </p:txBody>
      </p:sp>
    </p:spTree>
    <p:extLst>
      <p:ext uri="{BB962C8B-B14F-4D97-AF65-F5344CB8AC3E}">
        <p14:creationId xmlns:p14="http://schemas.microsoft.com/office/powerpoint/2010/main" val="32303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3009 L 0.01267 0.03009 C 0.01076 0.02662 0.00902 0.02291 0.00694 0.0199 C 0.00434 0.0162 4.16667E-6 0.01296 -0.00348 0.01111 C -0.00556 0.00995 -0.00799 0.00972 -0.01007 0.00856 C -0.03108 -0.00139 -0.00105 0.01134 -0.02414 0.00092 C -0.02639 3.7037E-6 -0.03646 -0.00371 -0.03837 -0.00394 C -0.04184 -0.00463 -0.04532 -0.00486 -0.04879 -0.00533 C -0.06164 -0.01088 -0.05278 -0.00764 -0.06667 -0.01158 L -0.08368 -0.01667 C -0.08681 -0.01736 -0.08993 -0.01852 -0.09306 -0.01899 L -0.1007 -0.02037 C -0.10313 -0.0213 -0.10573 -0.02223 -0.10816 -0.02292 C -0.11146 -0.02361 -0.1224 -0.025 -0.12518 -0.02547 C -0.14132 -0.02778 -0.12309 -0.0257 -0.14688 -0.02801 C -0.14914 -0.02824 -0.15122 -0.02894 -0.15348 -0.02917 C -0.18195 -0.03125 -0.17987 -0.03056 -0.2073 -0.02917 C -0.20816 -0.02871 -0.20921 -0.02824 -0.21007 -0.02801 C -0.21546 -0.02639 -0.21962 -0.02616 -0.22518 -0.02547 C -0.23681 -0.02361 -0.22743 -0.025 -0.23559 -0.02292 C -0.2375 -0.02246 -0.23941 -0.02199 -0.24132 -0.02153 C -0.24254 -0.0213 -0.24375 -0.02061 -0.24497 -0.02037 C -0.24809 -0.01968 -0.25139 -0.01945 -0.25452 -0.01899 C -0.25573 -0.01875 -0.25695 -0.01829 -0.25816 -0.01783 C -0.25973 -0.01736 -0.26146 -0.01713 -0.26302 -0.01667 C -0.26493 -0.01598 -0.26667 -0.01459 -0.26858 -0.01412 L -0.2724 -0.01274 C -0.27362 -0.01204 -0.275 -0.01111 -0.27622 -0.01019 C -0.27778 -0.00903 -0.27917 -0.00764 -0.28091 -0.00649 C -0.28177 -0.00602 -0.28282 -0.00579 -0.28368 -0.00533 C -0.28507 -0.0044 -0.28629 -0.00371 -0.2875 -0.00278 C -0.28855 -0.00209 -0.28924 -0.00093 -0.29028 -0.00024 C -0.29115 0.00046 -0.29306 0.00092 -0.29306 0.00092 L -0.29306 0.00092 " pathEditMode="relative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06 0.00625 L -0.29306 0.00625 C -0.29532 0.0037 -0.2974 0.00069 -0.29983 -0.00139 C -0.30122 -0.00278 -0.30296 -0.00278 -0.30452 -0.00394 C -0.30834 -0.00695 -0.31198 -0.01065 -0.3158 -0.01389 C -0.31702 -0.01528 -0.32622 -0.02408 -0.32813 -0.02524 C -0.32987 -0.02662 -0.33177 -0.02824 -0.33368 -0.02917 C -0.33525 -0.02986 -0.33681 -0.02986 -0.33837 -0.03033 C -0.33993 -0.03172 -0.34167 -0.03287 -0.34306 -0.03403 C -0.3441 -0.03496 -0.34497 -0.03588 -0.34601 -0.03658 C -0.34688 -0.03727 -0.34792 -0.03727 -0.34879 -0.03797 C -0.35695 -0.04329 -0.35 -0.04051 -0.3573 -0.04306 C -0.35816 -0.04375 -0.35903 -0.04491 -0.36007 -0.04537 C -0.36164 -0.0463 -0.3632 -0.0463 -0.36476 -0.04676 C -0.3658 -0.04699 -0.36667 -0.04769 -0.36771 -0.04792 C -0.36893 -0.04838 -0.37032 -0.04861 -0.37136 -0.04931 C -0.38195 -0.05486 -0.37223 -0.05186 -0.38282 -0.05417 C -0.38612 -0.05649 -0.38768 -0.05764 -0.39132 -0.05926 C -0.39254 -0.05996 -0.39375 -0.05996 -0.39497 -0.06065 C -0.39671 -0.06135 -0.39809 -0.06227 -0.39966 -0.0632 C -0.40157 -0.06389 -0.40348 -0.06482 -0.40539 -0.06551 C -0.40625 -0.06598 -0.4073 -0.06667 -0.40816 -0.0669 C -0.40973 -0.06736 -0.41129 -0.0676 -0.41302 -0.06806 C -0.41632 -0.06922 -0.41789 -0.06991 -0.42136 -0.07061 C -0.42448 -0.0713 -0.42778 -0.0713 -0.43091 -0.07199 C -0.43282 -0.07223 -0.43455 -0.07292 -0.43646 -0.07315 C -0.43959 -0.07361 -0.44289 -0.07408 -0.44601 -0.07431 C -0.45504 -0.07755 -0.45243 -0.07686 -0.46858 -0.07686 C -0.48612 -0.07686 -0.50382 -0.07616 -0.52136 -0.0757 C -0.52327 -0.07524 -0.52518 -0.07477 -0.52709 -0.07431 C -0.52987 -0.07385 -0.53282 -0.07361 -0.53559 -0.07315 C -0.53716 -0.07292 -0.53872 -0.07246 -0.54028 -0.07199 C -0.54219 -0.0713 -0.54393 -0.06968 -0.54601 -0.06945 C -0.54879 -0.06899 -0.55157 -0.06875 -0.55434 -0.06806 C -0.55608 -0.06783 -0.55764 -0.06736 -0.55921 -0.0669 C -0.56112 -0.06621 -0.56285 -0.06482 -0.56476 -0.06436 L -0.57136 -0.0632 C -0.57275 -0.06227 -0.57396 -0.06135 -0.57518 -0.06065 C -0.57674 -0.05973 -0.5783 -0.05903 -0.57987 -0.05811 C -0.58716 -0.05324 -0.57848 -0.05741 -0.58559 -0.05417 C -0.58681 -0.05301 -0.58785 -0.05139 -0.58941 -0.05047 C -0.58941 -0.05047 -0.59636 -0.04746 -0.59775 -0.04676 C -0.59879 -0.0463 -0.59983 -0.04607 -0.6007 -0.04537 C -0.61198 -0.03797 -0.59792 -0.04746 -0.6073 -0.04051 C -0.61025 -0.0382 -0.61129 -0.0382 -0.61389 -0.03542 L -0.61754 -0.03033 L -0.61754 -0.03033 " pathEditMode="relative" ptsTypes="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754 -0.0301 L -0.29305 0.006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06 0.00092 L -4.72222E-6 1.48148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pple">
            <a:extLst>
              <a:ext uri="{FF2B5EF4-FFF2-40B4-BE49-F238E27FC236}">
                <a16:creationId xmlns:a16="http://schemas.microsoft.com/office/drawing/2014/main" id="{DFABDE0E-4E5C-4AA2-81F5-E9009639EF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4" t="58484"/>
          <a:stretch/>
        </p:blipFill>
        <p:spPr>
          <a:xfrm>
            <a:off x="6766504" y="3596580"/>
            <a:ext cx="1122974" cy="1247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 Quarter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</a:t>
            </a:r>
            <a:r>
              <a:rPr lang="en-GB" sz="2000" b="1" dirty="0"/>
              <a:t>quarter</a:t>
            </a:r>
            <a:r>
              <a:rPr lang="en-GB" dirty="0"/>
              <a:t> of this cake is missing. Can you find the </a:t>
            </a:r>
            <a:r>
              <a:rPr lang="en-GB" sz="2000" b="1" dirty="0"/>
              <a:t>quarter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399220"/>
            <a:ext cx="2924355" cy="2924355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489796"/>
            <a:ext cx="2743200" cy="2743200"/>
          </a:xfrm>
          <a:prstGeom prst="ellipse">
            <a:avLst/>
          </a:prstGeom>
          <a:solidFill>
            <a:srgbClr val="ABD7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32025"/>
            <a:ext cx="7715489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b="1" dirty="0"/>
              <a:t>four quarters </a:t>
            </a:r>
            <a:r>
              <a:rPr lang="en-US" dirty="0"/>
              <a:t>make a whole.</a:t>
            </a:r>
          </a:p>
        </p:txBody>
      </p:sp>
      <p:pic>
        <p:nvPicPr>
          <p:cNvPr id="17" name="pizza">
            <a:extLst>
              <a:ext uri="{FF2B5EF4-FFF2-40B4-BE49-F238E27FC236}">
                <a16:creationId xmlns:a16="http://schemas.microsoft.com/office/drawing/2014/main" id="{744B60CC-E080-489C-8FF4-6F47334BA5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1983"/>
          <a:stretch/>
        </p:blipFill>
        <p:spPr>
          <a:xfrm rot="-5400000">
            <a:off x="4502850" y="4053219"/>
            <a:ext cx="984539" cy="103258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B2453A58-B04D-46C6-82AE-6940709DB855}"/>
              </a:ext>
            </a:extLst>
          </p:cNvPr>
          <p:cNvSpPr/>
          <p:nvPr/>
        </p:nvSpPr>
        <p:spPr>
          <a:xfrm>
            <a:off x="4071866" y="3650029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4F86A1C4-A0E2-4315-8C58-4F588B16D85E}"/>
              </a:ext>
            </a:extLst>
          </p:cNvPr>
          <p:cNvSpPr/>
          <p:nvPr/>
        </p:nvSpPr>
        <p:spPr>
          <a:xfrm>
            <a:off x="6430482" y="3328925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7EE7F-8BBA-4B92-88F0-78BD8DC52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05" y="2798359"/>
            <a:ext cx="2157817" cy="21260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EC6067-0CC1-4BCB-8A6F-4C557FEC19D6}"/>
              </a:ext>
            </a:extLst>
          </p:cNvPr>
          <p:cNvSpPr/>
          <p:nvPr/>
        </p:nvSpPr>
        <p:spPr>
          <a:xfrm>
            <a:off x="2246248" y="3901132"/>
            <a:ext cx="1122974" cy="784346"/>
          </a:xfrm>
          <a:prstGeom prst="rect">
            <a:avLst/>
          </a:prstGeom>
          <a:solidFill>
            <a:srgbClr val="ABD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8A643D-99D2-4A4F-AC8F-26740FFB1BE6}"/>
              </a:ext>
            </a:extLst>
          </p:cNvPr>
          <p:cNvSpPr/>
          <p:nvPr/>
        </p:nvSpPr>
        <p:spPr>
          <a:xfrm>
            <a:off x="2246248" y="4164133"/>
            <a:ext cx="732926" cy="784346"/>
          </a:xfrm>
          <a:prstGeom prst="rect">
            <a:avLst/>
          </a:prstGeom>
          <a:solidFill>
            <a:srgbClr val="ABD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cake quarter">
            <a:extLst>
              <a:ext uri="{FF2B5EF4-FFF2-40B4-BE49-F238E27FC236}">
                <a16:creationId xmlns:a16="http://schemas.microsoft.com/office/drawing/2014/main" id="{65F34925-B8A1-421C-9151-DB2EA0E0F9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8" t="51869"/>
          <a:stretch/>
        </p:blipFill>
        <p:spPr>
          <a:xfrm>
            <a:off x="5391511" y="2509437"/>
            <a:ext cx="1122974" cy="10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34462 0.20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 Quarter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</a:t>
            </a:r>
            <a:r>
              <a:rPr lang="en-GB" sz="2000" b="1" dirty="0"/>
              <a:t>quarter</a:t>
            </a:r>
            <a:r>
              <a:rPr lang="en-GB" dirty="0"/>
              <a:t> of this biscuit is missing. Can you find the </a:t>
            </a:r>
            <a:r>
              <a:rPr lang="en-GB" sz="2000" b="1" dirty="0"/>
              <a:t>quarter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399220"/>
            <a:ext cx="2924355" cy="2924355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489796"/>
            <a:ext cx="2743200" cy="2743200"/>
          </a:xfrm>
          <a:prstGeom prst="ellipse">
            <a:avLst/>
          </a:prstGeom>
          <a:solidFill>
            <a:srgbClr val="ABD7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Each </a:t>
            </a:r>
            <a:r>
              <a:rPr lang="en-US" sz="2000" b="1" dirty="0"/>
              <a:t>quarter</a:t>
            </a:r>
            <a:r>
              <a:rPr lang="en-US" dirty="0"/>
              <a:t> is the same size.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8C72F-A463-4BB5-83A0-E7B4130AC1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5"/>
          <a:stretch/>
        </p:blipFill>
        <p:spPr>
          <a:xfrm>
            <a:off x="1267492" y="2838575"/>
            <a:ext cx="1023321" cy="20456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4F23C8-760E-45AE-93E8-2B1F25564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3" r="-2557" b="48788"/>
          <a:stretch/>
        </p:blipFill>
        <p:spPr>
          <a:xfrm>
            <a:off x="2238068" y="2838576"/>
            <a:ext cx="1127218" cy="1047624"/>
          </a:xfrm>
          <a:prstGeom prst="rect">
            <a:avLst/>
          </a:prstGeom>
        </p:spPr>
      </p:pic>
      <p:pic>
        <p:nvPicPr>
          <p:cNvPr id="22" name="quarter">
            <a:extLst>
              <a:ext uri="{FF2B5EF4-FFF2-40B4-BE49-F238E27FC236}">
                <a16:creationId xmlns:a16="http://schemas.microsoft.com/office/drawing/2014/main" id="{6F82E659-3B95-4411-AE12-FFFA59995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6" t="51399" r="290"/>
          <a:stretch/>
        </p:blipFill>
        <p:spPr>
          <a:xfrm>
            <a:off x="4137671" y="3343297"/>
            <a:ext cx="1071582" cy="994197"/>
          </a:xfrm>
          <a:prstGeom prst="rect">
            <a:avLst/>
          </a:prstGeom>
        </p:spPr>
      </p:pic>
      <p:pic>
        <p:nvPicPr>
          <p:cNvPr id="14" name="cookie">
            <a:extLst>
              <a:ext uri="{FF2B5EF4-FFF2-40B4-BE49-F238E27FC236}">
                <a16:creationId xmlns:a16="http://schemas.microsoft.com/office/drawing/2014/main" id="{9F7690B9-D6D3-4984-B119-A1E946F47C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0" t="51221"/>
          <a:stretch/>
        </p:blipFill>
        <p:spPr>
          <a:xfrm>
            <a:off x="5598238" y="3339205"/>
            <a:ext cx="1023399" cy="990458"/>
          </a:xfrm>
          <a:prstGeom prst="rect">
            <a:avLst/>
          </a:prstGeom>
        </p:spPr>
      </p:pic>
      <p:pic>
        <p:nvPicPr>
          <p:cNvPr id="23" name="pie">
            <a:extLst>
              <a:ext uri="{FF2B5EF4-FFF2-40B4-BE49-F238E27FC236}">
                <a16:creationId xmlns:a16="http://schemas.microsoft.com/office/drawing/2014/main" id="{642CE9C4-4708-4CE4-9C27-FDEA77BCF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30629" y="3294070"/>
            <a:ext cx="1077079" cy="1050456"/>
          </a:xfrm>
          <a:prstGeom prst="rect">
            <a:avLst/>
          </a:prstGeom>
        </p:spPr>
      </p:pic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B2453A58-B04D-46C6-82AE-6940709DB855}"/>
              </a:ext>
            </a:extLst>
          </p:cNvPr>
          <p:cNvSpPr/>
          <p:nvPr/>
        </p:nvSpPr>
        <p:spPr>
          <a:xfrm>
            <a:off x="5274729" y="2940075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8D15478D-724C-4E66-B0A7-E83591F246D2}"/>
              </a:ext>
            </a:extLst>
          </p:cNvPr>
          <p:cNvSpPr/>
          <p:nvPr/>
        </p:nvSpPr>
        <p:spPr>
          <a:xfrm>
            <a:off x="6689693" y="2940075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115 L -0.20781 0.0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9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0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 Quarter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</a:t>
            </a:r>
            <a:r>
              <a:rPr lang="en-GB" sz="2000" b="1" dirty="0"/>
              <a:t>quarter</a:t>
            </a:r>
            <a:r>
              <a:rPr lang="en-GB" dirty="0"/>
              <a:t> of this chocolate is missing. Can you find the </a:t>
            </a:r>
            <a:r>
              <a:rPr lang="en-GB" sz="2000" b="1" dirty="0"/>
              <a:t>quarter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399220"/>
            <a:ext cx="2924355" cy="2924355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489796"/>
            <a:ext cx="2743200" cy="2743200"/>
          </a:xfrm>
          <a:prstGeom prst="ellipse">
            <a:avLst/>
          </a:prstGeom>
          <a:solidFill>
            <a:srgbClr val="ABD7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sz="2000" b="1" dirty="0"/>
              <a:t>four quarters</a:t>
            </a:r>
            <a:r>
              <a:rPr lang="en-US" dirty="0"/>
              <a:t> of the chocolate are equal.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394B9-5E5D-4EA1-A8B7-DED3FD10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1"/>
          <a:stretch/>
        </p:blipFill>
        <p:spPr>
          <a:xfrm>
            <a:off x="1057088" y="3535236"/>
            <a:ext cx="1855718" cy="652320"/>
          </a:xfrm>
          <a:prstGeom prst="rect">
            <a:avLst/>
          </a:prstGeom>
        </p:spPr>
      </p:pic>
      <p:pic>
        <p:nvPicPr>
          <p:cNvPr id="16" name="choc quarter">
            <a:extLst>
              <a:ext uri="{FF2B5EF4-FFF2-40B4-BE49-F238E27FC236}">
                <a16:creationId xmlns:a16="http://schemas.microsoft.com/office/drawing/2014/main" id="{4BA9BCD2-A4AD-4BDA-B48D-EC2AA491D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8"/>
          <a:stretch/>
        </p:blipFill>
        <p:spPr>
          <a:xfrm>
            <a:off x="5762177" y="2739306"/>
            <a:ext cx="610731" cy="652320"/>
          </a:xfrm>
          <a:prstGeom prst="rect">
            <a:avLst/>
          </a:prstGeom>
        </p:spPr>
      </p:pic>
      <p:pic>
        <p:nvPicPr>
          <p:cNvPr id="17" name="pizza">
            <a:extLst>
              <a:ext uri="{FF2B5EF4-FFF2-40B4-BE49-F238E27FC236}">
                <a16:creationId xmlns:a16="http://schemas.microsoft.com/office/drawing/2014/main" id="{744B60CC-E080-489C-8FF4-6F47334BA5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1983"/>
          <a:stretch/>
        </p:blipFill>
        <p:spPr>
          <a:xfrm rot="-5400000">
            <a:off x="4769741" y="4082209"/>
            <a:ext cx="858458" cy="90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B2453A58-B04D-46C6-82AE-6940709DB855}"/>
              </a:ext>
            </a:extLst>
          </p:cNvPr>
          <p:cNvSpPr/>
          <p:nvPr/>
        </p:nvSpPr>
        <p:spPr>
          <a:xfrm>
            <a:off x="4290878" y="3653160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cookie">
            <a:extLst>
              <a:ext uri="{FF2B5EF4-FFF2-40B4-BE49-F238E27FC236}">
                <a16:creationId xmlns:a16="http://schemas.microsoft.com/office/drawing/2014/main" id="{70384BD5-656A-45E8-9682-C86CAA6F43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0" t="51221"/>
          <a:stretch/>
        </p:blipFill>
        <p:spPr>
          <a:xfrm>
            <a:off x="6739243" y="3695020"/>
            <a:ext cx="1023399" cy="990458"/>
          </a:xfrm>
          <a:prstGeom prst="rect">
            <a:avLst/>
          </a:prstGeom>
        </p:spPr>
      </p:pic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4F86A1C4-A0E2-4315-8C58-4F588B16D85E}"/>
              </a:ext>
            </a:extLst>
          </p:cNvPr>
          <p:cNvSpPr/>
          <p:nvPr/>
        </p:nvSpPr>
        <p:spPr>
          <a:xfrm>
            <a:off x="6415734" y="3295890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31215 0.115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20" grpId="1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 Quarter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</a:t>
            </a:r>
            <a:r>
              <a:rPr lang="en-GB" sz="2000" b="1" dirty="0"/>
              <a:t>quarter</a:t>
            </a:r>
            <a:r>
              <a:rPr lang="en-GB" dirty="0"/>
              <a:t> of this pizza is missing. Can you find the </a:t>
            </a:r>
            <a:r>
              <a:rPr lang="en-GB" sz="2000" b="1" dirty="0"/>
              <a:t>quarter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399220"/>
            <a:ext cx="2924355" cy="2924355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489796"/>
            <a:ext cx="2743200" cy="2743200"/>
          </a:xfrm>
          <a:prstGeom prst="ellipse">
            <a:avLst/>
          </a:prstGeom>
          <a:solidFill>
            <a:srgbClr val="ABD7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Orang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3"/>
          <a:stretch/>
        </p:blipFill>
        <p:spPr>
          <a:xfrm flipH="1">
            <a:off x="4139354" y="3279170"/>
            <a:ext cx="1040089" cy="107053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09489" y="5732025"/>
            <a:ext cx="7715489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How many people can share the pizza when it is in </a:t>
            </a:r>
            <a:r>
              <a:rPr lang="en-US" b="1" dirty="0"/>
              <a:t>quarters</a:t>
            </a:r>
            <a:r>
              <a:rPr lang="en-US" dirty="0"/>
              <a:t>?</a:t>
            </a:r>
          </a:p>
        </p:txBody>
      </p:sp>
      <p:pic>
        <p:nvPicPr>
          <p:cNvPr id="18" name="Pear">
            <a:extLst>
              <a:ext uri="{FF2B5EF4-FFF2-40B4-BE49-F238E27FC236}">
                <a16:creationId xmlns:a16="http://schemas.microsoft.com/office/drawing/2014/main" id="{B45C419E-EA49-43A3-B49C-99ACBDC72C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56265" r="-7179" b="-1012"/>
          <a:stretch/>
        </p:blipFill>
        <p:spPr>
          <a:xfrm flipH="1">
            <a:off x="5683407" y="3259222"/>
            <a:ext cx="972676" cy="1111411"/>
          </a:xfrm>
          <a:prstGeom prst="rect">
            <a:avLst/>
          </a:prstGeo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8D15478D-724C-4E66-B0A7-E83591F246D2}"/>
              </a:ext>
            </a:extLst>
          </p:cNvPr>
          <p:cNvSpPr/>
          <p:nvPr/>
        </p:nvSpPr>
        <p:spPr>
          <a:xfrm>
            <a:off x="3776188" y="2930035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B2453A58-B04D-46C6-82AE-6940709DB855}"/>
              </a:ext>
            </a:extLst>
          </p:cNvPr>
          <p:cNvSpPr/>
          <p:nvPr/>
        </p:nvSpPr>
        <p:spPr>
          <a:xfrm>
            <a:off x="5334537" y="2940608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zza quarter">
            <a:extLst>
              <a:ext uri="{FF2B5EF4-FFF2-40B4-BE49-F238E27FC236}">
                <a16:creationId xmlns:a16="http://schemas.microsoft.com/office/drawing/2014/main" id="{DCDF0F4D-79F5-437A-BD92-F3C0290D73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1983"/>
          <a:stretch/>
        </p:blipFill>
        <p:spPr>
          <a:xfrm rot="16200000">
            <a:off x="7140227" y="3292953"/>
            <a:ext cx="860725" cy="9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80;p15">
            <a:extLst>
              <a:ext uri="{FF2B5EF4-FFF2-40B4-BE49-F238E27FC236}">
                <a16:creationId xmlns:a16="http://schemas.microsoft.com/office/drawing/2014/main" id="{8BFA58D9-94DD-41AF-95EC-DF4E8B7E7BE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50362"/>
          <a:stretch/>
        </p:blipFill>
        <p:spPr>
          <a:xfrm rot="16200000">
            <a:off x="1320300" y="3935766"/>
            <a:ext cx="891775" cy="9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1;p15">
            <a:extLst>
              <a:ext uri="{FF2B5EF4-FFF2-40B4-BE49-F238E27FC236}">
                <a16:creationId xmlns:a16="http://schemas.microsoft.com/office/drawing/2014/main" id="{BBBEC941-D9B8-4DEB-9BED-7D0EE6A43BE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9637"/>
          <a:stretch/>
        </p:blipFill>
        <p:spPr>
          <a:xfrm rot="16200000">
            <a:off x="1313788" y="2893188"/>
            <a:ext cx="904800" cy="9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82;p15">
            <a:extLst>
              <a:ext uri="{FF2B5EF4-FFF2-40B4-BE49-F238E27FC236}">
                <a16:creationId xmlns:a16="http://schemas.microsoft.com/office/drawing/2014/main" id="{98BA7382-A009-4816-B8BB-64EEEBF0AF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6512"/>
          <a:stretch/>
        </p:blipFill>
        <p:spPr>
          <a:xfrm rot="16200000">
            <a:off x="2333863" y="2918988"/>
            <a:ext cx="958775" cy="90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8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52222 0.09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11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 Quarter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</a:t>
            </a:r>
            <a:r>
              <a:rPr lang="en-GB" sz="2000" b="1" dirty="0"/>
              <a:t>quarter</a:t>
            </a:r>
            <a:r>
              <a:rPr lang="en-GB" dirty="0"/>
              <a:t> of this pie is missing. Can you find the </a:t>
            </a:r>
            <a:r>
              <a:rPr lang="en-GB" sz="2000" b="1" dirty="0"/>
              <a:t>quarter</a:t>
            </a:r>
            <a:r>
              <a:rPr lang="en-GB" dirty="0"/>
              <a:t>?</a:t>
            </a:r>
          </a:p>
        </p:txBody>
      </p:sp>
      <p:pic>
        <p:nvPicPr>
          <p:cNvPr id="15" name="cake quarter">
            <a:extLst>
              <a:ext uri="{FF2B5EF4-FFF2-40B4-BE49-F238E27FC236}">
                <a16:creationId xmlns:a16="http://schemas.microsoft.com/office/drawing/2014/main" id="{CD0E9A18-53D4-46CB-B147-3885BC8FCD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8" t="51869"/>
          <a:stretch/>
        </p:blipFill>
        <p:spPr>
          <a:xfrm>
            <a:off x="4072692" y="3284113"/>
            <a:ext cx="1122974" cy="102330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28136" y="2399220"/>
            <a:ext cx="2924355" cy="2924355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489796"/>
            <a:ext cx="2743200" cy="2743200"/>
          </a:xfrm>
          <a:prstGeom prst="ellipse">
            <a:avLst/>
          </a:prstGeom>
          <a:solidFill>
            <a:srgbClr val="ABD7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32025"/>
            <a:ext cx="7715489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Together, this makes the </a:t>
            </a:r>
            <a:r>
              <a:rPr lang="en-US" b="1" dirty="0"/>
              <a:t>whole</a:t>
            </a:r>
            <a:r>
              <a:rPr lang="en-US" dirty="0"/>
              <a:t> pie.</a:t>
            </a: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8D15478D-724C-4E66-B0A7-E83591F246D2}"/>
              </a:ext>
            </a:extLst>
          </p:cNvPr>
          <p:cNvSpPr/>
          <p:nvPr/>
        </p:nvSpPr>
        <p:spPr>
          <a:xfrm>
            <a:off x="3732025" y="2960555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choc quarter">
            <a:extLst>
              <a:ext uri="{FF2B5EF4-FFF2-40B4-BE49-F238E27FC236}">
                <a16:creationId xmlns:a16="http://schemas.microsoft.com/office/drawing/2014/main" id="{FDC16284-4473-4B39-9FA2-0C0EA08EB8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8"/>
          <a:stretch/>
        </p:blipFill>
        <p:spPr>
          <a:xfrm>
            <a:off x="5640076" y="3250673"/>
            <a:ext cx="924340" cy="987285"/>
          </a:xfrm>
          <a:prstGeom prst="rect">
            <a:avLst/>
          </a:prstGeom>
        </p:spPr>
      </p:pic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B2453A58-B04D-46C6-82AE-6940709DB855}"/>
              </a:ext>
            </a:extLst>
          </p:cNvPr>
          <p:cNvSpPr/>
          <p:nvPr/>
        </p:nvSpPr>
        <p:spPr>
          <a:xfrm>
            <a:off x="5267039" y="2909109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00C94-C744-44DC-8662-EE8BE6AC0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65" y="2808134"/>
            <a:ext cx="2086695" cy="2106524"/>
          </a:xfrm>
          <a:prstGeom prst="rect">
            <a:avLst/>
          </a:prstGeom>
        </p:spPr>
      </p:pic>
      <p:pic>
        <p:nvPicPr>
          <p:cNvPr id="10" name="pie quarter">
            <a:extLst>
              <a:ext uri="{FF2B5EF4-FFF2-40B4-BE49-F238E27FC236}">
                <a16:creationId xmlns:a16="http://schemas.microsoft.com/office/drawing/2014/main" id="{482C7CAE-0D2B-478E-8AAF-3CB88A660D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1890" y="3190694"/>
            <a:ext cx="1060368" cy="10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2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63 L -0.50972 -0.05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6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546</TotalTime>
  <Words>285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What Is a Half?</vt:lpstr>
      <vt:lpstr>What Is a Quarter?</vt:lpstr>
      <vt:lpstr>Making A Quarter</vt:lpstr>
      <vt:lpstr>Finding a Quarter</vt:lpstr>
      <vt:lpstr>Finding a Quarter</vt:lpstr>
      <vt:lpstr>Finding a Quarter</vt:lpstr>
      <vt:lpstr>Finding a Quarter</vt:lpstr>
      <vt:lpstr>Finding a Quarter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Nicola McNabb</cp:lastModifiedBy>
  <cp:revision>31</cp:revision>
  <dcterms:created xsi:type="dcterms:W3CDTF">2019-07-25T13:58:01Z</dcterms:created>
  <dcterms:modified xsi:type="dcterms:W3CDTF">2021-02-02T12:43:23Z</dcterms:modified>
</cp:coreProperties>
</file>