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AA"/>
    <a:srgbClr val="B9D36E"/>
    <a:srgbClr val="85BD33"/>
    <a:srgbClr val="FFE864"/>
    <a:srgbClr val="FDD182"/>
    <a:srgbClr val="689429"/>
    <a:srgbClr val="11743A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552" y="765175"/>
            <a:ext cx="8247072" cy="994306"/>
          </a:xfrm>
          <a:prstGeom prst="roundRect">
            <a:avLst>
              <a:gd name="adj" fmla="val 0"/>
            </a:avLst>
          </a:prstGeom>
          <a:solidFill>
            <a:srgbClr val="11743A"/>
          </a:solidFill>
        </p:spPr>
        <p:txBody>
          <a:bodyPr/>
          <a:lstStyle/>
          <a:p>
            <a:r>
              <a:rPr lang="en-GB" sz="5000" dirty="0">
                <a:solidFill>
                  <a:schemeClr val="bg1"/>
                </a:solidFill>
                <a:latin typeface="+mn-lt"/>
              </a:rPr>
              <a:t>Red Pandas in Danger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2044005"/>
            <a:ext cx="7632700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00" dirty="0">
                <a:cs typeface="Twinkl"/>
              </a:rPr>
              <a:t>The International Union for Conservation of Nature (IUCN) have made the </a:t>
            </a:r>
            <a:r>
              <a:rPr lang="en-GB" sz="1700" b="1" dirty="0">
                <a:cs typeface="Twinkl"/>
              </a:rPr>
              <a:t>Red List</a:t>
            </a:r>
            <a:r>
              <a:rPr lang="en-GB" sz="1700" dirty="0">
                <a:cs typeface="Twinkl"/>
              </a:rPr>
              <a:t>, which puts all species of plants and animals into groups. They list which plants or animals are in danger of dying out and becoming </a:t>
            </a:r>
            <a:r>
              <a:rPr lang="en-GB" sz="1700" b="1" dirty="0">
                <a:cs typeface="Twinkl"/>
              </a:rPr>
              <a:t>extinct</a:t>
            </a:r>
            <a:r>
              <a:rPr lang="en-GB" sz="1700" dirty="0">
                <a:cs typeface="Twinkl"/>
              </a:rPr>
              <a:t>. Extinct means there will never be any more of that species again because there would be no male and female to have babies.</a:t>
            </a:r>
          </a:p>
          <a:p>
            <a:endParaRPr lang="en-GB" sz="1700" dirty="0">
              <a:cs typeface="Twinkl"/>
            </a:endParaRPr>
          </a:p>
          <a:p>
            <a:r>
              <a:rPr lang="en-US" sz="1700" dirty="0">
                <a:cs typeface="Twinkl"/>
              </a:rPr>
              <a:t>The red panda is on the </a:t>
            </a:r>
            <a:r>
              <a:rPr lang="en-US" sz="1700" b="1" dirty="0">
                <a:cs typeface="Twinkl"/>
              </a:rPr>
              <a:t>endangered</a:t>
            </a:r>
            <a:r>
              <a:rPr lang="en-US" sz="1700" dirty="0">
                <a:cs typeface="Twinkl"/>
              </a:rPr>
              <a:t> list. This means </a:t>
            </a:r>
            <a:br>
              <a:rPr lang="en-US" sz="1700" dirty="0">
                <a:cs typeface="Twinkl"/>
              </a:rPr>
            </a:br>
            <a:r>
              <a:rPr lang="en-US" sz="1700" dirty="0">
                <a:cs typeface="Twinkl"/>
              </a:rPr>
              <a:t>the amount of red pandas in the wild is getting </a:t>
            </a:r>
            <a:br>
              <a:rPr lang="en-US" sz="1700" dirty="0">
                <a:cs typeface="Twinkl"/>
              </a:rPr>
            </a:br>
            <a:r>
              <a:rPr lang="en-US" sz="1700" dirty="0">
                <a:cs typeface="Twinkl"/>
              </a:rPr>
              <a:t>smaller and there is a very high risk that they will </a:t>
            </a:r>
            <a:br>
              <a:rPr lang="en-US" sz="1700" dirty="0">
                <a:cs typeface="Twinkl"/>
              </a:rPr>
            </a:br>
            <a:r>
              <a:rPr lang="en-US" sz="1700" dirty="0">
                <a:cs typeface="Twinkl"/>
              </a:rPr>
              <a:t>become </a:t>
            </a:r>
            <a:r>
              <a:rPr lang="en-US" sz="1700" b="1" dirty="0">
                <a:cs typeface="Twinkl"/>
              </a:rPr>
              <a:t>extinct</a:t>
            </a:r>
            <a:r>
              <a:rPr lang="en-US" sz="1700" dirty="0">
                <a:cs typeface="Twinkl"/>
              </a:rPr>
              <a:t> if they are not protected now.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255644" y="4854692"/>
            <a:ext cx="7132706" cy="1238134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do you think we could protect the endangered red pandas and stop them becoming extinct?</a:t>
            </a:r>
          </a:p>
        </p:txBody>
      </p:sp>
      <p:sp>
        <p:nvSpPr>
          <p:cNvPr id="8" name="Fun Fact"/>
          <p:cNvSpPr/>
          <p:nvPr/>
        </p:nvSpPr>
        <p:spPr>
          <a:xfrm>
            <a:off x="731156" y="4854691"/>
            <a:ext cx="1307193" cy="1307193"/>
          </a:xfrm>
          <a:prstGeom prst="ellipse">
            <a:avLst/>
          </a:prstGeom>
          <a:solidFill>
            <a:srgbClr val="68942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/>
              <a:t>Think about 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3330318"/>
            <a:ext cx="2473602" cy="16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552" y="765175"/>
            <a:ext cx="8247072" cy="994306"/>
          </a:xfrm>
          <a:prstGeom prst="roundRect">
            <a:avLst>
              <a:gd name="adj" fmla="val 0"/>
            </a:avLst>
          </a:prstGeom>
          <a:solidFill>
            <a:srgbClr val="11743A"/>
          </a:solidFill>
        </p:spPr>
        <p:txBody>
          <a:bodyPr/>
          <a:lstStyle/>
          <a:p>
            <a:r>
              <a:rPr lang="en-GB" sz="4700" dirty="0">
                <a:solidFill>
                  <a:schemeClr val="bg1"/>
                </a:solidFill>
                <a:latin typeface="+mn-lt"/>
              </a:rPr>
              <a:t>What Do Pandas Look Like?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2057400"/>
            <a:ext cx="5953539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dirty="0">
                <a:cs typeface="Twinkl"/>
              </a:rPr>
              <a:t>Pandas belong to the bear family.</a:t>
            </a:r>
          </a:p>
          <a:p>
            <a:endParaRPr lang="en-US" sz="1700" dirty="0">
              <a:cs typeface="Twinkl"/>
            </a:endParaRPr>
          </a:p>
          <a:p>
            <a:r>
              <a:rPr lang="en-GB" sz="1700" dirty="0">
                <a:cs typeface="Twinkl"/>
              </a:rPr>
              <a:t>This type of panda is called the </a:t>
            </a:r>
            <a:r>
              <a:rPr lang="en-GB" sz="1700" b="1" dirty="0">
                <a:cs typeface="Twinkl"/>
              </a:rPr>
              <a:t>giant panda</a:t>
            </a:r>
            <a:r>
              <a:rPr lang="en-GB" sz="1700" dirty="0">
                <a:cs typeface="Twinkl"/>
              </a:rPr>
              <a:t>. </a:t>
            </a:r>
            <a:br>
              <a:rPr lang="en-GB" sz="1700" dirty="0">
                <a:cs typeface="Twinkl"/>
              </a:rPr>
            </a:br>
            <a:r>
              <a:rPr lang="en-GB" sz="1700" dirty="0">
                <a:cs typeface="Twinkl"/>
              </a:rPr>
              <a:t>Giant pandas have black and white fur and black </a:t>
            </a:r>
            <a:br>
              <a:rPr lang="en-GB" sz="1700" dirty="0">
                <a:cs typeface="Twinkl"/>
              </a:rPr>
            </a:br>
            <a:r>
              <a:rPr lang="en-GB" sz="1700" dirty="0">
                <a:cs typeface="Twinkl"/>
              </a:rPr>
              <a:t>eye patches.</a:t>
            </a:r>
          </a:p>
          <a:p>
            <a:endParaRPr lang="en-GB" sz="1700" dirty="0">
              <a:cs typeface="Twinkl"/>
            </a:endParaRPr>
          </a:p>
          <a:p>
            <a:r>
              <a:rPr lang="en-GB" sz="1700" dirty="0">
                <a:cs typeface="Twinkl"/>
              </a:rPr>
              <a:t>Pandas have paws. Their paws each have </a:t>
            </a:r>
            <a:br>
              <a:rPr lang="en-GB" sz="1700" dirty="0">
                <a:cs typeface="Twinkl"/>
              </a:rPr>
            </a:br>
            <a:r>
              <a:rPr lang="en-GB" sz="1700" dirty="0">
                <a:cs typeface="Twinkl"/>
              </a:rPr>
              <a:t>5 fingers and a ‘thumb’ so they can grip </a:t>
            </a:r>
            <a:br>
              <a:rPr lang="en-GB" sz="1700" dirty="0">
                <a:cs typeface="Twinkl"/>
              </a:rPr>
            </a:br>
            <a:r>
              <a:rPr lang="en-GB" sz="1700" dirty="0">
                <a:cs typeface="Twinkl"/>
              </a:rPr>
              <a:t>in the same way that people can.</a:t>
            </a:r>
          </a:p>
          <a:p>
            <a:endParaRPr lang="en-US" sz="1700" dirty="0">
              <a:cs typeface="Twinkl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255644" y="4697655"/>
            <a:ext cx="7132706" cy="1398111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108000" rIns="108000" bIns="108000" rtlCol="0" anchor="ctr"/>
          <a:lstStyle/>
          <a:p>
            <a:r>
              <a:rPr lang="en-GB" sz="1700" dirty="0">
                <a:solidFill>
                  <a:schemeClr val="tx1"/>
                </a:solidFill>
                <a:latin typeface="Twinkl" pitchFamily="2" charset="0"/>
              </a:rPr>
              <a:t>Not all pandas are black and white. One rare panda is brown and white. There is also a type of panda, called a </a:t>
            </a:r>
            <a:r>
              <a:rPr lang="en-GB" sz="1700" b="1" dirty="0">
                <a:solidFill>
                  <a:schemeClr val="tx1"/>
                </a:solidFill>
                <a:latin typeface="Twinkl" pitchFamily="2" charset="0"/>
              </a:rPr>
              <a:t>red panda</a:t>
            </a:r>
            <a:r>
              <a:rPr lang="en-GB" sz="1700" dirty="0">
                <a:solidFill>
                  <a:schemeClr val="tx1"/>
                </a:solidFill>
                <a:latin typeface="Twinkl" pitchFamily="2" charset="0"/>
              </a:rPr>
              <a:t>. Red pandas look quite different to giant pandas. You can find out more about them </a:t>
            </a:r>
            <a:r>
              <a:rPr lang="en-GB" sz="1700" b="1" dirty="0">
                <a:solidFill>
                  <a:schemeClr val="tx1"/>
                </a:solidFill>
                <a:latin typeface="Twinkl" pitchFamily="2" charset="0"/>
                <a:hlinkClick r:id="rId2" action="ppaction://hlinksldjump"/>
              </a:rPr>
              <a:t>here</a:t>
            </a:r>
            <a:r>
              <a:rPr lang="en-GB" sz="1700" dirty="0">
                <a:solidFill>
                  <a:schemeClr val="tx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8" name="Fun Fact"/>
          <p:cNvSpPr/>
          <p:nvPr/>
        </p:nvSpPr>
        <p:spPr>
          <a:xfrm>
            <a:off x="731157" y="4691170"/>
            <a:ext cx="1411080" cy="1411080"/>
          </a:xfrm>
          <a:prstGeom prst="ellipse">
            <a:avLst/>
          </a:prstGeom>
          <a:solidFill>
            <a:srgbClr val="68942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/>
              <a:t>Fun Fact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07" y="1926103"/>
            <a:ext cx="3097158" cy="29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552" y="765175"/>
            <a:ext cx="8247072" cy="994306"/>
          </a:xfrm>
          <a:prstGeom prst="roundRect">
            <a:avLst>
              <a:gd name="adj" fmla="val 0"/>
            </a:avLst>
          </a:prstGeom>
          <a:solidFill>
            <a:srgbClr val="11743A"/>
          </a:solidFill>
        </p:spPr>
        <p:txBody>
          <a:bodyPr/>
          <a:lstStyle/>
          <a:p>
            <a:r>
              <a:rPr lang="en-GB" sz="4700" dirty="0">
                <a:solidFill>
                  <a:schemeClr val="bg1"/>
                </a:solidFill>
                <a:latin typeface="+mn-lt"/>
              </a:rPr>
              <a:t>What Do Pandas Eat?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2120949"/>
            <a:ext cx="5953539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00" dirty="0">
                <a:cs typeface="Twinkl"/>
              </a:rPr>
              <a:t>Giant pandas eat a plant called </a:t>
            </a:r>
            <a:r>
              <a:rPr lang="en-GB" sz="1700" b="1" dirty="0">
                <a:cs typeface="Twinkl"/>
              </a:rPr>
              <a:t>bamboo</a:t>
            </a:r>
            <a:r>
              <a:rPr lang="en-GB" sz="1700" dirty="0">
                <a:cs typeface="Twinkl"/>
              </a:rPr>
              <a:t>. Bamboo </a:t>
            </a:r>
            <a:br>
              <a:rPr lang="en-GB" sz="1700" dirty="0">
                <a:cs typeface="Twinkl"/>
              </a:rPr>
            </a:br>
            <a:r>
              <a:rPr lang="en-GB" sz="1700" dirty="0">
                <a:cs typeface="Twinkl"/>
              </a:rPr>
              <a:t>doesn’t have many </a:t>
            </a:r>
            <a:r>
              <a:rPr lang="en-GB" sz="1700" b="1" dirty="0">
                <a:cs typeface="Twinkl"/>
              </a:rPr>
              <a:t>nutrients</a:t>
            </a:r>
            <a:r>
              <a:rPr lang="en-GB" sz="1700" dirty="0">
                <a:cs typeface="Twinkl"/>
              </a:rPr>
              <a:t> in it. This means it </a:t>
            </a:r>
            <a:br>
              <a:rPr lang="en-GB" sz="1700" dirty="0">
                <a:cs typeface="Twinkl"/>
              </a:rPr>
            </a:br>
            <a:r>
              <a:rPr lang="en-GB" sz="1700" dirty="0">
                <a:cs typeface="Twinkl"/>
              </a:rPr>
              <a:t>doesn’t give pandas much energy or vitamins so </a:t>
            </a:r>
            <a:br>
              <a:rPr lang="en-GB" sz="1700" dirty="0">
                <a:cs typeface="Twinkl"/>
              </a:rPr>
            </a:br>
            <a:r>
              <a:rPr lang="en-GB" sz="1700" dirty="0">
                <a:cs typeface="Twinkl"/>
              </a:rPr>
              <a:t>pandas have to eat lots of bamboo shoots to stay healthy.</a:t>
            </a:r>
          </a:p>
          <a:p>
            <a:endParaRPr lang="en-GB" sz="1700" dirty="0">
              <a:cs typeface="Twinkl"/>
            </a:endParaRPr>
          </a:p>
          <a:p>
            <a:r>
              <a:rPr lang="en-US" sz="1700" dirty="0">
                <a:cs typeface="Twinkl"/>
              </a:rPr>
              <a:t>Every day, one giant panda eats about 60lbs of bamboo.</a:t>
            </a:r>
          </a:p>
          <a:p>
            <a:endParaRPr lang="en-US" sz="1700" dirty="0">
              <a:cs typeface="Twinkl"/>
            </a:endParaRPr>
          </a:p>
          <a:p>
            <a:r>
              <a:rPr lang="en-GB" sz="1700" dirty="0">
                <a:solidFill>
                  <a:srgbClr val="000000"/>
                </a:solidFill>
                <a:cs typeface="Twinkl"/>
              </a:rPr>
              <a:t>Even though giant pandas are big, they are great climbers. They spend up to 12 hours of their day looking for food and climbing plants and trees. </a:t>
            </a:r>
            <a:endParaRPr lang="en-US" sz="1700" dirty="0">
              <a:cs typeface="Twink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517" y="1759481"/>
            <a:ext cx="2333156" cy="4663020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255644" y="5031053"/>
            <a:ext cx="7132706" cy="1121405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108000" rIns="108000" bIns="108000" rtlCol="0" anchor="ctr"/>
          <a:lstStyle/>
          <a:p>
            <a:r>
              <a:rPr lang="en-GB" sz="1700" dirty="0">
                <a:solidFill>
                  <a:schemeClr val="tx1"/>
                </a:solidFill>
                <a:latin typeface="Twinkl" pitchFamily="2" charset="0"/>
              </a:rPr>
              <a:t>Sometimes pandas can’t find enough bamboo to eat. If this happens, they will eat rodents, fish, insects and birds.</a:t>
            </a:r>
          </a:p>
        </p:txBody>
      </p:sp>
      <p:sp>
        <p:nvSpPr>
          <p:cNvPr id="8" name="Fun Fact"/>
          <p:cNvSpPr/>
          <p:nvPr/>
        </p:nvSpPr>
        <p:spPr>
          <a:xfrm>
            <a:off x="731157" y="5031054"/>
            <a:ext cx="1130830" cy="1130830"/>
          </a:xfrm>
          <a:prstGeom prst="ellipse">
            <a:avLst/>
          </a:prstGeom>
          <a:solidFill>
            <a:srgbClr val="68942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/>
              <a:t>Fun Fact</a:t>
            </a:r>
          </a:p>
        </p:txBody>
      </p:sp>
    </p:spTree>
    <p:extLst>
      <p:ext uri="{BB962C8B-B14F-4D97-AF65-F5344CB8AC3E}">
        <p14:creationId xmlns:p14="http://schemas.microsoft.com/office/powerpoint/2010/main" val="7868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552" y="765175"/>
            <a:ext cx="8247072" cy="994306"/>
          </a:xfrm>
          <a:prstGeom prst="roundRect">
            <a:avLst>
              <a:gd name="adj" fmla="val 0"/>
            </a:avLst>
          </a:prstGeom>
          <a:solidFill>
            <a:srgbClr val="11743A"/>
          </a:solidFill>
        </p:spPr>
        <p:txBody>
          <a:bodyPr/>
          <a:lstStyle/>
          <a:p>
            <a:r>
              <a:rPr lang="en-GB" sz="4700" dirty="0">
                <a:solidFill>
                  <a:schemeClr val="bg1"/>
                </a:solidFill>
                <a:latin typeface="+mn-lt"/>
              </a:rPr>
              <a:t>Where Do Pandas Live?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2321324"/>
            <a:ext cx="5953539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cs typeface="Twinkl"/>
              </a:rPr>
              <a:t>Giant pandas are only found in China. They </a:t>
            </a:r>
            <a:br>
              <a:rPr lang="en-GB" dirty="0">
                <a:cs typeface="Twinkl"/>
              </a:rPr>
            </a:br>
            <a:r>
              <a:rPr lang="en-GB" dirty="0">
                <a:cs typeface="Twinkl"/>
              </a:rPr>
              <a:t>live in the mountains, which are cool </a:t>
            </a:r>
            <a:br>
              <a:rPr lang="en-GB" dirty="0">
                <a:cs typeface="Twinkl"/>
              </a:rPr>
            </a:br>
            <a:r>
              <a:rPr lang="en-GB" dirty="0">
                <a:cs typeface="Twinkl"/>
              </a:rPr>
              <a:t>and wet. </a:t>
            </a:r>
          </a:p>
          <a:p>
            <a:endParaRPr lang="en-GB" dirty="0">
              <a:cs typeface="Twinkl"/>
            </a:endParaRPr>
          </a:p>
          <a:p>
            <a:r>
              <a:rPr lang="en-GB" dirty="0">
                <a:cs typeface="Twinkl"/>
              </a:rPr>
              <a:t>The pandas make their dens out of tree </a:t>
            </a:r>
            <a:br>
              <a:rPr lang="en-GB" dirty="0">
                <a:cs typeface="Twinkl"/>
              </a:rPr>
            </a:br>
            <a:r>
              <a:rPr lang="en-GB" dirty="0">
                <a:cs typeface="Twinkl"/>
              </a:rPr>
              <a:t>stumps or hollowed out logs. </a:t>
            </a:r>
          </a:p>
          <a:p>
            <a:endParaRPr lang="en-GB" dirty="0">
              <a:cs typeface="Twinkl"/>
            </a:endParaRPr>
          </a:p>
          <a:p>
            <a:r>
              <a:rPr lang="en-GB" dirty="0">
                <a:cs typeface="Twinkl"/>
              </a:rPr>
              <a:t>Pandas like to be on their own and like to </a:t>
            </a:r>
            <a:br>
              <a:rPr lang="en-GB" dirty="0">
                <a:cs typeface="Twinkl"/>
              </a:rPr>
            </a:br>
            <a:r>
              <a:rPr lang="en-GB" dirty="0">
                <a:cs typeface="Twinkl"/>
              </a:rPr>
              <a:t>have their own space.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1255644" y="5031053"/>
            <a:ext cx="7132706" cy="1121405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Even though giant pandas only live in China in the wild, there are about 300 in different parts of the world that are living in zoos. </a:t>
            </a:r>
          </a:p>
        </p:txBody>
      </p:sp>
      <p:sp>
        <p:nvSpPr>
          <p:cNvPr id="8" name="Fun Fact"/>
          <p:cNvSpPr/>
          <p:nvPr/>
        </p:nvSpPr>
        <p:spPr>
          <a:xfrm>
            <a:off x="731157" y="5031054"/>
            <a:ext cx="1130830" cy="1130830"/>
          </a:xfrm>
          <a:prstGeom prst="ellipse">
            <a:avLst/>
          </a:prstGeom>
          <a:solidFill>
            <a:srgbClr val="68942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/>
              <a:t>Fun Fact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87" y="1985601"/>
            <a:ext cx="3240663" cy="3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552" y="765175"/>
            <a:ext cx="8247072" cy="994306"/>
          </a:xfrm>
          <a:prstGeom prst="roundRect">
            <a:avLst>
              <a:gd name="adj" fmla="val 0"/>
            </a:avLst>
          </a:prstGeom>
          <a:solidFill>
            <a:srgbClr val="11743A"/>
          </a:solidFill>
        </p:spPr>
        <p:txBody>
          <a:bodyPr/>
          <a:lstStyle/>
          <a:p>
            <a:r>
              <a:rPr lang="en-GB" sz="3300" dirty="0">
                <a:solidFill>
                  <a:schemeClr val="bg1"/>
                </a:solidFill>
                <a:latin typeface="+mn-lt"/>
              </a:rPr>
              <a:t>Why Are Pandas so Important in China?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2356440"/>
            <a:ext cx="763270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cs typeface="Twinkl"/>
              </a:rPr>
              <a:t>Pandas are very important creatures in China. </a:t>
            </a:r>
          </a:p>
          <a:p>
            <a:endParaRPr lang="en-GB" dirty="0">
              <a:cs typeface="Twinkl"/>
            </a:endParaRPr>
          </a:p>
          <a:p>
            <a:r>
              <a:rPr lang="en-GB" dirty="0">
                <a:cs typeface="Twinkl"/>
              </a:rPr>
              <a:t>Lots of people who visit China on holiday, go </a:t>
            </a:r>
            <a:br>
              <a:rPr lang="en-GB" dirty="0">
                <a:cs typeface="Twinkl"/>
              </a:rPr>
            </a:br>
            <a:r>
              <a:rPr lang="en-GB" dirty="0">
                <a:cs typeface="Twinkl"/>
              </a:rPr>
              <a:t>to see the pandas as they cannot see them </a:t>
            </a:r>
            <a:br>
              <a:rPr lang="en-GB" dirty="0">
                <a:cs typeface="Twinkl"/>
              </a:rPr>
            </a:br>
            <a:r>
              <a:rPr lang="en-GB" dirty="0">
                <a:cs typeface="Twinkl"/>
              </a:rPr>
              <a:t>in the wild anywhere else in the world. </a:t>
            </a:r>
          </a:p>
          <a:p>
            <a:endParaRPr lang="en-GB" dirty="0">
              <a:cs typeface="Twinkl"/>
            </a:endParaRPr>
          </a:p>
          <a:p>
            <a:r>
              <a:rPr lang="en-GB" dirty="0">
                <a:cs typeface="Twinkl"/>
              </a:rPr>
              <a:t>Every giant panda in the world is owned </a:t>
            </a:r>
            <a:br>
              <a:rPr lang="en-GB" dirty="0">
                <a:cs typeface="Twinkl"/>
              </a:rPr>
            </a:br>
            <a:r>
              <a:rPr lang="en-GB" dirty="0">
                <a:cs typeface="Twinkl"/>
              </a:rPr>
              <a:t>by China. If a panda lives anywhere else </a:t>
            </a:r>
            <a:br>
              <a:rPr lang="en-GB" dirty="0">
                <a:cs typeface="Twinkl"/>
              </a:rPr>
            </a:br>
            <a:r>
              <a:rPr lang="en-GB" dirty="0">
                <a:cs typeface="Twinkl"/>
              </a:rPr>
              <a:t>in the world, it is borrowed from China.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5238579"/>
            <a:ext cx="7632700" cy="854246"/>
          </a:xfrm>
          <a:prstGeom prst="roundRect">
            <a:avLst>
              <a:gd name="adj" fmla="val 22485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Pandas are calm animals and because of this they are seen a sign of friendship. Pandas are also believed to bring good luck.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4" y="1888435"/>
            <a:ext cx="30745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552" y="765175"/>
            <a:ext cx="8247072" cy="994306"/>
          </a:xfrm>
          <a:prstGeom prst="roundRect">
            <a:avLst>
              <a:gd name="adj" fmla="val 0"/>
            </a:avLst>
          </a:prstGeom>
          <a:solidFill>
            <a:srgbClr val="11743A"/>
          </a:solidFill>
        </p:spPr>
        <p:txBody>
          <a:bodyPr/>
          <a:lstStyle/>
          <a:p>
            <a:r>
              <a:rPr lang="en-GB" sz="5000" dirty="0">
                <a:solidFill>
                  <a:schemeClr val="bg1"/>
                </a:solidFill>
                <a:latin typeface="+mn-lt"/>
              </a:rPr>
              <a:t>Baby Pandas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150199"/>
            <a:ext cx="7632700" cy="884115"/>
          </a:xfrm>
          <a:prstGeom prst="roundRect">
            <a:avLst>
              <a:gd name="adj" fmla="val 22485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Female pandas give birth to one or two baby pandas every two to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three years. 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1409" y="3520863"/>
            <a:ext cx="3820592" cy="1201298"/>
          </a:xfrm>
          <a:prstGeom prst="roundRect">
            <a:avLst>
              <a:gd name="adj" fmla="val 16693"/>
            </a:avLst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Baby pandas are not black and white when they are born, they are pink. 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51408" y="5208710"/>
            <a:ext cx="3820592" cy="884115"/>
          </a:xfrm>
          <a:prstGeom prst="roundRect">
            <a:avLst>
              <a:gd name="adj" fmla="val 22485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Baby pandas weigh about the same as a pack of butter.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61502" y="2755688"/>
            <a:ext cx="3526848" cy="3337137"/>
            <a:chOff x="4861502" y="2755688"/>
            <a:chExt cx="3526848" cy="33371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502" y="2755688"/>
              <a:ext cx="3526848" cy="33371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9935">
              <a:off x="5149489" y="5326360"/>
              <a:ext cx="1385643" cy="742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09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552" y="765175"/>
            <a:ext cx="8247072" cy="994306"/>
          </a:xfrm>
          <a:prstGeom prst="roundRect">
            <a:avLst>
              <a:gd name="adj" fmla="val 0"/>
            </a:avLst>
          </a:prstGeom>
          <a:solidFill>
            <a:srgbClr val="11743A"/>
          </a:solidFill>
        </p:spPr>
        <p:txBody>
          <a:bodyPr/>
          <a:lstStyle/>
          <a:p>
            <a:r>
              <a:rPr lang="en-GB" sz="5000" dirty="0">
                <a:solidFill>
                  <a:schemeClr val="bg1"/>
                </a:solidFill>
                <a:latin typeface="+mn-lt"/>
              </a:rPr>
              <a:t>Baby Pandas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047952"/>
            <a:ext cx="7632700" cy="884115"/>
          </a:xfrm>
          <a:prstGeom prst="roundRect">
            <a:avLst>
              <a:gd name="adj" fmla="val 25857"/>
            </a:avLst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Baby pandas are born blind, which means they can’t see. They start to see when they are about 50 days old. 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1409" y="3505251"/>
            <a:ext cx="3820592" cy="884115"/>
          </a:xfrm>
          <a:prstGeom prst="roundRect">
            <a:avLst>
              <a:gd name="adj" fmla="val 2585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Baby pandas start crawling when they are just 10 weeks old.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51408" y="4962550"/>
            <a:ext cx="3820592" cy="1130275"/>
          </a:xfrm>
          <a:prstGeom prst="roundRect">
            <a:avLst>
              <a:gd name="adj" fmla="val 13280"/>
            </a:avLst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Baby pandas become adults at around 6 years old. Adult pandas are about 4 feet tall.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58519" y="3169414"/>
            <a:ext cx="3402346" cy="2998995"/>
            <a:chOff x="4977789" y="3309730"/>
            <a:chExt cx="3402346" cy="2998995"/>
          </a:xfrm>
        </p:grpSpPr>
        <p:sp>
          <p:nvSpPr>
            <p:cNvPr id="12" name="Oval 11"/>
            <p:cNvSpPr/>
            <p:nvPr/>
          </p:nvSpPr>
          <p:spPr>
            <a:xfrm>
              <a:off x="5208104" y="3309730"/>
              <a:ext cx="2998995" cy="2998995"/>
            </a:xfrm>
            <a:prstGeom prst="ellipse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789" y="3896139"/>
              <a:ext cx="3402346" cy="179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1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552" y="765175"/>
            <a:ext cx="8247072" cy="994306"/>
          </a:xfrm>
          <a:prstGeom prst="roundRect">
            <a:avLst>
              <a:gd name="adj" fmla="val 0"/>
            </a:avLst>
          </a:prstGeom>
          <a:solidFill>
            <a:srgbClr val="11743A"/>
          </a:solidFill>
        </p:spPr>
        <p:txBody>
          <a:bodyPr/>
          <a:lstStyle/>
          <a:p>
            <a:r>
              <a:rPr lang="en-GB" sz="5000" dirty="0">
                <a:solidFill>
                  <a:schemeClr val="bg1"/>
                </a:solidFill>
                <a:latin typeface="+mn-lt"/>
              </a:rPr>
              <a:t>Red Panda Facts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1958874"/>
            <a:ext cx="7632700" cy="340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00" dirty="0">
                <a:cs typeface="Twinkl"/>
              </a:rPr>
              <a:t>The </a:t>
            </a:r>
            <a:r>
              <a:rPr lang="en-GB" sz="1700" b="1" dirty="0">
                <a:cs typeface="Twinkl"/>
              </a:rPr>
              <a:t>red panda</a:t>
            </a:r>
            <a:r>
              <a:rPr lang="en-GB" sz="1700" dirty="0">
                <a:cs typeface="Twinkl"/>
              </a:rPr>
              <a:t> is another type of panda.</a:t>
            </a:r>
          </a:p>
          <a:p>
            <a:endParaRPr lang="en-GB" sz="1700" dirty="0">
              <a:cs typeface="Twinkl"/>
            </a:endParaRPr>
          </a:p>
          <a:p>
            <a:r>
              <a:rPr lang="en-GB" sz="1700" dirty="0">
                <a:cs typeface="Twinkl"/>
              </a:rPr>
              <a:t>Red pandas don’t look like giant </a:t>
            </a:r>
            <a:br>
              <a:rPr lang="en-GB" sz="1700" dirty="0">
                <a:cs typeface="Twinkl"/>
              </a:rPr>
            </a:br>
            <a:r>
              <a:rPr lang="en-GB" sz="1700" dirty="0">
                <a:cs typeface="Twinkl"/>
              </a:rPr>
              <a:t>pandas. They look more like </a:t>
            </a:r>
            <a:br>
              <a:rPr lang="en-GB" sz="1700" dirty="0">
                <a:cs typeface="Twinkl"/>
              </a:rPr>
            </a:br>
            <a:r>
              <a:rPr lang="en-GB" sz="1700" dirty="0">
                <a:cs typeface="Twinkl"/>
              </a:rPr>
              <a:t>raccoons or squirrels. </a:t>
            </a:r>
          </a:p>
          <a:p>
            <a:endParaRPr lang="en-GB" sz="1700" dirty="0">
              <a:cs typeface="Twinkl"/>
            </a:endParaRPr>
          </a:p>
          <a:p>
            <a:r>
              <a:rPr lang="en-GB" sz="1700" dirty="0">
                <a:ea typeface="ＭＳ 明朝"/>
                <a:cs typeface="Twinkl"/>
              </a:rPr>
              <a:t>Red pandas have reddish brown fur </a:t>
            </a:r>
            <a:br>
              <a:rPr lang="en-GB" sz="1700" dirty="0">
                <a:ea typeface="ＭＳ 明朝"/>
                <a:cs typeface="Twinkl"/>
              </a:rPr>
            </a:br>
            <a:r>
              <a:rPr lang="en-GB" sz="1700" dirty="0">
                <a:ea typeface="ＭＳ 明朝"/>
                <a:cs typeface="Twinkl"/>
              </a:rPr>
              <a:t>with white patches. </a:t>
            </a:r>
          </a:p>
          <a:p>
            <a:endParaRPr lang="en-GB" sz="1700" dirty="0">
              <a:ea typeface="ＭＳ 明朝"/>
              <a:cs typeface="Twinkl"/>
            </a:endParaRPr>
          </a:p>
          <a:p>
            <a:r>
              <a:rPr lang="en-GB" sz="1700" dirty="0">
                <a:ea typeface="ＭＳ 明朝"/>
                <a:cs typeface="Twinkl"/>
              </a:rPr>
              <a:t>Red pandas are good climbers. They </a:t>
            </a:r>
            <a:br>
              <a:rPr lang="en-GB" sz="1700" dirty="0">
                <a:ea typeface="ＭＳ 明朝"/>
                <a:cs typeface="Twinkl"/>
              </a:rPr>
            </a:br>
            <a:r>
              <a:rPr lang="en-GB" sz="1700" dirty="0">
                <a:ea typeface="ＭＳ 明朝"/>
                <a:cs typeface="Twinkl"/>
              </a:rPr>
              <a:t>have long tails to help them balance when </a:t>
            </a:r>
            <a:br>
              <a:rPr lang="en-GB" sz="1700" dirty="0">
                <a:ea typeface="ＭＳ 明朝"/>
                <a:cs typeface="Twinkl"/>
              </a:rPr>
            </a:br>
            <a:r>
              <a:rPr lang="en-GB" sz="1700" dirty="0">
                <a:ea typeface="ＭＳ 明朝"/>
                <a:cs typeface="Twinkl"/>
              </a:rPr>
              <a:t>they are climbing.</a:t>
            </a:r>
          </a:p>
          <a:p>
            <a:endParaRPr lang="en-GB" sz="1700" dirty="0">
              <a:ea typeface="ＭＳ 明朝"/>
              <a:cs typeface="Twinkl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5223645"/>
            <a:ext cx="7632700" cy="884115"/>
          </a:xfrm>
          <a:prstGeom prst="roundRect">
            <a:avLst>
              <a:gd name="adj" fmla="val 22485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sz="1700" dirty="0">
                <a:solidFill>
                  <a:schemeClr val="tx1"/>
                </a:solidFill>
                <a:latin typeface="Twinkl" pitchFamily="2" charset="0"/>
              </a:rPr>
              <a:t>Red pandas are much smaller than giant pandas. One giant panda is the same weight as over 20 red pandas.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05" y="2218502"/>
            <a:ext cx="4323522" cy="2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552" y="765175"/>
            <a:ext cx="8247072" cy="994306"/>
          </a:xfrm>
          <a:prstGeom prst="roundRect">
            <a:avLst>
              <a:gd name="adj" fmla="val 0"/>
            </a:avLst>
          </a:prstGeom>
          <a:solidFill>
            <a:srgbClr val="11743A"/>
          </a:solidFill>
        </p:spPr>
        <p:txBody>
          <a:bodyPr/>
          <a:lstStyle/>
          <a:p>
            <a:r>
              <a:rPr lang="en-GB" sz="5000" dirty="0">
                <a:solidFill>
                  <a:schemeClr val="bg1"/>
                </a:solidFill>
                <a:latin typeface="+mn-lt"/>
              </a:rPr>
              <a:t>Red Panda Facts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2937564"/>
            <a:ext cx="319018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cs typeface="Twinkl"/>
              </a:rPr>
              <a:t>Red pandas live in the mountains and eat bamboo. Sometimes they eat insects, fruit, flowers and eggs too.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5223645"/>
            <a:ext cx="7632700" cy="884115"/>
          </a:xfrm>
          <a:prstGeom prst="roundRect">
            <a:avLst>
              <a:gd name="adj" fmla="val 22485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Red pandas aren’t just found in China. Some of them live in India, Nepal, Myanmar and Bhutan.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63" y="2088813"/>
            <a:ext cx="4186387" cy="2805499"/>
          </a:xfrm>
          <a:prstGeom prst="roundRect">
            <a:avLst>
              <a:gd name="adj" fmla="val 9936"/>
            </a:avLst>
          </a:prstGeom>
        </p:spPr>
      </p:pic>
    </p:spTree>
    <p:extLst>
      <p:ext uri="{BB962C8B-B14F-4D97-AF65-F5344CB8AC3E}">
        <p14:creationId xmlns:p14="http://schemas.microsoft.com/office/powerpoint/2010/main" val="24898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00B050"/>
      </a:hlink>
      <a:folHlink>
        <a:srgbClr val="92D05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83</TotalTime>
  <Words>786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Twinkl</vt:lpstr>
      <vt:lpstr>Calibri</vt:lpstr>
      <vt:lpstr>Office Theme</vt:lpstr>
      <vt:lpstr>PowerPoint Presentation</vt:lpstr>
      <vt:lpstr>What Do Pandas Look Like?</vt:lpstr>
      <vt:lpstr>What Do Pandas Eat?</vt:lpstr>
      <vt:lpstr>Where Do Pandas Live?</vt:lpstr>
      <vt:lpstr>Why Are Pandas so Important in China?</vt:lpstr>
      <vt:lpstr>Baby Pandas</vt:lpstr>
      <vt:lpstr>Baby Pandas</vt:lpstr>
      <vt:lpstr>Red Panda Facts</vt:lpstr>
      <vt:lpstr>Red Panda Facts</vt:lpstr>
      <vt:lpstr>Red Pandas in Danger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Nicola McNabb</cp:lastModifiedBy>
  <cp:revision>8</cp:revision>
  <dcterms:created xsi:type="dcterms:W3CDTF">2020-01-23T09:55:10Z</dcterms:created>
  <dcterms:modified xsi:type="dcterms:W3CDTF">2021-01-28T20:00:26Z</dcterms:modified>
</cp:coreProperties>
</file>