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3" r:id="rId15"/>
    <p:sldId id="282" r:id="rId16"/>
    <p:sldId id="284" r:id="rId17"/>
    <p:sldId id="285" r:id="rId18"/>
    <p:sldId id="286" r:id="rId19"/>
    <p:sldId id="267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cript MT Bold" panose="03040602040607080904" pitchFamily="66" charset="0"/>
      <p:bold r:id="rId27"/>
    </p:embeddedFont>
    <p:embeddedFont>
      <p:font typeface="Twinkl" panose="020B0604020202020204" pitchFamily="2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2" userDrawn="1">
          <p15:clr>
            <a:srgbClr val="A4A3A4"/>
          </p15:clr>
        </p15:guide>
        <p15:guide id="2" pos="2903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99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3"/>
    <a:srgbClr val="F1884C"/>
    <a:srgbClr val="25B7BC"/>
    <a:srgbClr val="8ACBC0"/>
    <a:srgbClr val="1C1C1C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82" y="67"/>
      </p:cViewPr>
      <p:guideLst>
        <p:guide orient="horz" pos="3702"/>
        <p:guide pos="2903"/>
        <p:guide pos="340"/>
        <p:guide orient="horz" pos="3974"/>
        <p:guide pos="5420"/>
        <p:guide orient="horz" pos="346"/>
        <p:guide pos="499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numeracy-maths/fractions/warm-ups-and-teaching-aids-fractions-maths-key-stage-1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numeracy-maths/fractions/warm-ups-and-teaching-aids-fractions-maths-key-stage-1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58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101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102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70" r:id="rId4"/>
    <p:sldLayoutId id="2147483668" r:id="rId5"/>
    <p:sldLayoutId id="2147483669" r:id="rId6"/>
    <p:sldLayoutId id="2147483663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9.png"/><Relationship Id="rId3" Type="http://schemas.openxmlformats.org/officeDocument/2006/relationships/image" Target="../media/image35.png"/><Relationship Id="rId7" Type="http://schemas.openxmlformats.org/officeDocument/2006/relationships/image" Target="../media/image30.png"/><Relationship Id="rId12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0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2AB1F9-2E20-48E2-8322-0D750D2919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4" y="1473201"/>
            <a:ext cx="7901127" cy="435785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64BED2-8481-4694-BE3D-322E835AA709}"/>
              </a:ext>
            </a:extLst>
          </p:cNvPr>
          <p:cNvSpPr/>
          <p:nvPr/>
        </p:nvSpPr>
        <p:spPr>
          <a:xfrm>
            <a:off x="1281826" y="2390598"/>
            <a:ext cx="3016794" cy="124404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94E13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altLang="en-US" sz="3600" dirty="0"/>
              <a:t>Problem Solving</a:t>
            </a:r>
            <a:endParaRPr lang="en-GB" sz="3600" dirty="0"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861832-1232-434D-A2C8-F3FD7D2B1F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562" y="4313552"/>
            <a:ext cx="2298169" cy="20655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5282AD6-2419-4AE3-96C0-ADE7CD84AB12}"/>
              </a:ext>
            </a:extLst>
          </p:cNvPr>
          <p:cNvSpPr/>
          <p:nvPr/>
        </p:nvSpPr>
        <p:spPr>
          <a:xfrm>
            <a:off x="1018043" y="1729271"/>
            <a:ext cx="7249264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b="1" dirty="0">
                <a:solidFill>
                  <a:srgbClr val="E94E13"/>
                </a:solidFill>
              </a:rPr>
              <a:t>Now, choose a strategy to solve these problems.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B304F8BD-A08F-4FB7-9028-F9C98EC47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24" y="3068638"/>
            <a:ext cx="3010585" cy="53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  <a:defRPr/>
            </a:pPr>
            <a:r>
              <a:rPr lang="en-GB" sz="2800" dirty="0">
                <a:solidFill>
                  <a:srgbClr val="E94E13"/>
                </a:solidFill>
              </a:rPr>
              <a:t>¼ of 4 = 1</a:t>
            </a: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48E8FA19-2D7C-4450-80BB-93A299C74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25" y="2543883"/>
            <a:ext cx="3010585" cy="53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altLang="en-US" sz="2800" dirty="0"/>
              <a:t>What is ¼ of 4?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CAD4395-9A90-4F4B-B360-4C4A12D70C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205" y="4330876"/>
            <a:ext cx="2612557" cy="204823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9A1035-A548-45E3-8184-4C926EB2F798}"/>
              </a:ext>
            </a:extLst>
          </p:cNvPr>
          <p:cNvSpPr/>
          <p:nvPr/>
        </p:nvSpPr>
        <p:spPr>
          <a:xfrm>
            <a:off x="4679069" y="2384604"/>
            <a:ext cx="3016794" cy="124404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241017C3-7F2D-436B-AF46-C146C068A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665" y="3062644"/>
            <a:ext cx="2968778" cy="53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  <a:defRPr/>
            </a:pPr>
            <a:r>
              <a:rPr lang="en-GB" sz="2800" dirty="0">
                <a:solidFill>
                  <a:srgbClr val="E94E13"/>
                </a:solidFill>
              </a:rPr>
              <a:t>¼ of 16 = 4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8A20E2A0-7E86-44EA-8E5F-F5998445C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666" y="2537889"/>
            <a:ext cx="2974988" cy="53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altLang="en-US" sz="2800" dirty="0"/>
              <a:t>What is ¼ of 16?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A432A73-83F8-41D8-BDC3-0F3B5B745FCC}"/>
              </a:ext>
            </a:extLst>
          </p:cNvPr>
          <p:cNvSpPr/>
          <p:nvPr/>
        </p:nvSpPr>
        <p:spPr>
          <a:xfrm>
            <a:off x="4672859" y="3834469"/>
            <a:ext cx="3016794" cy="124404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AD481F54-B9F6-4DC8-83E2-05DA0FD75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650" y="4512509"/>
            <a:ext cx="3029213" cy="53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  <a:defRPr/>
            </a:pPr>
            <a:r>
              <a:rPr lang="en-GB" sz="2800" dirty="0">
                <a:solidFill>
                  <a:srgbClr val="E94E13"/>
                </a:solidFill>
              </a:rPr>
              <a:t>¼ of 20 = 5</a:t>
            </a: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B2566F68-C021-4740-AA01-281419AD5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070" y="3987754"/>
            <a:ext cx="3004374" cy="53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altLang="en-US" sz="2800" dirty="0"/>
              <a:t>What is ¼ of 20?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378E91B-0690-43AE-8EA3-A352E4F7A800}"/>
              </a:ext>
            </a:extLst>
          </p:cNvPr>
          <p:cNvSpPr/>
          <p:nvPr/>
        </p:nvSpPr>
        <p:spPr>
          <a:xfrm>
            <a:off x="2962823" y="5346328"/>
            <a:ext cx="5462833" cy="649935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sz="2400" dirty="0"/>
              <a:t>Which strategy did you use? Discuss.</a:t>
            </a:r>
          </a:p>
        </p:txBody>
      </p:sp>
    </p:spTree>
    <p:extLst>
      <p:ext uri="{BB962C8B-B14F-4D97-AF65-F5344CB8AC3E}">
        <p14:creationId xmlns:p14="http://schemas.microsoft.com/office/powerpoint/2010/main" val="82742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8" grpId="0"/>
      <p:bldP spid="29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2AB1F9-2E20-48E2-8322-0D750D2919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4" y="1473201"/>
            <a:ext cx="7901127" cy="435785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altLang="en-US" sz="3600" dirty="0"/>
              <a:t>Problem Solving</a:t>
            </a:r>
            <a:endParaRPr lang="en-GB" sz="3600" dirty="0">
              <a:latin typeface="+mn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378E91B-0690-43AE-8EA3-A352E4F7A800}"/>
              </a:ext>
            </a:extLst>
          </p:cNvPr>
          <p:cNvSpPr/>
          <p:nvPr/>
        </p:nvSpPr>
        <p:spPr>
          <a:xfrm>
            <a:off x="3395001" y="3327158"/>
            <a:ext cx="2344467" cy="649935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sz="2400" dirty="0"/>
              <a:t>¼ of 20 = 5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46123120-59F3-4624-A2E2-845624A5B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870" y="1804498"/>
            <a:ext cx="5564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 sz="2400" dirty="0"/>
              <a:t>Lexi had 20 grapes. </a:t>
            </a:r>
          </a:p>
          <a:p>
            <a:r>
              <a:rPr lang="en-GB" altLang="en-US" sz="2400" dirty="0"/>
              <a:t>She gave a quarter of them to Sam. </a:t>
            </a:r>
          </a:p>
          <a:p>
            <a:r>
              <a:rPr lang="en-GB" altLang="en-US" sz="2400" dirty="0"/>
              <a:t>How many did Sam get?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3009666-7A15-43FB-8ADA-32977923C4E7}"/>
              </a:ext>
            </a:extLst>
          </p:cNvPr>
          <p:cNvSpPr/>
          <p:nvPr/>
        </p:nvSpPr>
        <p:spPr>
          <a:xfrm>
            <a:off x="3395000" y="3319399"/>
            <a:ext cx="2344467" cy="649935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sz="2400" b="1" dirty="0"/>
              <a:t>Answer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F78AFB9-386F-4B06-B755-93CA23DDF9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8347" y="2413422"/>
            <a:ext cx="1948926" cy="3965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D1D129-AC7B-4966-896A-1BD9E3BD09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10" y="3672149"/>
            <a:ext cx="1815460" cy="1621953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D094CA6-A891-4D53-896D-531484D93079}"/>
              </a:ext>
            </a:extLst>
          </p:cNvPr>
          <p:cNvSpPr/>
          <p:nvPr/>
        </p:nvSpPr>
        <p:spPr>
          <a:xfrm>
            <a:off x="3091259" y="5332264"/>
            <a:ext cx="5462833" cy="649935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sz="2400" dirty="0"/>
              <a:t>Which strategy did you use? Discuss.</a:t>
            </a:r>
          </a:p>
        </p:txBody>
      </p:sp>
    </p:spTree>
    <p:extLst>
      <p:ext uri="{BB962C8B-B14F-4D97-AF65-F5344CB8AC3E}">
        <p14:creationId xmlns:p14="http://schemas.microsoft.com/office/powerpoint/2010/main" val="37556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19" grpId="1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2AB1F9-2E20-48E2-8322-0D750D2919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4" y="1473201"/>
            <a:ext cx="7901127" cy="435785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altLang="en-US" sz="3600" dirty="0"/>
              <a:t>Problem Solving</a:t>
            </a:r>
            <a:endParaRPr lang="en-GB" sz="3600" dirty="0">
              <a:latin typeface="+mn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378E91B-0690-43AE-8EA3-A352E4F7A800}"/>
              </a:ext>
            </a:extLst>
          </p:cNvPr>
          <p:cNvSpPr/>
          <p:nvPr/>
        </p:nvSpPr>
        <p:spPr>
          <a:xfrm>
            <a:off x="3395001" y="3327158"/>
            <a:ext cx="2344467" cy="649935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sz="2400" dirty="0"/>
              <a:t>¼ of 24 = 6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46123120-59F3-4624-A2E2-845624A5B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869" y="1804498"/>
            <a:ext cx="62030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 sz="2400" dirty="0"/>
              <a:t>Miss Jones had 24 stickers. </a:t>
            </a:r>
          </a:p>
          <a:p>
            <a:r>
              <a:rPr lang="en-GB" altLang="en-US" sz="2400" dirty="0"/>
              <a:t>She shared them equally with four children. </a:t>
            </a:r>
          </a:p>
          <a:p>
            <a:r>
              <a:rPr lang="en-GB" altLang="en-US" sz="2400" dirty="0"/>
              <a:t>How many stickers did each child get?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3009666-7A15-43FB-8ADA-32977923C4E7}"/>
              </a:ext>
            </a:extLst>
          </p:cNvPr>
          <p:cNvSpPr/>
          <p:nvPr/>
        </p:nvSpPr>
        <p:spPr>
          <a:xfrm>
            <a:off x="3395000" y="3319399"/>
            <a:ext cx="2344467" cy="649935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sz="2400" b="1" dirty="0"/>
              <a:t>Answer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4D0CC1E-3D71-4F0F-B1C7-C4EC8736719B}"/>
              </a:ext>
            </a:extLst>
          </p:cNvPr>
          <p:cNvSpPr/>
          <p:nvPr/>
        </p:nvSpPr>
        <p:spPr>
          <a:xfrm>
            <a:off x="3091259" y="5332264"/>
            <a:ext cx="5462833" cy="649935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sz="2400" dirty="0"/>
              <a:t>Which strategy did you use? Discuss.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D53C6F-A55C-4B31-BA2A-6861BCAC26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521">
            <a:off x="6157023" y="3827191"/>
            <a:ext cx="1604928" cy="1065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A5096C-6AE1-4B9B-9EFD-BA31B018F3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8" y="3069338"/>
            <a:ext cx="1803923" cy="323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6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19" grpId="1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2AB1F9-2E20-48E2-8322-0D750D2919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4" y="1473201"/>
            <a:ext cx="7901127" cy="435785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altLang="en-US" sz="3600" dirty="0"/>
              <a:t>Problem Solving</a:t>
            </a:r>
            <a:endParaRPr lang="en-GB" sz="3600" dirty="0">
              <a:latin typeface="+mn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378E91B-0690-43AE-8EA3-A352E4F7A800}"/>
              </a:ext>
            </a:extLst>
          </p:cNvPr>
          <p:cNvSpPr/>
          <p:nvPr/>
        </p:nvSpPr>
        <p:spPr>
          <a:xfrm>
            <a:off x="3395001" y="3327158"/>
            <a:ext cx="2344467" cy="649935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sz="2400" dirty="0"/>
              <a:t>¼ of 40 = 10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46123120-59F3-4624-A2E2-845624A5B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869" y="1804498"/>
            <a:ext cx="49492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 sz="2400" dirty="0"/>
              <a:t>Rishi had 40 cars. </a:t>
            </a:r>
          </a:p>
          <a:p>
            <a:r>
              <a:rPr lang="en-GB" altLang="en-US" sz="2400" dirty="0"/>
              <a:t>¼ of the cars were red.</a:t>
            </a:r>
          </a:p>
          <a:p>
            <a:r>
              <a:rPr lang="en-GB" altLang="en-US" sz="2400" dirty="0"/>
              <a:t>How many cars were red?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3009666-7A15-43FB-8ADA-32977923C4E7}"/>
              </a:ext>
            </a:extLst>
          </p:cNvPr>
          <p:cNvSpPr/>
          <p:nvPr/>
        </p:nvSpPr>
        <p:spPr>
          <a:xfrm>
            <a:off x="3395000" y="3319399"/>
            <a:ext cx="2344467" cy="649935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sz="2400" b="1" dirty="0"/>
              <a:t>Answer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B2FF6-BD7E-47AB-9FEE-5523E8025F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83" y="3820328"/>
            <a:ext cx="2658358" cy="1504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3B3015-C7CE-4F36-B6C1-FC464FFB8B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767748" y="2688685"/>
            <a:ext cx="2184366" cy="36904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4D0CC1E-3D71-4F0F-B1C7-C4EC8736719B}"/>
              </a:ext>
            </a:extLst>
          </p:cNvPr>
          <p:cNvSpPr/>
          <p:nvPr/>
        </p:nvSpPr>
        <p:spPr>
          <a:xfrm>
            <a:off x="3091259" y="5332264"/>
            <a:ext cx="5462833" cy="649935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sz="2400" dirty="0"/>
              <a:t>Which strategy did you use? Discuss.</a:t>
            </a:r>
          </a:p>
        </p:txBody>
      </p:sp>
    </p:spTree>
    <p:extLst>
      <p:ext uri="{BB962C8B-B14F-4D97-AF65-F5344CB8AC3E}">
        <p14:creationId xmlns:p14="http://schemas.microsoft.com/office/powerpoint/2010/main" val="125817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19" grpId="1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altLang="en-US" sz="3600" dirty="0"/>
              <a:t>Challenge Section</a:t>
            </a:r>
            <a:endParaRPr lang="en-GB" sz="36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8DEBD9-D0E5-4DF4-A5AA-5C9D79BF4CD7}"/>
              </a:ext>
            </a:extLst>
          </p:cNvPr>
          <p:cNvSpPr/>
          <p:nvPr/>
        </p:nvSpPr>
        <p:spPr>
          <a:xfrm>
            <a:off x="447770" y="1443406"/>
            <a:ext cx="8239031" cy="956773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</a:rPr>
              <a:t>If you have found it easy to find one quarter, try these next few challenges!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8B6C8E-2951-49D9-B894-B17C41915E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816569" y="2688685"/>
            <a:ext cx="2184366" cy="36904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E0711D-7D05-4391-9276-989D8689D6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64209" y="2413422"/>
            <a:ext cx="1948926" cy="396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84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8ABB886-5030-4747-BD35-B8B672ABB5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t="15062" r="2750" b="12252"/>
          <a:stretch/>
        </p:blipFill>
        <p:spPr>
          <a:xfrm>
            <a:off x="755651" y="2787393"/>
            <a:ext cx="7632700" cy="3296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8ACBC0"/>
            </a:solidFill>
          </a:ln>
          <a:effectLst/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474F7B5-164F-41B0-9052-36CD782D7A6B}"/>
              </a:ext>
            </a:extLst>
          </p:cNvPr>
          <p:cNvSpPr/>
          <p:nvPr/>
        </p:nvSpPr>
        <p:spPr>
          <a:xfrm>
            <a:off x="755650" y="2786635"/>
            <a:ext cx="7632700" cy="3296763"/>
          </a:xfrm>
          <a:prstGeom prst="roundRect">
            <a:avLst>
              <a:gd name="adj" fmla="val 8661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Finding Three Quarters (</a:t>
            </a:r>
            <a:r>
              <a:rPr lang="en-GB" altLang="en-US" dirty="0"/>
              <a:t>¾</a:t>
            </a:r>
            <a:r>
              <a:rPr lang="en-GB" dirty="0"/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8DEBD9-D0E5-4DF4-A5AA-5C9D79BF4CD7}"/>
              </a:ext>
            </a:extLst>
          </p:cNvPr>
          <p:cNvSpPr/>
          <p:nvPr/>
        </p:nvSpPr>
        <p:spPr>
          <a:xfrm>
            <a:off x="447770" y="1358299"/>
            <a:ext cx="8239031" cy="956773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400" dirty="0">
                <a:solidFill>
                  <a:schemeClr val="tx1"/>
                </a:solidFill>
              </a:rPr>
              <a:t>You know how to find one quarter so now let’s look </a:t>
            </a:r>
            <a:br>
              <a:rPr lang="en-GB" altLang="en-US" sz="2400" dirty="0">
                <a:solidFill>
                  <a:schemeClr val="tx1"/>
                </a:solidFill>
              </a:rPr>
            </a:br>
            <a:r>
              <a:rPr lang="en-GB" altLang="en-US" sz="2400" dirty="0">
                <a:solidFill>
                  <a:schemeClr val="tx1"/>
                </a:solidFill>
              </a:rPr>
              <a:t>at finding three quarters.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10B926-363B-4356-B5BA-6D65A6A27EDF}"/>
              </a:ext>
            </a:extLst>
          </p:cNvPr>
          <p:cNvSpPr/>
          <p:nvPr/>
        </p:nvSpPr>
        <p:spPr>
          <a:xfrm>
            <a:off x="3481945" y="2429806"/>
            <a:ext cx="2215427" cy="649935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>
                <a:solidFill>
                  <a:schemeClr val="bg1"/>
                </a:solidFill>
              </a:rPr>
              <a:t>First, find ¼ 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8378079-A74E-40C5-A840-1633CAEAA61B}"/>
              </a:ext>
            </a:extLst>
          </p:cNvPr>
          <p:cNvSpPr/>
          <p:nvPr/>
        </p:nvSpPr>
        <p:spPr>
          <a:xfrm>
            <a:off x="944622" y="5250167"/>
            <a:ext cx="7252369" cy="1058558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>
                <a:solidFill>
                  <a:schemeClr val="bg1"/>
                </a:solidFill>
              </a:rPr>
              <a:t>There are 8 eggs. If we divide these eggs between 4 baskets, how many eggs will be in each basket?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C58193-8AE6-4630-BAE2-DF9BFAF18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66" y="4118199"/>
            <a:ext cx="1755066" cy="10585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FD6E28-C35A-4FAD-BE0E-F2C7D1354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6" y="4118199"/>
            <a:ext cx="1755066" cy="10585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AA78F5-D869-4AAB-A42F-5009BC0F0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58" y="4118199"/>
            <a:ext cx="1755066" cy="10585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78496A6-4DEF-48ED-BD8B-C9D8D2671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98" y="4118199"/>
            <a:ext cx="1755066" cy="1058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DEECA0-3412-43F5-B9D1-88083520A5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31" y="3280433"/>
            <a:ext cx="515284" cy="6676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F748CA-9ECF-4982-8691-5B54FE2F34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01" y="3279054"/>
            <a:ext cx="515284" cy="6676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443BC5F-B147-4368-9D0D-11AAE6EE88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71" y="3287422"/>
            <a:ext cx="515284" cy="6676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A49DB4D-F966-4108-8F13-E0A2C5E03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41" y="3286043"/>
            <a:ext cx="515284" cy="6676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FFF5CE2-F586-487F-BEB9-3DC4267BE6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28" y="3275826"/>
            <a:ext cx="515284" cy="6676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4026E97-C998-4235-A508-075F5F637D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498" y="3274447"/>
            <a:ext cx="515284" cy="6676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0AFD97F-08AC-448B-9686-47EB2B2FD8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868" y="3282815"/>
            <a:ext cx="515284" cy="6676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4842ADF-D013-4C6E-9570-95BB177DF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38" y="3281436"/>
            <a:ext cx="515284" cy="66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8ABB886-5030-4747-BD35-B8B672ABB5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t="15062" r="2750" b="12252"/>
          <a:stretch/>
        </p:blipFill>
        <p:spPr>
          <a:xfrm>
            <a:off x="755651" y="2787393"/>
            <a:ext cx="7632700" cy="3296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8ACBC0"/>
            </a:solidFill>
          </a:ln>
          <a:effectLst/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474F7B5-164F-41B0-9052-36CD782D7A6B}"/>
              </a:ext>
            </a:extLst>
          </p:cNvPr>
          <p:cNvSpPr/>
          <p:nvPr/>
        </p:nvSpPr>
        <p:spPr>
          <a:xfrm>
            <a:off x="764615" y="2786635"/>
            <a:ext cx="7632700" cy="3296763"/>
          </a:xfrm>
          <a:prstGeom prst="roundRect">
            <a:avLst>
              <a:gd name="adj" fmla="val 8661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dirty="0"/>
              <a:t>Finding Three Quarters (</a:t>
            </a:r>
            <a:r>
              <a:rPr lang="en-GB" altLang="en-US" sz="3600" dirty="0"/>
              <a:t>¾</a:t>
            </a:r>
            <a:r>
              <a:rPr lang="en-GB" sz="3600" dirty="0"/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8DEBD9-D0E5-4DF4-A5AA-5C9D79BF4CD7}"/>
              </a:ext>
            </a:extLst>
          </p:cNvPr>
          <p:cNvSpPr/>
          <p:nvPr/>
        </p:nvSpPr>
        <p:spPr>
          <a:xfrm>
            <a:off x="447770" y="1306825"/>
            <a:ext cx="8239031" cy="587441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400" dirty="0">
                <a:solidFill>
                  <a:schemeClr val="tx1"/>
                </a:solidFill>
              </a:rPr>
              <a:t>There will be 2 eggs in each basket because ¼ of 8 = 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10B926-363B-4356-B5BA-6D65A6A27EDF}"/>
              </a:ext>
            </a:extLst>
          </p:cNvPr>
          <p:cNvSpPr/>
          <p:nvPr/>
        </p:nvSpPr>
        <p:spPr>
          <a:xfrm>
            <a:off x="755649" y="1787014"/>
            <a:ext cx="7632701" cy="10585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b="1" dirty="0">
                <a:solidFill>
                  <a:srgbClr val="25B7BC"/>
                </a:solidFill>
              </a:rPr>
              <a:t>To find three quarters, simply count the total number of eggs in 3 of the baskets.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8378079-A74E-40C5-A840-1633CAEAA61B}"/>
              </a:ext>
            </a:extLst>
          </p:cNvPr>
          <p:cNvSpPr/>
          <p:nvPr/>
        </p:nvSpPr>
        <p:spPr>
          <a:xfrm>
            <a:off x="944622" y="5680753"/>
            <a:ext cx="7252369" cy="649935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>
                <a:solidFill>
                  <a:schemeClr val="bg1"/>
                </a:solidFill>
              </a:rPr>
              <a:t>There are 6 eggs in the 3 baskets, so ¾ of 8 = 6.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C835FC5-3704-4C4A-8F17-EFD6A1F49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22" y="2960281"/>
            <a:ext cx="1943046" cy="14783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62EF25-7AFE-4C1F-9150-8548A7701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1" y="3524006"/>
            <a:ext cx="1943046" cy="14783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9D7D114-4F5A-48A8-BA6C-D8947CBD79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84" y="3681318"/>
            <a:ext cx="1943046" cy="147831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F018048-40A2-499D-9DD0-F4A316D59E18}"/>
              </a:ext>
            </a:extLst>
          </p:cNvPr>
          <p:cNvSpPr/>
          <p:nvPr/>
        </p:nvSpPr>
        <p:spPr>
          <a:xfrm>
            <a:off x="3735127" y="2907871"/>
            <a:ext cx="4069389" cy="2588649"/>
          </a:xfrm>
          <a:prstGeom prst="ellipse">
            <a:avLst/>
          </a:prstGeom>
          <a:noFill/>
          <a:ln w="28575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55229-BAF4-4B7E-BA5E-45207A6B4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61" y="3893559"/>
            <a:ext cx="1943046" cy="147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1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64BED2-8481-4694-BE3D-322E835AA709}"/>
              </a:ext>
            </a:extLst>
          </p:cNvPr>
          <p:cNvSpPr/>
          <p:nvPr/>
        </p:nvSpPr>
        <p:spPr>
          <a:xfrm>
            <a:off x="704860" y="2201377"/>
            <a:ext cx="2483004" cy="2787804"/>
          </a:xfrm>
          <a:prstGeom prst="roundRect">
            <a:avLst>
              <a:gd name="adj" fmla="val 10383"/>
            </a:avLst>
          </a:prstGeom>
          <a:solidFill>
            <a:schemeClr val="bg1"/>
          </a:solidFill>
          <a:ln w="28575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94E13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830BB9-1B4F-40B2-B140-74FDE4DB183E}"/>
              </a:ext>
            </a:extLst>
          </p:cNvPr>
          <p:cNvSpPr/>
          <p:nvPr/>
        </p:nvSpPr>
        <p:spPr>
          <a:xfrm>
            <a:off x="704858" y="2968935"/>
            <a:ext cx="2483002" cy="908558"/>
          </a:xfrm>
          <a:prstGeom prst="rect">
            <a:avLst/>
          </a:prstGeom>
          <a:solidFill>
            <a:srgbClr val="F1884C"/>
          </a:solidFill>
          <a:ln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altLang="en-US" sz="3600" dirty="0"/>
              <a:t>Problem Solving</a:t>
            </a:r>
            <a:endParaRPr lang="en-GB" sz="3600" dirty="0">
              <a:latin typeface="+mn-lt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B304F8BD-A08F-4FB7-9028-F9C98EC47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60" y="2968935"/>
            <a:ext cx="2483002" cy="173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  <a:defRPr/>
            </a:pPr>
            <a:r>
              <a:rPr lang="en-GB" sz="2400" dirty="0">
                <a:solidFill>
                  <a:schemeClr val="tx1"/>
                </a:solidFill>
              </a:rPr>
              <a:t>¼ of 4 = 1</a:t>
            </a:r>
          </a:p>
          <a:p>
            <a:pPr algn="ctr">
              <a:buNone/>
              <a:defRPr/>
            </a:pPr>
            <a:r>
              <a:rPr lang="en-GB" sz="2400" dirty="0">
                <a:solidFill>
                  <a:schemeClr val="tx1"/>
                </a:solidFill>
              </a:rPr>
              <a:t>1 × 3 = </a:t>
            </a:r>
            <a:r>
              <a:rPr lang="en-GB" sz="2400" dirty="0">
                <a:solidFill>
                  <a:schemeClr val="bg1"/>
                </a:solidFill>
              </a:rPr>
              <a:t>3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</a:p>
          <a:p>
            <a:pPr algn="ctr">
              <a:buNone/>
              <a:defRPr/>
            </a:pPr>
            <a:r>
              <a:rPr lang="en-GB" sz="2400" b="1" dirty="0">
                <a:solidFill>
                  <a:srgbClr val="E94E13"/>
                </a:solidFill>
              </a:rPr>
              <a:t>so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¾ of 4 = </a:t>
            </a:r>
            <a:r>
              <a:rPr lang="en-GB" sz="2400" dirty="0">
                <a:solidFill>
                  <a:srgbClr val="E94E13"/>
                </a:solidFill>
              </a:rPr>
              <a:t>3</a:t>
            </a: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48E8FA19-2D7C-4450-80BB-93A299C74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61" y="2358897"/>
            <a:ext cx="2483003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altLang="en-US" sz="2400" dirty="0"/>
              <a:t>What is ¾ of 4?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3D3C65F-E6F8-420A-BB13-9DF665EE1A4F}"/>
              </a:ext>
            </a:extLst>
          </p:cNvPr>
          <p:cNvSpPr/>
          <p:nvPr/>
        </p:nvSpPr>
        <p:spPr>
          <a:xfrm>
            <a:off x="3315052" y="2201377"/>
            <a:ext cx="2483004" cy="2787804"/>
          </a:xfrm>
          <a:prstGeom prst="roundRect">
            <a:avLst>
              <a:gd name="adj" fmla="val 10383"/>
            </a:avLst>
          </a:prstGeom>
          <a:solidFill>
            <a:schemeClr val="bg1"/>
          </a:solidFill>
          <a:ln w="28575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94E13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696176-F7D4-4584-A9BB-806EEA47F04E}"/>
              </a:ext>
            </a:extLst>
          </p:cNvPr>
          <p:cNvSpPr/>
          <p:nvPr/>
        </p:nvSpPr>
        <p:spPr>
          <a:xfrm>
            <a:off x="3314002" y="2974721"/>
            <a:ext cx="2483002" cy="908558"/>
          </a:xfrm>
          <a:prstGeom prst="rect">
            <a:avLst/>
          </a:prstGeom>
          <a:solidFill>
            <a:srgbClr val="F1884C"/>
          </a:solidFill>
          <a:ln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627F84C-C9D2-40EF-879F-853F21212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052" y="2968935"/>
            <a:ext cx="2483002" cy="173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  <a:defRPr/>
            </a:pPr>
            <a:r>
              <a:rPr lang="en-GB" sz="2400" dirty="0">
                <a:solidFill>
                  <a:schemeClr val="tx1"/>
                </a:solidFill>
              </a:rPr>
              <a:t>¼ of 12 = 3</a:t>
            </a:r>
          </a:p>
          <a:p>
            <a:pPr algn="ctr">
              <a:buNone/>
              <a:defRPr/>
            </a:pPr>
            <a:r>
              <a:rPr lang="en-GB" sz="2400" dirty="0">
                <a:solidFill>
                  <a:schemeClr val="tx1"/>
                </a:solidFill>
              </a:rPr>
              <a:t>3 × 3 = </a:t>
            </a:r>
            <a:r>
              <a:rPr lang="en-GB" sz="2400" dirty="0">
                <a:solidFill>
                  <a:schemeClr val="bg1"/>
                </a:solidFill>
              </a:rPr>
              <a:t>9</a:t>
            </a:r>
          </a:p>
          <a:p>
            <a:pPr algn="ctr">
              <a:buNone/>
              <a:defRPr/>
            </a:pPr>
            <a:r>
              <a:rPr lang="en-GB" sz="2400" b="1" dirty="0">
                <a:solidFill>
                  <a:srgbClr val="E94E13"/>
                </a:solidFill>
              </a:rPr>
              <a:t>so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¾ of 12 = </a:t>
            </a:r>
            <a:r>
              <a:rPr lang="en-GB" sz="2400" dirty="0">
                <a:solidFill>
                  <a:srgbClr val="E94E13"/>
                </a:solidFill>
              </a:rPr>
              <a:t>9</a:t>
            </a:r>
          </a:p>
        </p:txBody>
      </p:sp>
      <p:sp>
        <p:nvSpPr>
          <p:cNvPr id="34" name="Rectangle 14">
            <a:extLst>
              <a:ext uri="{FF2B5EF4-FFF2-40B4-BE49-F238E27FC236}">
                <a16:creationId xmlns:a16="http://schemas.microsoft.com/office/drawing/2014/main" id="{69869785-AA46-4F0D-ADBC-4F81C9511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053" y="2358897"/>
            <a:ext cx="2483003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altLang="en-US" sz="2400" dirty="0"/>
              <a:t>What is ¾ of 12?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5787D50-108D-458B-84EE-AFE51AE533DB}"/>
              </a:ext>
            </a:extLst>
          </p:cNvPr>
          <p:cNvSpPr/>
          <p:nvPr/>
        </p:nvSpPr>
        <p:spPr>
          <a:xfrm>
            <a:off x="5943054" y="2201377"/>
            <a:ext cx="2483004" cy="2787804"/>
          </a:xfrm>
          <a:prstGeom prst="roundRect">
            <a:avLst>
              <a:gd name="adj" fmla="val 10383"/>
            </a:avLst>
          </a:prstGeom>
          <a:solidFill>
            <a:schemeClr val="bg1"/>
          </a:solidFill>
          <a:ln w="28575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94E13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DE1F39-44C2-4DC8-A183-CAE3B67B8A07}"/>
              </a:ext>
            </a:extLst>
          </p:cNvPr>
          <p:cNvSpPr/>
          <p:nvPr/>
        </p:nvSpPr>
        <p:spPr>
          <a:xfrm>
            <a:off x="5943052" y="2968935"/>
            <a:ext cx="2483002" cy="908558"/>
          </a:xfrm>
          <a:prstGeom prst="rect">
            <a:avLst/>
          </a:prstGeom>
          <a:solidFill>
            <a:srgbClr val="F1884C"/>
          </a:solidFill>
          <a:ln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102A2BCF-F2B3-4D3A-9D1F-E9A58296A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054" y="2968935"/>
            <a:ext cx="2483002" cy="173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  <a:defRPr/>
            </a:pPr>
            <a:r>
              <a:rPr lang="en-GB" sz="2400" dirty="0">
                <a:solidFill>
                  <a:schemeClr val="tx1"/>
                </a:solidFill>
              </a:rPr>
              <a:t>¼ of 16 = 4</a:t>
            </a:r>
          </a:p>
          <a:p>
            <a:pPr algn="ctr">
              <a:buNone/>
              <a:defRPr/>
            </a:pPr>
            <a:r>
              <a:rPr lang="en-GB" sz="2400" dirty="0">
                <a:solidFill>
                  <a:schemeClr val="tx1"/>
                </a:solidFill>
              </a:rPr>
              <a:t>4 × 3 = </a:t>
            </a:r>
            <a:r>
              <a:rPr lang="en-GB" sz="2400" dirty="0">
                <a:solidFill>
                  <a:schemeClr val="bg1"/>
                </a:solidFill>
              </a:rPr>
              <a:t>12</a:t>
            </a:r>
          </a:p>
          <a:p>
            <a:pPr algn="ctr">
              <a:buNone/>
              <a:defRPr/>
            </a:pPr>
            <a:r>
              <a:rPr lang="en-GB" sz="2400" b="1" dirty="0">
                <a:solidFill>
                  <a:srgbClr val="E94E13"/>
                </a:solidFill>
              </a:rPr>
              <a:t>so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¾ of 16 = </a:t>
            </a:r>
            <a:r>
              <a:rPr lang="en-GB" sz="2400" dirty="0">
                <a:solidFill>
                  <a:srgbClr val="E94E13"/>
                </a:solidFill>
              </a:rPr>
              <a:t>12</a:t>
            </a:r>
          </a:p>
        </p:txBody>
      </p:sp>
      <p:sp>
        <p:nvSpPr>
          <p:cNvPr id="38" name="Rectangle 14">
            <a:extLst>
              <a:ext uri="{FF2B5EF4-FFF2-40B4-BE49-F238E27FC236}">
                <a16:creationId xmlns:a16="http://schemas.microsoft.com/office/drawing/2014/main" id="{C654885A-8832-464E-A312-24E348F53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055" y="2358897"/>
            <a:ext cx="2483003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altLang="en-US" sz="2400" dirty="0"/>
              <a:t>What is ¾ of 16?</a:t>
            </a:r>
          </a:p>
        </p:txBody>
      </p:sp>
    </p:spTree>
    <p:extLst>
      <p:ext uri="{BB962C8B-B14F-4D97-AF65-F5344CB8AC3E}">
        <p14:creationId xmlns:p14="http://schemas.microsoft.com/office/powerpoint/2010/main" val="403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3" grpId="0"/>
      <p:bldP spid="31" grpId="0" animBg="1"/>
      <p:bldP spid="32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2AB1F9-2E20-48E2-8322-0D750D2919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4" y="1473201"/>
            <a:ext cx="7901127" cy="435785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altLang="en-US" sz="3600" dirty="0"/>
              <a:t>Problem Solving</a:t>
            </a:r>
            <a:endParaRPr lang="en-GB" sz="3600" dirty="0">
              <a:latin typeface="+mn-lt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46123120-59F3-4624-A2E2-845624A5B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869" y="1804498"/>
            <a:ext cx="55620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 sz="2400" dirty="0"/>
              <a:t>Sami had 20 marbles. </a:t>
            </a:r>
          </a:p>
          <a:p>
            <a:r>
              <a:rPr lang="en-GB" altLang="en-US" sz="2400" dirty="0"/>
              <a:t>He gave three quarters of them to Sam. </a:t>
            </a:r>
          </a:p>
          <a:p>
            <a:r>
              <a:rPr lang="en-GB" altLang="en-US" sz="2400" dirty="0"/>
              <a:t>How many did Sam get?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3B3015-C7CE-4F36-B6C1-FC464FFB8B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767748" y="2688685"/>
            <a:ext cx="2184366" cy="3690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74C557-6FD6-4B92-AEC5-AACBDA4B61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53" y="3429000"/>
            <a:ext cx="1799766" cy="1655491"/>
          </a:xfrm>
          <a:prstGeom prst="rect">
            <a:avLst/>
          </a:prstGeom>
        </p:spPr>
      </p:pic>
      <p:sp>
        <p:nvSpPr>
          <p:cNvPr id="13" name="Rectangle 14">
            <a:extLst>
              <a:ext uri="{FF2B5EF4-FFF2-40B4-BE49-F238E27FC236}">
                <a16:creationId xmlns:a16="http://schemas.microsoft.com/office/drawing/2014/main" id="{75802AFB-4B42-43C7-8C6B-B23687BD2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819" y="3292882"/>
            <a:ext cx="2483002" cy="139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  <a:defRPr/>
            </a:pPr>
            <a:r>
              <a:rPr lang="en-GB" altLang="en-US" sz="2400" dirty="0"/>
              <a:t>¼ of 20 = 5</a:t>
            </a:r>
            <a:endParaRPr lang="en-GB" altLang="en-US" sz="2400" dirty="0">
              <a:solidFill>
                <a:schemeClr val="tx1"/>
              </a:solidFill>
            </a:endParaRPr>
          </a:p>
          <a:p>
            <a:pPr algn="ctr">
              <a:buNone/>
              <a:defRPr/>
            </a:pPr>
            <a:r>
              <a:rPr lang="en-GB" sz="2400" dirty="0"/>
              <a:t>5 </a:t>
            </a:r>
            <a:r>
              <a:rPr lang="en-GB" sz="2400" dirty="0">
                <a:latin typeface="Script MT Bold" panose="03040602040607080904" pitchFamily="66" charset="0"/>
              </a:rPr>
              <a:t>× </a:t>
            </a:r>
            <a:r>
              <a:rPr lang="en-GB" sz="2400" dirty="0"/>
              <a:t>3 = 15</a:t>
            </a:r>
          </a:p>
          <a:p>
            <a:pPr algn="ctr">
              <a:buNone/>
              <a:defRPr/>
            </a:pPr>
            <a:r>
              <a:rPr lang="en-GB" sz="2400" dirty="0"/>
              <a:t>¾ of 20 = 15</a:t>
            </a:r>
          </a:p>
        </p:txBody>
      </p:sp>
    </p:spTree>
    <p:extLst>
      <p:ext uri="{BB962C8B-B14F-4D97-AF65-F5344CB8AC3E}">
        <p14:creationId xmlns:p14="http://schemas.microsoft.com/office/powerpoint/2010/main" val="23776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3600" dirty="0"/>
              <a:t>Important Words</a:t>
            </a:r>
            <a:endParaRPr lang="en-GB" sz="36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D64BE-DFE0-4919-858F-578C554B751E}"/>
              </a:ext>
            </a:extLst>
          </p:cNvPr>
          <p:cNvSpPr txBox="1"/>
          <p:nvPr/>
        </p:nvSpPr>
        <p:spPr>
          <a:xfrm>
            <a:off x="774499" y="2351253"/>
            <a:ext cx="3118766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8ACB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ea typeface="Aharoni"/>
                <a:cs typeface="Aharoni"/>
              </a:rPr>
              <a:t>figures we use to count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E52EB9A-28EF-48D5-AD7D-E7EF2F200FAF}"/>
              </a:ext>
            </a:extLst>
          </p:cNvPr>
          <p:cNvSpPr/>
          <p:nvPr/>
        </p:nvSpPr>
        <p:spPr>
          <a:xfrm rot="20647323">
            <a:off x="2679263" y="2415872"/>
            <a:ext cx="1350724" cy="973827"/>
          </a:xfrm>
          <a:prstGeom prst="arc">
            <a:avLst>
              <a:gd name="adj1" fmla="val 20055351"/>
              <a:gd name="adj2" fmla="val 4007932"/>
            </a:avLst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06BC0C-2FD4-44CC-8466-C62BB0200F68}"/>
              </a:ext>
            </a:extLst>
          </p:cNvPr>
          <p:cNvGrpSpPr/>
          <p:nvPr/>
        </p:nvGrpSpPr>
        <p:grpSpPr>
          <a:xfrm>
            <a:off x="2477375" y="2836657"/>
            <a:ext cx="1151188" cy="1151188"/>
            <a:chOff x="2458526" y="2754862"/>
            <a:chExt cx="1151188" cy="115118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4253A86-C419-4940-8B5F-1F17AF6A32D8}"/>
                </a:ext>
              </a:extLst>
            </p:cNvPr>
            <p:cNvSpPr/>
            <p:nvPr/>
          </p:nvSpPr>
          <p:spPr>
            <a:xfrm>
              <a:off x="2458526" y="2754862"/>
              <a:ext cx="1151188" cy="1151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 dirty="0">
                <a:solidFill>
                  <a:schemeClr val="tx1"/>
                </a:solidFill>
                <a:ea typeface="Aharoni"/>
                <a:cs typeface="Aharoni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6D41C4-362E-4BF1-B5A9-79B3A99FAA2C}"/>
                </a:ext>
              </a:extLst>
            </p:cNvPr>
            <p:cNvSpPr txBox="1"/>
            <p:nvPr/>
          </p:nvSpPr>
          <p:spPr>
            <a:xfrm>
              <a:off x="2632974" y="2873294"/>
              <a:ext cx="263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b="1" dirty="0">
                  <a:ea typeface="Aharoni"/>
                  <a:cs typeface="Aharoni"/>
                </a:rPr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E48003-4A26-411E-BD2E-0FD37B01515D}"/>
                </a:ext>
              </a:extLst>
            </p:cNvPr>
            <p:cNvSpPr txBox="1"/>
            <p:nvPr/>
          </p:nvSpPr>
          <p:spPr>
            <a:xfrm>
              <a:off x="2878178" y="2873294"/>
              <a:ext cx="263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b="1" dirty="0">
                  <a:ea typeface="Aharoni"/>
                  <a:cs typeface="Aharoni"/>
                </a:rPr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C727A0-D378-4F52-B850-57EFD576A557}"/>
                </a:ext>
              </a:extLst>
            </p:cNvPr>
            <p:cNvSpPr txBox="1"/>
            <p:nvPr/>
          </p:nvSpPr>
          <p:spPr>
            <a:xfrm>
              <a:off x="3134093" y="2873294"/>
              <a:ext cx="263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b="1" dirty="0">
                  <a:ea typeface="Aharoni"/>
                  <a:cs typeface="Aharoni"/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3C50EE-39A8-41CC-AF08-2A6703B90B8E}"/>
                </a:ext>
              </a:extLst>
            </p:cNvPr>
            <p:cNvSpPr txBox="1"/>
            <p:nvPr/>
          </p:nvSpPr>
          <p:spPr>
            <a:xfrm>
              <a:off x="2496310" y="3157551"/>
              <a:ext cx="263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b="1" dirty="0">
                  <a:ea typeface="Aharoni"/>
                  <a:cs typeface="Aharoni"/>
                </a:rPr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2DA0A5-5EDC-4F01-94BA-1BA50AE971B5}"/>
                </a:ext>
              </a:extLst>
            </p:cNvPr>
            <p:cNvSpPr txBox="1"/>
            <p:nvPr/>
          </p:nvSpPr>
          <p:spPr>
            <a:xfrm>
              <a:off x="2741514" y="3157551"/>
              <a:ext cx="263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b="1" dirty="0">
                  <a:ea typeface="Aharoni"/>
                  <a:cs typeface="Aharoni"/>
                </a:rPr>
                <a:t>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61CE25-D5B0-47AC-AF10-09E26FA60A15}"/>
                </a:ext>
              </a:extLst>
            </p:cNvPr>
            <p:cNvSpPr txBox="1"/>
            <p:nvPr/>
          </p:nvSpPr>
          <p:spPr>
            <a:xfrm>
              <a:off x="2997429" y="3157551"/>
              <a:ext cx="263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b="1" dirty="0">
                  <a:ea typeface="Aharoni"/>
                  <a:cs typeface="Aharoni"/>
                </a:rPr>
                <a:t>6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C04A75-80CF-42BC-A260-F3596C39E497}"/>
                </a:ext>
              </a:extLst>
            </p:cNvPr>
            <p:cNvSpPr txBox="1"/>
            <p:nvPr/>
          </p:nvSpPr>
          <p:spPr>
            <a:xfrm>
              <a:off x="3242633" y="3159817"/>
              <a:ext cx="263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b="1" dirty="0">
                  <a:ea typeface="Aharoni"/>
                  <a:cs typeface="Aharoni"/>
                </a:rPr>
                <a:t>7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29A2E30-3551-4DBF-AF7E-BCCD31FA8F40}"/>
                </a:ext>
              </a:extLst>
            </p:cNvPr>
            <p:cNvSpPr txBox="1"/>
            <p:nvPr/>
          </p:nvSpPr>
          <p:spPr>
            <a:xfrm>
              <a:off x="2585428" y="3415722"/>
              <a:ext cx="263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b="1" dirty="0">
                  <a:ea typeface="Aharoni"/>
                  <a:cs typeface="Aharoni"/>
                </a:rPr>
                <a:t>8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71E2AC-F282-40B2-846B-69B690E997A8}"/>
                </a:ext>
              </a:extLst>
            </p:cNvPr>
            <p:cNvSpPr txBox="1"/>
            <p:nvPr/>
          </p:nvSpPr>
          <p:spPr>
            <a:xfrm>
              <a:off x="2830632" y="3415722"/>
              <a:ext cx="263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b="1" dirty="0">
                  <a:ea typeface="Aharoni"/>
                  <a:cs typeface="Aharoni"/>
                </a:rPr>
                <a:t>9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BB4C5CF-8D7E-47F2-9C6A-9892F767E601}"/>
                </a:ext>
              </a:extLst>
            </p:cNvPr>
            <p:cNvSpPr txBox="1"/>
            <p:nvPr/>
          </p:nvSpPr>
          <p:spPr>
            <a:xfrm>
              <a:off x="3067790" y="3415722"/>
              <a:ext cx="444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b="1" dirty="0">
                  <a:ea typeface="Aharoni"/>
                  <a:cs typeface="Aharoni"/>
                </a:rPr>
                <a:t>10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FD6FF92F-D185-4F2B-AD51-8CF6A0938059}"/>
              </a:ext>
            </a:extLst>
          </p:cNvPr>
          <p:cNvSpPr/>
          <p:nvPr/>
        </p:nvSpPr>
        <p:spPr>
          <a:xfrm>
            <a:off x="5269570" y="2084000"/>
            <a:ext cx="3118766" cy="587441"/>
          </a:xfrm>
          <a:prstGeom prst="rect">
            <a:avLst/>
          </a:prstGeom>
          <a:solidFill>
            <a:srgbClr val="F1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sz="2400" b="1" dirty="0">
                <a:solidFill>
                  <a:schemeClr val="bg1"/>
                </a:solidFill>
              </a:rPr>
              <a:t>a quarter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8B9E5E-52B0-47B6-A8D1-62A03DD6CD16}"/>
              </a:ext>
            </a:extLst>
          </p:cNvPr>
          <p:cNvSpPr txBox="1"/>
          <p:nvPr/>
        </p:nvSpPr>
        <p:spPr>
          <a:xfrm>
            <a:off x="5269570" y="2749505"/>
            <a:ext cx="3118766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8ACBC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ea typeface="Aharoni"/>
                <a:cs typeface="Aharoni"/>
              </a:rPr>
              <a:t>split into 4 equal groups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4FB3E42B-D8DE-4C65-A301-BD02F44AD7D8}"/>
              </a:ext>
            </a:extLst>
          </p:cNvPr>
          <p:cNvSpPr/>
          <p:nvPr/>
        </p:nvSpPr>
        <p:spPr>
          <a:xfrm rot="952677" flipH="1">
            <a:off x="5263846" y="2830405"/>
            <a:ext cx="1350724" cy="973827"/>
          </a:xfrm>
          <a:prstGeom prst="arc">
            <a:avLst>
              <a:gd name="adj1" fmla="val 20055351"/>
              <a:gd name="adj2" fmla="val 7455518"/>
            </a:avLst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0CCD482-B5BF-42E9-AF6A-D6FFB99C9844}"/>
              </a:ext>
            </a:extLst>
          </p:cNvPr>
          <p:cNvSpPr/>
          <p:nvPr/>
        </p:nvSpPr>
        <p:spPr>
          <a:xfrm>
            <a:off x="6212697" y="3310109"/>
            <a:ext cx="1151188" cy="1151188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dirty="0">
              <a:solidFill>
                <a:schemeClr val="tx1"/>
              </a:solidFill>
              <a:ea typeface="Aharoni"/>
              <a:cs typeface="Aharon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9D5D843-AB12-4C4F-84E6-FAC0A3568982}"/>
              </a:ext>
            </a:extLst>
          </p:cNvPr>
          <p:cNvSpPr/>
          <p:nvPr/>
        </p:nvSpPr>
        <p:spPr>
          <a:xfrm>
            <a:off x="1323419" y="4732502"/>
            <a:ext cx="3118766" cy="587441"/>
          </a:xfrm>
          <a:prstGeom prst="rect">
            <a:avLst/>
          </a:prstGeom>
          <a:solidFill>
            <a:srgbClr val="F1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sz="2400" b="1" dirty="0">
                <a:solidFill>
                  <a:schemeClr val="bg1"/>
                </a:solidFill>
              </a:rPr>
              <a:t>equal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513287-DF2C-4A13-BE75-FE5706A16E76}"/>
              </a:ext>
            </a:extLst>
          </p:cNvPr>
          <p:cNvSpPr txBox="1"/>
          <p:nvPr/>
        </p:nvSpPr>
        <p:spPr>
          <a:xfrm>
            <a:off x="1323419" y="5407434"/>
            <a:ext cx="3118766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8ACBC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ea typeface="Aharoni"/>
                <a:cs typeface="Aharoni"/>
              </a:rPr>
              <a:t>the same amount</a:t>
            </a: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18089B15-F9CB-4D28-AA20-934CC7CCFFC1}"/>
              </a:ext>
            </a:extLst>
          </p:cNvPr>
          <p:cNvSpPr/>
          <p:nvPr/>
        </p:nvSpPr>
        <p:spPr>
          <a:xfrm rot="6528842" flipV="1">
            <a:off x="3995567" y="4597257"/>
            <a:ext cx="1350724" cy="973827"/>
          </a:xfrm>
          <a:prstGeom prst="arc">
            <a:avLst>
              <a:gd name="adj1" fmla="val 20055351"/>
              <a:gd name="adj2" fmla="val 1258978"/>
            </a:avLst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058F1BE-E673-4FEF-90E4-C85D6839A9F7}"/>
              </a:ext>
            </a:extLst>
          </p:cNvPr>
          <p:cNvSpPr/>
          <p:nvPr/>
        </p:nvSpPr>
        <p:spPr>
          <a:xfrm>
            <a:off x="4685120" y="4711824"/>
            <a:ext cx="1151189" cy="115118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401" t="24657" r="4511" b="554"/>
            </a:stretch>
          </a:blipFill>
          <a:ln w="28575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dirty="0">
              <a:solidFill>
                <a:schemeClr val="tx1"/>
              </a:solidFill>
              <a:ea typeface="Aharoni"/>
              <a:cs typeface="Aharon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4499" y="1679369"/>
            <a:ext cx="3118766" cy="587441"/>
          </a:xfrm>
          <a:prstGeom prst="rect">
            <a:avLst/>
          </a:prstGeom>
          <a:solidFill>
            <a:srgbClr val="F1884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400" b="1" dirty="0"/>
              <a:t>number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36" grpId="0" animBg="1"/>
      <p:bldP spid="37" grpId="0" animBg="1"/>
      <p:bldP spid="39" grpId="0" animBg="1"/>
      <p:bldP spid="51" grpId="0" animBg="1"/>
      <p:bldP spid="52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BC001A2-9314-4752-BEEB-55AF6B21EF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50" y="2787393"/>
            <a:ext cx="7632700" cy="3296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1884C"/>
            </a:solidFill>
          </a:ln>
          <a:effectLst/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886637-DE62-414F-B63F-72579BB50DCC}"/>
              </a:ext>
            </a:extLst>
          </p:cNvPr>
          <p:cNvSpPr/>
          <p:nvPr/>
        </p:nvSpPr>
        <p:spPr>
          <a:xfrm>
            <a:off x="754060" y="2787393"/>
            <a:ext cx="7632700" cy="3296763"/>
          </a:xfrm>
          <a:prstGeom prst="roundRect">
            <a:avLst>
              <a:gd name="adj" fmla="val 8661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47770" y="1394813"/>
            <a:ext cx="8239031" cy="587441"/>
          </a:xfrm>
          <a:prstGeom prst="rect">
            <a:avLst/>
          </a:prstGeom>
          <a:solidFill>
            <a:srgbClr val="F1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>
                <a:solidFill>
                  <a:schemeClr val="bg1"/>
                </a:solidFill>
              </a:rPr>
              <a:t>You need to divide by 4 to find one quarter.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459591" y="479426"/>
            <a:ext cx="8220075" cy="993775"/>
          </a:xfrm>
        </p:spPr>
        <p:txBody>
          <a:bodyPr>
            <a:normAutofit fontScale="90000"/>
          </a:bodyPr>
          <a:lstStyle/>
          <a:p>
            <a:r>
              <a:rPr lang="en-GB" altLang="en-US" sz="3600" dirty="0"/>
              <a:t>Finding a Quarter (¼)</a:t>
            </a:r>
            <a:endParaRPr lang="en-GB" sz="36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483890-BD19-4F97-A242-C00D3319B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29" y="3187708"/>
            <a:ext cx="1429963" cy="5392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7253BC8-4DC8-42E2-8E1B-413AA92AE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6350">
            <a:off x="3806342" y="3607999"/>
            <a:ext cx="1429963" cy="5392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89B6264-AEAA-4ED4-92F5-54A1EE0C9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554">
            <a:off x="1566787" y="5115186"/>
            <a:ext cx="1429963" cy="53922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2D8993F-9891-4532-8FAD-C866A8BEC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9963">
            <a:off x="2026810" y="4090208"/>
            <a:ext cx="1429963" cy="5392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5A1025D-376F-4F71-9095-58B0C8DF9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9963">
            <a:off x="3806342" y="4899943"/>
            <a:ext cx="1429963" cy="5392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1EDB0A5-47D3-43A5-AF82-4009AD69A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6193">
            <a:off x="5595113" y="4186077"/>
            <a:ext cx="1429963" cy="53922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BE00D69-B047-4E65-908A-BA80D9118C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76" y="5238659"/>
            <a:ext cx="1429963" cy="53922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E97CA70-95BD-45D0-A653-21FAFD9A1D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554">
            <a:off x="6406886" y="3328797"/>
            <a:ext cx="1429963" cy="5392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444E5AF-DAF1-4847-954F-7A61BD4D5AF9}"/>
              </a:ext>
            </a:extLst>
          </p:cNvPr>
          <p:cNvSpPr/>
          <p:nvPr/>
        </p:nvSpPr>
        <p:spPr>
          <a:xfrm>
            <a:off x="447771" y="2064371"/>
            <a:ext cx="8250852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b="1" dirty="0">
                <a:solidFill>
                  <a:srgbClr val="E94E13"/>
                </a:solidFill>
              </a:rPr>
              <a:t>Count the number of bones.</a:t>
            </a:r>
          </a:p>
        </p:txBody>
      </p:sp>
    </p:spTree>
    <p:extLst>
      <p:ext uri="{BB962C8B-B14F-4D97-AF65-F5344CB8AC3E}">
        <p14:creationId xmlns:p14="http://schemas.microsoft.com/office/powerpoint/2010/main" val="238125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BC001A2-9314-4752-BEEB-55AF6B21EF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50" y="2787393"/>
            <a:ext cx="7632700" cy="3296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1884C"/>
            </a:solidFill>
          </a:ln>
          <a:effectLst/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886637-DE62-414F-B63F-72579BB50DCC}"/>
              </a:ext>
            </a:extLst>
          </p:cNvPr>
          <p:cNvSpPr/>
          <p:nvPr/>
        </p:nvSpPr>
        <p:spPr>
          <a:xfrm>
            <a:off x="754060" y="2787393"/>
            <a:ext cx="7632700" cy="3296763"/>
          </a:xfrm>
          <a:prstGeom prst="roundRect">
            <a:avLst>
              <a:gd name="adj" fmla="val 8661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35950" y="1344580"/>
            <a:ext cx="8250851" cy="587441"/>
          </a:xfrm>
          <a:prstGeom prst="rect">
            <a:avLst/>
          </a:prstGeom>
          <a:solidFill>
            <a:srgbClr val="F1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>
                <a:solidFill>
                  <a:schemeClr val="bg1"/>
                </a:solidFill>
              </a:rPr>
              <a:t>There are 8 bones.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459591" y="479426"/>
            <a:ext cx="8220075" cy="993775"/>
          </a:xfrm>
        </p:spPr>
        <p:txBody>
          <a:bodyPr>
            <a:normAutofit fontScale="90000"/>
          </a:bodyPr>
          <a:lstStyle/>
          <a:p>
            <a:r>
              <a:rPr lang="en-GB" altLang="en-US" sz="3600" dirty="0"/>
              <a:t>Finding a Quarter (¼)</a:t>
            </a:r>
            <a:endParaRPr lang="en-GB" sz="3600" dirty="0">
              <a:latin typeface="+mn-l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96B930C-8ED3-4DB4-9CAD-556137F4A962}"/>
              </a:ext>
            </a:extLst>
          </p:cNvPr>
          <p:cNvGrpSpPr/>
          <p:nvPr/>
        </p:nvGrpSpPr>
        <p:grpSpPr>
          <a:xfrm>
            <a:off x="3051867" y="2995931"/>
            <a:ext cx="2994216" cy="2467446"/>
            <a:chOff x="3051867" y="3244231"/>
            <a:chExt cx="2994216" cy="2467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2483890-BD19-4F97-A242-C00D3319B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1107" y="3272552"/>
              <a:ext cx="1429951" cy="53922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7253BC8-4DC8-42E2-8E1B-413AA92AE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867" y="5172453"/>
              <a:ext cx="1429951" cy="53922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89B6264-AEAA-4ED4-92F5-54A1EE0C9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867" y="4533876"/>
              <a:ext cx="1429951" cy="53922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2D8993F-9891-4532-8FAD-C866A8BEC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1106" y="3914159"/>
              <a:ext cx="1429951" cy="53922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6D37DB9-1A8A-4DDE-BB4B-9966A6A31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6132" y="3244231"/>
              <a:ext cx="1429951" cy="5392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AC25CB9-A04D-4FC3-BEDC-A6D58B5B6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892" y="5144132"/>
              <a:ext cx="1429951" cy="53922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225682B-C10F-47D0-A709-E013E3373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892" y="4505555"/>
              <a:ext cx="1429951" cy="53922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3E6291-40A7-433D-B2B2-97F8B5964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6131" y="3885838"/>
              <a:ext cx="1429951" cy="53922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856C604-A8EC-450E-950A-876A005B6D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01" y="3783455"/>
            <a:ext cx="1839527" cy="20807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B03742-0608-4AED-9D55-F2CCA16826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296" y="4891242"/>
            <a:ext cx="1287911" cy="1487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0D91FD-8B3D-4B38-B186-5F69F59856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7" y="3844630"/>
            <a:ext cx="2024620" cy="19584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EB38B5-73E5-4FBB-A144-2740944AFB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35" y="4933715"/>
            <a:ext cx="1775619" cy="146139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376DFB7-2967-446E-A2A8-863FAD815000}"/>
              </a:ext>
            </a:extLst>
          </p:cNvPr>
          <p:cNvSpPr/>
          <p:nvPr/>
        </p:nvSpPr>
        <p:spPr>
          <a:xfrm>
            <a:off x="1827712" y="5633164"/>
            <a:ext cx="5462833" cy="649935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>
                <a:solidFill>
                  <a:schemeClr val="bg1"/>
                </a:solidFill>
              </a:rPr>
              <a:t>How many bones does each dog have?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658E162-B299-4D8E-93DD-B19E6F359B24}"/>
              </a:ext>
            </a:extLst>
          </p:cNvPr>
          <p:cNvSpPr/>
          <p:nvPr/>
        </p:nvSpPr>
        <p:spPr>
          <a:xfrm>
            <a:off x="441859" y="1869372"/>
            <a:ext cx="8250852" cy="956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b="1" dirty="0">
                <a:solidFill>
                  <a:srgbClr val="E94E13"/>
                </a:solidFill>
              </a:rPr>
              <a:t>Divide the bones between the four dogs so that they have the same number each.</a:t>
            </a:r>
          </a:p>
        </p:txBody>
      </p:sp>
    </p:spTree>
    <p:extLst>
      <p:ext uri="{BB962C8B-B14F-4D97-AF65-F5344CB8AC3E}">
        <p14:creationId xmlns:p14="http://schemas.microsoft.com/office/powerpoint/2010/main" val="173689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64CDBC01-71B7-4C93-B7A0-803934E8EF1B}"/>
              </a:ext>
            </a:extLst>
          </p:cNvPr>
          <p:cNvSpPr/>
          <p:nvPr/>
        </p:nvSpPr>
        <p:spPr>
          <a:xfrm>
            <a:off x="441859" y="2322627"/>
            <a:ext cx="8250852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b="1" dirty="0">
                <a:solidFill>
                  <a:srgbClr val="E94E13"/>
                </a:solidFill>
              </a:rPr>
              <a:t>Each dog has 2 bones.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C001A2-9314-4752-BEEB-55AF6B21EF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50" y="3272552"/>
            <a:ext cx="7632700" cy="2811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1884C"/>
            </a:solidFill>
          </a:ln>
          <a:effectLst/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886637-DE62-414F-B63F-72579BB50DCC}"/>
              </a:ext>
            </a:extLst>
          </p:cNvPr>
          <p:cNvSpPr/>
          <p:nvPr/>
        </p:nvSpPr>
        <p:spPr>
          <a:xfrm>
            <a:off x="754060" y="3272552"/>
            <a:ext cx="7632700" cy="2811604"/>
          </a:xfrm>
          <a:prstGeom prst="roundRect">
            <a:avLst>
              <a:gd name="adj" fmla="val 8661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45782" y="1360723"/>
            <a:ext cx="8250852" cy="587441"/>
          </a:xfrm>
          <a:prstGeom prst="rect">
            <a:avLst/>
          </a:prstGeom>
          <a:solidFill>
            <a:srgbClr val="F1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400" dirty="0">
                <a:solidFill>
                  <a:schemeClr val="bg1"/>
                </a:solidFill>
              </a:rPr>
              <a:t>How many bones does each dog have?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459591" y="479426"/>
            <a:ext cx="8220075" cy="993775"/>
          </a:xfrm>
        </p:spPr>
        <p:txBody>
          <a:bodyPr>
            <a:normAutofit fontScale="90000"/>
          </a:bodyPr>
          <a:lstStyle/>
          <a:p>
            <a:r>
              <a:rPr lang="en-GB" altLang="en-US" sz="3600" dirty="0"/>
              <a:t>Finding a Quarter (¼)</a:t>
            </a:r>
            <a:endParaRPr lang="en-GB" sz="3600" dirty="0">
              <a:latin typeface="+mn-lt"/>
            </a:endParaRPr>
          </a:p>
        </p:txBody>
      </p:sp>
      <p:pic>
        <p:nvPicPr>
          <p:cNvPr id="51" name="Bone 8">
            <a:extLst>
              <a:ext uri="{FF2B5EF4-FFF2-40B4-BE49-F238E27FC236}">
                <a16:creationId xmlns:a16="http://schemas.microsoft.com/office/drawing/2014/main" id="{80529B9F-FE69-4CE9-9136-F811DB68BA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48" y="5573892"/>
            <a:ext cx="990019" cy="373329"/>
          </a:xfrm>
          <a:prstGeom prst="rect">
            <a:avLst/>
          </a:prstGeom>
        </p:spPr>
      </p:pic>
      <p:pic>
        <p:nvPicPr>
          <p:cNvPr id="52" name="Bone 7">
            <a:extLst>
              <a:ext uri="{FF2B5EF4-FFF2-40B4-BE49-F238E27FC236}">
                <a16:creationId xmlns:a16="http://schemas.microsoft.com/office/drawing/2014/main" id="{D73AADEA-789C-4B90-B93D-CA14D7E1D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48" y="5630109"/>
            <a:ext cx="990019" cy="373329"/>
          </a:xfrm>
          <a:prstGeom prst="rect">
            <a:avLst/>
          </a:prstGeom>
        </p:spPr>
      </p:pic>
      <p:pic>
        <p:nvPicPr>
          <p:cNvPr id="53" name="Bowl 4">
            <a:extLst>
              <a:ext uri="{FF2B5EF4-FFF2-40B4-BE49-F238E27FC236}">
                <a16:creationId xmlns:a16="http://schemas.microsoft.com/office/drawing/2014/main" id="{7D297F9D-135B-4A2F-965F-3F854EB2D1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184" y="5546314"/>
            <a:ext cx="1394581" cy="768900"/>
          </a:xfrm>
          <a:prstGeom prst="rect">
            <a:avLst/>
          </a:prstGeom>
        </p:spPr>
      </p:pic>
      <p:grpSp>
        <p:nvGrpSpPr>
          <p:cNvPr id="46" name="Dog Four">
            <a:extLst>
              <a:ext uri="{FF2B5EF4-FFF2-40B4-BE49-F238E27FC236}">
                <a16:creationId xmlns:a16="http://schemas.microsoft.com/office/drawing/2014/main" id="{432E628E-AEE6-446B-A5B5-F81DDD50A8B1}"/>
              </a:ext>
            </a:extLst>
          </p:cNvPr>
          <p:cNvGrpSpPr/>
          <p:nvPr/>
        </p:nvGrpSpPr>
        <p:grpSpPr>
          <a:xfrm>
            <a:off x="6777669" y="5032551"/>
            <a:ext cx="1152593" cy="1152230"/>
            <a:chOff x="6777669" y="3403358"/>
            <a:chExt cx="1152593" cy="115223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0D34C15-ED0D-4E8A-A0E7-4EF40F383FAE}"/>
                </a:ext>
              </a:extLst>
            </p:cNvPr>
            <p:cNvSpPr/>
            <p:nvPr/>
          </p:nvSpPr>
          <p:spPr>
            <a:xfrm>
              <a:off x="6779073" y="3404400"/>
              <a:ext cx="1151189" cy="115118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 dirty="0">
                <a:solidFill>
                  <a:schemeClr val="tx1"/>
                </a:solidFill>
                <a:ea typeface="Aharoni"/>
                <a:cs typeface="Aharoni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9155CD3-80FF-409B-8589-337C8BB348E7}"/>
                </a:ext>
              </a:extLst>
            </p:cNvPr>
            <p:cNvSpPr/>
            <p:nvPr/>
          </p:nvSpPr>
          <p:spPr>
            <a:xfrm>
              <a:off x="6777669" y="3403358"/>
              <a:ext cx="1151189" cy="1151188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4886"/>
              </a:stretch>
            </a:blipFill>
            <a:ln w="28575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 dirty="0">
                <a:solidFill>
                  <a:schemeClr val="tx1"/>
                </a:solidFill>
                <a:ea typeface="Aharoni"/>
                <a:cs typeface="Aharoni"/>
              </a:endParaRPr>
            </a:p>
          </p:txBody>
        </p:sp>
      </p:grpSp>
      <p:pic>
        <p:nvPicPr>
          <p:cNvPr id="48" name="Bone 6">
            <a:extLst>
              <a:ext uri="{FF2B5EF4-FFF2-40B4-BE49-F238E27FC236}">
                <a16:creationId xmlns:a16="http://schemas.microsoft.com/office/drawing/2014/main" id="{FF39BAB7-38D5-4074-97A7-2F2C9A963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1" y="5562706"/>
            <a:ext cx="990019" cy="373329"/>
          </a:xfrm>
          <a:prstGeom prst="rect">
            <a:avLst/>
          </a:prstGeom>
        </p:spPr>
      </p:pic>
      <p:pic>
        <p:nvPicPr>
          <p:cNvPr id="49" name="Bone 5">
            <a:extLst>
              <a:ext uri="{FF2B5EF4-FFF2-40B4-BE49-F238E27FC236}">
                <a16:creationId xmlns:a16="http://schemas.microsoft.com/office/drawing/2014/main" id="{D072F570-88F6-4596-8966-347165246E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1" y="5618923"/>
            <a:ext cx="990019" cy="373329"/>
          </a:xfrm>
          <a:prstGeom prst="rect">
            <a:avLst/>
          </a:prstGeom>
        </p:spPr>
      </p:pic>
      <p:pic>
        <p:nvPicPr>
          <p:cNvPr id="50" name="Bowl 3">
            <a:extLst>
              <a:ext uri="{FF2B5EF4-FFF2-40B4-BE49-F238E27FC236}">
                <a16:creationId xmlns:a16="http://schemas.microsoft.com/office/drawing/2014/main" id="{F215700E-6C66-46DE-A6F6-83C6921AFA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37" y="5535128"/>
            <a:ext cx="1394581" cy="768900"/>
          </a:xfrm>
          <a:prstGeom prst="rect">
            <a:avLst/>
          </a:prstGeom>
        </p:spPr>
      </p:pic>
      <p:grpSp>
        <p:nvGrpSpPr>
          <p:cNvPr id="45" name="Dog Three">
            <a:extLst>
              <a:ext uri="{FF2B5EF4-FFF2-40B4-BE49-F238E27FC236}">
                <a16:creationId xmlns:a16="http://schemas.microsoft.com/office/drawing/2014/main" id="{143B9D4D-6B05-4E49-BD49-BA7A8F667056}"/>
              </a:ext>
            </a:extLst>
          </p:cNvPr>
          <p:cNvGrpSpPr/>
          <p:nvPr/>
        </p:nvGrpSpPr>
        <p:grpSpPr>
          <a:xfrm>
            <a:off x="4955557" y="5018012"/>
            <a:ext cx="1151189" cy="1151413"/>
            <a:chOff x="4955557" y="3388819"/>
            <a:chExt cx="1151189" cy="115141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EFAB55F-25DD-40E3-8DDE-3734FFD5A065}"/>
                </a:ext>
              </a:extLst>
            </p:cNvPr>
            <p:cNvSpPr/>
            <p:nvPr/>
          </p:nvSpPr>
          <p:spPr>
            <a:xfrm>
              <a:off x="4955557" y="3389044"/>
              <a:ext cx="1151189" cy="115118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 dirty="0">
                <a:solidFill>
                  <a:schemeClr val="tx1"/>
                </a:solidFill>
                <a:ea typeface="Aharoni"/>
                <a:cs typeface="Aharoni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B8BAC18-9B4D-47FA-B239-914B00028BFB}"/>
                </a:ext>
              </a:extLst>
            </p:cNvPr>
            <p:cNvSpPr/>
            <p:nvPr/>
          </p:nvSpPr>
          <p:spPr>
            <a:xfrm>
              <a:off x="4955557" y="3388819"/>
              <a:ext cx="1151189" cy="1151188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4932" t="12297"/>
              </a:stretch>
            </a:blipFill>
            <a:ln w="28575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 dirty="0">
                <a:solidFill>
                  <a:schemeClr val="tx1"/>
                </a:solidFill>
                <a:ea typeface="Aharoni"/>
                <a:cs typeface="Aharoni"/>
              </a:endParaRPr>
            </a:p>
          </p:txBody>
        </p:sp>
      </p:grpSp>
      <p:pic>
        <p:nvPicPr>
          <p:cNvPr id="39" name="Bone 4">
            <a:extLst>
              <a:ext uri="{FF2B5EF4-FFF2-40B4-BE49-F238E27FC236}">
                <a16:creationId xmlns:a16="http://schemas.microsoft.com/office/drawing/2014/main" id="{FE7247CC-D8D5-4915-8DBA-F574FD480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48" y="5558623"/>
            <a:ext cx="990019" cy="373329"/>
          </a:xfrm>
          <a:prstGeom prst="rect">
            <a:avLst/>
          </a:prstGeom>
        </p:spPr>
      </p:pic>
      <p:pic>
        <p:nvPicPr>
          <p:cNvPr id="40" name="Bone 3">
            <a:extLst>
              <a:ext uri="{FF2B5EF4-FFF2-40B4-BE49-F238E27FC236}">
                <a16:creationId xmlns:a16="http://schemas.microsoft.com/office/drawing/2014/main" id="{C56AA660-5629-412D-AC01-30BD8C1FC5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48" y="5614840"/>
            <a:ext cx="990019" cy="373329"/>
          </a:xfrm>
          <a:prstGeom prst="rect">
            <a:avLst/>
          </a:prstGeom>
        </p:spPr>
      </p:pic>
      <p:pic>
        <p:nvPicPr>
          <p:cNvPr id="47" name="Bowl 2">
            <a:extLst>
              <a:ext uri="{FF2B5EF4-FFF2-40B4-BE49-F238E27FC236}">
                <a16:creationId xmlns:a16="http://schemas.microsoft.com/office/drawing/2014/main" id="{900CC5FA-C037-4A19-924F-9CBF2B6014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84" y="5531045"/>
            <a:ext cx="1394581" cy="768900"/>
          </a:xfrm>
          <a:prstGeom prst="rect">
            <a:avLst/>
          </a:prstGeom>
        </p:spPr>
      </p:pic>
      <p:grpSp>
        <p:nvGrpSpPr>
          <p:cNvPr id="37" name="Dog Two">
            <a:extLst>
              <a:ext uri="{FF2B5EF4-FFF2-40B4-BE49-F238E27FC236}">
                <a16:creationId xmlns:a16="http://schemas.microsoft.com/office/drawing/2014/main" id="{73B7F1B6-5D75-4EB7-B931-3A4074D9C5F3}"/>
              </a:ext>
            </a:extLst>
          </p:cNvPr>
          <p:cNvGrpSpPr/>
          <p:nvPr/>
        </p:nvGrpSpPr>
        <p:grpSpPr>
          <a:xfrm>
            <a:off x="3052854" y="5018012"/>
            <a:ext cx="1152779" cy="1155382"/>
            <a:chOff x="3052854" y="3388819"/>
            <a:chExt cx="1152779" cy="115538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3E6C692-FBC9-41EB-8321-EE6E4C97D586}"/>
                </a:ext>
              </a:extLst>
            </p:cNvPr>
            <p:cNvSpPr/>
            <p:nvPr/>
          </p:nvSpPr>
          <p:spPr>
            <a:xfrm>
              <a:off x="3052854" y="3393013"/>
              <a:ext cx="1151189" cy="115118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 dirty="0">
                <a:solidFill>
                  <a:schemeClr val="tx1"/>
                </a:solidFill>
                <a:ea typeface="Aharoni"/>
                <a:cs typeface="Aharoni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B9AC51E-2011-4F7C-BABB-E68F6275087F}"/>
                </a:ext>
              </a:extLst>
            </p:cNvPr>
            <p:cNvSpPr/>
            <p:nvPr/>
          </p:nvSpPr>
          <p:spPr>
            <a:xfrm>
              <a:off x="3054444" y="3388819"/>
              <a:ext cx="1151189" cy="1151188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4765" r="14636"/>
              </a:stretch>
            </a:blipFill>
            <a:ln w="28575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 dirty="0">
                <a:solidFill>
                  <a:schemeClr val="tx1"/>
                </a:solidFill>
                <a:ea typeface="Aharoni"/>
                <a:cs typeface="Aharoni"/>
              </a:endParaRPr>
            </a:p>
          </p:txBody>
        </p:sp>
      </p:grpSp>
      <p:pic>
        <p:nvPicPr>
          <p:cNvPr id="38" name="Bone 2">
            <a:extLst>
              <a:ext uri="{FF2B5EF4-FFF2-40B4-BE49-F238E27FC236}">
                <a16:creationId xmlns:a16="http://schemas.microsoft.com/office/drawing/2014/main" id="{689B6264-AEAA-4ED4-92F5-54A1EE0C9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07" y="5567645"/>
            <a:ext cx="990019" cy="373329"/>
          </a:xfrm>
          <a:prstGeom prst="rect">
            <a:avLst/>
          </a:prstGeom>
        </p:spPr>
      </p:pic>
      <p:pic>
        <p:nvPicPr>
          <p:cNvPr id="33" name="Bone 1">
            <a:extLst>
              <a:ext uri="{FF2B5EF4-FFF2-40B4-BE49-F238E27FC236}">
                <a16:creationId xmlns:a16="http://schemas.microsoft.com/office/drawing/2014/main" id="{B7253BC8-4DC8-42E2-8E1B-413AA92AE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07" y="5623862"/>
            <a:ext cx="990019" cy="373329"/>
          </a:xfrm>
          <a:prstGeom prst="rect">
            <a:avLst/>
          </a:prstGeom>
        </p:spPr>
      </p:pic>
      <p:pic>
        <p:nvPicPr>
          <p:cNvPr id="5" name="Bowl 1">
            <a:extLst>
              <a:ext uri="{FF2B5EF4-FFF2-40B4-BE49-F238E27FC236}">
                <a16:creationId xmlns:a16="http://schemas.microsoft.com/office/drawing/2014/main" id="{80E6A0D8-B36B-4E1E-82F4-B629927211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43" y="5540067"/>
            <a:ext cx="1394581" cy="768900"/>
          </a:xfrm>
          <a:prstGeom prst="rect">
            <a:avLst/>
          </a:prstGeom>
        </p:spPr>
      </p:pic>
      <p:grpSp>
        <p:nvGrpSpPr>
          <p:cNvPr id="20" name="Dog One">
            <a:extLst>
              <a:ext uri="{FF2B5EF4-FFF2-40B4-BE49-F238E27FC236}">
                <a16:creationId xmlns:a16="http://schemas.microsoft.com/office/drawing/2014/main" id="{361803AD-AF51-4F31-A59E-B03A22FA61B6}"/>
              </a:ext>
            </a:extLst>
          </p:cNvPr>
          <p:cNvGrpSpPr/>
          <p:nvPr/>
        </p:nvGrpSpPr>
        <p:grpSpPr>
          <a:xfrm>
            <a:off x="1194623" y="5018012"/>
            <a:ext cx="1151189" cy="1156897"/>
            <a:chOff x="1194623" y="3388819"/>
            <a:chExt cx="1151189" cy="1156897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91D939D-FD15-40DA-BCD7-467581F6308A}"/>
                </a:ext>
              </a:extLst>
            </p:cNvPr>
            <p:cNvSpPr/>
            <p:nvPr/>
          </p:nvSpPr>
          <p:spPr>
            <a:xfrm>
              <a:off x="1194623" y="3394528"/>
              <a:ext cx="1151189" cy="115118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 dirty="0">
                <a:solidFill>
                  <a:schemeClr val="tx1"/>
                </a:solidFill>
                <a:ea typeface="Aharoni"/>
                <a:cs typeface="Aharoni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11B27A0-7F28-4C21-9581-AE777D369396}"/>
                </a:ext>
              </a:extLst>
            </p:cNvPr>
            <p:cNvSpPr/>
            <p:nvPr/>
          </p:nvSpPr>
          <p:spPr>
            <a:xfrm>
              <a:off x="1194623" y="3388819"/>
              <a:ext cx="1151189" cy="1151188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9536" r="18229"/>
              </a:stretch>
            </a:blipFill>
            <a:ln w="28575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 dirty="0">
                <a:solidFill>
                  <a:schemeClr val="tx1"/>
                </a:solidFill>
                <a:ea typeface="Aharoni"/>
                <a:cs typeface="Aharoni"/>
              </a:endParaRP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15162E0-69B8-4682-B782-665B3782BC08}"/>
              </a:ext>
            </a:extLst>
          </p:cNvPr>
          <p:cNvSpPr/>
          <p:nvPr/>
        </p:nvSpPr>
        <p:spPr>
          <a:xfrm>
            <a:off x="1012722" y="2062248"/>
            <a:ext cx="7135028" cy="1058558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>
                <a:solidFill>
                  <a:schemeClr val="bg1"/>
                </a:solidFill>
              </a:rPr>
              <a:t>So, one quarter of 8 is 2.</a:t>
            </a:r>
            <a:br>
              <a:rPr lang="en-GB" altLang="en-US" sz="2400" dirty="0">
                <a:solidFill>
                  <a:schemeClr val="bg1"/>
                </a:solidFill>
              </a:rPr>
            </a:br>
            <a:r>
              <a:rPr lang="en-GB" altLang="en-US" sz="2400" dirty="0">
                <a:solidFill>
                  <a:schemeClr val="bg1"/>
                </a:solidFill>
              </a:rPr>
              <a:t>¼ of 8 = 2</a:t>
            </a:r>
          </a:p>
        </p:txBody>
      </p:sp>
    </p:spTree>
    <p:extLst>
      <p:ext uri="{BB962C8B-B14F-4D97-AF65-F5344CB8AC3E}">
        <p14:creationId xmlns:p14="http://schemas.microsoft.com/office/powerpoint/2010/main" val="229026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3.61111E-6 -0.240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6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-0.23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5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1.11111E-6 -0.237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9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3.33333E-6 -0.23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3.61111E-6 -0.13333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3.61111E-6 -0.082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3.88889E-6 -0.13333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3.88889E-6 -0.082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4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-0.13333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-0.0828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4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5.55556E-7 -0.13333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5.55556E-7 -0.0828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BC001A2-9314-4752-BEEB-55AF6B21EF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t="15062" r="2750" b="12252"/>
          <a:stretch/>
        </p:blipFill>
        <p:spPr>
          <a:xfrm>
            <a:off x="755651" y="2787393"/>
            <a:ext cx="7632700" cy="3296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8ACBC0"/>
            </a:solidFill>
          </a:ln>
          <a:effectLst/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886637-DE62-414F-B63F-72579BB50DCC}"/>
              </a:ext>
            </a:extLst>
          </p:cNvPr>
          <p:cNvSpPr/>
          <p:nvPr/>
        </p:nvSpPr>
        <p:spPr>
          <a:xfrm>
            <a:off x="755650" y="2784911"/>
            <a:ext cx="7632700" cy="3296763"/>
          </a:xfrm>
          <a:prstGeom prst="roundRect">
            <a:avLst>
              <a:gd name="adj" fmla="val 8661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BC97CF9-47D8-400E-BEB2-8087AF0936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43" y="3156586"/>
            <a:ext cx="740725" cy="1054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7770" y="1573939"/>
            <a:ext cx="8239031" cy="956773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</a:rPr>
              <a:t>There are twelve cakes. I share them equally between </a:t>
            </a:r>
          </a:p>
          <a:p>
            <a:pPr algn="ctr"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</a:rPr>
              <a:t>four friends. How many cakes does each friend get?</a:t>
            </a:r>
            <a:endParaRPr lang="en-GB" altLang="en-US" sz="2400" dirty="0">
              <a:solidFill>
                <a:schemeClr val="bg1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altLang="en-US" sz="3600" dirty="0"/>
              <a:t>Which Strategies Can I Use to Find One Quarter (¼)?</a:t>
            </a:r>
            <a:endParaRPr lang="en-GB" sz="3600" dirty="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8455FD-AB29-407F-8833-8B07A6B48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685" y="3350677"/>
            <a:ext cx="765170" cy="8685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79F5EA-BB61-4091-85D4-1758E46B2A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425" y="3210835"/>
            <a:ext cx="766167" cy="10168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F38697F-E900-4B23-9325-BAFB9160F5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97" y="3350677"/>
            <a:ext cx="758961" cy="8379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F686376-269C-41EA-A792-BD30C359A8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94" y="3319672"/>
            <a:ext cx="707731" cy="8630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CFAB5A-F1C9-4C1D-9CEA-19225AF13D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418" y="4628765"/>
            <a:ext cx="745473" cy="8033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FD1977-117A-43B6-A523-1CF411FF43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24" y="4729549"/>
            <a:ext cx="689757" cy="64113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28A3D1E-41FA-4044-84F4-A638CB8314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33" y="4781248"/>
            <a:ext cx="680063" cy="6151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AEB4DFB-96BB-4578-BC64-4A32FEA35D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29" y="4611494"/>
            <a:ext cx="758961" cy="83791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2C1B6B-3E49-4819-AB13-9C9716F399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50" y="3539484"/>
            <a:ext cx="689757" cy="6411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1D70D8-9B8A-4667-9372-6177B70E7FA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497" y="3394486"/>
            <a:ext cx="764642" cy="8033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1EE795B-61F3-412D-B1D2-28D01C9522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99" y="4935560"/>
            <a:ext cx="713906" cy="476741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3734A7B-4A66-43CA-A7C7-9F3E276883B4}"/>
              </a:ext>
            </a:extLst>
          </p:cNvPr>
          <p:cNvSpPr/>
          <p:nvPr/>
        </p:nvSpPr>
        <p:spPr>
          <a:xfrm>
            <a:off x="999721" y="5701110"/>
            <a:ext cx="7135028" cy="649935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>
                <a:solidFill>
                  <a:schemeClr val="bg1"/>
                </a:solidFill>
              </a:rPr>
              <a:t>What is ¼ of 12?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665D6CB-B0A5-4C43-9B99-C0FB8F0FF34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3614" y="3157629"/>
            <a:ext cx="1583187" cy="32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BC001A2-9314-4752-BEEB-55AF6B21EF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t="15062" r="2750" b="12252"/>
          <a:stretch/>
        </p:blipFill>
        <p:spPr>
          <a:xfrm>
            <a:off x="755651" y="2787393"/>
            <a:ext cx="7632700" cy="3296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8ACBC0"/>
            </a:solidFill>
          </a:ln>
          <a:effectLst/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886637-DE62-414F-B63F-72579BB50DCC}"/>
              </a:ext>
            </a:extLst>
          </p:cNvPr>
          <p:cNvSpPr/>
          <p:nvPr/>
        </p:nvSpPr>
        <p:spPr>
          <a:xfrm>
            <a:off x="755650" y="2784911"/>
            <a:ext cx="7632700" cy="3296763"/>
          </a:xfrm>
          <a:prstGeom prst="roundRect">
            <a:avLst>
              <a:gd name="adj" fmla="val 8661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47770" y="1648174"/>
            <a:ext cx="8239031" cy="587441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</a:rPr>
              <a:t>Share the cakes equally into four groups.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altLang="en-US" sz="3600" dirty="0"/>
              <a:t>Draw Groups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B3F3A-21D8-4EEE-A699-7F3BE9F8B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56" y="4433292"/>
            <a:ext cx="2094982" cy="15319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AD6C5B-1C78-452A-BCE0-5C4ED9015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20" y="3119098"/>
            <a:ext cx="2094982" cy="15319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8F28C40-8A79-43ED-8174-D8C66EBFD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962" y="4433291"/>
            <a:ext cx="2094982" cy="15319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5094DFD-D98D-474E-829D-5D8019529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91" y="3119099"/>
            <a:ext cx="2094982" cy="153199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B822314-34FA-49E3-B68D-979FA9FA0E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54" y="4089609"/>
            <a:ext cx="740725" cy="105404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5F8A4CD-2C0A-4735-BDFA-AC5F79A7A1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875" y="2865826"/>
            <a:ext cx="766167" cy="101681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0BA27B9-930B-470B-9EF1-C5F864A455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88" y="3411906"/>
            <a:ext cx="707731" cy="86308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3E52285-8C89-4EC1-B7A2-DF821BDAF7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86" y="3550443"/>
            <a:ext cx="689757" cy="64113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1987B40-7E88-4939-8A38-A2329BC805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47" y="4733014"/>
            <a:ext cx="680063" cy="61518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1A83339-1FA4-43FC-865D-EF5E6A70EE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59" y="4335039"/>
            <a:ext cx="758961" cy="83791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4355C5F-4440-48C5-B14F-4CD6829AB3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752" y="4681468"/>
            <a:ext cx="764642" cy="80337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B3CF1B-9B27-428F-907A-9DB35C2811B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38" y="5073506"/>
            <a:ext cx="713906" cy="47674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07B5219-FF18-4159-B96C-4070DF8E71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63" y="2963747"/>
            <a:ext cx="765170" cy="86852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871BCD7-1745-467B-A02F-C58DF96767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33" y="4826046"/>
            <a:ext cx="758961" cy="83791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C623738-A032-4CFA-8FC8-944842C82D3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80" y="3525248"/>
            <a:ext cx="745473" cy="80337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57FCD17-B9BF-4B94-9AF9-77D52B3055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779" y="3483337"/>
            <a:ext cx="689757" cy="641134"/>
          </a:xfrm>
          <a:prstGeom prst="rect">
            <a:avLst/>
          </a:prstGeom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461853F-4A76-467C-9114-F9432C00EBA8}"/>
              </a:ext>
            </a:extLst>
          </p:cNvPr>
          <p:cNvSpPr/>
          <p:nvPr/>
        </p:nvSpPr>
        <p:spPr>
          <a:xfrm>
            <a:off x="3449266" y="4955721"/>
            <a:ext cx="2215427" cy="649935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>
                <a:solidFill>
                  <a:schemeClr val="bg1"/>
                </a:solidFill>
              </a:rPr>
              <a:t>¼ of 12 = 3</a:t>
            </a:r>
          </a:p>
        </p:txBody>
      </p:sp>
    </p:spTree>
    <p:extLst>
      <p:ext uri="{BB962C8B-B14F-4D97-AF65-F5344CB8AC3E}">
        <p14:creationId xmlns:p14="http://schemas.microsoft.com/office/powerpoint/2010/main" val="417083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2AB1F9-2E20-48E2-8322-0D750D2919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4" y="1473201"/>
            <a:ext cx="7901127" cy="435785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3600" dirty="0">
                <a:solidFill>
                  <a:schemeClr val="tx1"/>
                </a:solidFill>
              </a:rPr>
              <a:t>Halve and Halve Again</a:t>
            </a:r>
            <a:endParaRPr lang="en-GB" sz="3600" dirty="0">
              <a:latin typeface="+mn-lt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B61BBAC-D261-466D-92C3-6B68EE5B0D0A}"/>
              </a:ext>
            </a:extLst>
          </p:cNvPr>
          <p:cNvSpPr/>
          <p:nvPr/>
        </p:nvSpPr>
        <p:spPr>
          <a:xfrm>
            <a:off x="3381791" y="2162990"/>
            <a:ext cx="2724965" cy="649935"/>
          </a:xfrm>
          <a:prstGeom prst="roundRect">
            <a:avLst/>
          </a:prstGeom>
          <a:solidFill>
            <a:srgbClr val="F1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Find half again</a:t>
            </a:r>
          </a:p>
        </p:txBody>
      </p:sp>
      <p:sp>
        <p:nvSpPr>
          <p:cNvPr id="34" name="Rectangle 14">
            <a:extLst>
              <a:ext uri="{FF2B5EF4-FFF2-40B4-BE49-F238E27FC236}">
                <a16:creationId xmlns:a16="http://schemas.microsoft.com/office/drawing/2014/main" id="{F19C8C65-CF80-4782-A0D6-B9BE48414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367" y="4757440"/>
            <a:ext cx="1501775" cy="48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200" dirty="0">
                <a:solidFill>
                  <a:srgbClr val="F1884C"/>
                </a:solidFill>
                <a:latin typeface="+mn-lt"/>
              </a:rPr>
              <a:t>6</a:t>
            </a:r>
            <a:r>
              <a:rPr lang="en-US" altLang="en-US" sz="2200" dirty="0">
                <a:solidFill>
                  <a:schemeClr val="tx2"/>
                </a:solidFill>
                <a:latin typeface="+mn-lt"/>
              </a:rPr>
              <a:t> ÷ 2 = </a:t>
            </a:r>
            <a:r>
              <a:rPr lang="en-US" altLang="en-US" sz="2200" dirty="0">
                <a:solidFill>
                  <a:srgbClr val="E94E13"/>
                </a:solidFill>
                <a:latin typeface="+mn-lt"/>
              </a:rPr>
              <a:t>3</a:t>
            </a:r>
            <a:endParaRPr lang="en-US" altLang="en-US" sz="2200" b="1" dirty="0">
              <a:solidFill>
                <a:srgbClr val="E94E13"/>
              </a:solidFill>
              <a:latin typeface="+mn-lt"/>
            </a:endParaRPr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BAFE27E8-C956-4425-BFE5-BF4EC3B46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574" y="4309526"/>
            <a:ext cx="2048805" cy="48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200" dirty="0">
                <a:solidFill>
                  <a:schemeClr val="tx2"/>
                </a:solidFill>
                <a:latin typeface="+mn-lt"/>
              </a:rPr>
              <a:t>What is ½ of </a:t>
            </a:r>
            <a:r>
              <a:rPr lang="en-US" altLang="en-US" sz="2200" dirty="0">
                <a:solidFill>
                  <a:srgbClr val="F1884C"/>
                </a:solidFill>
                <a:latin typeface="+mn-lt"/>
              </a:rPr>
              <a:t>6</a:t>
            </a:r>
            <a:r>
              <a:rPr lang="en-US" altLang="en-US" sz="2200" dirty="0">
                <a:solidFill>
                  <a:schemeClr val="tx2"/>
                </a:solidFill>
                <a:latin typeface="+mn-lt"/>
              </a:rPr>
              <a:t>?</a:t>
            </a:r>
            <a:endParaRPr lang="en-US" altLang="en-US" sz="2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FE229439-A25C-4989-AF99-E2E016476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489" y="3204380"/>
            <a:ext cx="3101057" cy="48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chemeClr val="tx2"/>
                </a:solidFill>
                <a:latin typeface="+mn-lt"/>
              </a:rPr>
              <a:t>What is ½ of </a:t>
            </a:r>
            <a:r>
              <a:rPr lang="en-US" altLang="en-US" sz="2200" dirty="0">
                <a:solidFill>
                  <a:srgbClr val="25B7BC"/>
                </a:solidFill>
                <a:latin typeface="+mn-lt"/>
              </a:rPr>
              <a:t>12</a:t>
            </a:r>
            <a:r>
              <a:rPr lang="en-US" altLang="en-US" sz="2200" dirty="0">
                <a:solidFill>
                  <a:schemeClr val="tx2"/>
                </a:solidFill>
                <a:latin typeface="+mn-lt"/>
              </a:rPr>
              <a:t>?</a:t>
            </a:r>
            <a:endParaRPr lang="en-US" altLang="en-US" sz="2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1F1D52F0-9C20-4075-A810-709DE71D1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2090" y="3648781"/>
            <a:ext cx="1501775" cy="48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25B7BC"/>
                </a:solidFill>
                <a:latin typeface="+mn-lt"/>
              </a:rPr>
              <a:t>12</a:t>
            </a:r>
            <a:r>
              <a:rPr lang="en-US" altLang="en-US" sz="2200" dirty="0">
                <a:solidFill>
                  <a:schemeClr val="tx2"/>
                </a:solidFill>
                <a:latin typeface="+mn-lt"/>
              </a:rPr>
              <a:t> ÷ 2 = </a:t>
            </a:r>
            <a:r>
              <a:rPr lang="en-US" altLang="en-US" sz="2200" dirty="0">
                <a:solidFill>
                  <a:srgbClr val="F1884C"/>
                </a:solidFill>
                <a:latin typeface="+mn-lt"/>
              </a:rPr>
              <a:t>6</a:t>
            </a:r>
            <a:endParaRPr lang="en-US" altLang="en-US" sz="2200" b="1" dirty="0">
              <a:solidFill>
                <a:srgbClr val="F1884C"/>
              </a:solidFill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4DEC50A-A099-4DC9-AC9B-BA310242F189}"/>
              </a:ext>
            </a:extLst>
          </p:cNvPr>
          <p:cNvSpPr/>
          <p:nvPr/>
        </p:nvSpPr>
        <p:spPr>
          <a:xfrm>
            <a:off x="3611906" y="3661983"/>
            <a:ext cx="3737403" cy="710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3200" b="1" dirty="0">
                <a:solidFill>
                  <a:srgbClr val="E94E13"/>
                </a:solidFill>
              </a:rPr>
              <a:t>Answer: ¼ of 12 = 3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461853F-4A76-467C-9114-F9432C00EBA8}"/>
              </a:ext>
            </a:extLst>
          </p:cNvPr>
          <p:cNvSpPr/>
          <p:nvPr/>
        </p:nvSpPr>
        <p:spPr>
          <a:xfrm>
            <a:off x="1036308" y="1979611"/>
            <a:ext cx="2215427" cy="649935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Find half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AD3F81BF-8539-4C67-A750-1C244314855D}"/>
              </a:ext>
            </a:extLst>
          </p:cNvPr>
          <p:cNvSpPr/>
          <p:nvPr/>
        </p:nvSpPr>
        <p:spPr>
          <a:xfrm rot="7656441" flipH="1" flipV="1">
            <a:off x="2588529" y="1958344"/>
            <a:ext cx="1299156" cy="973827"/>
          </a:xfrm>
          <a:prstGeom prst="arc">
            <a:avLst>
              <a:gd name="adj1" fmla="val 18890924"/>
              <a:gd name="adj2" fmla="val 1258978"/>
            </a:avLst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D9E7C38-1B54-4141-B2A1-E7B5D2013B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6884" y="3146702"/>
            <a:ext cx="1583187" cy="32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6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/>
      <p:bldP spid="35" grpId="0"/>
      <p:bldP spid="33" grpId="0"/>
      <p:bldP spid="36" grpId="0"/>
      <p:bldP spid="38" grpId="0"/>
      <p:bldP spid="5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2AB1F9-2E20-48E2-8322-0D750D2919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4" y="1473201"/>
            <a:ext cx="7901127" cy="435785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3600" dirty="0">
                <a:solidFill>
                  <a:schemeClr val="tx1"/>
                </a:solidFill>
              </a:rPr>
              <a:t>Use the Inverse</a:t>
            </a:r>
            <a:endParaRPr lang="en-GB" sz="3600" dirty="0"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861832-1232-434D-A2C8-F3FD7D2B1F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562" y="4313552"/>
            <a:ext cx="2298169" cy="20655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5282AD6-2419-4AE3-96C0-ADE7CD84AB12}"/>
              </a:ext>
            </a:extLst>
          </p:cNvPr>
          <p:cNvSpPr/>
          <p:nvPr/>
        </p:nvSpPr>
        <p:spPr>
          <a:xfrm>
            <a:off x="1018043" y="1729271"/>
            <a:ext cx="574097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b="1" dirty="0">
                <a:solidFill>
                  <a:srgbClr val="E94E13"/>
                </a:solidFill>
              </a:rPr>
              <a:t>Multiplication is the inverse of division.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54695E-BC75-4AB6-BFF1-FFB04ECA2D88}"/>
              </a:ext>
            </a:extLst>
          </p:cNvPr>
          <p:cNvGrpSpPr/>
          <p:nvPr/>
        </p:nvGrpSpPr>
        <p:grpSpPr>
          <a:xfrm>
            <a:off x="1498646" y="2477205"/>
            <a:ext cx="1890706" cy="576293"/>
            <a:chOff x="1498646" y="2477205"/>
            <a:chExt cx="1890706" cy="576293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FE229439-A25C-4989-AF99-E2E016476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46" y="2477205"/>
              <a:ext cx="1501775" cy="57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2800" b="1" dirty="0">
                  <a:solidFill>
                    <a:srgbClr val="25B7BC"/>
                  </a:solidFill>
                </a:rPr>
                <a:t>12 ÷ 4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64D7C1F-5B43-4631-8B90-9F717EC03582}"/>
                </a:ext>
              </a:extLst>
            </p:cNvPr>
            <p:cNvSpPr/>
            <p:nvPr/>
          </p:nvSpPr>
          <p:spPr>
            <a:xfrm>
              <a:off x="3000421" y="2563340"/>
              <a:ext cx="388931" cy="360263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Bef>
                  <a:spcPct val="0"/>
                </a:spcBef>
              </a:pPr>
              <a:endParaRPr lang="en-US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31D8816-8FA0-46C4-91F9-453BDD619A4A}"/>
              </a:ext>
            </a:extLst>
          </p:cNvPr>
          <p:cNvGrpSpPr/>
          <p:nvPr/>
        </p:nvGrpSpPr>
        <p:grpSpPr>
          <a:xfrm>
            <a:off x="1591050" y="3130368"/>
            <a:ext cx="1864291" cy="576293"/>
            <a:chOff x="1591050" y="3130368"/>
            <a:chExt cx="1864291" cy="576293"/>
          </a:xfrm>
        </p:grpSpPr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0C879F7E-D131-4FB9-8A93-412C0844C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566" y="3130368"/>
              <a:ext cx="1501775" cy="57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2800" b="1" dirty="0">
                  <a:solidFill>
                    <a:srgbClr val="25B7BC"/>
                  </a:solidFill>
                </a:rPr>
                <a:t>× 4 = 12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02EC378-A824-4456-A42A-72DD4ADFF1D8}"/>
                </a:ext>
              </a:extLst>
            </p:cNvPr>
            <p:cNvSpPr/>
            <p:nvPr/>
          </p:nvSpPr>
          <p:spPr>
            <a:xfrm>
              <a:off x="1591050" y="3216503"/>
              <a:ext cx="388931" cy="360263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Bef>
                  <a:spcPct val="0"/>
                </a:spcBef>
              </a:pPr>
              <a:endParaRPr lang="en-US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le 14">
            <a:extLst>
              <a:ext uri="{FF2B5EF4-FFF2-40B4-BE49-F238E27FC236}">
                <a16:creationId xmlns:a16="http://schemas.microsoft.com/office/drawing/2014/main" id="{B304F8BD-A08F-4FB7-9028-F9C98EC47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913" y="3724342"/>
            <a:ext cx="1899319" cy="57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F1884C"/>
                </a:solidFill>
                <a:latin typeface="+mn-lt"/>
              </a:rPr>
              <a:t>3</a:t>
            </a:r>
            <a:r>
              <a:rPr lang="en-US" altLang="en-US" sz="2800" dirty="0">
                <a:solidFill>
                  <a:schemeClr val="tx2"/>
                </a:solidFill>
                <a:latin typeface="+mn-lt"/>
              </a:rPr>
              <a:t> × 4 = 12</a:t>
            </a:r>
            <a:endParaRPr lang="en-US" alt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48E8FA19-2D7C-4450-80BB-93A299C74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097" y="3116170"/>
            <a:ext cx="3360952" cy="57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F1884C"/>
                </a:solidFill>
                <a:latin typeface="+mn-lt"/>
              </a:rPr>
              <a:t>3</a:t>
            </a:r>
            <a:r>
              <a:rPr lang="en-US" altLang="en-US" sz="2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+</a:t>
            </a:r>
            <a:r>
              <a:rPr lang="en-US" altLang="en-US" sz="2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altLang="en-US" sz="2800" dirty="0">
                <a:solidFill>
                  <a:srgbClr val="F1884C"/>
                </a:solidFill>
                <a:latin typeface="+mn-lt"/>
              </a:rPr>
              <a:t>3</a:t>
            </a:r>
            <a:r>
              <a:rPr lang="en-US" altLang="en-US" sz="2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+</a:t>
            </a:r>
            <a:r>
              <a:rPr lang="en-US" altLang="en-US" sz="2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altLang="en-US" sz="2800" dirty="0">
                <a:solidFill>
                  <a:srgbClr val="F1884C"/>
                </a:solidFill>
                <a:latin typeface="+mn-lt"/>
              </a:rPr>
              <a:t>3</a:t>
            </a:r>
            <a:r>
              <a:rPr lang="en-US" altLang="en-US" sz="2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+</a:t>
            </a:r>
            <a:r>
              <a:rPr lang="en-US" altLang="en-US" sz="2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altLang="en-US" sz="2800" dirty="0">
                <a:solidFill>
                  <a:srgbClr val="F1884C"/>
                </a:solidFill>
                <a:latin typeface="+mn-lt"/>
              </a:rPr>
              <a:t>3</a:t>
            </a:r>
            <a:r>
              <a:rPr lang="en-US" altLang="en-US" sz="2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= 12</a:t>
            </a:r>
            <a:endParaRPr lang="en-US" altLang="en-US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CAD4395-9A90-4F4B-B360-4C4A12D70C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205" y="4330876"/>
            <a:ext cx="2612557" cy="204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52347B2A-9523-467B-9247-56728D36972D}" vid="{A45CB5A9-C685-4E6A-B517-7B3840E9B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527</TotalTime>
  <Words>627</Words>
  <Application>Microsoft Office PowerPoint</Application>
  <PresentationFormat>On-screen Show (4:3)</PresentationFormat>
  <Paragraphs>109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Script MT Bold</vt:lpstr>
      <vt:lpstr>Calibri</vt:lpstr>
      <vt:lpstr>Twinkl</vt:lpstr>
      <vt:lpstr>Office Theme</vt:lpstr>
      <vt:lpstr>PowerPoint Presentation</vt:lpstr>
      <vt:lpstr>Important Words</vt:lpstr>
      <vt:lpstr>Finding a Quarter (¼)</vt:lpstr>
      <vt:lpstr>Finding a Quarter (¼)</vt:lpstr>
      <vt:lpstr>Finding a Quarter (¼)</vt:lpstr>
      <vt:lpstr>Which Strategies Can I Use to Find One Quarter (¼)?</vt:lpstr>
      <vt:lpstr>Draw Groups</vt:lpstr>
      <vt:lpstr>Halve and Halve Again</vt:lpstr>
      <vt:lpstr>Use the Inverse</vt:lpstr>
      <vt:lpstr>Problem Solving</vt:lpstr>
      <vt:lpstr>Problem Solving</vt:lpstr>
      <vt:lpstr>Problem Solving</vt:lpstr>
      <vt:lpstr>Problem Solving</vt:lpstr>
      <vt:lpstr>Challenge Section</vt:lpstr>
      <vt:lpstr>Finding Three Quarters (¾)</vt:lpstr>
      <vt:lpstr>Finding Three Quarters (¾)</vt:lpstr>
      <vt:lpstr>Problem Solving</vt:lpstr>
      <vt:lpstr>Problem Solving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Amber Cooper</dc:creator>
  <cp:lastModifiedBy>Nicola McNabb</cp:lastModifiedBy>
  <cp:revision>45</cp:revision>
  <dcterms:created xsi:type="dcterms:W3CDTF">2020-07-20T08:36:57Z</dcterms:created>
  <dcterms:modified xsi:type="dcterms:W3CDTF">2021-02-02T12:46:48Z</dcterms:modified>
</cp:coreProperties>
</file>