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5"/>
  </p:sldMasterIdLst>
  <p:notesMasterIdLst>
    <p:notesMasterId r:id="rId18"/>
  </p:notesMasterIdLst>
  <p:sldIdLst>
    <p:sldId id="256" r:id="rId6"/>
    <p:sldId id="260" r:id="rId7"/>
    <p:sldId id="271" r:id="rId8"/>
    <p:sldId id="266" r:id="rId9"/>
    <p:sldId id="264" r:id="rId10"/>
    <p:sldId id="265" r:id="rId11"/>
    <p:sldId id="262" r:id="rId12"/>
    <p:sldId id="275" r:id="rId13"/>
    <p:sldId id="273" r:id="rId14"/>
    <p:sldId id="272" r:id="rId15"/>
    <p:sldId id="267" r:id="rId16"/>
    <p:sldId id="274" r:id="rId17"/>
  </p:sldIdLst>
  <p:sldSz cx="9144000" cy="6858000" type="screen4x3"/>
  <p:notesSz cx="6788150" cy="99234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3887"/>
    <a:srgbClr val="44C3CF"/>
    <a:srgbClr val="99CA3C"/>
    <a:srgbClr val="D9E021"/>
    <a:srgbClr val="009865"/>
    <a:srgbClr val="1102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autoAdjust="0"/>
    <p:restoredTop sz="94660" autoAdjust="0"/>
  </p:normalViewPr>
  <p:slideViewPr>
    <p:cSldViewPr>
      <p:cViewPr varScale="1">
        <p:scale>
          <a:sx n="69" d="100"/>
          <a:sy n="69" d="100"/>
        </p:scale>
        <p:origin x="1416" y="4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996"/>
    </p:cViewPr>
  </p:sorterViewPr>
  <p:notesViewPr>
    <p:cSldViewPr>
      <p:cViewPr varScale="1">
        <p:scale>
          <a:sx n="52" d="100"/>
          <a:sy n="52" d="100"/>
        </p:scale>
        <p:origin x="2934"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1532" cy="49617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5047" y="0"/>
            <a:ext cx="2941532" cy="496173"/>
          </a:xfrm>
          <a:prstGeom prst="rect">
            <a:avLst/>
          </a:prstGeom>
        </p:spPr>
        <p:txBody>
          <a:bodyPr vert="horz" lIns="91440" tIns="45720" rIns="91440" bIns="45720" rtlCol="0"/>
          <a:lstStyle>
            <a:lvl1pPr algn="r">
              <a:defRPr sz="1200"/>
            </a:lvl1pPr>
          </a:lstStyle>
          <a:p>
            <a:fld id="{5E616CF1-E7DE-44CF-B646-E15AEA3081A0}" type="datetimeFigureOut">
              <a:rPr lang="en-GB" smtClean="0"/>
              <a:t>23/05/2019</a:t>
            </a:fld>
            <a:endParaRPr lang="en-GB" dirty="0"/>
          </a:p>
        </p:txBody>
      </p:sp>
      <p:sp>
        <p:nvSpPr>
          <p:cNvPr id="4" name="Slide Image Placeholder 3"/>
          <p:cNvSpPr>
            <a:spLocks noGrp="1" noRot="1" noChangeAspect="1"/>
          </p:cNvSpPr>
          <p:nvPr>
            <p:ph type="sldImg" idx="2"/>
          </p:nvPr>
        </p:nvSpPr>
        <p:spPr>
          <a:xfrm>
            <a:off x="914400" y="744538"/>
            <a:ext cx="4959350" cy="3721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8815" y="4713645"/>
            <a:ext cx="5430520" cy="446555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5568"/>
            <a:ext cx="2941532" cy="496173"/>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5047" y="9425568"/>
            <a:ext cx="2941532" cy="496173"/>
          </a:xfrm>
          <a:prstGeom prst="rect">
            <a:avLst/>
          </a:prstGeom>
        </p:spPr>
        <p:txBody>
          <a:bodyPr vert="horz" lIns="91440" tIns="45720" rIns="91440" bIns="45720" rtlCol="0" anchor="b"/>
          <a:lstStyle>
            <a:lvl1pPr algn="r">
              <a:defRPr sz="1200"/>
            </a:lvl1pPr>
          </a:lstStyle>
          <a:p>
            <a:fld id="{9D17A6AB-1D8C-46E3-9639-5E3482641601}" type="slidenum">
              <a:rPr lang="en-GB" smtClean="0"/>
              <a:t>‹#›</a:t>
            </a:fld>
            <a:endParaRPr lang="en-GB" dirty="0"/>
          </a:p>
        </p:txBody>
      </p:sp>
    </p:spTree>
    <p:extLst>
      <p:ext uri="{BB962C8B-B14F-4D97-AF65-F5344CB8AC3E}">
        <p14:creationId xmlns:p14="http://schemas.microsoft.com/office/powerpoint/2010/main" val="1376984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8815" y="4713645"/>
            <a:ext cx="5595580" cy="4465558"/>
          </a:xfrm>
        </p:spPr>
        <p:txBody>
          <a:bodyPr/>
          <a:lstStyle/>
          <a:p>
            <a:r>
              <a:rPr lang="en-GB" dirty="0"/>
              <a:t>*Welcome parents and introduce yourself and your role as the SENCo of the school.*</a:t>
            </a:r>
          </a:p>
          <a:p>
            <a:endParaRPr lang="en-GB" dirty="0"/>
          </a:p>
          <a:p>
            <a:r>
              <a:rPr lang="en-GB" dirty="0"/>
              <a:t>--Today I want  to discuss </a:t>
            </a:r>
            <a:r>
              <a:rPr lang="en-GB" dirty="0" smtClean="0"/>
              <a:t>with you the </a:t>
            </a:r>
            <a:r>
              <a:rPr lang="en-GB" dirty="0"/>
              <a:t>ways in which we provide support for all the learners in our school through a learning continuum.</a:t>
            </a:r>
          </a:p>
          <a:p>
            <a:endParaRPr lang="en-GB" dirty="0"/>
          </a:p>
          <a:p>
            <a:r>
              <a:rPr lang="en-GB" dirty="0" smtClean="0"/>
              <a:t>-It </a:t>
            </a:r>
            <a:r>
              <a:rPr lang="en-GB" dirty="0"/>
              <a:t>is important for the school and parents to work closely in partnership to ensure that </a:t>
            </a:r>
            <a:r>
              <a:rPr lang="en-GB" dirty="0" smtClean="0"/>
              <a:t>your child’s education and development </a:t>
            </a:r>
            <a:r>
              <a:rPr lang="en-GB" dirty="0"/>
              <a:t>is managed effectively by all concerned with them</a:t>
            </a:r>
            <a:r>
              <a:rPr lang="en-GB" dirty="0" smtClean="0"/>
              <a:t>.</a:t>
            </a:r>
          </a:p>
          <a:p>
            <a:endParaRPr lang="en-GB" dirty="0"/>
          </a:p>
          <a:p>
            <a:r>
              <a:rPr lang="en-GB" dirty="0" smtClean="0"/>
              <a:t>-We will discuss the importance of sharing information </a:t>
            </a:r>
            <a:r>
              <a:rPr lang="en-GB" dirty="0"/>
              <a:t>about your child with </a:t>
            </a:r>
            <a:r>
              <a:rPr lang="en-GB" dirty="0" smtClean="0"/>
              <a:t>the school to allow us to plan to meet their needs.</a:t>
            </a:r>
          </a:p>
          <a:p>
            <a:endParaRPr lang="en-GB" dirty="0"/>
          </a:p>
          <a:p>
            <a:r>
              <a:rPr lang="en-GB" dirty="0"/>
              <a:t>-Finally, we will look at </a:t>
            </a:r>
            <a:r>
              <a:rPr lang="en-GB" dirty="0" smtClean="0"/>
              <a:t>the ways in which </a:t>
            </a:r>
            <a:r>
              <a:rPr lang="en-GB" dirty="0"/>
              <a:t>the school meets the needs of all its individual learners though a wide range of resources, strategies and teaching styles and what </a:t>
            </a:r>
            <a:r>
              <a:rPr lang="en-GB" dirty="0" smtClean="0"/>
              <a:t>you should </a:t>
            </a:r>
            <a:r>
              <a:rPr lang="en-GB" dirty="0"/>
              <a:t>do if you are concerned that your child may have a difficulty with an aspect of their learning</a:t>
            </a:r>
          </a:p>
          <a:p>
            <a:endParaRPr lang="en-US" dirty="0"/>
          </a:p>
          <a:p>
            <a:pPr marL="109728" indent="0">
              <a:buNone/>
            </a:pPr>
            <a:endParaRPr lang="en-GB" b="1" dirty="0"/>
          </a:p>
        </p:txBody>
      </p:sp>
      <p:sp>
        <p:nvSpPr>
          <p:cNvPr id="4" name="Slide Number Placeholder 3"/>
          <p:cNvSpPr>
            <a:spLocks noGrp="1"/>
          </p:cNvSpPr>
          <p:nvPr>
            <p:ph type="sldNum" sz="quarter" idx="10"/>
          </p:nvPr>
        </p:nvSpPr>
        <p:spPr/>
        <p:txBody>
          <a:bodyPr/>
          <a:lstStyle/>
          <a:p>
            <a:fld id="{9D17A6AB-1D8C-46E3-9639-5E3482641601}" type="slidenum">
              <a:rPr lang="en-GB" smtClean="0"/>
              <a:t>1</a:t>
            </a:fld>
            <a:endParaRPr lang="en-GB" dirty="0"/>
          </a:p>
        </p:txBody>
      </p:sp>
    </p:spTree>
    <p:extLst>
      <p:ext uri="{BB962C8B-B14F-4D97-AF65-F5344CB8AC3E}">
        <p14:creationId xmlns:p14="http://schemas.microsoft.com/office/powerpoint/2010/main" val="7541093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the school decides that your child has SEN, their name will be placed on the SEN register and they will have an IEP written for them with targets which are specific to their individual needs. You will always be consulted about this and will know what your child’s targets are. </a:t>
            </a:r>
          </a:p>
          <a:p>
            <a:endParaRPr lang="en-GB" dirty="0"/>
          </a:p>
          <a:p>
            <a:r>
              <a:rPr lang="en-GB" dirty="0"/>
              <a:t>-The school will only act upon the recommendations of private reports if they match their view of the child and if they feel that these are in the best interests of the child.</a:t>
            </a:r>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9D17A6AB-1D8C-46E3-9639-5E3482641601}" type="slidenum">
              <a:rPr lang="en-GB" smtClean="0"/>
              <a:t>10</a:t>
            </a:fld>
            <a:endParaRPr lang="en-GB" dirty="0"/>
          </a:p>
        </p:txBody>
      </p:sp>
    </p:spTree>
    <p:extLst>
      <p:ext uri="{BB962C8B-B14F-4D97-AF65-F5344CB8AC3E}">
        <p14:creationId xmlns:p14="http://schemas.microsoft.com/office/powerpoint/2010/main" val="38214081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school has very clearly defined processes for deciding whether a child has special educational needs which require additional provision to be made for them. </a:t>
            </a:r>
          </a:p>
          <a:p>
            <a:endParaRPr lang="en-US" dirty="0"/>
          </a:p>
          <a:p>
            <a:r>
              <a:rPr lang="en-US" dirty="0"/>
              <a:t>-Lots of interventions, differentiation  and reasonable adjustments will be put into place by class teachers before the school considers placing a child on the SEN register. It is only when the school feels that these interventions and adjustments are not working, the child is not progressing or is not happy, and when they now feel that further action needs to be taken to meet their needs, that additional provision will be made and the child’s name placed on the SEN register. </a:t>
            </a:r>
          </a:p>
          <a:p>
            <a:endParaRPr lang="en-US" dirty="0"/>
          </a:p>
          <a:p>
            <a:r>
              <a:rPr lang="en-US" dirty="0"/>
              <a:t>-Deciding to put a child on the SEN register is a serious consideration for a school and a significant amount of thought, investigation and discussion is part of this process.</a:t>
            </a:r>
          </a:p>
          <a:p>
            <a:endParaRPr lang="en-US" dirty="0"/>
          </a:p>
          <a:p>
            <a:r>
              <a:rPr lang="en-US" dirty="0"/>
              <a:t>-The school will keep you aware of any concerns they have about your child’s learning needs and will discuss any proposed provision with you in advance.</a:t>
            </a:r>
          </a:p>
        </p:txBody>
      </p:sp>
      <p:sp>
        <p:nvSpPr>
          <p:cNvPr id="4" name="Slide Number Placeholder 3"/>
          <p:cNvSpPr>
            <a:spLocks noGrp="1"/>
          </p:cNvSpPr>
          <p:nvPr>
            <p:ph type="sldNum" sz="quarter" idx="10"/>
          </p:nvPr>
        </p:nvSpPr>
        <p:spPr/>
        <p:txBody>
          <a:bodyPr/>
          <a:lstStyle/>
          <a:p>
            <a:fld id="{9D17A6AB-1D8C-46E3-9639-5E3482641601}" type="slidenum">
              <a:rPr lang="en-GB" smtClean="0"/>
              <a:t>11</a:t>
            </a:fld>
            <a:endParaRPr lang="en-GB" dirty="0"/>
          </a:p>
        </p:txBody>
      </p:sp>
    </p:spTree>
    <p:extLst>
      <p:ext uri="{BB962C8B-B14F-4D97-AF65-F5344CB8AC3E}">
        <p14:creationId xmlns:p14="http://schemas.microsoft.com/office/powerpoint/2010/main" val="20556218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-Talk to your child in a positive way about school.</a:t>
            </a:r>
          </a:p>
          <a:p>
            <a:endParaRPr lang="en-GB" dirty="0"/>
          </a:p>
          <a:p>
            <a:r>
              <a:rPr lang="en-GB" dirty="0"/>
              <a:t>-Make sure that your child is well rested and has all the resources and equipment they need ready for school each morning so that they arrive refreshed, calm and ready for a full day of new learning experiences. </a:t>
            </a:r>
          </a:p>
          <a:p>
            <a:endParaRPr lang="en-GB" dirty="0"/>
          </a:p>
          <a:p>
            <a:r>
              <a:rPr lang="en-GB" dirty="0"/>
              <a:t>-Encourage them to be independent at home as well as in school.</a:t>
            </a:r>
          </a:p>
          <a:p>
            <a:endParaRPr lang="en-GB" dirty="0"/>
          </a:p>
          <a:p>
            <a:r>
              <a:rPr lang="en-GB" dirty="0"/>
              <a:t>-Reinforce the message that it’s alright to make mistakes and allow your child the freedom to develop their creativity and experimental nature through their mistakes.</a:t>
            </a:r>
          </a:p>
          <a:p>
            <a:endParaRPr lang="en-GB" dirty="0"/>
          </a:p>
          <a:p>
            <a:r>
              <a:rPr lang="en-GB" dirty="0"/>
              <a:t>-Praise your child as often as you can. Children need lots of affirmation at the early stages of their education. </a:t>
            </a:r>
          </a:p>
        </p:txBody>
      </p:sp>
      <p:sp>
        <p:nvSpPr>
          <p:cNvPr id="4" name="Slide Number Placeholder 3"/>
          <p:cNvSpPr>
            <a:spLocks noGrp="1"/>
          </p:cNvSpPr>
          <p:nvPr>
            <p:ph type="sldNum" sz="quarter" idx="10"/>
          </p:nvPr>
        </p:nvSpPr>
        <p:spPr/>
        <p:txBody>
          <a:bodyPr/>
          <a:lstStyle/>
          <a:p>
            <a:fld id="{9D17A6AB-1D8C-46E3-9639-5E3482641601}" type="slidenum">
              <a:rPr lang="en-GB" smtClean="0"/>
              <a:t>12</a:t>
            </a:fld>
            <a:endParaRPr lang="en-GB" dirty="0"/>
          </a:p>
        </p:txBody>
      </p:sp>
    </p:spTree>
    <p:extLst>
      <p:ext uri="{BB962C8B-B14F-4D97-AF65-F5344CB8AC3E}">
        <p14:creationId xmlns:p14="http://schemas.microsoft.com/office/powerpoint/2010/main" val="3000294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-Your role as a parent is vitally important to us within the school. You possess unique information about your child that may be usefully shared with the school in order that we can prepare and plan effectively to meet their needs.</a:t>
            </a:r>
          </a:p>
          <a:p>
            <a:endParaRPr lang="en-US" dirty="0" smtClean="0"/>
          </a:p>
          <a:p>
            <a:endParaRPr lang="en-US" dirty="0"/>
          </a:p>
          <a:p>
            <a:r>
              <a:rPr lang="en-US" dirty="0" smtClean="0"/>
              <a:t>-It is important that we work together in partnership to support your child and that we communicate openly.</a:t>
            </a:r>
          </a:p>
          <a:p>
            <a:endParaRPr lang="en-US" dirty="0" smtClean="0"/>
          </a:p>
          <a:p>
            <a:endParaRPr lang="en-US" dirty="0"/>
          </a:p>
          <a:p>
            <a:r>
              <a:rPr lang="en-US" dirty="0" smtClean="0"/>
              <a:t>-If information about your child’s needs is communicated to us it will be treated with the utmost respect and confidentiality. </a:t>
            </a:r>
            <a:endParaRPr lang="en-US" dirty="0"/>
          </a:p>
        </p:txBody>
      </p:sp>
      <p:sp>
        <p:nvSpPr>
          <p:cNvPr id="4" name="Slide Number Placeholder 3"/>
          <p:cNvSpPr>
            <a:spLocks noGrp="1"/>
          </p:cNvSpPr>
          <p:nvPr>
            <p:ph type="sldNum" sz="quarter" idx="10"/>
          </p:nvPr>
        </p:nvSpPr>
        <p:spPr/>
        <p:txBody>
          <a:bodyPr/>
          <a:lstStyle/>
          <a:p>
            <a:fld id="{9D17A6AB-1D8C-46E3-9639-5E3482641601}" type="slidenum">
              <a:rPr lang="en-GB" smtClean="0"/>
              <a:t>2</a:t>
            </a:fld>
            <a:endParaRPr lang="en-GB" dirty="0"/>
          </a:p>
        </p:txBody>
      </p:sp>
    </p:spTree>
    <p:extLst>
      <p:ext uri="{BB962C8B-B14F-4D97-AF65-F5344CB8AC3E}">
        <p14:creationId xmlns:p14="http://schemas.microsoft.com/office/powerpoint/2010/main" val="590250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t>
            </a:r>
            <a:r>
              <a:rPr lang="en-GB" dirty="0"/>
              <a:t>The school will make time to listen to any concerns  that you may have about your child and will offer advice and support if needed. We will involve you and your child in decisions that affect them and will ask your permission if we need to involve any other professionals to support or assess your child.</a:t>
            </a:r>
          </a:p>
          <a:p>
            <a:endParaRPr lang="en-GB" dirty="0"/>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9D17A6AB-1D8C-46E3-9639-5E3482641601}" type="slidenum">
              <a:rPr lang="en-GB" smtClean="0"/>
              <a:t>3</a:t>
            </a:fld>
            <a:endParaRPr lang="en-GB" dirty="0"/>
          </a:p>
        </p:txBody>
      </p:sp>
    </p:spTree>
    <p:extLst>
      <p:ext uri="{BB962C8B-B14F-4D97-AF65-F5344CB8AC3E}">
        <p14:creationId xmlns:p14="http://schemas.microsoft.com/office/powerpoint/2010/main" val="29982779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(largely self-explanatory)</a:t>
            </a:r>
          </a:p>
          <a:p>
            <a:endParaRPr lang="en-GB" dirty="0" smtClean="0"/>
          </a:p>
          <a:p>
            <a:r>
              <a:rPr lang="en-GB" dirty="0" smtClean="0"/>
              <a:t>-In school we encourage the children from a young age to have a say in things that affect them. Pupil </a:t>
            </a:r>
            <a:r>
              <a:rPr lang="en-GB" dirty="0"/>
              <a:t>voice is the right for children to</a:t>
            </a:r>
            <a:r>
              <a:rPr lang="en-GB" dirty="0" smtClean="0"/>
              <a:t>:</a:t>
            </a:r>
          </a:p>
          <a:p>
            <a:endParaRPr lang="en-GB" dirty="0"/>
          </a:p>
          <a:p>
            <a:pPr marL="171450" indent="-171450">
              <a:buFont typeface="Arial" panose="020B0604020202020204" pitchFamily="34" charset="0"/>
              <a:buChar char="•"/>
            </a:pPr>
            <a:r>
              <a:rPr lang="en-GB" dirty="0"/>
              <a:t>express opinions;</a:t>
            </a:r>
          </a:p>
          <a:p>
            <a:pPr marL="171450" indent="-171450">
              <a:buFont typeface="Arial" panose="020B0604020202020204" pitchFamily="34" charset="0"/>
              <a:buChar char="•"/>
            </a:pPr>
            <a:r>
              <a:rPr lang="en-GB" dirty="0"/>
              <a:t>participate in making decisions regarding all aspects of their life such as education; and </a:t>
            </a:r>
          </a:p>
          <a:p>
            <a:pPr marL="171450" indent="-171450">
              <a:buFont typeface="Arial" panose="020B0604020202020204" pitchFamily="34" charset="0"/>
              <a:buChar char="•"/>
            </a:pPr>
            <a:r>
              <a:rPr lang="en-GB" dirty="0"/>
              <a:t>receive support to express themselves from those who can influence </a:t>
            </a:r>
            <a:r>
              <a:rPr lang="en-GB" dirty="0" smtClean="0"/>
              <a:t>decisions</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smtClean="0"/>
              <a:t>We will always listen to your child’s views about their education but will respond to them appropriate to their age and capacity.</a:t>
            </a:r>
            <a:endParaRPr lang="en-US" dirty="0"/>
          </a:p>
        </p:txBody>
      </p:sp>
      <p:sp>
        <p:nvSpPr>
          <p:cNvPr id="4" name="Slide Number Placeholder 3"/>
          <p:cNvSpPr>
            <a:spLocks noGrp="1"/>
          </p:cNvSpPr>
          <p:nvPr>
            <p:ph type="sldNum" sz="quarter" idx="10"/>
          </p:nvPr>
        </p:nvSpPr>
        <p:spPr/>
        <p:txBody>
          <a:bodyPr/>
          <a:lstStyle/>
          <a:p>
            <a:fld id="{9D17A6AB-1D8C-46E3-9639-5E3482641601}" type="slidenum">
              <a:rPr lang="en-GB" smtClean="0"/>
              <a:t>4</a:t>
            </a:fld>
            <a:endParaRPr lang="en-GB" dirty="0"/>
          </a:p>
        </p:txBody>
      </p:sp>
    </p:spTree>
    <p:extLst>
      <p:ext uri="{BB962C8B-B14F-4D97-AF65-F5344CB8AC3E}">
        <p14:creationId xmlns:p14="http://schemas.microsoft.com/office/powerpoint/2010/main" val="31932047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HIGHLIGHT</a:t>
            </a:r>
            <a:r>
              <a:rPr lang="en-GB" b="1" dirty="0" smtClean="0"/>
              <a:t>:</a:t>
            </a:r>
            <a:endParaRPr lang="en-GB" b="1" dirty="0"/>
          </a:p>
          <a:p>
            <a:r>
              <a:rPr lang="en-GB" dirty="0" smtClean="0"/>
              <a:t>-Children are all individual and bring a diverse range of strengths, needs and experiences to the classroom. Every child makes their own unique and different contribution to their class group and this is something which should be celebrated and encouraged.</a:t>
            </a:r>
          </a:p>
          <a:p>
            <a:endParaRPr lang="en-GB" b="1" dirty="0"/>
          </a:p>
          <a:p>
            <a:r>
              <a:rPr lang="en-GB" dirty="0"/>
              <a:t>-Teachers are highly skilled at amending their teaching approaches and resources to meet </a:t>
            </a:r>
            <a:r>
              <a:rPr lang="en-GB" dirty="0" smtClean="0"/>
              <a:t>the needs of the </a:t>
            </a:r>
            <a:r>
              <a:rPr lang="en-GB" dirty="0"/>
              <a:t>full range of learners in their classrooms. They do this instinctively as part of their everyday teaching. </a:t>
            </a:r>
            <a:endParaRPr lang="en-GB" dirty="0" smtClean="0"/>
          </a:p>
          <a:p>
            <a:endParaRPr lang="en-GB" dirty="0"/>
          </a:p>
          <a:p>
            <a:r>
              <a:rPr lang="en-GB" dirty="0"/>
              <a:t>-As a parent, you can help your child to develop by talking to them positively about their school experiences, by praising them for the effort they make and by reassuring them about any worries they may have about school.</a:t>
            </a:r>
          </a:p>
          <a:p>
            <a:pPr marL="109728" indent="0">
              <a:lnSpc>
                <a:spcPct val="120000"/>
              </a:lnSpc>
              <a:buNone/>
            </a:pPr>
            <a:endParaRPr lang="en-GB" sz="200" dirty="0" smtClean="0">
              <a:cs typeface="Calibri" panose="020F0502020204030204" pitchFamily="34" charset="0"/>
            </a:endParaRPr>
          </a:p>
          <a:p>
            <a:endParaRPr lang="en-GB" dirty="0"/>
          </a:p>
        </p:txBody>
      </p:sp>
      <p:sp>
        <p:nvSpPr>
          <p:cNvPr id="4" name="Slide Number Placeholder 3"/>
          <p:cNvSpPr>
            <a:spLocks noGrp="1"/>
          </p:cNvSpPr>
          <p:nvPr>
            <p:ph type="sldNum" sz="quarter" idx="10"/>
          </p:nvPr>
        </p:nvSpPr>
        <p:spPr/>
        <p:txBody>
          <a:bodyPr/>
          <a:lstStyle/>
          <a:p>
            <a:fld id="{9D17A6AB-1D8C-46E3-9639-5E3482641601}" type="slidenum">
              <a:rPr lang="en-GB" smtClean="0"/>
              <a:t>5</a:t>
            </a:fld>
            <a:endParaRPr lang="en-GB" dirty="0"/>
          </a:p>
        </p:txBody>
      </p:sp>
    </p:spTree>
    <p:extLst>
      <p:ext uri="{BB962C8B-B14F-4D97-AF65-F5344CB8AC3E}">
        <p14:creationId xmlns:p14="http://schemas.microsoft.com/office/powerpoint/2010/main" val="18080331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 Every child is individual and will need to be allowed time to adapt to each new learning environment throughout the school at their own pace. </a:t>
            </a:r>
          </a:p>
          <a:p>
            <a:endParaRPr lang="en-GB" dirty="0"/>
          </a:p>
          <a:p>
            <a:r>
              <a:rPr lang="en-GB" dirty="0"/>
              <a:t>-Please feel assured that the school is very aware of the issues and difficulties that children may experience and has lots of strategies and activities which will help your child reach their potential. </a:t>
            </a:r>
          </a:p>
          <a:p>
            <a:endParaRPr lang="en-GB" dirty="0"/>
          </a:p>
          <a:p>
            <a:r>
              <a:rPr lang="en-GB" dirty="0"/>
              <a:t>-A wide range of differentiation, modified resources, questioning approaches, </a:t>
            </a:r>
            <a:r>
              <a:rPr lang="en-GB" dirty="0" err="1"/>
              <a:t>etc</a:t>
            </a:r>
            <a:r>
              <a:rPr lang="en-GB" dirty="0"/>
              <a:t>, that appeal to different learning styles are used by teachers on a daily basis to ensure that all children are being fully engaged in the learning process. </a:t>
            </a:r>
          </a:p>
          <a:p>
            <a:endParaRPr lang="en-GB" dirty="0"/>
          </a:p>
          <a:p>
            <a:r>
              <a:rPr lang="en-GB" dirty="0"/>
              <a:t>-Do not assume that your child has Special Educational Needs simply because they may be being offered slightly different activities than their peers. This is just an indication that your child’s class teacher is aware of the individual needs of everyone in the classroom and is catering for these in a range of different ways.</a:t>
            </a:r>
          </a:p>
          <a:p>
            <a:endParaRPr lang="en-US" dirty="0"/>
          </a:p>
          <a:p>
            <a:endParaRPr lang="en-US" dirty="0"/>
          </a:p>
        </p:txBody>
      </p:sp>
      <p:sp>
        <p:nvSpPr>
          <p:cNvPr id="4" name="Slide Number Placeholder 3"/>
          <p:cNvSpPr>
            <a:spLocks noGrp="1"/>
          </p:cNvSpPr>
          <p:nvPr>
            <p:ph type="sldNum" sz="quarter" idx="10"/>
          </p:nvPr>
        </p:nvSpPr>
        <p:spPr/>
        <p:txBody>
          <a:bodyPr/>
          <a:lstStyle/>
          <a:p>
            <a:fld id="{9D17A6AB-1D8C-46E3-9639-5E3482641601}" type="slidenum">
              <a:rPr lang="en-GB" smtClean="0"/>
              <a:t>6</a:t>
            </a:fld>
            <a:endParaRPr lang="en-GB" dirty="0"/>
          </a:p>
        </p:txBody>
      </p:sp>
    </p:spTree>
    <p:extLst>
      <p:ext uri="{BB962C8B-B14F-4D97-AF65-F5344CB8AC3E}">
        <p14:creationId xmlns:p14="http://schemas.microsoft.com/office/powerpoint/2010/main" val="545748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Self-explanatory</a:t>
            </a:r>
            <a:endParaRPr lang="en-US" dirty="0"/>
          </a:p>
        </p:txBody>
      </p:sp>
      <p:sp>
        <p:nvSpPr>
          <p:cNvPr id="4" name="Slide Number Placeholder 3"/>
          <p:cNvSpPr>
            <a:spLocks noGrp="1"/>
          </p:cNvSpPr>
          <p:nvPr>
            <p:ph type="sldNum" sz="quarter" idx="10"/>
          </p:nvPr>
        </p:nvSpPr>
        <p:spPr/>
        <p:txBody>
          <a:bodyPr/>
          <a:lstStyle/>
          <a:p>
            <a:fld id="{9D17A6AB-1D8C-46E3-9639-5E3482641601}" type="slidenum">
              <a:rPr lang="en-GB" smtClean="0"/>
              <a:t>7</a:t>
            </a:fld>
            <a:endParaRPr lang="en-GB" dirty="0"/>
          </a:p>
        </p:txBody>
      </p:sp>
    </p:spTree>
    <p:extLst>
      <p:ext uri="{BB962C8B-B14F-4D97-AF65-F5344CB8AC3E}">
        <p14:creationId xmlns:p14="http://schemas.microsoft.com/office/powerpoint/2010/main" val="15400827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--Highlight what the procedure in your school is for making contact with individual teachers/</a:t>
            </a:r>
            <a:r>
              <a:rPr lang="en-US" dirty="0" err="1"/>
              <a:t>SENCo</a:t>
            </a:r>
            <a:r>
              <a:rPr lang="en-US" dirty="0"/>
              <a:t>.</a:t>
            </a:r>
          </a:p>
          <a:p>
            <a:endParaRPr lang="en-US" dirty="0"/>
          </a:p>
          <a:p>
            <a:r>
              <a:rPr lang="en-US" dirty="0"/>
              <a:t>-Many children will experience issues with aspects of their learning as they move through the school but the majority of these issues are dealt with through good quality teaching approaches and are not Special Educational Needs. </a:t>
            </a:r>
          </a:p>
          <a:p>
            <a:endParaRPr lang="en-US" dirty="0"/>
          </a:p>
          <a:p>
            <a:endParaRPr lang="en-US" dirty="0"/>
          </a:p>
          <a:p>
            <a:r>
              <a:rPr lang="en-US" dirty="0"/>
              <a:t>-Reinforce the point that children behave, interact and perform differently at home and at school. Teachers can only comment/act upon their observations of how the child presents in the school and classroom environments.</a:t>
            </a:r>
          </a:p>
        </p:txBody>
      </p:sp>
      <p:sp>
        <p:nvSpPr>
          <p:cNvPr id="4" name="Slide Number Placeholder 3"/>
          <p:cNvSpPr>
            <a:spLocks noGrp="1"/>
          </p:cNvSpPr>
          <p:nvPr>
            <p:ph type="sldNum" sz="quarter" idx="10"/>
          </p:nvPr>
        </p:nvSpPr>
        <p:spPr/>
        <p:txBody>
          <a:bodyPr/>
          <a:lstStyle/>
          <a:p>
            <a:fld id="{9D17A6AB-1D8C-46E3-9639-5E3482641601}" type="slidenum">
              <a:rPr lang="en-GB" smtClean="0"/>
              <a:t>8</a:t>
            </a:fld>
            <a:endParaRPr lang="en-GB" dirty="0"/>
          </a:p>
        </p:txBody>
      </p:sp>
    </p:spTree>
    <p:extLst>
      <p:ext uri="{BB962C8B-B14F-4D97-AF65-F5344CB8AC3E}">
        <p14:creationId xmlns:p14="http://schemas.microsoft.com/office/powerpoint/2010/main" val="14619276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the school has concerns about your child’s progress, they will initially take time to monitor and observe the nature of the child’s difficulties and will begin to record information which will build up a picture of what their needs may be. </a:t>
            </a:r>
          </a:p>
          <a:p>
            <a:endParaRPr lang="en-GB" dirty="0"/>
          </a:p>
          <a:p>
            <a:r>
              <a:rPr lang="en-GB" dirty="0"/>
              <a:t>-Class teachers will follow procedures and implement intervention strategies as outlined in the school’s Literacy, Numeracy and Pastoral Care Policies to address the child’s needs. It is only when it is felt that the child is not making progress despite these interventions being put in place that the school may consider placing your child on the SEN register.</a:t>
            </a:r>
          </a:p>
          <a:p>
            <a:endParaRPr lang="en-GB" dirty="0"/>
          </a:p>
          <a:p>
            <a:r>
              <a:rPr lang="en-GB" dirty="0"/>
              <a:t>-This process takes time. It is important that the school builds up a full and detailed picture of what your child’s issues may be and that relevant school staff collaborate together on the best way forward before they identify your child as having Special Educational Needs. The school will discuss their concerns with you and will keep you informed of any decisions regarding your child.</a:t>
            </a:r>
          </a:p>
        </p:txBody>
      </p:sp>
      <p:sp>
        <p:nvSpPr>
          <p:cNvPr id="4" name="Slide Number Placeholder 3"/>
          <p:cNvSpPr>
            <a:spLocks noGrp="1"/>
          </p:cNvSpPr>
          <p:nvPr>
            <p:ph type="sldNum" sz="quarter" idx="10"/>
          </p:nvPr>
        </p:nvSpPr>
        <p:spPr/>
        <p:txBody>
          <a:bodyPr/>
          <a:lstStyle/>
          <a:p>
            <a:fld id="{9D17A6AB-1D8C-46E3-9639-5E3482641601}" type="slidenum">
              <a:rPr lang="en-GB" smtClean="0"/>
              <a:t>9</a:t>
            </a:fld>
            <a:endParaRPr lang="en-GB" dirty="0"/>
          </a:p>
        </p:txBody>
      </p:sp>
    </p:spTree>
    <p:extLst>
      <p:ext uri="{BB962C8B-B14F-4D97-AF65-F5344CB8AC3E}">
        <p14:creationId xmlns:p14="http://schemas.microsoft.com/office/powerpoint/2010/main" val="19854262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0" name="Right Triangle 9"/>
          <p:cNvSpPr/>
          <p:nvPr/>
        </p:nvSpPr>
        <p:spPr>
          <a:xfrm>
            <a:off x="3452889" y="5067092"/>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hasCustomPrompt="1"/>
          </p:nvPr>
        </p:nvSpPr>
        <p:spPr>
          <a:xfrm>
            <a:off x="681641" y="2247401"/>
            <a:ext cx="7772400" cy="1953050"/>
          </a:xfrm>
        </p:spPr>
        <p:txBody>
          <a:bodyPr vert="horz" anchor="ctr" anchorCtr="0">
            <a:normAutofit/>
            <a:scene3d>
              <a:camera prst="orthographicFront"/>
              <a:lightRig rig="soft" dir="t"/>
            </a:scene3d>
            <a:sp3d prstMaterial="softEdge">
              <a:bevelT w="25400" h="25400"/>
            </a:sp3d>
          </a:bodyPr>
          <a:lstStyle>
            <a:lvl1pPr algn="ctr">
              <a:defRPr sz="4800" b="1">
                <a:solidFill>
                  <a:schemeClr val="tx1"/>
                </a:solidFill>
                <a:effectLst/>
              </a:defRPr>
            </a:lvl1pPr>
            <a:extLst/>
          </a:lstStyle>
          <a:p>
            <a:r>
              <a:rPr kumimoji="0" lang="en-US" dirty="0" smtClean="0"/>
              <a:t>{enter presentation title}</a:t>
            </a:r>
            <a:endParaRPr kumimoji="0" lang="en-US" dirty="0"/>
          </a:p>
        </p:txBody>
      </p:sp>
      <p:sp>
        <p:nvSpPr>
          <p:cNvPr id="17" name="Subtitle 16"/>
          <p:cNvSpPr>
            <a:spLocks noGrp="1"/>
          </p:cNvSpPr>
          <p:nvPr>
            <p:ph type="subTitle" idx="1" hasCustomPrompt="1"/>
          </p:nvPr>
        </p:nvSpPr>
        <p:spPr>
          <a:xfrm>
            <a:off x="681641" y="4229696"/>
            <a:ext cx="7772400" cy="403665"/>
          </a:xfrm>
        </p:spPr>
        <p:txBody>
          <a:bodyPr lIns="45720" rIns="45720"/>
          <a:lstStyle>
            <a:lvl1pPr marL="0" marR="64008"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dirty="0" smtClean="0"/>
              <a:t>{enter sub-title}</a:t>
            </a:r>
          </a:p>
        </p:txBody>
      </p:sp>
      <p:sp>
        <p:nvSpPr>
          <p:cNvPr id="3" name="Rectangle 2"/>
          <p:cNvSpPr/>
          <p:nvPr userDrawn="1"/>
        </p:nvSpPr>
        <p:spPr>
          <a:xfrm>
            <a:off x="250825" y="6309360"/>
            <a:ext cx="2842445" cy="369332"/>
          </a:xfrm>
          <a:prstGeom prst="rect">
            <a:avLst/>
          </a:prstGeom>
        </p:spPr>
        <p:txBody>
          <a:bodyPr wrap="none">
            <a:spAutoFit/>
          </a:bodyPr>
          <a:lstStyle/>
          <a:p>
            <a:r>
              <a:rPr lang="en-GB" sz="1800" kern="1200" dirty="0" smtClean="0">
                <a:solidFill>
                  <a:schemeClr val="bg1"/>
                </a:solidFill>
                <a:effectLst/>
                <a:latin typeface="+mn-lt"/>
                <a:ea typeface="+mn-ea"/>
                <a:cs typeface="+mn-cs"/>
              </a:rPr>
              <a:t>http://www.eani.org.uk</a:t>
            </a:r>
            <a:endParaRPr lang="en-GB" sz="1800" kern="1200" dirty="0">
              <a:solidFill>
                <a:schemeClr val="bg1"/>
              </a:solidFill>
              <a:effectLst/>
              <a:latin typeface="+mn-lt"/>
              <a:ea typeface="+mn-ea"/>
              <a:cs typeface="+mn-cs"/>
            </a:endParaRPr>
          </a:p>
        </p:txBody>
      </p:sp>
      <p:sp>
        <p:nvSpPr>
          <p:cNvPr id="7" name="Text Placeholder 6"/>
          <p:cNvSpPr>
            <a:spLocks noGrp="1"/>
          </p:cNvSpPr>
          <p:nvPr>
            <p:ph type="body" sz="quarter" idx="11" hasCustomPrompt="1"/>
          </p:nvPr>
        </p:nvSpPr>
        <p:spPr>
          <a:xfrm>
            <a:off x="683568" y="4669030"/>
            <a:ext cx="7772400" cy="403200"/>
          </a:xfrm>
        </p:spPr>
        <p:txBody>
          <a:bodyPr>
            <a:normAutofit/>
          </a:bodyPr>
          <a:lstStyle>
            <a:lvl1pPr marL="109728" indent="0" algn="ctr">
              <a:buNone/>
              <a:defRPr sz="1800">
                <a:solidFill>
                  <a:schemeClr val="tx1"/>
                </a:solidFill>
              </a:defRPr>
            </a:lvl1pPr>
          </a:lstStyle>
          <a:p>
            <a:pPr lvl="0"/>
            <a:r>
              <a:rPr lang="en-GB" dirty="0" smtClean="0"/>
              <a:t>{enter author}</a:t>
            </a:r>
            <a:endParaRPr lang="en-GB" dirty="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3529" y="116632"/>
            <a:ext cx="3914617" cy="108012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075295" cy="452596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extLst/>
          </a:lstStyle>
          <a:p>
            <a:pPr lvl="0" eaLnBrk="1" latinLnBrk="0" hangingPunct="1"/>
            <a:endParaRPr kumimoji="0" lang="en-US" dirty="0"/>
          </a:p>
        </p:txBody>
      </p:sp>
      <p:sp>
        <p:nvSpPr>
          <p:cNvPr id="7" name="Title 6"/>
          <p:cNvSpPr>
            <a:spLocks noGrp="1"/>
          </p:cNvSpPr>
          <p:nvPr>
            <p:ph type="title"/>
          </p:nvPr>
        </p:nvSpPr>
        <p:spPr/>
        <p:txBody>
          <a:bodyPr rtlCol="0"/>
          <a:lstStyle>
            <a:lvl1pPr>
              <a:defRPr>
                <a:solidFill>
                  <a:schemeClr val="tx1"/>
                </a:solidFill>
                <a:effectLst/>
              </a:defRPr>
            </a:lvl1pPr>
            <a:extLst/>
          </a:lstStyle>
          <a:p>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6933" y="6198136"/>
            <a:ext cx="1728803" cy="471224"/>
          </a:xfrm>
          <a:prstGeom prst="rect">
            <a:avLst/>
          </a:prstGeom>
        </p:spPr>
      </p:pic>
      <p:sp>
        <p:nvSpPr>
          <p:cNvPr id="9" name="Title Placeholder 8"/>
          <p:cNvSpPr>
            <a:spLocks noGrp="1"/>
          </p:cNvSpPr>
          <p:nvPr>
            <p:ph type="title"/>
          </p:nvPr>
        </p:nvSpPr>
        <p:spPr>
          <a:xfrm>
            <a:off x="457200" y="274638"/>
            <a:ext cx="8075296" cy="1143000"/>
          </a:xfrm>
          <a:prstGeom prst="rect">
            <a:avLst/>
          </a:prstGeom>
        </p:spPr>
        <p:txBody>
          <a:bodyPr vert="horz" anchor="ctr">
            <a:normAutofit/>
            <a:scene3d>
              <a:camera prst="orthographicFront"/>
              <a:lightRig rig="soft" dir="t"/>
            </a:scene3d>
            <a:sp3d prstMaterial="softEdge">
              <a:bevelT w="25400" h="25400"/>
            </a:sp3d>
          </a:bodyPr>
          <a:lstStyle/>
          <a:p>
            <a:endParaRPr kumimoji="0" lang="en-US" dirty="0"/>
          </a:p>
        </p:txBody>
      </p:sp>
      <p:sp>
        <p:nvSpPr>
          <p:cNvPr id="30" name="Text Placeholder 29"/>
          <p:cNvSpPr>
            <a:spLocks noGrp="1"/>
          </p:cNvSpPr>
          <p:nvPr>
            <p:ph type="body" idx="1"/>
          </p:nvPr>
        </p:nvSpPr>
        <p:spPr>
          <a:xfrm>
            <a:off x="457200" y="1481328"/>
            <a:ext cx="8075295" cy="4525963"/>
          </a:xfrm>
          <a:prstGeom prst="rect">
            <a:avLst/>
          </a:prstGeom>
        </p:spPr>
        <p:txBody>
          <a:bodyPr vert="horz">
            <a:normAutofit/>
          </a:bodyPr>
          <a:lstStyle/>
          <a:p>
            <a:pPr lvl="0"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xStyles>
    <p:titleStyle>
      <a:lvl1pPr algn="l" rtl="0" eaLnBrk="1" latinLnBrk="0" hangingPunct="1">
        <a:spcBef>
          <a:spcPct val="0"/>
        </a:spcBef>
        <a:buNone/>
        <a:defRPr kumimoji="0" sz="4100" b="1" kern="1200">
          <a:solidFill>
            <a:schemeClr val="tx1"/>
          </a:solidFill>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itle 1"/>
          <p:cNvSpPr txBox="1">
            <a:spLocks/>
          </p:cNvSpPr>
          <p:nvPr/>
        </p:nvSpPr>
        <p:spPr>
          <a:xfrm>
            <a:off x="36512" y="980728"/>
            <a:ext cx="9144000" cy="2387600"/>
          </a:xfrm>
          <a:prstGeom prst="rect">
            <a:avLst/>
          </a:prstGeom>
        </p:spPr>
        <p:txBody>
          <a:bodyPr vert="horz" anchor="ctr" anchorCtr="0">
            <a:normAutofit fontScale="90000" lnSpcReduction="10000"/>
            <a:scene3d>
              <a:camera prst="orthographicFront"/>
              <a:lightRig rig="soft" dir="t"/>
            </a:scene3d>
            <a:sp3d prstMaterial="softEdge">
              <a:bevelT w="25400" h="25400"/>
            </a:sp3d>
          </a:bodyPr>
          <a:lstStyle>
            <a:lvl1pPr algn="ctr" rtl="0" eaLnBrk="1" latinLnBrk="0" hangingPunct="1">
              <a:spcBef>
                <a:spcPct val="0"/>
              </a:spcBef>
              <a:buNone/>
              <a:defRPr kumimoji="0" sz="4800" b="1" kern="1200">
                <a:solidFill>
                  <a:schemeClr val="tx1"/>
                </a:solidFill>
                <a:effectLst/>
                <a:latin typeface="+mj-lt"/>
                <a:ea typeface="+mj-ea"/>
                <a:cs typeface="+mj-cs"/>
              </a:defRPr>
            </a:lvl1pPr>
            <a:extLst/>
          </a:lstStyle>
          <a:p>
            <a:endParaRPr lang="en-GB" sz="4400" dirty="0" smtClean="0">
              <a:solidFill>
                <a:srgbClr val="0070C0"/>
              </a:solidFill>
              <a:latin typeface="Calibri" panose="020F0502020204030204" pitchFamily="34" charset="0"/>
            </a:endParaRPr>
          </a:p>
          <a:p>
            <a:r>
              <a:rPr lang="en-GB" sz="4400" dirty="0" smtClean="0">
                <a:latin typeface="Calibri" panose="020F0502020204030204" pitchFamily="34" charset="0"/>
              </a:rPr>
              <a:t>How Children’s </a:t>
            </a:r>
            <a:r>
              <a:rPr lang="en-GB" sz="4400" dirty="0">
                <a:latin typeface="Calibri" panose="020F0502020204030204" pitchFamily="34" charset="0"/>
              </a:rPr>
              <a:t>L</a:t>
            </a:r>
            <a:r>
              <a:rPr lang="en-GB" sz="4400" dirty="0" smtClean="0">
                <a:latin typeface="Calibri" panose="020F0502020204030204" pitchFamily="34" charset="0"/>
              </a:rPr>
              <a:t>earning is</a:t>
            </a:r>
          </a:p>
          <a:p>
            <a:r>
              <a:rPr lang="en-GB" sz="4400" dirty="0" smtClean="0">
                <a:latin typeface="Calibri" panose="020F0502020204030204" pitchFamily="34" charset="0"/>
              </a:rPr>
              <a:t>Supported in the Primary School</a:t>
            </a:r>
            <a:r>
              <a:rPr lang="en-GB" dirty="0" smtClean="0">
                <a:latin typeface="Calibri" panose="020F0502020204030204" pitchFamily="34" charset="0"/>
              </a:rPr>
              <a:t/>
            </a:r>
            <a:br>
              <a:rPr lang="en-GB" dirty="0" smtClean="0">
                <a:latin typeface="Calibri" panose="020F0502020204030204" pitchFamily="34" charset="0"/>
              </a:rPr>
            </a:br>
            <a:r>
              <a:rPr lang="en-GB" dirty="0" smtClean="0">
                <a:latin typeface="Calibri" panose="020F0502020204030204" pitchFamily="34" charset="0"/>
              </a:rPr>
              <a:t> </a:t>
            </a:r>
            <a:endParaRPr lang="en-GB" dirty="0"/>
          </a:p>
        </p:txBody>
      </p:sp>
      <p:sp>
        <p:nvSpPr>
          <p:cNvPr id="6" name="Subtitle 2"/>
          <p:cNvSpPr txBox="1">
            <a:spLocks/>
          </p:cNvSpPr>
          <p:nvPr/>
        </p:nvSpPr>
        <p:spPr>
          <a:xfrm>
            <a:off x="107504" y="5624592"/>
            <a:ext cx="9144000" cy="1655762"/>
          </a:xfrm>
          <a:prstGeom prst="rect">
            <a:avLst/>
          </a:prstGeom>
        </p:spPr>
        <p:txBody>
          <a:bodyPr vert="horz" lIns="45720" rIns="45720">
            <a:normAutofit/>
          </a:bodyPr>
          <a:lstStyle>
            <a:lvl1pPr marL="0" marR="64008" indent="0" algn="ctr" rtl="0" eaLnBrk="1" latinLnBrk="0" hangingPunct="1">
              <a:spcBef>
                <a:spcPts val="400"/>
              </a:spcBef>
              <a:spcAft>
                <a:spcPts val="0"/>
              </a:spcAft>
              <a:buClr>
                <a:schemeClr val="accent1"/>
              </a:buClr>
              <a:buSzPct val="68000"/>
              <a:buFont typeface="Wingdings 3"/>
              <a:buNone/>
              <a:defRPr kumimoji="0" sz="2700" kern="1200">
                <a:solidFill>
                  <a:schemeClr val="tx1"/>
                </a:solidFill>
                <a:latin typeface="+mn-lt"/>
                <a:ea typeface="+mn-ea"/>
                <a:cs typeface="+mn-cs"/>
              </a:defRPr>
            </a:lvl1pPr>
            <a:lvl2pPr marL="457200" indent="0" algn="ctr" rtl="0" eaLnBrk="1" latinLnBrk="0" hangingPunct="1">
              <a:spcBef>
                <a:spcPts val="324"/>
              </a:spcBef>
              <a:buClr>
                <a:schemeClr val="accent1"/>
              </a:buClr>
              <a:buFont typeface="Verdana"/>
              <a:buNone/>
              <a:defRPr kumimoji="0" sz="2300" kern="1200">
                <a:solidFill>
                  <a:schemeClr val="tx1"/>
                </a:solidFill>
                <a:latin typeface="+mn-lt"/>
                <a:ea typeface="+mn-ea"/>
                <a:cs typeface="+mn-cs"/>
              </a:defRPr>
            </a:lvl2pPr>
            <a:lvl3pPr marL="914400" indent="0" algn="ctr" rtl="0" eaLnBrk="1" latinLnBrk="0" hangingPunct="1">
              <a:spcBef>
                <a:spcPts val="350"/>
              </a:spcBef>
              <a:buClr>
                <a:schemeClr val="accent2"/>
              </a:buClr>
              <a:buSzPct val="100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50"/>
              </a:spcBef>
              <a:buClr>
                <a:schemeClr val="accent2"/>
              </a:buClr>
              <a:buFont typeface="Wingdings 2"/>
              <a:buNone/>
              <a:defRPr kumimoji="0" sz="1900" kern="1200">
                <a:solidFill>
                  <a:schemeClr val="tx1"/>
                </a:solidFill>
                <a:latin typeface="+mn-lt"/>
                <a:ea typeface="+mn-ea"/>
                <a:cs typeface="+mn-cs"/>
              </a:defRPr>
            </a:lvl4pPr>
            <a:lvl5pPr marL="1828800" indent="0" algn="ctr" rtl="0" eaLnBrk="1" latinLnBrk="0" hangingPunct="1">
              <a:spcBef>
                <a:spcPts val="350"/>
              </a:spcBef>
              <a:buClr>
                <a:schemeClr val="accent2"/>
              </a:buClr>
              <a:buFont typeface="Wingdings 2"/>
              <a:buNone/>
              <a:defRPr kumimoji="0" sz="1800" kern="1200">
                <a:solidFill>
                  <a:schemeClr val="tx1"/>
                </a:solidFill>
                <a:latin typeface="+mn-lt"/>
                <a:ea typeface="+mn-ea"/>
                <a:cs typeface="+mn-cs"/>
              </a:defRPr>
            </a:lvl5pPr>
            <a:lvl6pPr marL="2286000" indent="0" algn="ctr" rtl="0"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r>
              <a:rPr lang="en-GB" b="1" dirty="0" smtClean="0">
                <a:latin typeface="Calibri" panose="020F0502020204030204" pitchFamily="34" charset="0"/>
              </a:rPr>
              <a:t>Children and Young People’s Services</a:t>
            </a:r>
          </a:p>
          <a:p>
            <a:r>
              <a:rPr lang="en-GB" b="1" dirty="0" smtClean="0">
                <a:latin typeface="Calibri" panose="020F0502020204030204" pitchFamily="34" charset="0"/>
              </a:rPr>
              <a:t>SEND Implementation Team</a:t>
            </a:r>
            <a:endParaRPr lang="en-GB" dirty="0" smtClean="0">
              <a:latin typeface="Calibri" panose="020F0502020204030204" pitchFamily="34" charset="0"/>
            </a:endParaRPr>
          </a:p>
          <a:p>
            <a:endParaRPr lang="en-GB" dirty="0"/>
          </a:p>
        </p:txBody>
      </p:sp>
      <p:sp>
        <p:nvSpPr>
          <p:cNvPr id="7" name="Subtitle 10"/>
          <p:cNvSpPr txBox="1">
            <a:spLocks/>
          </p:cNvSpPr>
          <p:nvPr/>
        </p:nvSpPr>
        <p:spPr>
          <a:xfrm>
            <a:off x="683568" y="3508103"/>
            <a:ext cx="7772400" cy="403665"/>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GB" dirty="0" smtClean="0">
              <a:latin typeface="Calibri" panose="020F0502020204030204" pitchFamily="34" charset="0"/>
            </a:endParaRPr>
          </a:p>
          <a:p>
            <a:endParaRPr lang="en-GB" dirty="0" smtClean="0">
              <a:latin typeface="Calibri" panose="020F0502020204030204" pitchFamily="34" charset="0"/>
            </a:endParaRPr>
          </a:p>
          <a:p>
            <a:endParaRPr lang="en-GB" dirty="0">
              <a:latin typeface="Calibri" panose="020F0502020204030204" pitchFamily="34" charset="0"/>
            </a:endParaRPr>
          </a:p>
        </p:txBody>
      </p:sp>
      <p:sp>
        <p:nvSpPr>
          <p:cNvPr id="8" name="Subtitle 10"/>
          <p:cNvSpPr txBox="1">
            <a:spLocks/>
          </p:cNvSpPr>
          <p:nvPr/>
        </p:nvSpPr>
        <p:spPr>
          <a:xfrm>
            <a:off x="683568" y="4451303"/>
            <a:ext cx="7772400" cy="921913"/>
          </a:xfrm>
          <a:prstGeom prst="rect">
            <a:avLst/>
          </a:prstGeom>
        </p:spPr>
        <p:txBody>
          <a:bodyPr vert="horz" lIns="45720" rIns="45720">
            <a:normAutofit/>
          </a:bodyPr>
          <a:lstStyle>
            <a:lvl1pPr marL="0" marR="64008" indent="0" algn="ctr" rtl="0" eaLnBrk="1" latinLnBrk="0" hangingPunct="1">
              <a:spcBef>
                <a:spcPts val="400"/>
              </a:spcBef>
              <a:spcAft>
                <a:spcPts val="0"/>
              </a:spcAft>
              <a:buClr>
                <a:schemeClr val="accent1"/>
              </a:buClr>
              <a:buSzPct val="68000"/>
              <a:buFont typeface="Wingdings 3"/>
              <a:buNone/>
              <a:defRPr kumimoji="0" sz="2700" kern="1200">
                <a:solidFill>
                  <a:schemeClr val="tx1"/>
                </a:solidFill>
                <a:latin typeface="+mn-lt"/>
                <a:ea typeface="+mn-ea"/>
                <a:cs typeface="+mn-cs"/>
              </a:defRPr>
            </a:lvl1pPr>
            <a:lvl2pPr marL="457200" indent="0" algn="ctr" rtl="0" eaLnBrk="1" latinLnBrk="0" hangingPunct="1">
              <a:spcBef>
                <a:spcPts val="324"/>
              </a:spcBef>
              <a:buClr>
                <a:schemeClr val="accent1"/>
              </a:buClr>
              <a:buFont typeface="Verdana"/>
              <a:buNone/>
              <a:defRPr kumimoji="0" sz="2300" kern="1200">
                <a:solidFill>
                  <a:schemeClr val="tx1"/>
                </a:solidFill>
                <a:latin typeface="+mn-lt"/>
                <a:ea typeface="+mn-ea"/>
                <a:cs typeface="+mn-cs"/>
              </a:defRPr>
            </a:lvl2pPr>
            <a:lvl3pPr marL="914400" indent="0" algn="ctr" rtl="0" eaLnBrk="1" latinLnBrk="0" hangingPunct="1">
              <a:spcBef>
                <a:spcPts val="350"/>
              </a:spcBef>
              <a:buClr>
                <a:schemeClr val="accent2"/>
              </a:buClr>
              <a:buSzPct val="100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50"/>
              </a:spcBef>
              <a:buClr>
                <a:schemeClr val="accent2"/>
              </a:buClr>
              <a:buFont typeface="Wingdings 2"/>
              <a:buNone/>
              <a:defRPr kumimoji="0" sz="1900" kern="1200">
                <a:solidFill>
                  <a:schemeClr val="tx1"/>
                </a:solidFill>
                <a:latin typeface="+mn-lt"/>
                <a:ea typeface="+mn-ea"/>
                <a:cs typeface="+mn-cs"/>
              </a:defRPr>
            </a:lvl4pPr>
            <a:lvl5pPr marL="1828800" indent="0" algn="ctr" rtl="0" eaLnBrk="1" latinLnBrk="0" hangingPunct="1">
              <a:spcBef>
                <a:spcPts val="350"/>
              </a:spcBef>
              <a:buClr>
                <a:schemeClr val="accent2"/>
              </a:buClr>
              <a:buFont typeface="Wingdings 2"/>
              <a:buNone/>
              <a:defRPr kumimoji="0" sz="1800" kern="1200">
                <a:solidFill>
                  <a:schemeClr val="tx1"/>
                </a:solidFill>
                <a:latin typeface="+mn-lt"/>
                <a:ea typeface="+mn-ea"/>
                <a:cs typeface="+mn-cs"/>
              </a:defRPr>
            </a:lvl5pPr>
            <a:lvl6pPr marL="2286000" indent="0" algn="ctr" rtl="0"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r>
              <a:rPr lang="en-GB" dirty="0" smtClean="0">
                <a:latin typeface="Calibri" panose="020F0502020204030204" pitchFamily="34" charset="0"/>
              </a:rPr>
              <a:t>  </a:t>
            </a:r>
            <a:endParaRPr lang="en-GB" dirty="0">
              <a:latin typeface="Calibri" panose="020F0502020204030204" pitchFamily="34" charset="0"/>
            </a:endParaRPr>
          </a:p>
        </p:txBody>
      </p:sp>
      <p:pic>
        <p:nvPicPr>
          <p:cNvPr id="12" name="Picture 11"/>
          <p:cNvPicPr>
            <a:picLocks noChangeAspect="1"/>
          </p:cNvPicPr>
          <p:nvPr/>
        </p:nvPicPr>
        <p:blipFill>
          <a:blip r:embed="rId4"/>
          <a:stretch>
            <a:fillRect/>
          </a:stretch>
        </p:blipFill>
        <p:spPr>
          <a:xfrm>
            <a:off x="2511352" y="3015943"/>
            <a:ext cx="4336303" cy="2367850"/>
          </a:xfrm>
          <a:prstGeom prst="rect">
            <a:avLst/>
          </a:prstGeom>
        </p:spPr>
      </p:pic>
    </p:spTree>
    <p:extLst>
      <p:ext uri="{BB962C8B-B14F-4D97-AF65-F5344CB8AC3E}">
        <p14:creationId xmlns:p14="http://schemas.microsoft.com/office/powerpoint/2010/main" val="161635572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1" y="1738241"/>
            <a:ext cx="8075295" cy="4525963"/>
          </a:xfrm>
        </p:spPr>
        <p:txBody>
          <a:bodyPr>
            <a:normAutofit fontScale="92500" lnSpcReduction="20000"/>
          </a:bodyPr>
          <a:lstStyle/>
          <a:p>
            <a:r>
              <a:rPr lang="en-GB" dirty="0" smtClean="0"/>
              <a:t>Only the </a:t>
            </a:r>
            <a:r>
              <a:rPr lang="en-GB" dirty="0"/>
              <a:t>school </a:t>
            </a:r>
            <a:r>
              <a:rPr lang="en-GB" dirty="0" smtClean="0"/>
              <a:t>can determine </a:t>
            </a:r>
            <a:r>
              <a:rPr lang="en-GB" dirty="0"/>
              <a:t>who should </a:t>
            </a:r>
            <a:r>
              <a:rPr lang="en-GB" dirty="0" smtClean="0"/>
              <a:t>be</a:t>
            </a:r>
          </a:p>
          <a:p>
            <a:pPr marL="109728" indent="0">
              <a:buNone/>
            </a:pPr>
            <a:r>
              <a:rPr lang="en-GB" dirty="0"/>
              <a:t> </a:t>
            </a:r>
            <a:r>
              <a:rPr lang="en-GB" dirty="0" smtClean="0"/>
              <a:t>   placed </a:t>
            </a:r>
            <a:r>
              <a:rPr lang="en-GB" dirty="0"/>
              <a:t>on the school’s SEN register.</a:t>
            </a:r>
          </a:p>
          <a:p>
            <a:endParaRPr lang="en-GB" dirty="0" smtClean="0"/>
          </a:p>
          <a:p>
            <a:r>
              <a:rPr lang="en-GB" dirty="0" smtClean="0"/>
              <a:t>Teachers have a professional responsibility to meet children’s needs in school.</a:t>
            </a:r>
          </a:p>
          <a:p>
            <a:endParaRPr lang="en-GB" dirty="0"/>
          </a:p>
          <a:p>
            <a:r>
              <a:rPr lang="en-GB" dirty="0" smtClean="0"/>
              <a:t>They must act upon their observations of the child in school and on the results of any school assessments.</a:t>
            </a:r>
          </a:p>
          <a:p>
            <a:endParaRPr lang="en-GB" dirty="0"/>
          </a:p>
          <a:p>
            <a:r>
              <a:rPr lang="en-GB" dirty="0" smtClean="0"/>
              <a:t>The school is unlikely to respond to recommendations in external reports if they do not match their professional judgement.</a:t>
            </a:r>
          </a:p>
          <a:p>
            <a:endParaRPr lang="en-GB" dirty="0"/>
          </a:p>
          <a:p>
            <a:endParaRPr lang="en-GB" dirty="0"/>
          </a:p>
          <a:p>
            <a:endParaRPr lang="en-GB" dirty="0"/>
          </a:p>
        </p:txBody>
      </p:sp>
      <p:sp>
        <p:nvSpPr>
          <p:cNvPr id="3" name="Title 2"/>
          <p:cNvSpPr>
            <a:spLocks noGrp="1"/>
          </p:cNvSpPr>
          <p:nvPr>
            <p:ph type="title"/>
          </p:nvPr>
        </p:nvSpPr>
        <p:spPr/>
        <p:txBody>
          <a:bodyPr/>
          <a:lstStyle/>
          <a:p>
            <a:pPr algn="ctr"/>
            <a:r>
              <a:rPr lang="en-GB" dirty="0" smtClean="0">
                <a:solidFill>
                  <a:srgbClr val="0070C0"/>
                </a:solidFill>
              </a:rPr>
              <a:t>The SEN register</a:t>
            </a:r>
            <a:endParaRPr lang="en-GB" dirty="0">
              <a:solidFill>
                <a:srgbClr val="0070C0"/>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7818"/>
            <a:ext cx="1479195" cy="1494111"/>
          </a:xfrm>
          <a:prstGeom prst="rect">
            <a:avLst/>
          </a:prstGeom>
        </p:spPr>
      </p:pic>
    </p:spTree>
    <p:extLst>
      <p:ext uri="{BB962C8B-B14F-4D97-AF65-F5344CB8AC3E}">
        <p14:creationId xmlns:p14="http://schemas.microsoft.com/office/powerpoint/2010/main" val="151320187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1052736"/>
            <a:ext cx="8352928" cy="5760640"/>
          </a:xfrm>
        </p:spPr>
        <p:txBody>
          <a:bodyPr>
            <a:normAutofit fontScale="70000" lnSpcReduction="20000"/>
          </a:bodyPr>
          <a:lstStyle/>
          <a:p>
            <a:r>
              <a:rPr lang="en-US" dirty="0"/>
              <a:t>In the 1996 Education Order a child is described as having special educational needs (SEN) if they have </a:t>
            </a:r>
            <a:r>
              <a:rPr lang="en-US" b="1" dirty="0"/>
              <a:t>significantly greater difficulty </a:t>
            </a:r>
            <a:r>
              <a:rPr lang="en-US" dirty="0"/>
              <a:t>in learning </a:t>
            </a:r>
            <a:r>
              <a:rPr lang="en-US" dirty="0" smtClean="0"/>
              <a:t>or a </a:t>
            </a:r>
            <a:r>
              <a:rPr lang="en-US" b="1" dirty="0"/>
              <a:t>disability</a:t>
            </a:r>
            <a:r>
              <a:rPr lang="en-US" dirty="0"/>
              <a:t> that </a:t>
            </a:r>
            <a:r>
              <a:rPr lang="en-US" dirty="0" smtClean="0"/>
              <a:t>prevents access to school facilities. </a:t>
            </a:r>
          </a:p>
          <a:p>
            <a:pPr marL="109728" indent="0">
              <a:buNone/>
            </a:pPr>
            <a:endParaRPr lang="en-US" sz="1400" dirty="0" smtClean="0"/>
          </a:p>
          <a:p>
            <a:r>
              <a:rPr lang="en-US" dirty="0" smtClean="0"/>
              <a:t>Their SEN </a:t>
            </a:r>
            <a:r>
              <a:rPr lang="en-US" dirty="0"/>
              <a:t>calls for </a:t>
            </a:r>
            <a:r>
              <a:rPr lang="en-US" b="1" dirty="0"/>
              <a:t>special educational provision</a:t>
            </a:r>
            <a:r>
              <a:rPr lang="en-US" dirty="0"/>
              <a:t> to be </a:t>
            </a:r>
            <a:r>
              <a:rPr lang="en-US" dirty="0" smtClean="0"/>
              <a:t>made that is </a:t>
            </a:r>
            <a:r>
              <a:rPr lang="en-US" b="1" dirty="0"/>
              <a:t>additional to </a:t>
            </a:r>
            <a:r>
              <a:rPr lang="en-US" dirty="0"/>
              <a:t>or </a:t>
            </a:r>
            <a:r>
              <a:rPr lang="en-US" b="1" dirty="0"/>
              <a:t>otherwise different </a:t>
            </a:r>
            <a:r>
              <a:rPr lang="en-US" dirty="0"/>
              <a:t>from what the other children of a similar age receive in an ordinary school. </a:t>
            </a:r>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smtClean="0"/>
              <a:t>If the school </a:t>
            </a:r>
            <a:r>
              <a:rPr lang="en-US" dirty="0"/>
              <a:t>thinks that your child needs special educational </a:t>
            </a:r>
            <a:r>
              <a:rPr lang="en-US" dirty="0" smtClean="0"/>
              <a:t>provision </a:t>
            </a:r>
            <a:r>
              <a:rPr lang="en-US" dirty="0"/>
              <a:t>they will be </a:t>
            </a:r>
            <a:r>
              <a:rPr lang="en-US" dirty="0" smtClean="0"/>
              <a:t>placed </a:t>
            </a:r>
            <a:r>
              <a:rPr lang="en-US" dirty="0"/>
              <a:t>on the school’s SEN </a:t>
            </a:r>
            <a:r>
              <a:rPr lang="en-US" dirty="0" smtClean="0"/>
              <a:t>Register and the Special Educational Needs Coordinator (SENCo) will arrange provision and monitor their progress on an individual education plan (IEP).</a:t>
            </a:r>
          </a:p>
          <a:p>
            <a:pPr marL="109728" indent="0">
              <a:buNone/>
            </a:pPr>
            <a:endParaRPr lang="en-US" sz="100" dirty="0"/>
          </a:p>
          <a:p>
            <a:pPr marL="109728" indent="0">
              <a:buNone/>
            </a:pPr>
            <a:endParaRPr lang="en-US" sz="1000" dirty="0"/>
          </a:p>
          <a:p>
            <a:r>
              <a:rPr lang="en-US" dirty="0"/>
              <a:t>The school will meet with you to discuss your child’s  needs and agree the targets for their Individual Education Plan (IEP) and what you can do to </a:t>
            </a:r>
            <a:r>
              <a:rPr lang="en-US" dirty="0" smtClean="0"/>
              <a:t>help address their learning needs at home. </a:t>
            </a:r>
            <a:endParaRPr lang="en-US" dirty="0"/>
          </a:p>
          <a:p>
            <a:endParaRPr lang="en-US" dirty="0"/>
          </a:p>
        </p:txBody>
      </p:sp>
      <p:sp>
        <p:nvSpPr>
          <p:cNvPr id="3" name="Title 2"/>
          <p:cNvSpPr>
            <a:spLocks noGrp="1"/>
          </p:cNvSpPr>
          <p:nvPr>
            <p:ph type="title"/>
          </p:nvPr>
        </p:nvSpPr>
        <p:spPr>
          <a:xfrm>
            <a:off x="215008" y="0"/>
            <a:ext cx="8928992" cy="1143000"/>
          </a:xfrm>
        </p:spPr>
        <p:txBody>
          <a:bodyPr>
            <a:noAutofit/>
          </a:bodyPr>
          <a:lstStyle/>
          <a:p>
            <a:r>
              <a:rPr lang="en-US" sz="3200" dirty="0" smtClean="0">
                <a:solidFill>
                  <a:srgbClr val="0070C0"/>
                </a:solidFill>
              </a:rPr>
              <a:t>What is meant by Special Educational Needs (SEN)?</a:t>
            </a:r>
            <a:endParaRPr lang="en-US" sz="3200" dirty="0">
              <a:solidFill>
                <a:srgbClr val="0070C0"/>
              </a:solidFill>
            </a:endParaRPr>
          </a:p>
        </p:txBody>
      </p:sp>
      <p:pic>
        <p:nvPicPr>
          <p:cNvPr id="4098" name="Picture 2" descr="Image result for special educational needs child carto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824" y="2924944"/>
            <a:ext cx="3474160" cy="13619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426419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3367533"/>
            <a:ext cx="8075295" cy="4525963"/>
          </a:xfrm>
        </p:spPr>
        <p:txBody>
          <a:bodyPr/>
          <a:lstStyle/>
          <a:p>
            <a:r>
              <a:rPr lang="en-GB" dirty="0" smtClean="0"/>
              <a:t>School is fun!</a:t>
            </a:r>
          </a:p>
          <a:p>
            <a:r>
              <a:rPr lang="en-GB" dirty="0" smtClean="0"/>
              <a:t>I can do some things for myself.</a:t>
            </a:r>
          </a:p>
          <a:p>
            <a:r>
              <a:rPr lang="en-GB" dirty="0" smtClean="0"/>
              <a:t>Everyone is different, </a:t>
            </a:r>
            <a:r>
              <a:rPr lang="en-GB" dirty="0"/>
              <a:t>i</a:t>
            </a:r>
            <a:r>
              <a:rPr lang="en-GB" dirty="0" smtClean="0"/>
              <a:t>t’s important </a:t>
            </a:r>
            <a:r>
              <a:rPr lang="en-GB" dirty="0"/>
              <a:t>I</a:t>
            </a:r>
            <a:r>
              <a:rPr lang="en-GB" dirty="0" smtClean="0"/>
              <a:t> try my best.</a:t>
            </a:r>
          </a:p>
          <a:p>
            <a:r>
              <a:rPr lang="en-GB" dirty="0" smtClean="0"/>
              <a:t>Mistakes are learning opportunities.</a:t>
            </a:r>
          </a:p>
          <a:p>
            <a:r>
              <a:rPr lang="en-GB" dirty="0" smtClean="0"/>
              <a:t>Mummy/Daddy are pleased to hear I tried.</a:t>
            </a:r>
          </a:p>
          <a:p>
            <a:pPr marL="109728" indent="0" algn="ctr">
              <a:buNone/>
            </a:pPr>
            <a:endParaRPr lang="en-GB" b="1" dirty="0" smtClean="0">
              <a:solidFill>
                <a:srgbClr val="0070C0"/>
              </a:solidFill>
            </a:endParaRPr>
          </a:p>
          <a:p>
            <a:pPr marL="109728" indent="0" algn="ctr">
              <a:buNone/>
            </a:pPr>
            <a:r>
              <a:rPr lang="en-GB" sz="3600" b="1" dirty="0" smtClean="0">
                <a:solidFill>
                  <a:srgbClr val="0070C0"/>
                </a:solidFill>
              </a:rPr>
              <a:t>      Happy children learn best!</a:t>
            </a:r>
            <a:endParaRPr lang="en-GB" sz="3600" b="1" dirty="0">
              <a:solidFill>
                <a:srgbClr val="0070C0"/>
              </a:solidFill>
            </a:endParaRPr>
          </a:p>
          <a:p>
            <a:endParaRPr lang="en-GB" dirty="0"/>
          </a:p>
        </p:txBody>
      </p:sp>
      <p:sp>
        <p:nvSpPr>
          <p:cNvPr id="3" name="Title 2"/>
          <p:cNvSpPr>
            <a:spLocks noGrp="1"/>
          </p:cNvSpPr>
          <p:nvPr>
            <p:ph type="title"/>
          </p:nvPr>
        </p:nvSpPr>
        <p:spPr>
          <a:xfrm>
            <a:off x="457200" y="-99392"/>
            <a:ext cx="8075296" cy="1143000"/>
          </a:xfrm>
        </p:spPr>
        <p:txBody>
          <a:bodyPr/>
          <a:lstStyle/>
          <a:p>
            <a:pPr algn="ctr"/>
            <a:r>
              <a:rPr lang="en-GB" dirty="0" smtClean="0">
                <a:solidFill>
                  <a:srgbClr val="0070C0"/>
                </a:solidFill>
              </a:rPr>
              <a:t>What’s important </a:t>
            </a:r>
            <a:r>
              <a:rPr lang="en-GB" smtClean="0">
                <a:solidFill>
                  <a:srgbClr val="0070C0"/>
                </a:solidFill>
              </a:rPr>
              <a:t>for learning</a:t>
            </a:r>
            <a:endParaRPr lang="en-GB" dirty="0">
              <a:solidFill>
                <a:srgbClr val="0070C0"/>
              </a:solidFill>
            </a:endParaRPr>
          </a:p>
        </p:txBody>
      </p:sp>
      <p:pic>
        <p:nvPicPr>
          <p:cNvPr id="1026" name="Picture 2" descr="Image result for happy child carto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3768" y="836712"/>
            <a:ext cx="4286250" cy="2638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724139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3317"/>
            <a:ext cx="8075295" cy="4525963"/>
          </a:xfrm>
        </p:spPr>
        <p:txBody>
          <a:bodyPr>
            <a:normAutofit fontScale="92500" lnSpcReduction="20000"/>
          </a:bodyPr>
          <a:lstStyle/>
          <a:p>
            <a:r>
              <a:rPr lang="en-GB" sz="3000" dirty="0"/>
              <a:t>As a parent you know your child better than anyone else. </a:t>
            </a:r>
            <a:endParaRPr lang="en-GB" sz="3000" dirty="0" smtClean="0"/>
          </a:p>
          <a:p>
            <a:pPr marL="109728" indent="0">
              <a:buNone/>
            </a:pPr>
            <a:endParaRPr lang="en-GB" sz="2200" dirty="0" smtClean="0"/>
          </a:p>
          <a:p>
            <a:r>
              <a:rPr lang="en-GB" sz="3000" dirty="0" smtClean="0"/>
              <a:t>You </a:t>
            </a:r>
            <a:r>
              <a:rPr lang="en-GB" sz="3000" dirty="0"/>
              <a:t>hold key information </a:t>
            </a:r>
            <a:r>
              <a:rPr lang="en-GB" sz="3000" dirty="0" smtClean="0"/>
              <a:t>about your child. </a:t>
            </a:r>
          </a:p>
          <a:p>
            <a:pPr marL="109728" indent="0">
              <a:buNone/>
            </a:pPr>
            <a:endParaRPr lang="en-GB" sz="2200" dirty="0" smtClean="0"/>
          </a:p>
          <a:p>
            <a:r>
              <a:rPr lang="en-GB" sz="3000" dirty="0" smtClean="0"/>
              <a:t>You contribute </a:t>
            </a:r>
            <a:r>
              <a:rPr lang="en-GB" sz="3000" dirty="0"/>
              <a:t>to the shared view of your child’s needs and the best way to </a:t>
            </a:r>
            <a:r>
              <a:rPr lang="en-GB" sz="3000" dirty="0" smtClean="0"/>
              <a:t>help them </a:t>
            </a:r>
            <a:r>
              <a:rPr lang="en-GB" sz="3000" dirty="0"/>
              <a:t>with their learning both at home and in school</a:t>
            </a:r>
            <a:r>
              <a:rPr lang="en-GB" sz="3000" dirty="0" smtClean="0"/>
              <a:t>.</a:t>
            </a:r>
          </a:p>
          <a:p>
            <a:pPr marL="109728" indent="0">
              <a:buNone/>
            </a:pPr>
            <a:endParaRPr lang="en-GB" sz="2200" dirty="0" smtClean="0"/>
          </a:p>
          <a:p>
            <a:r>
              <a:rPr lang="en-GB" sz="3000" dirty="0" smtClean="0"/>
              <a:t>Share with us what you think we need to </a:t>
            </a:r>
          </a:p>
          <a:p>
            <a:pPr marL="109728" indent="0">
              <a:buNone/>
            </a:pPr>
            <a:r>
              <a:rPr lang="en-GB" sz="3000" dirty="0"/>
              <a:t> </a:t>
            </a:r>
            <a:r>
              <a:rPr lang="en-GB" sz="3000" dirty="0" smtClean="0"/>
              <a:t>  know.</a:t>
            </a:r>
            <a:endParaRPr lang="en-GB" sz="3000" dirty="0"/>
          </a:p>
          <a:p>
            <a:pPr marL="109728" indent="0">
              <a:buNone/>
            </a:pPr>
            <a:r>
              <a:rPr lang="en-GB" sz="3000" dirty="0"/>
              <a:t> </a:t>
            </a:r>
          </a:p>
          <a:p>
            <a:endParaRPr lang="en-GB" dirty="0"/>
          </a:p>
        </p:txBody>
      </p:sp>
      <p:sp>
        <p:nvSpPr>
          <p:cNvPr id="3" name="Title 2"/>
          <p:cNvSpPr>
            <a:spLocks noGrp="1"/>
          </p:cNvSpPr>
          <p:nvPr>
            <p:ph type="title"/>
          </p:nvPr>
        </p:nvSpPr>
        <p:spPr>
          <a:xfrm>
            <a:off x="457200" y="44624"/>
            <a:ext cx="8507288" cy="1143000"/>
          </a:xfrm>
        </p:spPr>
        <p:txBody>
          <a:bodyPr>
            <a:normAutofit/>
          </a:bodyPr>
          <a:lstStyle/>
          <a:p>
            <a:pPr algn="ctr"/>
            <a:r>
              <a:rPr lang="en-GB" sz="4000" dirty="0" smtClean="0">
                <a:solidFill>
                  <a:srgbClr val="0070C0"/>
                </a:solidFill>
                <a:latin typeface="Calibri" panose="020F0502020204030204" pitchFamily="34" charset="0"/>
                <a:cs typeface="Calibri" panose="020F0502020204030204" pitchFamily="34" charset="0"/>
              </a:rPr>
              <a:t>The role of parents</a:t>
            </a:r>
            <a:endParaRPr lang="en-GB" dirty="0"/>
          </a:p>
        </p:txBody>
      </p:sp>
      <p:pic>
        <p:nvPicPr>
          <p:cNvPr id="4" name="Picture 2"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0192" y="4869160"/>
            <a:ext cx="2448272" cy="18443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652438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639341"/>
            <a:ext cx="8075295" cy="4525963"/>
          </a:xfrm>
        </p:spPr>
        <p:txBody>
          <a:bodyPr>
            <a:normAutofit lnSpcReduction="10000"/>
          </a:bodyPr>
          <a:lstStyle/>
          <a:p>
            <a:r>
              <a:rPr lang="en-GB" dirty="0" smtClean="0"/>
              <a:t>We will always listen to your concerns.</a:t>
            </a:r>
          </a:p>
          <a:p>
            <a:pPr marL="109728" indent="0">
              <a:buNone/>
            </a:pPr>
            <a:endParaRPr lang="en-GB" sz="2000" dirty="0" smtClean="0"/>
          </a:p>
          <a:p>
            <a:r>
              <a:rPr lang="en-GB" dirty="0" smtClean="0"/>
              <a:t>If we can, we will offer you advice and</a:t>
            </a:r>
          </a:p>
          <a:p>
            <a:pPr marL="109728" indent="0">
              <a:buNone/>
            </a:pPr>
            <a:r>
              <a:rPr lang="en-GB" dirty="0"/>
              <a:t> </a:t>
            </a:r>
            <a:r>
              <a:rPr lang="en-GB" dirty="0" smtClean="0"/>
              <a:t>  support or advise you where to go to get the help you   </a:t>
            </a:r>
          </a:p>
          <a:p>
            <a:pPr marL="109728" indent="0">
              <a:buNone/>
            </a:pPr>
            <a:r>
              <a:rPr lang="en-GB" dirty="0"/>
              <a:t> </a:t>
            </a:r>
            <a:r>
              <a:rPr lang="en-GB" dirty="0" smtClean="0"/>
              <a:t>  need.</a:t>
            </a:r>
          </a:p>
          <a:p>
            <a:pPr marL="109728" indent="0">
              <a:buNone/>
            </a:pPr>
            <a:endParaRPr lang="en-GB" sz="2000" dirty="0" smtClean="0"/>
          </a:p>
          <a:p>
            <a:r>
              <a:rPr lang="en-GB" dirty="0" smtClean="0"/>
              <a:t>We will always involve you in decisions to be made about your child’s needs in school.</a:t>
            </a:r>
          </a:p>
          <a:p>
            <a:pPr marL="109728" indent="0">
              <a:buNone/>
            </a:pPr>
            <a:endParaRPr lang="en-GB" sz="2000" dirty="0" smtClean="0"/>
          </a:p>
          <a:p>
            <a:r>
              <a:rPr lang="en-GB" dirty="0" smtClean="0"/>
              <a:t>We will ask your permission if we think advice is  needed from outside the school  to help your child. </a:t>
            </a:r>
            <a:endParaRPr lang="en-GB" dirty="0"/>
          </a:p>
        </p:txBody>
      </p:sp>
      <p:sp>
        <p:nvSpPr>
          <p:cNvPr id="3" name="Title 2"/>
          <p:cNvSpPr>
            <a:spLocks noGrp="1"/>
          </p:cNvSpPr>
          <p:nvPr>
            <p:ph type="title"/>
          </p:nvPr>
        </p:nvSpPr>
        <p:spPr>
          <a:xfrm>
            <a:off x="457200" y="197768"/>
            <a:ext cx="8075296" cy="1143000"/>
          </a:xfrm>
        </p:spPr>
        <p:txBody>
          <a:bodyPr/>
          <a:lstStyle/>
          <a:p>
            <a:pPr algn="ctr"/>
            <a:r>
              <a:rPr lang="en-GB" dirty="0" smtClean="0">
                <a:solidFill>
                  <a:srgbClr val="0070C0"/>
                </a:solidFill>
              </a:rPr>
              <a:t>Open and honest communication</a:t>
            </a:r>
            <a:endParaRPr lang="en-GB" dirty="0">
              <a:solidFill>
                <a:srgbClr val="0070C0"/>
              </a:solidFill>
            </a:endParaRPr>
          </a:p>
        </p:txBody>
      </p:sp>
      <p:pic>
        <p:nvPicPr>
          <p:cNvPr id="4" name="Picture 2"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124744"/>
            <a:ext cx="1656184" cy="17043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963744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37910"/>
            <a:ext cx="8075295" cy="5171410"/>
          </a:xfrm>
        </p:spPr>
        <p:txBody>
          <a:bodyPr>
            <a:normAutofit fontScale="92500" lnSpcReduction="10000"/>
          </a:bodyPr>
          <a:lstStyle/>
          <a:p>
            <a:r>
              <a:rPr lang="en-GB" sz="2500" dirty="0" smtClean="0"/>
              <a:t>Young children depend on the adults around them to share important information about them that will allow their needs to be fully met. </a:t>
            </a:r>
          </a:p>
          <a:p>
            <a:pPr marL="109728" indent="0">
              <a:buNone/>
            </a:pPr>
            <a:endParaRPr lang="en-GB" sz="1600" dirty="0" smtClean="0"/>
          </a:p>
          <a:p>
            <a:pPr marL="109728" indent="0">
              <a:buNone/>
            </a:pPr>
            <a:endParaRPr lang="en-GB" sz="1600" dirty="0"/>
          </a:p>
          <a:p>
            <a:pPr marL="109728" indent="0">
              <a:buNone/>
            </a:pPr>
            <a:endParaRPr lang="en-GB" sz="1600" dirty="0" smtClean="0"/>
          </a:p>
          <a:p>
            <a:pPr marL="109728" indent="0">
              <a:buNone/>
            </a:pPr>
            <a:endParaRPr lang="en-GB" sz="1600" dirty="0"/>
          </a:p>
          <a:p>
            <a:pPr marL="109728" indent="0">
              <a:buNone/>
            </a:pPr>
            <a:endParaRPr lang="en-GB" sz="1600" dirty="0" smtClean="0"/>
          </a:p>
          <a:p>
            <a:pPr marL="109728" indent="0">
              <a:buNone/>
            </a:pPr>
            <a:endParaRPr lang="en-GB" sz="1600" dirty="0"/>
          </a:p>
          <a:p>
            <a:pPr marL="109728" indent="0">
              <a:buNone/>
            </a:pPr>
            <a:endParaRPr lang="en-GB" sz="1600" dirty="0" smtClean="0"/>
          </a:p>
          <a:p>
            <a:pPr marL="109728" indent="0">
              <a:buNone/>
            </a:pPr>
            <a:endParaRPr lang="en-GB" sz="1600" dirty="0" smtClean="0"/>
          </a:p>
          <a:p>
            <a:r>
              <a:rPr lang="en-GB" sz="2500" dirty="0" smtClean="0"/>
              <a:t>Children also have a unique view of their needs and abilities and should be helped to express their opinions about things that affect them in school.</a:t>
            </a:r>
          </a:p>
          <a:p>
            <a:pPr marL="109728" indent="0">
              <a:buNone/>
            </a:pPr>
            <a:endParaRPr lang="en-GB" sz="1600" dirty="0" smtClean="0"/>
          </a:p>
          <a:p>
            <a:r>
              <a:rPr lang="en-GB" sz="2500" dirty="0" smtClean="0"/>
              <a:t>The school will ensure that your child will be listened to and that their views will be valued and responded to. </a:t>
            </a:r>
            <a:endParaRPr lang="en-GB" sz="2500" dirty="0"/>
          </a:p>
        </p:txBody>
      </p:sp>
      <p:sp>
        <p:nvSpPr>
          <p:cNvPr id="3" name="Title 2"/>
          <p:cNvSpPr>
            <a:spLocks noGrp="1"/>
          </p:cNvSpPr>
          <p:nvPr>
            <p:ph type="title"/>
          </p:nvPr>
        </p:nvSpPr>
        <p:spPr>
          <a:xfrm>
            <a:off x="457200" y="44624"/>
            <a:ext cx="8075296" cy="1143000"/>
          </a:xfrm>
        </p:spPr>
        <p:txBody>
          <a:bodyPr/>
          <a:lstStyle/>
          <a:p>
            <a:pPr algn="ctr"/>
            <a:r>
              <a:rPr lang="en-GB" sz="4400" dirty="0">
                <a:solidFill>
                  <a:srgbClr val="0070C0"/>
                </a:solidFill>
                <a:latin typeface="Calibri" panose="020F0502020204030204" pitchFamily="34" charset="0"/>
                <a:cs typeface="Calibri" panose="020F0502020204030204" pitchFamily="34" charset="0"/>
              </a:rPr>
              <a:t>The </a:t>
            </a:r>
            <a:r>
              <a:rPr lang="en-GB" sz="4400" dirty="0" smtClean="0">
                <a:solidFill>
                  <a:srgbClr val="0070C0"/>
                </a:solidFill>
                <a:latin typeface="Calibri" panose="020F0502020204030204" pitchFamily="34" charset="0"/>
                <a:cs typeface="Calibri" panose="020F0502020204030204" pitchFamily="34" charset="0"/>
              </a:rPr>
              <a:t>voice of the child</a:t>
            </a:r>
            <a:endParaRPr lang="en-GB" dirty="0"/>
          </a:p>
        </p:txBody>
      </p:sp>
      <p:pic>
        <p:nvPicPr>
          <p:cNvPr id="4" name="Picture 2" descr="Image result for voice of the chil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5395" y="2204864"/>
            <a:ext cx="3278904" cy="18630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19479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txBox="1">
            <a:spLocks noGrp="1"/>
          </p:cNvSpPr>
          <p:nvPr>
            <p:ph idx="1"/>
          </p:nvPr>
        </p:nvSpPr>
        <p:spPr>
          <a:xfrm>
            <a:off x="534352" y="980728"/>
            <a:ext cx="8075295" cy="6021288"/>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ctr"/>
            <a:endParaRPr lang="en-GB" sz="600" b="1" dirty="0">
              <a:solidFill>
                <a:srgbClr val="FF0000"/>
              </a:solidFill>
              <a:latin typeface="Calibri" panose="020F0502020204030204" pitchFamily="34" charset="0"/>
              <a:cs typeface="Calibri" panose="020F0502020204030204" pitchFamily="34" charset="0"/>
            </a:endParaRPr>
          </a:p>
          <a:p>
            <a:pPr algn="ctr"/>
            <a:endParaRPr lang="en-GB" sz="700" b="1" dirty="0">
              <a:solidFill>
                <a:srgbClr val="FF0000"/>
              </a:solidFill>
              <a:latin typeface="Calibri" panose="020F0502020204030204" pitchFamily="34" charset="0"/>
              <a:cs typeface="Calibri" panose="020F0502020204030204" pitchFamily="34" charset="0"/>
            </a:endParaRPr>
          </a:p>
          <a:p>
            <a:pPr>
              <a:lnSpc>
                <a:spcPct val="120000"/>
              </a:lnSpc>
            </a:pPr>
            <a:r>
              <a:rPr lang="en-GB" sz="2800" dirty="0">
                <a:cs typeface="Calibri" panose="020F0502020204030204" pitchFamily="34" charset="0"/>
              </a:rPr>
              <a:t>Children </a:t>
            </a:r>
            <a:r>
              <a:rPr lang="en-GB" sz="2800" dirty="0" smtClean="0">
                <a:cs typeface="Calibri" panose="020F0502020204030204" pitchFamily="34" charset="0"/>
              </a:rPr>
              <a:t>have different skills, abilities and interests.</a:t>
            </a:r>
          </a:p>
          <a:p>
            <a:pPr>
              <a:lnSpc>
                <a:spcPct val="120000"/>
              </a:lnSpc>
            </a:pPr>
            <a:r>
              <a:rPr lang="en-GB" sz="2800" dirty="0" smtClean="0">
                <a:cs typeface="Calibri" panose="020F0502020204030204" pitchFamily="34" charset="0"/>
              </a:rPr>
              <a:t> Children make </a:t>
            </a:r>
            <a:r>
              <a:rPr lang="en-GB" sz="2800" dirty="0">
                <a:cs typeface="Calibri" panose="020F0502020204030204" pitchFamily="34" charset="0"/>
              </a:rPr>
              <a:t>progress at different </a:t>
            </a:r>
            <a:r>
              <a:rPr lang="en-GB" sz="2800" dirty="0" smtClean="0">
                <a:cs typeface="Calibri" panose="020F0502020204030204" pitchFamily="34" charset="0"/>
              </a:rPr>
              <a:t>rates. </a:t>
            </a:r>
          </a:p>
          <a:p>
            <a:pPr marL="109728" indent="0">
              <a:lnSpc>
                <a:spcPct val="120000"/>
              </a:lnSpc>
              <a:buNone/>
            </a:pPr>
            <a:endParaRPr lang="en-GB" sz="800" dirty="0" smtClean="0">
              <a:cs typeface="Calibri" panose="020F0502020204030204" pitchFamily="34" charset="0"/>
            </a:endParaRPr>
          </a:p>
          <a:p>
            <a:pPr>
              <a:lnSpc>
                <a:spcPct val="120000"/>
              </a:lnSpc>
            </a:pPr>
            <a:r>
              <a:rPr lang="en-GB" sz="2800" dirty="0" smtClean="0">
                <a:cs typeface="Calibri" panose="020F0502020204030204" pitchFamily="34" charset="0"/>
              </a:rPr>
              <a:t>Children learn best in different ways. </a:t>
            </a:r>
            <a:endParaRPr lang="en-GB" sz="2800" dirty="0">
              <a:cs typeface="Calibri" panose="020F0502020204030204" pitchFamily="34" charset="0"/>
            </a:endParaRPr>
          </a:p>
          <a:p>
            <a:pPr marL="109728" indent="0">
              <a:lnSpc>
                <a:spcPct val="120000"/>
              </a:lnSpc>
              <a:buNone/>
            </a:pPr>
            <a:endParaRPr lang="en-GB" sz="800" dirty="0" smtClean="0">
              <a:cs typeface="Calibri" panose="020F0502020204030204" pitchFamily="34" charset="0"/>
            </a:endParaRPr>
          </a:p>
          <a:p>
            <a:pPr>
              <a:lnSpc>
                <a:spcPct val="120000"/>
              </a:lnSpc>
            </a:pPr>
            <a:r>
              <a:rPr lang="en-GB" sz="2800" dirty="0" smtClean="0">
                <a:cs typeface="Calibri" panose="020F0502020204030204" pitchFamily="34" charset="0"/>
              </a:rPr>
              <a:t>Please don’t compare your child with</a:t>
            </a:r>
          </a:p>
          <a:p>
            <a:pPr marL="109728" indent="0">
              <a:lnSpc>
                <a:spcPct val="120000"/>
              </a:lnSpc>
              <a:buNone/>
            </a:pPr>
            <a:r>
              <a:rPr lang="en-GB" sz="2800" dirty="0">
                <a:cs typeface="Calibri" panose="020F0502020204030204" pitchFamily="34" charset="0"/>
              </a:rPr>
              <a:t> </a:t>
            </a:r>
            <a:r>
              <a:rPr lang="en-GB" sz="2800" dirty="0" smtClean="0">
                <a:cs typeface="Calibri" panose="020F0502020204030204" pitchFamily="34" charset="0"/>
              </a:rPr>
              <a:t>  others. Instead, </a:t>
            </a:r>
            <a:r>
              <a:rPr lang="en-GB" sz="2800" dirty="0">
                <a:cs typeface="Calibri" panose="020F0502020204030204" pitchFamily="34" charset="0"/>
              </a:rPr>
              <a:t>p</a:t>
            </a:r>
            <a:r>
              <a:rPr lang="en-GB" sz="2800" dirty="0" smtClean="0">
                <a:cs typeface="Calibri" panose="020F0502020204030204" pitchFamily="34" charset="0"/>
              </a:rPr>
              <a:t>raise them for trying</a:t>
            </a:r>
          </a:p>
          <a:p>
            <a:pPr marL="109728" indent="0">
              <a:lnSpc>
                <a:spcPct val="120000"/>
              </a:lnSpc>
              <a:buNone/>
            </a:pPr>
            <a:r>
              <a:rPr lang="en-GB" sz="2800" dirty="0" smtClean="0">
                <a:cs typeface="Calibri" panose="020F0502020204030204" pitchFamily="34" charset="0"/>
              </a:rPr>
              <a:t>   their best. This will build their </a:t>
            </a:r>
          </a:p>
          <a:p>
            <a:pPr marL="109728" indent="0">
              <a:lnSpc>
                <a:spcPct val="120000"/>
              </a:lnSpc>
              <a:buNone/>
            </a:pPr>
            <a:r>
              <a:rPr lang="en-GB" sz="2800" dirty="0">
                <a:cs typeface="Calibri" panose="020F0502020204030204" pitchFamily="34" charset="0"/>
              </a:rPr>
              <a:t> </a:t>
            </a:r>
            <a:r>
              <a:rPr lang="en-GB" sz="2800" dirty="0" smtClean="0">
                <a:cs typeface="Calibri" panose="020F0502020204030204" pitchFamily="34" charset="0"/>
              </a:rPr>
              <a:t>   confidence.</a:t>
            </a:r>
          </a:p>
          <a:p>
            <a:pPr marL="109728" indent="0">
              <a:buNone/>
            </a:pPr>
            <a:endParaRPr lang="en-GB" sz="2800" dirty="0">
              <a:cs typeface="Calibri" panose="020F0502020204030204" pitchFamily="34" charset="0"/>
            </a:endParaRPr>
          </a:p>
        </p:txBody>
      </p:sp>
      <p:pic>
        <p:nvPicPr>
          <p:cNvPr id="6" name="Picture 2"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16216" y="4293096"/>
            <a:ext cx="2376264" cy="237626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pPr algn="ctr"/>
            <a:r>
              <a:rPr lang="en-GB" sz="4400" dirty="0" smtClean="0">
                <a:solidFill>
                  <a:srgbClr val="0070C0"/>
                </a:solidFill>
                <a:cs typeface="Calibri" panose="020F0502020204030204" pitchFamily="34" charset="0"/>
              </a:rPr>
              <a:t>Meeting the needs of learners</a:t>
            </a:r>
            <a:endParaRPr lang="en-GB" dirty="0">
              <a:solidFill>
                <a:srgbClr val="0070C0"/>
              </a:solidFill>
            </a:endParaRPr>
          </a:p>
        </p:txBody>
      </p:sp>
    </p:spTree>
    <p:extLst>
      <p:ext uri="{BB962C8B-B14F-4D97-AF65-F5344CB8AC3E}">
        <p14:creationId xmlns:p14="http://schemas.microsoft.com/office/powerpoint/2010/main" val="35023905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075296" cy="1143000"/>
          </a:xfrm>
        </p:spPr>
        <p:txBody>
          <a:bodyPr>
            <a:normAutofit/>
          </a:bodyPr>
          <a:lstStyle/>
          <a:p>
            <a:pPr algn="ctr"/>
            <a:r>
              <a:rPr lang="en-GB" dirty="0" smtClean="0">
                <a:solidFill>
                  <a:srgbClr val="0070C0"/>
                </a:solidFill>
              </a:rPr>
              <a:t>Supporting individual differences</a:t>
            </a:r>
            <a:endParaRPr lang="en-GB" dirty="0">
              <a:solidFill>
                <a:srgbClr val="0070C0"/>
              </a:solidFill>
            </a:endParaRPr>
          </a:p>
        </p:txBody>
      </p:sp>
      <p:pic>
        <p:nvPicPr>
          <p:cNvPr id="2050" name="Picture 2" descr="Image result for classroom clip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92147" y="4509120"/>
            <a:ext cx="2904323" cy="2178242"/>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idx="1"/>
          </p:nvPr>
        </p:nvSpPr>
        <p:spPr>
          <a:xfrm>
            <a:off x="457200" y="1124744"/>
            <a:ext cx="8075295" cy="4525963"/>
          </a:xfrm>
        </p:spPr>
        <p:txBody>
          <a:bodyPr>
            <a:normAutofit fontScale="55000" lnSpcReduction="20000"/>
          </a:bodyPr>
          <a:lstStyle/>
          <a:p>
            <a:pPr>
              <a:lnSpc>
                <a:spcPct val="120000"/>
              </a:lnSpc>
            </a:pPr>
            <a:r>
              <a:rPr lang="en-GB" sz="4400" dirty="0" smtClean="0"/>
              <a:t>Don’t worry if your child is provided with different work or activities from their classmates as this normal throughout schools. </a:t>
            </a:r>
          </a:p>
          <a:p>
            <a:pPr marL="109728" indent="0">
              <a:lnSpc>
                <a:spcPct val="120000"/>
              </a:lnSpc>
              <a:buNone/>
            </a:pPr>
            <a:endParaRPr lang="en-GB" sz="2400" dirty="0" smtClean="0"/>
          </a:p>
          <a:p>
            <a:pPr>
              <a:lnSpc>
                <a:spcPct val="120000"/>
              </a:lnSpc>
            </a:pPr>
            <a:r>
              <a:rPr lang="en-GB" sz="4400" dirty="0"/>
              <a:t>C</a:t>
            </a:r>
            <a:r>
              <a:rPr lang="en-GB" sz="4400" dirty="0" smtClean="0"/>
              <a:t>hildren learn differently </a:t>
            </a:r>
            <a:r>
              <a:rPr lang="en-GB" sz="4400" dirty="0"/>
              <a:t>and teachers are highly skilled professionals who will use a wide range of approaches </a:t>
            </a:r>
            <a:r>
              <a:rPr lang="en-GB" sz="4400" dirty="0" smtClean="0"/>
              <a:t>to </a:t>
            </a:r>
            <a:r>
              <a:rPr lang="en-GB" sz="4400" dirty="0"/>
              <a:t>help the children learn best. </a:t>
            </a:r>
            <a:endParaRPr lang="en-GB" sz="4400" dirty="0" smtClean="0"/>
          </a:p>
          <a:p>
            <a:pPr marL="109728" indent="0">
              <a:lnSpc>
                <a:spcPct val="120000"/>
              </a:lnSpc>
              <a:buNone/>
            </a:pPr>
            <a:endParaRPr lang="en-GB" sz="1400" dirty="0"/>
          </a:p>
          <a:p>
            <a:pPr marL="109728" indent="0">
              <a:spcBef>
                <a:spcPts val="600"/>
              </a:spcBef>
              <a:buNone/>
            </a:pPr>
            <a:endParaRPr lang="en-GB" sz="2600" dirty="0">
              <a:cs typeface="Calibri" panose="020F0502020204030204" pitchFamily="34" charset="0"/>
            </a:endParaRPr>
          </a:p>
          <a:p>
            <a:pPr>
              <a:spcBef>
                <a:spcPts val="600"/>
              </a:spcBef>
            </a:pPr>
            <a:r>
              <a:rPr lang="en-GB" sz="4400" dirty="0" smtClean="0">
                <a:cs typeface="Calibri" panose="020F0502020204030204" pitchFamily="34" charset="0"/>
              </a:rPr>
              <a:t>Teachers </a:t>
            </a:r>
            <a:r>
              <a:rPr lang="en-GB" sz="4400" dirty="0">
                <a:cs typeface="Calibri" panose="020F0502020204030204" pitchFamily="34" charset="0"/>
              </a:rPr>
              <a:t>adapt lessons, the classroom</a:t>
            </a:r>
            <a:r>
              <a:rPr lang="en-GB" sz="4400" dirty="0" smtClean="0">
                <a:cs typeface="Calibri" panose="020F0502020204030204" pitchFamily="34" charset="0"/>
              </a:rPr>
              <a:t>,</a:t>
            </a:r>
            <a:endParaRPr lang="en-GB" sz="4400" dirty="0">
              <a:cs typeface="Calibri" panose="020F0502020204030204" pitchFamily="34" charset="0"/>
            </a:endParaRPr>
          </a:p>
          <a:p>
            <a:pPr marL="109728" indent="0">
              <a:spcBef>
                <a:spcPts val="600"/>
              </a:spcBef>
              <a:buNone/>
            </a:pPr>
            <a:r>
              <a:rPr lang="en-GB" sz="4400" dirty="0">
                <a:cs typeface="Calibri" panose="020F0502020204030204" pitchFamily="34" charset="0"/>
              </a:rPr>
              <a:t>    </a:t>
            </a:r>
            <a:r>
              <a:rPr lang="en-GB" sz="4400" dirty="0" smtClean="0">
                <a:cs typeface="Calibri" panose="020F0502020204030204" pitchFamily="34" charset="0"/>
              </a:rPr>
              <a:t>materials </a:t>
            </a:r>
            <a:r>
              <a:rPr lang="en-GB" sz="4400" dirty="0">
                <a:cs typeface="Calibri" panose="020F0502020204030204" pitchFamily="34" charset="0"/>
              </a:rPr>
              <a:t>and activities </a:t>
            </a:r>
            <a:r>
              <a:rPr lang="en-GB" sz="4400" dirty="0" smtClean="0">
                <a:cs typeface="Calibri" panose="020F0502020204030204" pitchFamily="34" charset="0"/>
              </a:rPr>
              <a:t>for </a:t>
            </a:r>
            <a:r>
              <a:rPr lang="en-GB" sz="4400" dirty="0">
                <a:cs typeface="Calibri" panose="020F0502020204030204" pitchFamily="34" charset="0"/>
              </a:rPr>
              <a:t>the children. </a:t>
            </a:r>
            <a:endParaRPr lang="en-GB" sz="4400" dirty="0" smtClean="0">
              <a:cs typeface="Calibri" panose="020F0502020204030204" pitchFamily="34" charset="0"/>
            </a:endParaRPr>
          </a:p>
          <a:p>
            <a:pPr marL="109728" indent="0">
              <a:spcBef>
                <a:spcPts val="600"/>
              </a:spcBef>
              <a:buNone/>
            </a:pPr>
            <a:r>
              <a:rPr lang="en-GB" sz="4400" dirty="0">
                <a:cs typeface="Calibri" panose="020F0502020204030204" pitchFamily="34" charset="0"/>
              </a:rPr>
              <a:t> </a:t>
            </a:r>
            <a:r>
              <a:rPr lang="en-GB" sz="4400" dirty="0" smtClean="0">
                <a:cs typeface="Calibri" panose="020F0502020204030204" pitchFamily="34" charset="0"/>
              </a:rPr>
              <a:t>   In education this </a:t>
            </a:r>
            <a:r>
              <a:rPr lang="en-GB" sz="4400" dirty="0">
                <a:cs typeface="Calibri" panose="020F0502020204030204" pitchFamily="34" charset="0"/>
              </a:rPr>
              <a:t>is called </a:t>
            </a:r>
            <a:endParaRPr lang="en-GB" sz="4400" dirty="0" smtClean="0">
              <a:cs typeface="Calibri" panose="020F0502020204030204" pitchFamily="34" charset="0"/>
            </a:endParaRPr>
          </a:p>
          <a:p>
            <a:pPr marL="109728" indent="0">
              <a:spcBef>
                <a:spcPts val="600"/>
              </a:spcBef>
              <a:buNone/>
            </a:pPr>
            <a:r>
              <a:rPr lang="en-GB" sz="4400" b="1" dirty="0">
                <a:cs typeface="Calibri" panose="020F0502020204030204" pitchFamily="34" charset="0"/>
              </a:rPr>
              <a:t> </a:t>
            </a:r>
            <a:r>
              <a:rPr lang="en-GB" sz="4400" b="1" dirty="0" smtClean="0">
                <a:cs typeface="Calibri" panose="020F0502020204030204" pitchFamily="34" charset="0"/>
              </a:rPr>
              <a:t>   differentiating </a:t>
            </a:r>
            <a:r>
              <a:rPr lang="en-GB" sz="4400" b="1" dirty="0">
                <a:cs typeface="Calibri" panose="020F0502020204030204" pitchFamily="34" charset="0"/>
              </a:rPr>
              <a:t>the </a:t>
            </a:r>
            <a:r>
              <a:rPr lang="en-GB" sz="4400" b="1" dirty="0" smtClean="0">
                <a:cs typeface="Calibri" panose="020F0502020204030204" pitchFamily="34" charset="0"/>
              </a:rPr>
              <a:t>curriculum</a:t>
            </a:r>
            <a:r>
              <a:rPr lang="en-GB" sz="4400" b="1" dirty="0">
                <a:cs typeface="Calibri" panose="020F0502020204030204" pitchFamily="34" charset="0"/>
              </a:rPr>
              <a:t>.</a:t>
            </a:r>
          </a:p>
          <a:p>
            <a:endParaRPr lang="en-GB" dirty="0"/>
          </a:p>
        </p:txBody>
      </p:sp>
    </p:spTree>
    <p:extLst>
      <p:ext uri="{BB962C8B-B14F-4D97-AF65-F5344CB8AC3E}">
        <p14:creationId xmlns:p14="http://schemas.microsoft.com/office/powerpoint/2010/main" val="362768272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292603"/>
            <a:ext cx="8424936" cy="5664789"/>
          </a:xfrm>
        </p:spPr>
        <p:txBody>
          <a:bodyPr>
            <a:noAutofit/>
          </a:bodyPr>
          <a:lstStyle/>
          <a:p>
            <a:pPr>
              <a:spcBef>
                <a:spcPts val="800"/>
              </a:spcBef>
            </a:pPr>
            <a:r>
              <a:rPr lang="en-GB" sz="2200" dirty="0" smtClean="0"/>
              <a:t>As your child moves through school, their progress is monitored and their teachers will build up a picture of their interests, </a:t>
            </a:r>
          </a:p>
          <a:p>
            <a:pPr marL="109728" indent="0">
              <a:spcBef>
                <a:spcPts val="800"/>
              </a:spcBef>
              <a:buNone/>
            </a:pPr>
            <a:r>
              <a:rPr lang="en-GB" sz="2200" dirty="0"/>
              <a:t> </a:t>
            </a:r>
            <a:r>
              <a:rPr lang="en-GB" sz="2200" dirty="0" smtClean="0"/>
              <a:t>   skills and abilities. </a:t>
            </a:r>
            <a:endParaRPr lang="en-GB" sz="2200" dirty="0"/>
          </a:p>
          <a:p>
            <a:pPr marL="109728" indent="0">
              <a:spcBef>
                <a:spcPts val="800"/>
              </a:spcBef>
              <a:buNone/>
            </a:pPr>
            <a:endParaRPr lang="en-GB" sz="300" dirty="0"/>
          </a:p>
          <a:p>
            <a:pPr>
              <a:spcBef>
                <a:spcPts val="800"/>
              </a:spcBef>
            </a:pPr>
            <a:r>
              <a:rPr lang="en-GB" sz="2200" dirty="0" smtClean="0"/>
              <a:t>Many </a:t>
            </a:r>
            <a:r>
              <a:rPr lang="en-GB" sz="2200" dirty="0"/>
              <a:t>children experience difficulties with </a:t>
            </a:r>
            <a:r>
              <a:rPr lang="en-GB" sz="2200" dirty="0" smtClean="0"/>
              <a:t>aspects of </a:t>
            </a:r>
          </a:p>
          <a:p>
            <a:pPr marL="109728" indent="0">
              <a:spcBef>
                <a:spcPts val="800"/>
              </a:spcBef>
              <a:buNone/>
            </a:pPr>
            <a:r>
              <a:rPr lang="en-GB" sz="2200" dirty="0"/>
              <a:t> </a:t>
            </a:r>
            <a:r>
              <a:rPr lang="en-GB" sz="2200" dirty="0" smtClean="0"/>
              <a:t>   their learning </a:t>
            </a:r>
            <a:r>
              <a:rPr lang="en-GB" sz="2200" dirty="0"/>
              <a:t>from time to time but only a small </a:t>
            </a:r>
            <a:r>
              <a:rPr lang="en-GB" sz="2200" dirty="0" smtClean="0"/>
              <a:t>number</a:t>
            </a:r>
          </a:p>
          <a:p>
            <a:pPr marL="109728" indent="0">
              <a:spcBef>
                <a:spcPts val="800"/>
              </a:spcBef>
              <a:buNone/>
            </a:pPr>
            <a:r>
              <a:rPr lang="en-GB" sz="2200" dirty="0"/>
              <a:t> </a:t>
            </a:r>
            <a:r>
              <a:rPr lang="en-GB" sz="2200" dirty="0" smtClean="0"/>
              <a:t>   may have </a:t>
            </a:r>
            <a:r>
              <a:rPr lang="en-GB" sz="2200" dirty="0"/>
              <a:t>Special Educational </a:t>
            </a:r>
            <a:r>
              <a:rPr lang="en-GB" sz="2200" dirty="0" smtClean="0"/>
              <a:t>Needs.</a:t>
            </a:r>
          </a:p>
          <a:p>
            <a:pPr>
              <a:spcBef>
                <a:spcPts val="800"/>
              </a:spcBef>
            </a:pPr>
            <a:endParaRPr lang="en-GB" sz="700" dirty="0"/>
          </a:p>
          <a:p>
            <a:pPr>
              <a:spcBef>
                <a:spcPts val="800"/>
              </a:spcBef>
            </a:pPr>
            <a:r>
              <a:rPr lang="en-GB" sz="2200" dirty="0" smtClean="0"/>
              <a:t>Many factors can impact upon a child’s progress in school. For example, changed home circumstances, illness or friendship fall-outs.</a:t>
            </a:r>
          </a:p>
          <a:p>
            <a:pPr>
              <a:spcBef>
                <a:spcPts val="800"/>
              </a:spcBef>
            </a:pPr>
            <a:endParaRPr lang="en-GB" sz="400" dirty="0"/>
          </a:p>
          <a:p>
            <a:pPr>
              <a:spcBef>
                <a:spcPts val="800"/>
              </a:spcBef>
            </a:pPr>
            <a:r>
              <a:rPr lang="en-GB" sz="2200" dirty="0" smtClean="0"/>
              <a:t>Always let the school know if you are aware of anything that is </a:t>
            </a:r>
          </a:p>
          <a:p>
            <a:pPr marL="109728" indent="0">
              <a:spcBef>
                <a:spcPts val="800"/>
              </a:spcBef>
              <a:buNone/>
            </a:pPr>
            <a:r>
              <a:rPr lang="en-GB" sz="2200" dirty="0"/>
              <a:t> </a:t>
            </a:r>
            <a:r>
              <a:rPr lang="en-GB" sz="2200" dirty="0" smtClean="0"/>
              <a:t>    upsetting your child or if you are concerned about their progress.</a:t>
            </a:r>
          </a:p>
          <a:p>
            <a:pPr marL="109728" indent="0">
              <a:spcBef>
                <a:spcPts val="800"/>
              </a:spcBef>
              <a:buNone/>
            </a:pPr>
            <a:endParaRPr lang="en-GB" sz="100" dirty="0" smtClean="0"/>
          </a:p>
          <a:p>
            <a:pPr marL="109728" indent="0">
              <a:buNone/>
            </a:pPr>
            <a:endParaRPr lang="en-GB" sz="1400" dirty="0"/>
          </a:p>
          <a:p>
            <a:pPr marL="109728" indent="0">
              <a:buNone/>
            </a:pPr>
            <a:endParaRPr lang="en-GB" sz="1800" b="1" dirty="0" smtClean="0"/>
          </a:p>
        </p:txBody>
      </p:sp>
      <p:sp>
        <p:nvSpPr>
          <p:cNvPr id="3" name="Title 2"/>
          <p:cNvSpPr>
            <a:spLocks noGrp="1"/>
          </p:cNvSpPr>
          <p:nvPr>
            <p:ph type="title"/>
          </p:nvPr>
        </p:nvSpPr>
        <p:spPr>
          <a:xfrm>
            <a:off x="-21169" y="197768"/>
            <a:ext cx="9144000" cy="926976"/>
          </a:xfrm>
        </p:spPr>
        <p:txBody>
          <a:bodyPr>
            <a:noAutofit/>
          </a:bodyPr>
          <a:lstStyle/>
          <a:p>
            <a:pPr algn="ctr"/>
            <a:r>
              <a:rPr lang="en-GB" sz="4000" dirty="0" smtClean="0">
                <a:solidFill>
                  <a:srgbClr val="0070C0"/>
                </a:solidFill>
              </a:rPr>
              <a:t>What to do if you are concerned about your child’s progress</a:t>
            </a:r>
            <a:endParaRPr lang="en-GB" sz="4000" dirty="0">
              <a:solidFill>
                <a:srgbClr val="0070C0"/>
              </a:solidFill>
            </a:endParaRPr>
          </a:p>
        </p:txBody>
      </p:sp>
      <p:pic>
        <p:nvPicPr>
          <p:cNvPr id="4" name="Picture 2"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2280" y="1975751"/>
            <a:ext cx="1908051" cy="19573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67802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124744"/>
            <a:ext cx="8075295" cy="4741987"/>
          </a:xfrm>
        </p:spPr>
        <p:txBody>
          <a:bodyPr>
            <a:noAutofit/>
          </a:bodyPr>
          <a:lstStyle/>
          <a:p>
            <a:pPr>
              <a:spcBef>
                <a:spcPts val="800"/>
              </a:spcBef>
              <a:buFont typeface="Wingdings" panose="05000000000000000000" pitchFamily="2" charset="2"/>
              <a:buChar char="Ø"/>
            </a:pPr>
            <a:r>
              <a:rPr lang="en-GB" sz="2200" dirty="0"/>
              <a:t>The school will have clear procedures about </a:t>
            </a:r>
            <a:r>
              <a:rPr lang="en-GB" sz="2200" dirty="0" smtClean="0"/>
              <a:t>who </a:t>
            </a:r>
            <a:r>
              <a:rPr lang="en-GB" sz="2200" dirty="0"/>
              <a:t>you should speak to if you have </a:t>
            </a:r>
            <a:r>
              <a:rPr lang="en-GB" sz="2200" dirty="0" smtClean="0"/>
              <a:t>concerns about your child and will explain how to make contact with the correct staff member to help you. </a:t>
            </a:r>
          </a:p>
          <a:p>
            <a:pPr>
              <a:spcBef>
                <a:spcPts val="800"/>
              </a:spcBef>
              <a:buFont typeface="Wingdings" panose="05000000000000000000" pitchFamily="2" charset="2"/>
              <a:buChar char="Ø"/>
            </a:pPr>
            <a:endParaRPr lang="en-GB" sz="1000" dirty="0"/>
          </a:p>
          <a:p>
            <a:pPr>
              <a:spcBef>
                <a:spcPts val="800"/>
              </a:spcBef>
              <a:buFont typeface="Wingdings" panose="05000000000000000000" pitchFamily="2" charset="2"/>
              <a:buChar char="Ø"/>
            </a:pPr>
            <a:r>
              <a:rPr lang="en-GB" sz="2200" dirty="0" smtClean="0"/>
              <a:t>The school will address any concerns you may have and </a:t>
            </a:r>
            <a:r>
              <a:rPr lang="en-GB" sz="2200" dirty="0"/>
              <a:t>will also advise you on how you can help your </a:t>
            </a:r>
            <a:r>
              <a:rPr lang="en-GB" sz="2200" dirty="0" smtClean="0"/>
              <a:t>child </a:t>
            </a:r>
            <a:r>
              <a:rPr lang="en-GB" sz="2200" dirty="0"/>
              <a:t>at home</a:t>
            </a:r>
            <a:r>
              <a:rPr lang="en-GB" sz="2200" dirty="0" smtClean="0"/>
              <a:t>.</a:t>
            </a:r>
          </a:p>
          <a:p>
            <a:pPr marL="109728" indent="0">
              <a:buNone/>
            </a:pPr>
            <a:endParaRPr lang="en-GB" sz="1000" dirty="0" smtClean="0"/>
          </a:p>
          <a:p>
            <a:r>
              <a:rPr lang="en-GB" sz="2200" dirty="0" smtClean="0"/>
              <a:t>Please </a:t>
            </a:r>
            <a:r>
              <a:rPr lang="en-GB" sz="2200" dirty="0"/>
              <a:t>be aware </a:t>
            </a:r>
            <a:r>
              <a:rPr lang="en-GB" sz="2200" dirty="0" smtClean="0"/>
              <a:t>that home </a:t>
            </a:r>
            <a:r>
              <a:rPr lang="en-GB" sz="2200" dirty="0"/>
              <a:t>and school are very different environments and have different routines, structures and expectations. As a result, your child may present very differently at home and in school. </a:t>
            </a:r>
            <a:endParaRPr lang="en-GB" sz="2200" dirty="0" smtClean="0"/>
          </a:p>
          <a:p>
            <a:endParaRPr lang="en-GB" sz="1000" dirty="0"/>
          </a:p>
          <a:p>
            <a:r>
              <a:rPr lang="en-GB" sz="2200" dirty="0" smtClean="0"/>
              <a:t>The </a:t>
            </a:r>
            <a:r>
              <a:rPr lang="en-GB" sz="2200" dirty="0"/>
              <a:t>school can only act upon their observations of how your child behaves, interacts or performs within the school </a:t>
            </a:r>
            <a:r>
              <a:rPr lang="en-GB" sz="2200" dirty="0" smtClean="0"/>
              <a:t>environment.</a:t>
            </a:r>
            <a:endParaRPr lang="en-GB" sz="2200" dirty="0"/>
          </a:p>
          <a:p>
            <a:endParaRPr lang="en-GB" sz="2200" dirty="0"/>
          </a:p>
        </p:txBody>
      </p:sp>
      <p:sp>
        <p:nvSpPr>
          <p:cNvPr id="3" name="Title 2"/>
          <p:cNvSpPr>
            <a:spLocks noGrp="1"/>
          </p:cNvSpPr>
          <p:nvPr>
            <p:ph type="title"/>
          </p:nvPr>
        </p:nvSpPr>
        <p:spPr>
          <a:xfrm>
            <a:off x="1105216" y="116632"/>
            <a:ext cx="8075296" cy="1143000"/>
          </a:xfrm>
        </p:spPr>
        <p:txBody>
          <a:bodyPr>
            <a:normAutofit/>
          </a:bodyPr>
          <a:lstStyle/>
          <a:p>
            <a:r>
              <a:rPr lang="en-GB" sz="4400" dirty="0">
                <a:solidFill>
                  <a:srgbClr val="0070C0"/>
                </a:solidFill>
              </a:rPr>
              <a:t>What </a:t>
            </a:r>
            <a:r>
              <a:rPr lang="en-GB" sz="4400" dirty="0" smtClean="0">
                <a:solidFill>
                  <a:srgbClr val="0070C0"/>
                </a:solidFill>
              </a:rPr>
              <a:t>the school will do</a:t>
            </a:r>
            <a:endParaRPr lang="en-GB" dirty="0"/>
          </a:p>
        </p:txBody>
      </p:sp>
      <p:pic>
        <p:nvPicPr>
          <p:cNvPr id="1026" name="Picture 2" descr="Image result for parent school partnership"/>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57310" y="116631"/>
            <a:ext cx="1379186" cy="13681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877887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GB" sz="2800" dirty="0" smtClean="0"/>
              <a:t>The school will take actions to address any difficulties children experience in school. This is normally outlined in the school’s Literacy, Numeracy and Pastoral policies.  </a:t>
            </a:r>
          </a:p>
          <a:p>
            <a:pPr marL="109728" indent="0">
              <a:buNone/>
            </a:pPr>
            <a:endParaRPr lang="en-GB" sz="2800" dirty="0" smtClean="0"/>
          </a:p>
          <a:p>
            <a:r>
              <a:rPr lang="en-GB" sz="2800" dirty="0" smtClean="0"/>
              <a:t>If school interventions are not working, and your </a:t>
            </a:r>
            <a:r>
              <a:rPr lang="en-GB" sz="2800" dirty="0"/>
              <a:t>child is not </a:t>
            </a:r>
            <a:r>
              <a:rPr lang="en-GB" sz="2800" dirty="0" smtClean="0"/>
              <a:t>making expected progress, the </a:t>
            </a:r>
            <a:r>
              <a:rPr lang="en-GB" sz="2800" dirty="0"/>
              <a:t>class teacher  will contact you </a:t>
            </a:r>
            <a:r>
              <a:rPr lang="en-GB" sz="2800" dirty="0" smtClean="0"/>
              <a:t>to plan the best way forward.</a:t>
            </a:r>
          </a:p>
          <a:p>
            <a:endParaRPr lang="en-GB" sz="2800" dirty="0"/>
          </a:p>
          <a:p>
            <a:r>
              <a:rPr lang="en-GB" sz="2800" dirty="0" smtClean="0"/>
              <a:t>The school will always tell you if they think</a:t>
            </a:r>
          </a:p>
          <a:p>
            <a:pPr marL="109728" indent="0">
              <a:buNone/>
            </a:pPr>
            <a:r>
              <a:rPr lang="en-GB" sz="2800" dirty="0" smtClean="0"/>
              <a:t>   your child has Special Educational Needs </a:t>
            </a:r>
          </a:p>
          <a:p>
            <a:pPr marL="109728" indent="0">
              <a:buNone/>
            </a:pPr>
            <a:r>
              <a:rPr lang="en-GB" sz="2800" dirty="0"/>
              <a:t> </a:t>
            </a:r>
            <a:r>
              <a:rPr lang="en-GB" sz="2800" dirty="0" smtClean="0"/>
              <a:t>  and should be on the school’s SEN Register. </a:t>
            </a:r>
            <a:endParaRPr lang="en-GB" sz="2800" dirty="0"/>
          </a:p>
          <a:p>
            <a:endParaRPr lang="en-GB" sz="2800" dirty="0"/>
          </a:p>
          <a:p>
            <a:endParaRPr lang="en-GB" sz="2800" dirty="0" smtClean="0"/>
          </a:p>
          <a:p>
            <a:endParaRPr lang="en-GB" dirty="0"/>
          </a:p>
        </p:txBody>
      </p:sp>
      <p:sp>
        <p:nvSpPr>
          <p:cNvPr id="3" name="Title 2"/>
          <p:cNvSpPr>
            <a:spLocks noGrp="1"/>
          </p:cNvSpPr>
          <p:nvPr>
            <p:ph type="title"/>
          </p:nvPr>
        </p:nvSpPr>
        <p:spPr>
          <a:xfrm>
            <a:off x="457200" y="274638"/>
            <a:ext cx="8219256" cy="1143000"/>
          </a:xfrm>
        </p:spPr>
        <p:txBody>
          <a:bodyPr>
            <a:noAutofit/>
          </a:bodyPr>
          <a:lstStyle/>
          <a:p>
            <a:pPr algn="ctr"/>
            <a:r>
              <a:rPr lang="en-GB" sz="3600" dirty="0" smtClean="0">
                <a:solidFill>
                  <a:srgbClr val="0070C0"/>
                </a:solidFill>
              </a:rPr>
              <a:t>What to expect if the school is concerned about your child’s progress</a:t>
            </a:r>
            <a:endParaRPr lang="en-GB" sz="3600" dirty="0"/>
          </a:p>
        </p:txBody>
      </p:sp>
      <p:pic>
        <p:nvPicPr>
          <p:cNvPr id="3074" name="Picture 2" descr="Image result for PUPIL SPECIAL EDUCATIONAL NEED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4149080"/>
            <a:ext cx="2287141" cy="22871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259991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ducation Authority Powerpoint Templat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documentManagement>
    <_dlc_DocId xmlns="4f9494e1-5791-43ec-84ee-7ad6667a2be3">EASPDOCID-1978965352-4</_dlc_DocId>
    <_dlc_DocIdUrl xmlns="4f9494e1-5791-43ec-84ee-7ad6667a2be3">
      <Url>https://sharepoint.eani.org.uk/resources/officetemplates/_layouts/15/DocIdRedir.aspx?ID=EASPDOCID-1978965352-4</Url>
      <Description>EASPDOCID-1978965352-4</Description>
    </_dlc_DocIdUrl>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3932E391DC0C345AFE59AD47A24F429" ma:contentTypeVersion="3" ma:contentTypeDescription="Create a new document." ma:contentTypeScope="" ma:versionID="6984881cf7fb01f7bf942e0ed1e7c2c8">
  <xsd:schema xmlns:xsd="http://www.w3.org/2001/XMLSchema" xmlns:xs="http://www.w3.org/2001/XMLSchema" xmlns:p="http://schemas.microsoft.com/office/2006/metadata/properties" xmlns:ns1="http://schemas.microsoft.com/sharepoint/v3" xmlns:ns2="4f9494e1-5791-43ec-84ee-7ad6667a2be3" targetNamespace="http://schemas.microsoft.com/office/2006/metadata/properties" ma:root="true" ma:fieldsID="0c9cd007a67ec52f4bbdf9eca7a78802" ns1:_="" ns2:_="">
    <xsd:import namespace="http://schemas.microsoft.com/sharepoint/v3"/>
    <xsd:import namespace="4f9494e1-5791-43ec-84ee-7ad6667a2be3"/>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12"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f9494e1-5791-43ec-84ee-7ad6667a2be3"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4"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13"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54CACB9-B3FA-427B-B671-3F66BB7EC42C}">
  <ds:schemaRefs>
    <ds:schemaRef ds:uri="http://purl.org/dc/terms/"/>
    <ds:schemaRef ds:uri="http://www.w3.org/XML/1998/namespace"/>
    <ds:schemaRef ds:uri="http://schemas.microsoft.com/office/2006/metadata/properties"/>
    <ds:schemaRef ds:uri="http://schemas.microsoft.com/office/2006/documentManagement/types"/>
    <ds:schemaRef ds:uri="http://purl.org/dc/dcmitype/"/>
    <ds:schemaRef ds:uri="http://schemas.microsoft.com/sharepoint/v3"/>
    <ds:schemaRef ds:uri="http://schemas.microsoft.com/office/infopath/2007/PartnerControls"/>
    <ds:schemaRef ds:uri="http://schemas.openxmlformats.org/package/2006/metadata/core-properties"/>
    <ds:schemaRef ds:uri="4f9494e1-5791-43ec-84ee-7ad6667a2be3"/>
    <ds:schemaRef ds:uri="http://purl.org/dc/elements/1.1/"/>
  </ds:schemaRefs>
</ds:datastoreItem>
</file>

<file path=customXml/itemProps2.xml><?xml version="1.0" encoding="utf-8"?>
<ds:datastoreItem xmlns:ds="http://schemas.openxmlformats.org/officeDocument/2006/customXml" ds:itemID="{90246E77-7579-49BD-A831-5AEFFCC38F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f9494e1-5791-43ec-84ee-7ad6667a2be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E035F02-8713-4BED-9E45-5B92BE49EB6F}">
  <ds:schemaRefs>
    <ds:schemaRef ds:uri="http://schemas.microsoft.com/sharepoint/events"/>
  </ds:schemaRefs>
</ds:datastoreItem>
</file>

<file path=customXml/itemProps4.xml><?xml version="1.0" encoding="utf-8"?>
<ds:datastoreItem xmlns:ds="http://schemas.openxmlformats.org/officeDocument/2006/customXml" ds:itemID="{F6C7823A-8965-4A1E-87D4-C7063370167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2918</TotalTime>
  <Words>2305</Words>
  <Application>Microsoft Office PowerPoint</Application>
  <PresentationFormat>On-screen Show (4:3)</PresentationFormat>
  <Paragraphs>210</Paragraphs>
  <Slides>12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Verdana</vt:lpstr>
      <vt:lpstr>Wingdings</vt:lpstr>
      <vt:lpstr>Wingdings 2</vt:lpstr>
      <vt:lpstr>Wingdings 3</vt:lpstr>
      <vt:lpstr>Education Authority Powerpoint Template</vt:lpstr>
      <vt:lpstr>PowerPoint Presentation</vt:lpstr>
      <vt:lpstr>The role of parents</vt:lpstr>
      <vt:lpstr>Open and honest communication</vt:lpstr>
      <vt:lpstr>The voice of the child</vt:lpstr>
      <vt:lpstr>Meeting the needs of learners</vt:lpstr>
      <vt:lpstr>Supporting individual differences</vt:lpstr>
      <vt:lpstr>What to do if you are concerned about your child’s progress</vt:lpstr>
      <vt:lpstr>What the school will do</vt:lpstr>
      <vt:lpstr>What to expect if the school is concerned about your child’s progress</vt:lpstr>
      <vt:lpstr>The SEN register</vt:lpstr>
      <vt:lpstr>What is meant by Special Educational Needs (SEN)?</vt:lpstr>
      <vt:lpstr>What’s important for learning</vt:lpstr>
    </vt:vector>
  </TitlesOfParts>
  <Company>ESANI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Joanne Graham</dc:creator>
  <dc:description>Standard EA Template for PowerPoint. Includes a front introduction page and standard information pages.</dc:description>
  <cp:lastModifiedBy>KEIRA MCCALLAN</cp:lastModifiedBy>
  <cp:revision>139</cp:revision>
  <cp:lastPrinted>2019-03-05T10:52:26Z</cp:lastPrinted>
  <dcterms:created xsi:type="dcterms:W3CDTF">2016-09-08T09:44:34Z</dcterms:created>
  <dcterms:modified xsi:type="dcterms:W3CDTF">2019-05-23T15:56:17Z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0x01010083932E391DC0C345AFE59AD47A24F429</vt:lpwstr>
  </property>
  <property fmtid="{D5CDD505-2E9C-101B-9397-08002B2CF9AE}" pid="3" name="_dlc_DocIdItemGuid">
    <vt:lpwstr>c9b8a412-2ef6-465c-b583-393df95f971c</vt:lpwstr>
  </property>
  <property fmtid="{D5CDD505-2E9C-101B-9397-08002B2CF9AE}" pid="4" name="Document Type">
    <vt:lpwstr>34;#Presentation|8322d44b-20e5-47c9-8da0-f6aecb29044c</vt:lpwstr>
  </property>
</Properties>
</file>