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80" r:id="rId6"/>
    <p:sldId id="282" r:id="rId7"/>
    <p:sldId id="279" r:id="rId8"/>
    <p:sldId id="281" r:id="rId9"/>
    <p:sldId id="283" r:id="rId10"/>
    <p:sldId id="265" r:id="rId11"/>
    <p:sldId id="266" r:id="rId12"/>
    <p:sldId id="284" r:id="rId13"/>
    <p:sldId id="285" r:id="rId14"/>
    <p:sldId id="286" r:id="rId15"/>
    <p:sldId id="268" r:id="rId16"/>
    <p:sldId id="287" r:id="rId17"/>
    <p:sldId id="27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6" autoAdjust="0"/>
    <p:restoredTop sz="97940" autoAdjust="0"/>
  </p:normalViewPr>
  <p:slideViewPr>
    <p:cSldViewPr snapToGrid="0">
      <p:cViewPr varScale="1">
        <p:scale>
          <a:sx n="180" d="100"/>
          <a:sy n="180" d="100"/>
        </p:scale>
        <p:origin x="130" y="739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594A84-250D-4E61-ADF9-AEE790619D67}" type="datetimeFigureOut">
              <a:rPr lang="en-NL" smtClean="0"/>
              <a:t>07/01/2026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BE20E-C18A-416F-BA1D-5EE4392A2185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621716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584E3-514E-4EB2-3D9D-2D8B7B7E2E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8A639C-890F-1CF0-4F54-9AE3C8D3A9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26D09B-F035-1C47-B086-5B7595156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5E9EF-BD51-4405-884B-ABA9B2C333D7}" type="datetimeFigureOut">
              <a:rPr lang="en-GB" smtClean="0"/>
              <a:t>01/07/2026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15B0C3-64B2-3459-E399-A8FA7980B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B8EF4A-BE96-1B1F-829E-67BBED94E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4058-D331-47FD-A71B-EDDFD4E10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4983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6934E-BF64-DA57-0046-4A61E1697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05360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4B6928-A480-DE6D-BF0A-717B2E6D54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70486"/>
            <a:ext cx="10515600" cy="5406477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58397-5C46-6EAB-A601-9FEC3FAEE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4058-D331-47FD-A71B-EDDFD4E10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0113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>
        <p:tmplLst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ED799-7414-3232-707A-EB72F5FC6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DAA254-9F27-1E7C-3811-E125777A81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11C30E-DEBB-C03B-E649-CC9D0FDC4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5E9EF-BD51-4405-884B-ABA9B2C333D7}" type="datetimeFigureOut">
              <a:rPr lang="en-GB" smtClean="0"/>
              <a:t>01/07/2026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640EA2-4230-40CE-A7CB-F9678D8B5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C5AC84-B8B2-8168-6A19-54023A776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4058-D331-47FD-A71B-EDDFD4E10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0972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DF644-A996-7671-AF61-321E10D9A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1230B4-904E-A871-2B37-848476FDED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872868-FBD5-7D4F-16BD-4148427E4E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9B1CF8-8272-F77A-444A-482EE271C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5E9EF-BD51-4405-884B-ABA9B2C333D7}" type="datetimeFigureOut">
              <a:rPr lang="en-GB" smtClean="0"/>
              <a:t>01/07/2026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96F1E9-D3F3-652C-CEE2-EB777D4B9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BA0F3C-B6B7-2EF3-9256-4B647B552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4058-D331-47FD-A71B-EDDFD4E10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2484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9C712-25B0-C90A-BB0B-13FCCD288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2DBBF-7ECE-86D4-9EA9-C5CE57D882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CD1E55-5D62-617C-61C1-01D9E97674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D0E6DC-3E03-95EA-DAEA-847D1EB4D7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B5D138-0DEC-3F20-3B4C-40758F4083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D4A1FD-31B4-EE1A-7BA6-BE071DF4E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5E9EF-BD51-4405-884B-ABA9B2C333D7}" type="datetimeFigureOut">
              <a:rPr lang="en-GB" smtClean="0"/>
              <a:t>01/07/2026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3AEED9-FD4D-FA35-0083-A596B6996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6CA4F3-3C5F-CF3C-40D9-7AF4F1D0A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4058-D331-47FD-A71B-EDDFD4E10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719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CE3F7-7E17-A933-BE6D-468D7408F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99503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161B50-53FD-501D-749E-BA7B08ABB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5E9EF-BD51-4405-884B-ABA9B2C333D7}" type="datetimeFigureOut">
              <a:rPr lang="en-GB" smtClean="0"/>
              <a:t>01/07/2026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72AA6F-4A1B-94FD-FC91-1A107A3CE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3A98FB-4FA5-43C6-6844-EFB355843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4058-D331-47FD-A71B-EDDFD4E10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3268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14CA1A-ADC8-58CB-5FAA-828B5308E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5E9EF-BD51-4405-884B-ABA9B2C333D7}" type="datetimeFigureOut">
              <a:rPr lang="en-GB" smtClean="0"/>
              <a:t>01/07/2026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D43546-7EFE-17DF-A509-AF2208841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687593-9A36-3EA1-65F6-9EEE0390A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4058-D331-47FD-A71B-EDDFD4E10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3250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7D811-D6E9-CFFD-09B3-F2EE29815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272DE-9F4A-06B1-2EB8-18B37D286C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2BF3F0-E514-0722-188B-4E2D52CFFA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65579-D41F-646B-CEE8-3887E6132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5E9EF-BD51-4405-884B-ABA9B2C333D7}" type="datetimeFigureOut">
              <a:rPr lang="en-GB" smtClean="0"/>
              <a:t>01/07/2026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ED87D0-F20B-BB3A-5806-A09A673CB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8B4DB-CAB8-DFE5-14AC-B3CE235EB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4058-D331-47FD-A71B-EDDFD4E10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2690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4DEAC-FBDF-DF77-DD2E-7D3720903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EE7F57-ED5C-2FF1-673C-6F05AC5CBB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52709E-B80E-72B8-65F9-4E543BD6B0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C64B2A-E8BD-63FA-94D4-7AC768445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5E9EF-BD51-4405-884B-ABA9B2C333D7}" type="datetimeFigureOut">
              <a:rPr lang="en-GB" smtClean="0"/>
              <a:t>01/07/2026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855E0A-6B9D-780B-D2EC-BE1C3963D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AB8F41-A836-88AD-5862-F5C554C0B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4058-D331-47FD-A71B-EDDFD4E10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5672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2331D-A0FB-B224-536D-6EBB0562B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D8D408-0687-CECC-8F28-41974242AD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DA9CF8-3587-31AA-9099-3151F0A61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5E9EF-BD51-4405-884B-ABA9B2C333D7}" type="datetimeFigureOut">
              <a:rPr lang="en-GB" smtClean="0"/>
              <a:t>01/07/2026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34357-E862-CF4F-7037-70805D240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4E5ECF-68AB-174F-D72F-EC3634F80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4058-D331-47FD-A71B-EDDFD4E10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884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1947FF-408E-AAA1-703A-DCCA87F9BC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5F599E-4C9E-942C-0B73-00BEA4345A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A843BF-5043-79CC-2441-4EB5960BD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5E9EF-BD51-4405-884B-ABA9B2C333D7}" type="datetimeFigureOut">
              <a:rPr lang="en-GB" smtClean="0"/>
              <a:t>01/07/2026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9E38C-5584-CD61-EA11-179846A8D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7A6C51-E6AD-8E0E-3B0E-E1680D57B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74058-D331-47FD-A71B-EDDFD4E10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2095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56C9AF-B14E-F48D-7697-74DD9DCB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FD104-187A-D119-D7CA-4FDE40F2AB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EE9CA1-0E92-41B4-1235-04572F2B6E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5E9EF-BD51-4405-884B-ABA9B2C333D7}" type="datetimeFigureOut">
              <a:rPr lang="en-GB" smtClean="0"/>
              <a:t>01/07/2026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0DC1E-2FA0-ED38-4F93-FF0A4E7405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A11894-7796-EBC5-A93F-F72630FAE6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C74058-D331-47FD-A71B-EDDFD4E10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5280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keenomics.s3.amazonaws.com/debtdeflation_media/2007/05/KeenDebtWatch200705.pdf" TargetMode="External"/><Relationship Id="rId2" Type="http://schemas.openxmlformats.org/officeDocument/2006/relationships/hyperlink" Target="https://www.federalreserve.gov/monetarypolicy/files/20070718_mprfullreport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hyperlink" Target="https://www.minneapolisfed.org/research/quarterly-review/business-cycles-real-facts-and-a-monetary-myth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federalreserve.gov/Boarddocs/Speeches/2004/20041008/default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hyperlink" Target="https://www.tandfonline.com/doi/abs/10.1080/01603477.1995.11490053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2.png"/><Relationship Id="rId4" Type="http://schemas.openxmlformats.org/officeDocument/2006/relationships/hyperlink" Target="http://www.bankofengland.co.uk/research/Documents/workingpapers/2015/wp529.pd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wmf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oleObject" Target="../embeddings/oleObject1.bin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3EE9F-B854-56E4-6841-1DA0881369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Macroeconomics:</a:t>
            </a:r>
            <a:br>
              <a:rPr lang="en-GB" sz="4000" dirty="0"/>
            </a:br>
            <a:r>
              <a:rPr lang="en-GB" sz="4000" dirty="0"/>
              <a:t>Time for a Second Opinion</a:t>
            </a:r>
            <a:endParaRPr lang="en-US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602CC3-91B0-BF3A-CC43-11864B364C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Money and System Dynamics with Ravel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337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A88B2-5E9A-9FF3-23EC-69DFD03A5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Almost all Macroeconomic Models today…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34C15-466E-191D-D3CB-208F3DC69F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Are based on Neoclassical economic theory</a:t>
            </a:r>
          </a:p>
          <a:p>
            <a:r>
              <a:rPr lang="en-GB" dirty="0"/>
              <a:t>Are mainly DSGE models (some CGE models still, and RBC precursors to DSGE)</a:t>
            </a:r>
          </a:p>
          <a:p>
            <a:r>
              <a:rPr lang="en-GB" dirty="0"/>
              <a:t>Do not include money or a financial sector</a:t>
            </a:r>
          </a:p>
          <a:p>
            <a:r>
              <a:rPr lang="en-GB" dirty="0"/>
              <a:t>As of 2007: did not include “financial frictions”, and did not anticipate the GFC</a:t>
            </a:r>
          </a:p>
          <a:p>
            <a:r>
              <a:rPr lang="en-GB" dirty="0"/>
              <a:t>Bernanke “</a:t>
            </a:r>
            <a:r>
              <a:rPr lang="en-GB" dirty="0">
                <a:hlinkClick r:id="rId2"/>
              </a:rPr>
              <a:t>Monetary Policy Report to the Congress</a:t>
            </a:r>
            <a:r>
              <a:rPr lang="en-GB" dirty="0"/>
              <a:t>”, July 18, 2007</a:t>
            </a:r>
          </a:p>
          <a:p>
            <a:pPr lvl="1"/>
            <a:r>
              <a:rPr lang="en-GB" dirty="0"/>
              <a:t>“The U.S. economy seems likely to continue to expand at a moderate pace in the second half of 2007 and in 2008…</a:t>
            </a:r>
          </a:p>
          <a:p>
            <a:pPr lvl="1"/>
            <a:r>
              <a:rPr lang="en-GB" dirty="0"/>
              <a:t>forecasts for the increase in real GDP …</a:t>
            </a:r>
          </a:p>
          <a:p>
            <a:pPr lvl="2"/>
            <a:r>
              <a:rPr lang="en-GB" dirty="0"/>
              <a:t>2¼ percent to 2½ percent over the four quarters of 2007</a:t>
            </a:r>
          </a:p>
          <a:p>
            <a:pPr lvl="2"/>
            <a:r>
              <a:rPr lang="en-GB" dirty="0"/>
              <a:t>and 2½ percent to 2¾ percent in 2008.”</a:t>
            </a:r>
          </a:p>
          <a:p>
            <a:r>
              <a:rPr lang="en-GB" dirty="0"/>
              <a:t>My prediction, based on Minsky’s “Financial Instability Hypothesis”, </a:t>
            </a:r>
            <a:r>
              <a:rPr lang="en-GB" dirty="0">
                <a:hlinkClick r:id="rId3"/>
              </a:rPr>
              <a:t>May 2007</a:t>
            </a:r>
            <a:endParaRPr lang="en-GB" dirty="0"/>
          </a:p>
          <a:p>
            <a:pPr lvl="1"/>
            <a:r>
              <a:rPr lang="en-GB" dirty="0"/>
              <a:t>“At some point, the [private] debt to GDP ratio must stabilise—and on past trends, it won't stop simply at stabilising.</a:t>
            </a:r>
          </a:p>
          <a:p>
            <a:pPr lvl="1"/>
            <a:r>
              <a:rPr lang="en-GB" dirty="0"/>
              <a:t>When that inevitable reversal of the unsustainable occurs, we will have a recession.”</a:t>
            </a:r>
          </a:p>
        </p:txBody>
      </p:sp>
    </p:spTree>
    <p:extLst>
      <p:ext uri="{BB962C8B-B14F-4D97-AF65-F5344CB8AC3E}">
        <p14:creationId xmlns:p14="http://schemas.microsoft.com/office/powerpoint/2010/main" val="2771363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CD7FB-A134-E1B6-A175-D9A23522D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Actual outcomes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6DE3AE-4EEE-5F8C-8306-9AE61BDB7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70487"/>
            <a:ext cx="10515600" cy="405360"/>
          </a:xfrm>
        </p:spPr>
        <p:txBody>
          <a:bodyPr/>
          <a:lstStyle/>
          <a:p>
            <a:r>
              <a:rPr lang="en-GB" dirty="0"/>
              <a:t>The 2008 growth rate was </a:t>
            </a:r>
            <a:r>
              <a:rPr lang="en-GB" b="1" dirty="0"/>
              <a:t>minus</a:t>
            </a:r>
            <a:r>
              <a:rPr lang="en-GB" dirty="0"/>
              <a:t> 2.5%, and it fell to </a:t>
            </a:r>
            <a:r>
              <a:rPr lang="en-GB" b="1" dirty="0"/>
              <a:t>minus</a:t>
            </a:r>
            <a:r>
              <a:rPr lang="en-GB" dirty="0"/>
              <a:t> 4% in 2009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00E338-4851-E380-90E2-0F957E9B54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205" y="1175846"/>
            <a:ext cx="10707784" cy="3650381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BD7C267-4B6C-39DB-E85F-848AC69F74F8}"/>
              </a:ext>
            </a:extLst>
          </p:cNvPr>
          <p:cNvSpPr txBox="1">
            <a:spLocks/>
          </p:cNvSpPr>
          <p:nvPr/>
        </p:nvSpPr>
        <p:spPr>
          <a:xfrm>
            <a:off x="879205" y="4888020"/>
            <a:ext cx="10515600" cy="1406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“Global Financial Crisis” was the longest &amp; deepest downturn since the Great Depression</a:t>
            </a:r>
          </a:p>
          <a:p>
            <a:r>
              <a:rPr lang="en-GB" dirty="0"/>
              <a:t>How did DSGE models miss it?</a:t>
            </a:r>
          </a:p>
          <a:p>
            <a:pPr lvl="1"/>
            <a:r>
              <a:rPr lang="en-GB" dirty="0"/>
              <a:t>One major omission: no consideration of monetary dynamics…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8AD9870-346D-7163-5700-89AA8999D094}"/>
              </a:ext>
            </a:extLst>
          </p:cNvPr>
          <p:cNvSpPr/>
          <p:nvPr/>
        </p:nvSpPr>
        <p:spPr>
          <a:xfrm>
            <a:off x="9099933" y="2776251"/>
            <a:ext cx="319489" cy="815248"/>
          </a:xfrm>
          <a:prstGeom prst="rect">
            <a:avLst/>
          </a:prstGeom>
          <a:solidFill>
            <a:schemeClr val="accent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681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93319-5263-CF69-3062-F0B1CB353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missing links in DSGE models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496104-6AF3-82D0-ACE8-4B3091369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770486"/>
            <a:ext cx="6155266" cy="5473681"/>
          </a:xfrm>
        </p:spPr>
        <p:txBody>
          <a:bodyPr>
            <a:noAutofit/>
          </a:bodyPr>
          <a:lstStyle/>
          <a:p>
            <a:r>
              <a:rPr lang="en-GB" dirty="0"/>
              <a:t>The inventors of RBC/DSGE models— “Nobel” Prize winners Kydland &amp; Prescott—said credit had to be considered in economic models:</a:t>
            </a:r>
          </a:p>
          <a:p>
            <a:pPr lvl="1"/>
            <a:r>
              <a:rPr lang="en-GB" dirty="0"/>
              <a:t>“The fact that the transaction component of real cash balances (M1) moves contemporaneously with the cycle</a:t>
            </a:r>
          </a:p>
          <a:p>
            <a:pPr lvl="1"/>
            <a:r>
              <a:rPr lang="en-GB" dirty="0"/>
              <a:t>while the much larger </a:t>
            </a:r>
            <a:r>
              <a:rPr lang="en-GB" dirty="0" err="1"/>
              <a:t>nontransaction</a:t>
            </a:r>
            <a:r>
              <a:rPr lang="en-GB" dirty="0"/>
              <a:t> component (M2) leads the cycle</a:t>
            </a:r>
          </a:p>
          <a:p>
            <a:r>
              <a:rPr lang="en-GB" dirty="0"/>
              <a:t>suggests that </a:t>
            </a:r>
            <a:r>
              <a:rPr lang="en-GB" i="1" dirty="0"/>
              <a:t>credit arrangements could play a significant role in future business cycle theory</a:t>
            </a:r>
            <a:r>
              <a:rPr lang="en-GB" dirty="0"/>
              <a:t>.</a:t>
            </a:r>
          </a:p>
          <a:p>
            <a:r>
              <a:rPr lang="en-GB" b="1" dirty="0"/>
              <a:t>Introducing money and credit into growth theory</a:t>
            </a:r>
          </a:p>
          <a:p>
            <a:r>
              <a:rPr lang="en-GB" b="1" dirty="0"/>
              <a:t>in a way that accounts for the cyclical </a:t>
            </a:r>
            <a:r>
              <a:rPr lang="en-GB" b="1" dirty="0" err="1"/>
              <a:t>behavior</a:t>
            </a:r>
            <a:r>
              <a:rPr lang="en-GB" b="1" dirty="0"/>
              <a:t> of monetary as well as real aggregates</a:t>
            </a:r>
          </a:p>
          <a:p>
            <a:r>
              <a:rPr lang="en-GB" b="1" dirty="0"/>
              <a:t>is an important </a:t>
            </a:r>
            <a:r>
              <a:rPr lang="en-US" b="1" dirty="0"/>
              <a:t>open problem in economics</a:t>
            </a:r>
            <a:r>
              <a:rPr lang="en-US" dirty="0"/>
              <a:t>.</a:t>
            </a:r>
            <a:r>
              <a:rPr lang="en-GB" dirty="0"/>
              <a:t>” (</a:t>
            </a:r>
            <a:r>
              <a:rPr lang="en-GB" dirty="0">
                <a:hlinkClick r:id="rId2"/>
              </a:rPr>
              <a:t>Kydland and Prescott, 1990</a:t>
            </a:r>
            <a:r>
              <a:rPr lang="en-GB" dirty="0"/>
              <a:t>)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E74DB50-BE07-FEFE-F33C-E232ABB13D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63723" y="796013"/>
            <a:ext cx="5306653" cy="389028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59276EB-3196-7AAD-35FB-556E05CA3AD8}"/>
              </a:ext>
            </a:extLst>
          </p:cNvPr>
          <p:cNvSpPr txBox="1"/>
          <p:nvPr/>
        </p:nvSpPr>
        <p:spPr>
          <a:xfrm>
            <a:off x="6844260" y="365126"/>
            <a:ext cx="464547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The GFC data strongly supports this:</a:t>
            </a:r>
            <a:endParaRPr lang="en-US" sz="2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18C98A-DA09-2BDC-8D6A-B8406210AABF}"/>
              </a:ext>
            </a:extLst>
          </p:cNvPr>
          <p:cNvSpPr txBox="1"/>
          <p:nvPr/>
        </p:nvSpPr>
        <p:spPr>
          <a:xfrm>
            <a:off x="6993467" y="4686300"/>
            <a:ext cx="51916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Credit up, unemployment down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Credit down, unemployment up</a:t>
            </a:r>
          </a:p>
        </p:txBody>
      </p:sp>
    </p:spTree>
    <p:extLst>
      <p:ext uri="{BB962C8B-B14F-4D97-AF65-F5344CB8AC3E}">
        <p14:creationId xmlns:p14="http://schemas.microsoft.com/office/powerpoint/2010/main" val="753585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 build="p" bldLvl="5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364F9-F81C-611A-D24D-B535D1AA5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Ravel for system dynamics modelling of money and production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1387C-29F1-01F5-9208-2FFCED213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70486"/>
            <a:ext cx="10515600" cy="1290855"/>
          </a:xfrm>
        </p:spPr>
        <p:txBody>
          <a:bodyPr>
            <a:normAutofit/>
          </a:bodyPr>
          <a:lstStyle/>
          <a:p>
            <a:pPr marL="342900" indent="-342900"/>
            <a:r>
              <a:rPr lang="en-GB" dirty="0"/>
              <a:t>We need </a:t>
            </a:r>
            <a:r>
              <a:rPr lang="en-GB" b="1" dirty="0"/>
              <a:t>monetary </a:t>
            </a:r>
            <a:r>
              <a:rPr lang="en-GB" dirty="0"/>
              <a:t>macroeconomic models that incorporate this effect</a:t>
            </a:r>
          </a:p>
          <a:p>
            <a:pPr marL="342900" indent="-342900"/>
            <a:r>
              <a:rPr lang="en-GB" dirty="0"/>
              <a:t>I invented Ravel to enable monetary dynamic modelling of the economy</a:t>
            </a:r>
            <a:endParaRPr lang="en-US" dirty="0"/>
          </a:p>
          <a:p>
            <a:pPr lvl="1"/>
            <a:r>
              <a:rPr lang="en-GB" dirty="0"/>
              <a:t>Double-entry bookkeeping for monetary modelling in “Godley Tables”…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B792AF-C6E1-8510-10E4-5E29F7370B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2082" y="2061341"/>
            <a:ext cx="5759669" cy="17907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FB28CF-E237-C10F-8AED-EB1B3B4FC034}"/>
              </a:ext>
            </a:extLst>
          </p:cNvPr>
          <p:cNvSpPr txBox="1"/>
          <p:nvPr/>
        </p:nvSpPr>
        <p:spPr>
          <a:xfrm>
            <a:off x="786962" y="3943464"/>
            <a:ext cx="10515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Enables integrated view of entire monetary system</a:t>
            </a:r>
            <a:endParaRPr lang="en-US" sz="2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7F5199-8BE7-7525-6683-D4D6CF0CC2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962" y="4383397"/>
            <a:ext cx="3532790" cy="13064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E52AF8C-A60B-10F7-AD8A-4C71BC7B6D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9752" y="4383396"/>
            <a:ext cx="3383696" cy="13154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14BECA3-0480-9B8E-20C4-951A01AA3B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8163" y="4354710"/>
            <a:ext cx="3538075" cy="1100005"/>
          </a:xfrm>
          <a:prstGeom prst="rect">
            <a:avLst/>
          </a:prstGeom>
        </p:spPr>
      </p:pic>
      <p:sp>
        <p:nvSpPr>
          <p:cNvPr id="9" name="Arrow: Down 8">
            <a:extLst>
              <a:ext uri="{FF2B5EF4-FFF2-40B4-BE49-F238E27FC236}">
                <a16:creationId xmlns:a16="http://schemas.microsoft.com/office/drawing/2014/main" id="{A9F511A0-5A04-8F2A-B2AE-456EFA1EC6D9}"/>
              </a:ext>
            </a:extLst>
          </p:cNvPr>
          <p:cNvSpPr/>
          <p:nvPr/>
        </p:nvSpPr>
        <p:spPr>
          <a:xfrm rot="3981130">
            <a:off x="4484066" y="2422364"/>
            <a:ext cx="472965" cy="2839940"/>
          </a:xfrm>
          <a:prstGeom prst="downArrow">
            <a:avLst/>
          </a:prstGeom>
          <a:solidFill>
            <a:schemeClr val="accent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6C1610F6-65F2-AF71-B5D1-AC160898719E}"/>
              </a:ext>
            </a:extLst>
          </p:cNvPr>
          <p:cNvSpPr/>
          <p:nvPr/>
        </p:nvSpPr>
        <p:spPr>
          <a:xfrm rot="912671">
            <a:off x="6230040" y="3236538"/>
            <a:ext cx="472965" cy="1242704"/>
          </a:xfrm>
          <a:prstGeom prst="downArrow">
            <a:avLst/>
          </a:prstGeom>
          <a:solidFill>
            <a:schemeClr val="accent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879F1868-BC8B-6648-0D58-E39AB77DDFEB}"/>
              </a:ext>
            </a:extLst>
          </p:cNvPr>
          <p:cNvSpPr/>
          <p:nvPr/>
        </p:nvSpPr>
        <p:spPr>
          <a:xfrm rot="18778979">
            <a:off x="7740525" y="3091315"/>
            <a:ext cx="472965" cy="1602303"/>
          </a:xfrm>
          <a:prstGeom prst="downArrow">
            <a:avLst/>
          </a:prstGeom>
          <a:solidFill>
            <a:schemeClr val="accent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29774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E479A-7FB8-E2C5-77FF-685C8813E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Ravel for system dynamics modelling of money and production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6E8287-150E-12A7-9815-2EE6CA012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70486"/>
            <a:ext cx="10515600" cy="405361"/>
          </a:xfrm>
        </p:spPr>
        <p:txBody>
          <a:bodyPr/>
          <a:lstStyle/>
          <a:p>
            <a:r>
              <a:rPr lang="en-GB" dirty="0"/>
              <a:t>Flowchart dynamic complex systems equations for modelling production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DAF3A0-50FB-54D7-53AA-26E3D38439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75846"/>
            <a:ext cx="10271165" cy="4954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92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94800-B7B8-44F1-B0AE-82C1EC29D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Ravel for system dynamics modelling of money and production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063CD-73A8-7EDB-11AF-DE2B89883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70486"/>
            <a:ext cx="10515600" cy="757683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Scales from “Toy” models for teaching and exposition…</a:t>
            </a:r>
            <a:endParaRPr lang="en-US" dirty="0"/>
          </a:p>
          <a:p>
            <a:r>
              <a:rPr lang="en-GB" dirty="0"/>
              <a:t>To fully integrated large-scale models of national economies…</a:t>
            </a:r>
            <a:endParaRPr lang="en-US" dirty="0"/>
          </a:p>
        </p:txBody>
      </p:sp>
      <p:pic>
        <p:nvPicPr>
          <p:cNvPr id="4" name="RavelSimulation">
            <a:hlinkClick r:id="" action="ppaction://media"/>
            <a:extLst>
              <a:ext uri="{FF2B5EF4-FFF2-40B4-BE49-F238E27FC236}">
                <a16:creationId xmlns:a16="http://schemas.microsoft.com/office/drawing/2014/main" id="{1E70499E-E221-5610-2569-1B6291A4B27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22966" y="1528170"/>
            <a:ext cx="9076267" cy="5105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676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25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66EE7-BA4A-5553-0433-C8F7151A3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need for a second opinion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4B044-0BFF-09D9-E607-E1975A4EF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770486"/>
            <a:ext cx="6671734" cy="2867407"/>
          </a:xfrm>
        </p:spPr>
        <p:txBody>
          <a:bodyPr>
            <a:normAutofit/>
          </a:bodyPr>
          <a:lstStyle/>
          <a:p>
            <a:r>
              <a:rPr lang="en-GB" dirty="0"/>
              <a:t>Guided by DSGE models, Bernanke welcomed “The Great Moderation” (</a:t>
            </a:r>
            <a:r>
              <a:rPr lang="en-GB" dirty="0">
                <a:hlinkClick r:id="rId2"/>
              </a:rPr>
              <a:t>Bernanke 2004</a:t>
            </a:r>
            <a:r>
              <a:rPr lang="en-GB" dirty="0"/>
              <a:t>)</a:t>
            </a:r>
          </a:p>
          <a:p>
            <a:r>
              <a:rPr lang="en-GB" dirty="0"/>
              <a:t>“… a marked reduction in economic volatility … a phenomenon that has been dubbed “the Great Moderation”…</a:t>
            </a:r>
          </a:p>
          <a:p>
            <a:r>
              <a:rPr lang="en-GB" dirty="0"/>
              <a:t>improved control of inflation has contributed in important measure to </a:t>
            </a:r>
            <a:r>
              <a:rPr lang="en-GB" b="1" dirty="0"/>
              <a:t>this welcome change in the economy</a:t>
            </a:r>
            <a:r>
              <a:rPr lang="en-GB" dirty="0"/>
              <a:t>”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068DAC-E69D-6739-0DB8-C837E52B2F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9933" y="31826"/>
            <a:ext cx="4461349" cy="3208197"/>
          </a:xfrm>
          <a:prstGeom prst="rect">
            <a:avLst/>
          </a:prstGeom>
        </p:spPr>
      </p:pic>
      <p:sp>
        <p:nvSpPr>
          <p:cNvPr id="5" name="Arrow: Down 4">
            <a:extLst>
              <a:ext uri="{FF2B5EF4-FFF2-40B4-BE49-F238E27FC236}">
                <a16:creationId xmlns:a16="http://schemas.microsoft.com/office/drawing/2014/main" id="{48BED8A8-744E-DA06-3D7F-4C05A636EDCB}"/>
              </a:ext>
            </a:extLst>
          </p:cNvPr>
          <p:cNvSpPr/>
          <p:nvPr/>
        </p:nvSpPr>
        <p:spPr>
          <a:xfrm rot="17435786">
            <a:off x="9580025" y="-905041"/>
            <a:ext cx="776714" cy="3949523"/>
          </a:xfrm>
          <a:prstGeom prst="downArrow">
            <a:avLst/>
          </a:prstGeom>
          <a:solidFill>
            <a:schemeClr val="accent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Inflation trending down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E58CF0C8-2708-166B-26A1-6F415F464160}"/>
              </a:ext>
            </a:extLst>
          </p:cNvPr>
          <p:cNvSpPr/>
          <p:nvPr/>
        </p:nvSpPr>
        <p:spPr>
          <a:xfrm rot="15504696">
            <a:off x="9439059" y="269263"/>
            <a:ext cx="776714" cy="4372562"/>
          </a:xfrm>
          <a:prstGeom prst="downArrow">
            <a:avLst/>
          </a:prstGeom>
          <a:solidFill>
            <a:schemeClr val="accent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 Growth trending up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2F9860E-B2BC-B68E-5BD4-5BB30081723C}"/>
              </a:ext>
            </a:extLst>
          </p:cNvPr>
          <p:cNvSpPr txBox="1">
            <a:spLocks/>
          </p:cNvSpPr>
          <p:nvPr/>
        </p:nvSpPr>
        <p:spPr>
          <a:xfrm>
            <a:off x="863259" y="3556000"/>
            <a:ext cx="6805025" cy="2867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Guided by my model of Minsky’s “Financial Instability Hypothesis” (</a:t>
            </a:r>
            <a:r>
              <a:rPr lang="en-GB" dirty="0">
                <a:hlinkClick r:id="rId4"/>
              </a:rPr>
              <a:t>Keen 1995</a:t>
            </a:r>
            <a:r>
              <a:rPr lang="en-GB" dirty="0"/>
              <a:t>), I concluded</a:t>
            </a:r>
          </a:p>
          <a:p>
            <a:r>
              <a:rPr lang="en-GB" dirty="0"/>
              <a:t>“The chaotic dynamics explored in this paper should warn us against accepting </a:t>
            </a:r>
            <a:r>
              <a:rPr lang="en-GB" b="1" dirty="0"/>
              <a:t>a period of relative </a:t>
            </a:r>
            <a:r>
              <a:rPr lang="en-GB" b="1" dirty="0" err="1"/>
              <a:t>tranquility</a:t>
            </a:r>
            <a:r>
              <a:rPr lang="en-GB" b="1" dirty="0"/>
              <a:t> </a:t>
            </a:r>
            <a:r>
              <a:rPr lang="en-GB" dirty="0"/>
              <a:t>in a capitalist economy as anything other than</a:t>
            </a:r>
            <a:r>
              <a:rPr lang="en-GB" b="1" dirty="0"/>
              <a:t> a lull before the storm</a:t>
            </a:r>
            <a:r>
              <a:rPr lang="en-GB" dirty="0"/>
              <a:t>”</a:t>
            </a:r>
          </a:p>
          <a:p>
            <a:r>
              <a:rPr lang="en-GB" i="1" dirty="0"/>
              <a:t>“The Great Moderation” was actually a prelude to crisis</a:t>
            </a:r>
            <a:endParaRPr lang="en-US" i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49EED63-5EA3-A94C-9D10-2AB401C8DA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9933" y="3219945"/>
            <a:ext cx="4420099" cy="363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338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76268-2576-5EA4-950A-F3028BE3F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need for a second opinion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0A289-3F02-4B29-D72E-301DB80064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70487"/>
            <a:ext cx="2523067" cy="1248814"/>
          </a:xfrm>
        </p:spPr>
        <p:txBody>
          <a:bodyPr/>
          <a:lstStyle/>
          <a:p>
            <a:r>
              <a:rPr lang="en-GB" dirty="0"/>
              <a:t>The outcome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A6688D-2D63-789E-B2B9-37A6BEA786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9098" y="727603"/>
            <a:ext cx="7932100" cy="5682154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60EE348-525A-0B19-0B5B-139434BC8B68}"/>
              </a:ext>
            </a:extLst>
          </p:cNvPr>
          <p:cNvSpPr txBox="1">
            <a:spLocks/>
          </p:cNvSpPr>
          <p:nvPr/>
        </p:nvSpPr>
        <p:spPr>
          <a:xfrm>
            <a:off x="815912" y="1132963"/>
            <a:ext cx="3472456" cy="886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Growth collapsed from +4% to -4% p.a.</a:t>
            </a:r>
            <a:endParaRPr lang="en-US" dirty="0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B2AB463F-A263-9A77-5B69-344C96033F24}"/>
              </a:ext>
            </a:extLst>
          </p:cNvPr>
          <p:cNvSpPr/>
          <p:nvPr/>
        </p:nvSpPr>
        <p:spPr>
          <a:xfrm rot="20893680">
            <a:off x="9683289" y="2591356"/>
            <a:ext cx="472965" cy="3015909"/>
          </a:xfrm>
          <a:prstGeom prst="downArrow">
            <a:avLst/>
          </a:prstGeom>
          <a:solidFill>
            <a:schemeClr val="accent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0EA39CD-A1E0-EDA7-9965-CB3D258AF9A5}"/>
              </a:ext>
            </a:extLst>
          </p:cNvPr>
          <p:cNvSpPr txBox="1">
            <a:spLocks/>
          </p:cNvSpPr>
          <p:nvPr/>
        </p:nvSpPr>
        <p:spPr>
          <a:xfrm>
            <a:off x="815912" y="1833035"/>
            <a:ext cx="3472456" cy="69003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Inflation of 6% gave way to </a:t>
            </a:r>
            <a:r>
              <a:rPr lang="en-GB" b="1" dirty="0"/>
              <a:t>deflation</a:t>
            </a:r>
            <a:r>
              <a:rPr lang="en-GB" dirty="0"/>
              <a:t> of 2% </a:t>
            </a:r>
            <a:endParaRPr lang="en-US" dirty="0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DDAE67D2-FCBA-8D22-94BC-A18C5F240D6D}"/>
              </a:ext>
            </a:extLst>
          </p:cNvPr>
          <p:cNvSpPr/>
          <p:nvPr/>
        </p:nvSpPr>
        <p:spPr>
          <a:xfrm rot="21267224">
            <a:off x="10115090" y="2035098"/>
            <a:ext cx="472965" cy="3015909"/>
          </a:xfrm>
          <a:prstGeom prst="downArrow">
            <a:avLst/>
          </a:prstGeom>
          <a:solidFill>
            <a:schemeClr val="accent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41533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BF303-9668-8CFD-79C6-18E852D19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Can credit be incorporated into DSGE models?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516305-69AD-FFF8-9D71-ED0DC549F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70487"/>
            <a:ext cx="2698214" cy="5178622"/>
          </a:xfrm>
        </p:spPr>
        <p:txBody>
          <a:bodyPr>
            <a:normAutofit/>
          </a:bodyPr>
          <a:lstStyle/>
          <a:p>
            <a:r>
              <a:rPr lang="en-GB" dirty="0"/>
              <a:t>There are attempts, e.g. </a:t>
            </a:r>
            <a:r>
              <a:rPr lang="en-GB" dirty="0" err="1"/>
              <a:t>Kumhof</a:t>
            </a:r>
            <a:r>
              <a:rPr lang="en-GB" dirty="0"/>
              <a:t> and Jakab (2015). “</a:t>
            </a:r>
            <a:r>
              <a:rPr lang="en-GB" dirty="0">
                <a:hlinkClick r:id="rId4"/>
              </a:rPr>
              <a:t>Banks are not intermediaries of loanable funds — and why this matters</a:t>
            </a:r>
            <a:r>
              <a:rPr lang="en-GB" dirty="0"/>
              <a:t>”, Bank of England.</a:t>
            </a:r>
          </a:p>
          <a:p>
            <a:r>
              <a:rPr lang="en-US" dirty="0"/>
              <a:t>But this is an inherently non-equilibrium process</a:t>
            </a:r>
          </a:p>
          <a:p>
            <a:r>
              <a:rPr lang="en-US" dirty="0"/>
              <a:t>Enter system dynamics for non-equilibrium modelling…</a:t>
            </a:r>
          </a:p>
        </p:txBody>
      </p:sp>
      <p:pic>
        <p:nvPicPr>
          <p:cNvPr id="4" name="FlowchartMonetaryModel">
            <a:hlinkClick r:id="" action="ppaction://media"/>
            <a:extLst>
              <a:ext uri="{FF2B5EF4-FFF2-40B4-BE49-F238E27FC236}">
                <a16:creationId xmlns:a16="http://schemas.microsoft.com/office/drawing/2014/main" id="{8A407B50-9AC1-2C94-E11B-A7DFA1A252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393194" y="770485"/>
            <a:ext cx="8798805" cy="54992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38E900-8CDB-9B95-00AB-0B76B204B393}"/>
              </a:ext>
            </a:extLst>
          </p:cNvPr>
          <p:cNvSpPr txBox="1"/>
          <p:nvPr/>
        </p:nvSpPr>
        <p:spPr>
          <a:xfrm>
            <a:off x="3971600" y="5144877"/>
            <a:ext cx="64350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/>
              <a:t>But aren’t such models “ad hoc”?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33006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28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0560F-5694-7E1B-D05A-4CE024DD1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System dynamics and strictly true macroeconomic definitions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59930C-CF9D-2252-42BA-9FE987E728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70486"/>
            <a:ext cx="6697337" cy="1044568"/>
          </a:xfrm>
        </p:spPr>
        <p:txBody>
          <a:bodyPr/>
          <a:lstStyle/>
          <a:p>
            <a:r>
              <a:rPr lang="en-GB" dirty="0"/>
              <a:t>No: system dynamics models can be shown to be </a:t>
            </a:r>
            <a:r>
              <a:rPr lang="en-GB" b="1" dirty="0"/>
              <a:t>identical</a:t>
            </a:r>
            <a:r>
              <a:rPr lang="en-GB" dirty="0"/>
              <a:t> to models derived from </a:t>
            </a:r>
            <a:r>
              <a:rPr lang="en-GB" b="1" dirty="0"/>
              <a:t>strictly true macroeconomic definitions</a:t>
            </a:r>
            <a:r>
              <a:rPr lang="en-GB" dirty="0"/>
              <a:t>…</a:t>
            </a:r>
            <a:endParaRPr lang="en-US" dirty="0"/>
          </a:p>
        </p:txBody>
      </p:sp>
      <p:pic>
        <p:nvPicPr>
          <p:cNvPr id="4" name="DefinitionsMonetaryModel">
            <a:hlinkClick r:id="" action="ppaction://media"/>
            <a:extLst>
              <a:ext uri="{FF2B5EF4-FFF2-40B4-BE49-F238E27FC236}">
                <a16:creationId xmlns:a16="http://schemas.microsoft.com/office/drawing/2014/main" id="{95AB7B81-C184-54D7-7A6D-C11F1A894E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92318" y="710446"/>
            <a:ext cx="4770710" cy="56352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6B78B833-EACA-9815-9E35-F2C62AA6788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8200" y="1815054"/>
                <a:ext cx="6443949" cy="231627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Put definitions of</a:t>
                </a:r>
              </a:p>
              <a:p>
                <a:pPr lvl="1"/>
                <a:r>
                  <a:rPr lang="en-US" dirty="0"/>
                  <a:t>Wages share of GDP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𝑊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den>
                    </m:f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Employment rate</a:t>
                </a: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λ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</m:den>
                    </m:f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Private Debt to GDP ratio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Into dynamic form:</a:t>
                </a:r>
              </a:p>
            </p:txBody>
          </p:sp>
        </mc:Choice>
        <mc:Fallback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6B78B833-EACA-9815-9E35-F2C62AA678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815054"/>
                <a:ext cx="6443949" cy="2316271"/>
              </a:xfrm>
              <a:prstGeom prst="rect">
                <a:avLst/>
              </a:prstGeom>
              <a:blipFill>
                <a:blip r:embed="rId5"/>
                <a:stretch>
                  <a:fillRect l="-1135" t="-3421" b="-4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F8BE19EF-EF14-524B-FC7E-92E966FE06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6829316"/>
              </p:ext>
            </p:extLst>
          </p:nvPr>
        </p:nvGraphicFramePr>
        <p:xfrm>
          <a:off x="1071033" y="4090552"/>
          <a:ext cx="2770315" cy="15059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476440" imgH="1346040" progId="Equation.DSMT4">
                  <p:embed/>
                </p:oleObj>
              </mc:Choice>
              <mc:Fallback>
                <p:oleObj name="Equation" r:id="rId6" imgW="2476440" imgH="1346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71033" y="4090552"/>
                        <a:ext cx="2770315" cy="15059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7ED23F2-9D53-8E88-AE2C-0A36A61113E0}"/>
              </a:ext>
            </a:extLst>
          </p:cNvPr>
          <p:cNvSpPr txBox="1">
            <a:spLocks/>
          </p:cNvSpPr>
          <p:nvPr/>
        </p:nvSpPr>
        <p:spPr>
          <a:xfrm>
            <a:off x="3841348" y="3831283"/>
            <a:ext cx="3694189" cy="2316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The same dynamics as flowchart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865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11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6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5" grpId="0" build="p" bldLvl="5"/>
      <p:bldP spid="7" grpId="0" build="p" bldLvl="5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EFE46-0C10-0851-B237-824DF1514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need for a second opinion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59BF95-FC30-198C-57EE-ADF44F4EC8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DSGE models are “</a:t>
            </a:r>
            <a:r>
              <a:rPr lang="en-GB" dirty="0" err="1"/>
              <a:t>microfounded</a:t>
            </a:r>
            <a:r>
              <a:rPr lang="en-GB" dirty="0"/>
              <a:t>”—based on Neoclassical microeconomics</a:t>
            </a:r>
          </a:p>
          <a:p>
            <a:pPr lvl="1"/>
            <a:r>
              <a:rPr lang="en-GB" dirty="0"/>
              <a:t>Ravel models are “</a:t>
            </a:r>
            <a:r>
              <a:rPr lang="en-GB" dirty="0" err="1"/>
              <a:t>macrofounded</a:t>
            </a:r>
            <a:r>
              <a:rPr lang="en-GB" dirty="0"/>
              <a:t>”—based on the structure of the macroeconomy</a:t>
            </a:r>
          </a:p>
          <a:p>
            <a:r>
              <a:rPr lang="en-GB" dirty="0"/>
              <a:t>DSGE models do not include banks, debt and money</a:t>
            </a:r>
          </a:p>
          <a:p>
            <a:pPr lvl="1"/>
            <a:r>
              <a:rPr lang="en-GB" dirty="0"/>
              <a:t>Ravel models include banks, debt and money</a:t>
            </a:r>
          </a:p>
          <a:p>
            <a:r>
              <a:rPr lang="en-GB" dirty="0"/>
              <a:t>DSGE models impose an ultimate equilibrium</a:t>
            </a:r>
          </a:p>
          <a:p>
            <a:pPr lvl="1"/>
            <a:r>
              <a:rPr lang="en-GB" dirty="0"/>
              <a:t>Ravel models are complex systems operating far-from-equilibrium </a:t>
            </a:r>
          </a:p>
          <a:p>
            <a:r>
              <a:rPr lang="en-GB" dirty="0"/>
              <a:t>DSGE models are hard for policymakers to understand</a:t>
            </a:r>
          </a:p>
          <a:p>
            <a:pPr lvl="1"/>
            <a:r>
              <a:rPr lang="en-GB" dirty="0"/>
              <a:t>Ravel’s Godley Tables &amp; flowcharts can be read by non-mathematical readers</a:t>
            </a:r>
          </a:p>
          <a:p>
            <a:r>
              <a:rPr lang="en-GB" dirty="0"/>
              <a:t>Just one perspective on the economy</a:t>
            </a:r>
          </a:p>
          <a:p>
            <a:r>
              <a:rPr lang="en-GB" dirty="0"/>
              <a:t>Missed the biggest economic event of this century</a:t>
            </a:r>
          </a:p>
          <a:p>
            <a:r>
              <a:rPr lang="en-GB" dirty="0"/>
              <a:t>A second opinion is better than relying on just one perspective on the economy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227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6D2D0-CDF3-1D43-FACE-96ED437EC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Different answers to open economic questions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874299-59B1-752A-6FF5-3D2C67282E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role of bank credit in the economy?</a:t>
            </a:r>
          </a:p>
          <a:p>
            <a:pPr lvl="1"/>
            <a:r>
              <a:rPr lang="en-GB" dirty="0"/>
              <a:t>Neoclassical theory: “</a:t>
            </a:r>
            <a:r>
              <a:rPr lang="en-US" b="1" i="1" dirty="0"/>
              <a:t>pure redistributions </a:t>
            </a:r>
            <a:r>
              <a:rPr lang="en-US" i="1" dirty="0"/>
              <a:t>should have no significant macro­economic effects</a:t>
            </a:r>
            <a:r>
              <a:rPr lang="en-US" dirty="0"/>
              <a:t>.</a:t>
            </a:r>
            <a:r>
              <a:rPr lang="en-GB" dirty="0"/>
              <a:t>”</a:t>
            </a:r>
            <a:r>
              <a:rPr lang="en-US" dirty="0"/>
              <a:t> (Bernanke 2000)</a:t>
            </a:r>
          </a:p>
          <a:p>
            <a:pPr lvl="1"/>
            <a:r>
              <a:rPr lang="en-US" dirty="0"/>
              <a:t>Banks as “</a:t>
            </a:r>
            <a:r>
              <a:rPr lang="en-GB" dirty="0"/>
              <a:t>competitive, risk-neutral financial institutions who </a:t>
            </a:r>
            <a:r>
              <a:rPr lang="en-GB" b="1" dirty="0"/>
              <a:t>intermediate</a:t>
            </a:r>
            <a:r>
              <a:rPr lang="en-GB" dirty="0"/>
              <a:t> between savers and borrowers </a:t>
            </a:r>
            <a:r>
              <a:rPr lang="en-US" dirty="0"/>
              <a:t>” (Bernanke 2022)</a:t>
            </a:r>
          </a:p>
          <a:p>
            <a:pPr lvl="1"/>
            <a:r>
              <a:rPr lang="en-US" dirty="0"/>
              <a:t>Bank of England 2014: </a:t>
            </a:r>
            <a:r>
              <a:rPr lang="en-GB" dirty="0"/>
              <a:t>“</a:t>
            </a:r>
            <a:r>
              <a:rPr lang="en-GB" b="1" dirty="0"/>
              <a:t>banks do not act simply as intermediaries</a:t>
            </a:r>
            <a:r>
              <a:rPr lang="en-GB" dirty="0"/>
              <a:t>, lending out deposits that savers place with them…” (McLeay, Radia et al. 2014)</a:t>
            </a:r>
          </a:p>
          <a:p>
            <a:r>
              <a:rPr lang="en-GB" dirty="0"/>
              <a:t>Ravel can resolve this</a:t>
            </a:r>
          </a:p>
          <a:p>
            <a:pPr lvl="1"/>
            <a:r>
              <a:rPr lang="en-GB" dirty="0"/>
              <a:t>IF banks are intermediaries, then credit does not matter…</a:t>
            </a:r>
          </a:p>
        </p:txBody>
      </p:sp>
    </p:spTree>
    <p:extLst>
      <p:ext uri="{BB962C8B-B14F-4D97-AF65-F5344CB8AC3E}">
        <p14:creationId xmlns:p14="http://schemas.microsoft.com/office/powerpoint/2010/main" val="30874871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52FA0ED-5C07-FFFE-3455-5BBD755DF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3153" y="975055"/>
            <a:ext cx="8179890" cy="58288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3577611-560E-B270-19E7-2EE7A44963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233" y="930444"/>
            <a:ext cx="8049730" cy="57624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C103FC-820B-89A4-B051-A48CA7632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Different answers to open economic questions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C0D64D-91E6-D624-6EDC-DAD8566392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Credit doesn’t change GDP if banks are intermediaries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30F1E08-0D54-B309-2EA2-C249B9155209}"/>
              </a:ext>
            </a:extLst>
          </p:cNvPr>
          <p:cNvSpPr txBox="1">
            <a:spLocks/>
          </p:cNvSpPr>
          <p:nvPr/>
        </p:nvSpPr>
        <p:spPr>
          <a:xfrm>
            <a:off x="773374" y="1175845"/>
            <a:ext cx="3111500" cy="15207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Credit can be ignored in macroeconomics…</a:t>
            </a:r>
          </a:p>
          <a:p>
            <a:r>
              <a:rPr lang="en-GB" dirty="0"/>
              <a:t>But if banks are loan originators?</a:t>
            </a:r>
            <a:endParaRPr lang="en-US" dirty="0"/>
          </a:p>
        </p:txBody>
      </p:sp>
      <p:sp>
        <p:nvSpPr>
          <p:cNvPr id="7" name="Multiplication Sign 6">
            <a:extLst>
              <a:ext uri="{FF2B5EF4-FFF2-40B4-BE49-F238E27FC236}">
                <a16:creationId xmlns:a16="http://schemas.microsoft.com/office/drawing/2014/main" id="{15F3C4D0-221B-29F5-63B3-8B9E7C9FDFD0}"/>
              </a:ext>
            </a:extLst>
          </p:cNvPr>
          <p:cNvSpPr/>
          <p:nvPr/>
        </p:nvSpPr>
        <p:spPr>
          <a:xfrm>
            <a:off x="6324600" y="5486400"/>
            <a:ext cx="469900" cy="1006474"/>
          </a:xfrm>
          <a:prstGeom prst="mathMultiply">
            <a:avLst/>
          </a:prstGeom>
          <a:solidFill>
            <a:schemeClr val="accent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Multiplication Sign 7">
            <a:extLst>
              <a:ext uri="{FF2B5EF4-FFF2-40B4-BE49-F238E27FC236}">
                <a16:creationId xmlns:a16="http://schemas.microsoft.com/office/drawing/2014/main" id="{20F491C0-6EC3-1C2C-E50F-EDC72FE8B673}"/>
              </a:ext>
            </a:extLst>
          </p:cNvPr>
          <p:cNvSpPr/>
          <p:nvPr/>
        </p:nvSpPr>
        <p:spPr>
          <a:xfrm>
            <a:off x="4013199" y="5836328"/>
            <a:ext cx="2781301" cy="500593"/>
          </a:xfrm>
          <a:prstGeom prst="mathMultiply">
            <a:avLst/>
          </a:prstGeom>
          <a:solidFill>
            <a:schemeClr val="accent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Arrow: Curved Down 8">
            <a:extLst>
              <a:ext uri="{FF2B5EF4-FFF2-40B4-BE49-F238E27FC236}">
                <a16:creationId xmlns:a16="http://schemas.microsoft.com/office/drawing/2014/main" id="{78A10424-AB55-BC11-09E9-366439410036}"/>
              </a:ext>
            </a:extLst>
          </p:cNvPr>
          <p:cNvSpPr/>
          <p:nvPr/>
        </p:nvSpPr>
        <p:spPr>
          <a:xfrm rot="17731039">
            <a:off x="2399218" y="2515397"/>
            <a:ext cx="5447256" cy="1682454"/>
          </a:xfrm>
          <a:prstGeom prst="curvedDownArrow">
            <a:avLst/>
          </a:prstGeom>
          <a:solidFill>
            <a:schemeClr val="accent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4818804-3C1B-5D51-8092-C0FFEDBAD1B9}"/>
              </a:ext>
            </a:extLst>
          </p:cNvPr>
          <p:cNvSpPr txBox="1">
            <a:spLocks/>
          </p:cNvSpPr>
          <p:nvPr/>
        </p:nvSpPr>
        <p:spPr>
          <a:xfrm>
            <a:off x="726807" y="2772832"/>
            <a:ext cx="3517899" cy="11853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Credit affects GDP</a:t>
            </a:r>
          </a:p>
          <a:p>
            <a:r>
              <a:rPr lang="en-GB" dirty="0"/>
              <a:t>Credit cannot be ignored in macroeconomics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547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4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1" grpId="0" build="p" bldLvl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E538C-2D8D-A915-FC6C-AFA925153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Different answers to open economic questions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EAA979-1316-46F3-9B22-D4F57CDA62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770486"/>
            <a:ext cx="10253133" cy="5406477"/>
          </a:xfrm>
        </p:spPr>
        <p:txBody>
          <a:bodyPr>
            <a:normAutofit/>
          </a:bodyPr>
          <a:lstStyle/>
          <a:p>
            <a:r>
              <a:rPr lang="en-GB" dirty="0"/>
              <a:t>Mankiw’s textbook states the mainstream case: deficits reduce “Loanable Funds”</a:t>
            </a:r>
          </a:p>
          <a:p>
            <a:pPr lvl="1"/>
            <a:r>
              <a:rPr lang="en-GB" dirty="0"/>
              <a:t>“When a government spends more than it collects in taxes, it has a budget deficit, which it finances by borrowing from the private sector or from foreign governments… (p. 555)</a:t>
            </a:r>
          </a:p>
          <a:p>
            <a:pPr lvl="1"/>
            <a:r>
              <a:rPr lang="en-GB" dirty="0"/>
              <a:t>The accumulation of past borrowing is the government debt</a:t>
            </a:r>
          </a:p>
          <a:p>
            <a:pPr lvl="1"/>
            <a:r>
              <a:rPr lang="en-GB" dirty="0"/>
              <a:t>Many economists have criticized this increase in government debt as imposing an unjustifiable burden on future generations.” (p. 557)</a:t>
            </a:r>
          </a:p>
          <a:p>
            <a:r>
              <a:rPr lang="en-US" dirty="0"/>
              <a:t>Modelling government finances using Godley Tables &amp; Double-entry Bookkeeping…</a:t>
            </a:r>
          </a:p>
        </p:txBody>
      </p:sp>
    </p:spTree>
    <p:extLst>
      <p:ext uri="{BB962C8B-B14F-4D97-AF65-F5344CB8AC3E}">
        <p14:creationId xmlns:p14="http://schemas.microsoft.com/office/powerpoint/2010/main" val="179376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928B8-5EE2-A0CD-03BB-28477C500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Different answers to open economic questions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1B832-6587-6609-7719-07F253300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70487"/>
            <a:ext cx="10515600" cy="374294"/>
          </a:xfrm>
        </p:spPr>
        <p:txBody>
          <a:bodyPr>
            <a:normAutofit lnSpcReduction="10000"/>
          </a:bodyPr>
          <a:lstStyle/>
          <a:p>
            <a:r>
              <a:rPr lang="en-GB" dirty="0"/>
              <a:t>Deficits create “Loanable Funds”</a:t>
            </a:r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5ACF1A7-E192-94BC-7AD5-04BD19B5A5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7035" y="1144780"/>
            <a:ext cx="11353800" cy="569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480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BFF5A-BDF6-1505-5DF7-1886514FB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Conclusion: Time for a second opinion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22E263-68F2-9A88-40E4-7B1887312F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fact that </a:t>
            </a:r>
            <a:r>
              <a:rPr lang="en-GB" b="1" dirty="0"/>
              <a:t>all</a:t>
            </a:r>
            <a:r>
              <a:rPr lang="en-GB" dirty="0"/>
              <a:t> governments use Neoclassical DSGE models</a:t>
            </a:r>
          </a:p>
          <a:p>
            <a:pPr lvl="1"/>
            <a:r>
              <a:rPr lang="en-GB" dirty="0"/>
              <a:t>Is why no formal models anticipated the GFC</a:t>
            </a:r>
          </a:p>
          <a:p>
            <a:r>
              <a:rPr lang="en-US" dirty="0"/>
              <a:t>Neoclassical models omit credit dynamics</a:t>
            </a:r>
          </a:p>
          <a:p>
            <a:pPr lvl="1"/>
            <a:r>
              <a:rPr lang="en-US" dirty="0"/>
              <a:t>Confirmed by the Bank of England and the Bundesbank</a:t>
            </a:r>
          </a:p>
          <a:p>
            <a:pPr lvl="1"/>
            <a:r>
              <a:rPr lang="en-US" dirty="0"/>
              <a:t>Their arguments on government deficits and debt burdens are provably wrong in accounting</a:t>
            </a:r>
          </a:p>
          <a:p>
            <a:r>
              <a:rPr lang="en-US" dirty="0"/>
              <a:t>An alternative approach is needed</a:t>
            </a:r>
          </a:p>
          <a:p>
            <a:r>
              <a:rPr lang="en-US" dirty="0"/>
              <a:t>Ravel models the monetary system using accounting, and enables dynamic non-equilibrium modelling of production</a:t>
            </a:r>
          </a:p>
          <a:p>
            <a:r>
              <a:rPr lang="en-US" dirty="0"/>
              <a:t>It is the realistic second opinion that policymakers need</a:t>
            </a:r>
          </a:p>
        </p:txBody>
      </p:sp>
    </p:spTree>
    <p:extLst>
      <p:ext uri="{BB962C8B-B14F-4D97-AF65-F5344CB8AC3E}">
        <p14:creationId xmlns:p14="http://schemas.microsoft.com/office/powerpoint/2010/main" val="14483536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>
            <a:alpha val="14000"/>
          </a:schemeClr>
        </a:solidFill>
      </a:spPr>
      <a:bodyPr rtlCol="0" anchor="ctr"/>
      <a:lstStyle>
        <a:defPPr algn="ctr">
          <a:defRPr sz="28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32571</TotalTime>
  <Words>1188</Words>
  <Application>Microsoft Office PowerPoint</Application>
  <PresentationFormat>Widescreen</PresentationFormat>
  <Paragraphs>109</Paragraphs>
  <Slides>17</Slides>
  <Notes>0</Notes>
  <HiddenSlides>0</HiddenSlides>
  <MMClips>3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Aptos</vt:lpstr>
      <vt:lpstr>Arial</vt:lpstr>
      <vt:lpstr>Calibri</vt:lpstr>
      <vt:lpstr>Calibri Light</vt:lpstr>
      <vt:lpstr>Cambria Math</vt:lpstr>
      <vt:lpstr>Office Theme</vt:lpstr>
      <vt:lpstr>Equation</vt:lpstr>
      <vt:lpstr>Macroeconomics: Time for a Second Opinion</vt:lpstr>
      <vt:lpstr>Almost all Macroeconomic Models today…</vt:lpstr>
      <vt:lpstr>Actual outcomes</vt:lpstr>
      <vt:lpstr>The missing links in DSGE models</vt:lpstr>
      <vt:lpstr>Ravel for system dynamics modelling of money and production</vt:lpstr>
      <vt:lpstr>Ravel for system dynamics modelling of money and production</vt:lpstr>
      <vt:lpstr>Ravel for system dynamics modelling of money and production</vt:lpstr>
      <vt:lpstr>The need for a second opinion</vt:lpstr>
      <vt:lpstr>The need for a second opinion</vt:lpstr>
      <vt:lpstr>Can credit be incorporated into DSGE models?</vt:lpstr>
      <vt:lpstr>System dynamics and strictly true macroeconomic definitions</vt:lpstr>
      <vt:lpstr>The need for a second opinion</vt:lpstr>
      <vt:lpstr>Different answers to open economic questions</vt:lpstr>
      <vt:lpstr>Different answers to open economic questions</vt:lpstr>
      <vt:lpstr>Different answers to open economic questions</vt:lpstr>
      <vt:lpstr>Different answers to open economic questions</vt:lpstr>
      <vt:lpstr>Conclusion: Time for a second opinion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 Keen</dc:creator>
  <cp:lastModifiedBy>Stephen Keen</cp:lastModifiedBy>
  <cp:revision>2438</cp:revision>
  <dcterms:created xsi:type="dcterms:W3CDTF">2022-11-30T08:13:19Z</dcterms:created>
  <dcterms:modified xsi:type="dcterms:W3CDTF">2026-07-01T16:46:13Z</dcterms:modified>
</cp:coreProperties>
</file>