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rimo"/>
      <p:bold r:id="rId21"/>
      <p:boldItalic r:id="rId22"/>
    </p:embeddedFont>
    <p:embeddedFont>
      <p:font typeface="Fira Code"/>
      <p:bold r:id="rId23"/>
    </p:embeddedFont>
    <p:embeddedFont>
      <p:font typeface="DM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mo-boldItalic.fntdata"/><Relationship Id="rId21" Type="http://schemas.openxmlformats.org/officeDocument/2006/relationships/font" Target="fonts/Arimo-bold.fntdata"/><Relationship Id="rId24" Type="http://schemas.openxmlformats.org/officeDocument/2006/relationships/font" Target="fonts/DMSans-regular.fntdata"/><Relationship Id="rId23" Type="http://schemas.openxmlformats.org/officeDocument/2006/relationships/font" Target="fonts/FiraCod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italic.fntdata"/><Relationship Id="rId25" Type="http://schemas.openxmlformats.org/officeDocument/2006/relationships/font" Target="fonts/DMSans-bold.fntdata"/><Relationship Id="rId27" Type="http://schemas.openxmlformats.org/officeDocument/2006/relationships/font" Target="fonts/DM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40" Type="http://schemas.openxmlformats.org/officeDocument/2006/relationships/image" Target="../media/image44.png"/><Relationship Id="rId20" Type="http://schemas.openxmlformats.org/officeDocument/2006/relationships/image" Target="../media/image25.png"/><Relationship Id="rId41" Type="http://schemas.openxmlformats.org/officeDocument/2006/relationships/image" Target="../media/image49.png"/><Relationship Id="rId22" Type="http://schemas.openxmlformats.org/officeDocument/2006/relationships/image" Target="../media/image30.png"/><Relationship Id="rId21" Type="http://schemas.openxmlformats.org/officeDocument/2006/relationships/image" Target="../media/image36.png"/><Relationship Id="rId24" Type="http://schemas.openxmlformats.org/officeDocument/2006/relationships/image" Target="../media/image47.png"/><Relationship Id="rId23"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4.png"/><Relationship Id="rId26" Type="http://schemas.openxmlformats.org/officeDocument/2006/relationships/image" Target="../media/image26.png"/><Relationship Id="rId25" Type="http://schemas.openxmlformats.org/officeDocument/2006/relationships/image" Target="../media/image50.png"/><Relationship Id="rId28" Type="http://schemas.openxmlformats.org/officeDocument/2006/relationships/image" Target="../media/image31.png"/><Relationship Id="rId27" Type="http://schemas.openxmlformats.org/officeDocument/2006/relationships/image" Target="../media/image29.png"/><Relationship Id="rId5" Type="http://schemas.openxmlformats.org/officeDocument/2006/relationships/image" Target="../media/image10.png"/><Relationship Id="rId6" Type="http://schemas.openxmlformats.org/officeDocument/2006/relationships/image" Target="../media/image9.png"/><Relationship Id="rId29" Type="http://schemas.openxmlformats.org/officeDocument/2006/relationships/image" Target="../media/image32.png"/><Relationship Id="rId7" Type="http://schemas.openxmlformats.org/officeDocument/2006/relationships/image" Target="../media/image11.png"/><Relationship Id="rId8" Type="http://schemas.openxmlformats.org/officeDocument/2006/relationships/image" Target="../media/image13.png"/><Relationship Id="rId31" Type="http://schemas.openxmlformats.org/officeDocument/2006/relationships/image" Target="../media/image34.png"/><Relationship Id="rId30" Type="http://schemas.openxmlformats.org/officeDocument/2006/relationships/image" Target="../media/image41.png"/><Relationship Id="rId11" Type="http://schemas.openxmlformats.org/officeDocument/2006/relationships/image" Target="../media/image51.png"/><Relationship Id="rId33" Type="http://schemas.openxmlformats.org/officeDocument/2006/relationships/image" Target="../media/image45.png"/><Relationship Id="rId10" Type="http://schemas.openxmlformats.org/officeDocument/2006/relationships/image" Target="../media/image17.png"/><Relationship Id="rId32" Type="http://schemas.openxmlformats.org/officeDocument/2006/relationships/image" Target="../media/image35.png"/><Relationship Id="rId13" Type="http://schemas.openxmlformats.org/officeDocument/2006/relationships/image" Target="../media/image23.png"/><Relationship Id="rId35" Type="http://schemas.openxmlformats.org/officeDocument/2006/relationships/image" Target="../media/image39.png"/><Relationship Id="rId12" Type="http://schemas.openxmlformats.org/officeDocument/2006/relationships/image" Target="../media/image15.png"/><Relationship Id="rId34" Type="http://schemas.openxmlformats.org/officeDocument/2006/relationships/image" Target="../media/image40.png"/><Relationship Id="rId15" Type="http://schemas.openxmlformats.org/officeDocument/2006/relationships/image" Target="../media/image16.png"/><Relationship Id="rId37" Type="http://schemas.openxmlformats.org/officeDocument/2006/relationships/image" Target="../media/image46.png"/><Relationship Id="rId14" Type="http://schemas.openxmlformats.org/officeDocument/2006/relationships/image" Target="../media/image18.png"/><Relationship Id="rId36" Type="http://schemas.openxmlformats.org/officeDocument/2006/relationships/image" Target="../media/image38.png"/><Relationship Id="rId17" Type="http://schemas.openxmlformats.org/officeDocument/2006/relationships/image" Target="../media/image22.png"/><Relationship Id="rId39" Type="http://schemas.openxmlformats.org/officeDocument/2006/relationships/image" Target="../media/image43.png"/><Relationship Id="rId16" Type="http://schemas.openxmlformats.org/officeDocument/2006/relationships/image" Target="../media/image20.png"/><Relationship Id="rId38" Type="http://schemas.openxmlformats.org/officeDocument/2006/relationships/image" Target="../media/image48.png"/><Relationship Id="rId19" Type="http://schemas.openxmlformats.org/officeDocument/2006/relationships/image" Target="../media/image33.png"/><Relationship Id="rId1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3" name="Shape 83"/>
        <p:cNvGrpSpPr/>
        <p:nvPr/>
      </p:nvGrpSpPr>
      <p:grpSpPr>
        <a:xfrm>
          <a:off x="0" y="0"/>
          <a:ext cx="0" cy="0"/>
          <a:chOff x="0" y="0"/>
          <a:chExt cx="0" cy="0"/>
        </a:xfrm>
      </p:grpSpPr>
      <p:grpSp>
        <p:nvGrpSpPr>
          <p:cNvPr id="84" name="Google Shape;84;p13"/>
          <p:cNvGrpSpPr/>
          <p:nvPr/>
        </p:nvGrpSpPr>
        <p:grpSpPr>
          <a:xfrm>
            <a:off x="14045454" y="-602754"/>
            <a:ext cx="10287000" cy="10889754"/>
            <a:chOff x="0" y="-803672"/>
            <a:chExt cx="13716000" cy="14519672"/>
          </a:xfrm>
        </p:grpSpPr>
        <p:grpSp>
          <p:nvGrpSpPr>
            <p:cNvPr id="85" name="Google Shape;85;p13"/>
            <p:cNvGrpSpPr/>
            <p:nvPr/>
          </p:nvGrpSpPr>
          <p:grpSpPr>
            <a:xfrm>
              <a:off x="0" y="-803672"/>
              <a:ext cx="13716000" cy="14519672"/>
              <a:chOff x="0" y="-47625"/>
              <a:chExt cx="812800" cy="860425"/>
            </a:xfrm>
          </p:grpSpPr>
          <p:sp>
            <p:nvSpPr>
              <p:cNvPr id="86" name="Google Shape;86;p1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gradFill>
                <a:gsLst>
                  <a:gs pos="0">
                    <a:srgbClr val="FB861A">
                      <a:alpha val="20000"/>
                    </a:srgbClr>
                  </a:gs>
                  <a:gs pos="100000">
                    <a:srgbClr val="E0058B">
                      <a:alpha val="20000"/>
                    </a:srgbClr>
                  </a:gs>
                </a:gsLst>
                <a:lin ang="5400000" scaled="0"/>
              </a:gradFill>
              <a:ln>
                <a:noFill/>
              </a:ln>
            </p:spPr>
          </p:sp>
          <p:sp>
            <p:nvSpPr>
              <p:cNvPr id="87" name="Google Shape;87;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3"/>
            <p:cNvGrpSpPr/>
            <p:nvPr/>
          </p:nvGrpSpPr>
          <p:grpSpPr>
            <a:xfrm>
              <a:off x="890649" y="191350"/>
              <a:ext cx="11934701" cy="12634000"/>
              <a:chOff x="0" y="-47625"/>
              <a:chExt cx="812800" cy="860425"/>
            </a:xfrm>
          </p:grpSpPr>
          <p:sp>
            <p:nvSpPr>
              <p:cNvPr id="89" name="Google Shape;89;p1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gradFill>
                <a:gsLst>
                  <a:gs pos="0">
                    <a:srgbClr val="FB861A">
                      <a:alpha val="40000"/>
                    </a:srgbClr>
                  </a:gs>
                  <a:gs pos="100000">
                    <a:srgbClr val="E0058B">
                      <a:alpha val="40000"/>
                    </a:srgbClr>
                  </a:gs>
                </a:gsLst>
                <a:lin ang="5400000" scaled="0"/>
              </a:gradFill>
              <a:ln>
                <a:noFill/>
              </a:ln>
            </p:spPr>
          </p:sp>
          <p:sp>
            <p:nvSpPr>
              <p:cNvPr id="90" name="Google Shape;90;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3"/>
            <p:cNvGrpSpPr/>
            <p:nvPr/>
          </p:nvGrpSpPr>
          <p:grpSpPr>
            <a:xfrm>
              <a:off x="1781299" y="1186373"/>
              <a:ext cx="10153403" cy="10748329"/>
              <a:chOff x="0" y="-47625"/>
              <a:chExt cx="812800" cy="860425"/>
            </a:xfrm>
          </p:grpSpPr>
          <p:sp>
            <p:nvSpPr>
              <p:cNvPr id="92" name="Google Shape;92;p1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gradFill>
                <a:gsLst>
                  <a:gs pos="0">
                    <a:srgbClr val="FB861A">
                      <a:alpha val="60000"/>
                    </a:srgbClr>
                  </a:gs>
                  <a:gs pos="100000">
                    <a:srgbClr val="E0058B">
                      <a:alpha val="60000"/>
                    </a:srgbClr>
                  </a:gs>
                </a:gsLst>
                <a:lin ang="5400000" scaled="0"/>
              </a:gradFill>
              <a:ln>
                <a:noFill/>
              </a:ln>
            </p:spPr>
          </p:sp>
          <p:sp>
            <p:nvSpPr>
              <p:cNvPr id="93" name="Google Shape;93;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3"/>
            <p:cNvGrpSpPr/>
            <p:nvPr/>
          </p:nvGrpSpPr>
          <p:grpSpPr>
            <a:xfrm>
              <a:off x="2671948" y="2100697"/>
              <a:ext cx="8372104" cy="8919679"/>
              <a:chOff x="0" y="-47625"/>
              <a:chExt cx="670204" cy="714038"/>
            </a:xfrm>
          </p:grpSpPr>
          <p:sp>
            <p:nvSpPr>
              <p:cNvPr id="95" name="Google Shape;95;p13"/>
              <p:cNvSpPr/>
              <p:nvPr/>
            </p:nvSpPr>
            <p:spPr>
              <a:xfrm>
                <a:off x="0" y="0"/>
                <a:ext cx="670204" cy="666413"/>
              </a:xfrm>
              <a:custGeom>
                <a:rect b="b" l="l" r="r" t="t"/>
                <a:pathLst>
                  <a:path extrusionOk="0" h="666413" w="670204">
                    <a:moveTo>
                      <a:pt x="0" y="0"/>
                    </a:moveTo>
                    <a:lnTo>
                      <a:pt x="670204" y="0"/>
                    </a:lnTo>
                    <a:lnTo>
                      <a:pt x="670204" y="666413"/>
                    </a:lnTo>
                    <a:lnTo>
                      <a:pt x="0" y="666413"/>
                    </a:lnTo>
                    <a:close/>
                  </a:path>
                </a:pathLst>
              </a:custGeom>
              <a:gradFill>
                <a:gsLst>
                  <a:gs pos="0">
                    <a:srgbClr val="FB861A">
                      <a:alpha val="80000"/>
                    </a:srgbClr>
                  </a:gs>
                  <a:gs pos="100000">
                    <a:srgbClr val="E0058B">
                      <a:alpha val="80000"/>
                    </a:srgbClr>
                  </a:gs>
                </a:gsLst>
                <a:lin ang="5400000" scaled="0"/>
              </a:gradFill>
              <a:ln>
                <a:noFill/>
              </a:ln>
            </p:spPr>
          </p:sp>
          <p:sp>
            <p:nvSpPr>
              <p:cNvPr id="96" name="Google Shape;96;p13"/>
              <p:cNvSpPr txBox="1"/>
              <p:nvPr/>
            </p:nvSpPr>
            <p:spPr>
              <a:xfrm>
                <a:off x="0" y="-47625"/>
                <a:ext cx="670204" cy="71403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13"/>
            <p:cNvGrpSpPr/>
            <p:nvPr/>
          </p:nvGrpSpPr>
          <p:grpSpPr>
            <a:xfrm>
              <a:off x="3562597" y="2991348"/>
              <a:ext cx="6590805" cy="7138380"/>
              <a:chOff x="0" y="-47625"/>
              <a:chExt cx="527607" cy="571442"/>
            </a:xfrm>
          </p:grpSpPr>
          <p:sp>
            <p:nvSpPr>
              <p:cNvPr id="98" name="Google Shape;98;p13"/>
              <p:cNvSpPr/>
              <p:nvPr/>
            </p:nvSpPr>
            <p:spPr>
              <a:xfrm>
                <a:off x="0" y="0"/>
                <a:ext cx="527607" cy="523817"/>
              </a:xfrm>
              <a:custGeom>
                <a:rect b="b" l="l" r="r" t="t"/>
                <a:pathLst>
                  <a:path extrusionOk="0" h="523817" w="527607">
                    <a:moveTo>
                      <a:pt x="0" y="0"/>
                    </a:moveTo>
                    <a:lnTo>
                      <a:pt x="527607" y="0"/>
                    </a:lnTo>
                    <a:lnTo>
                      <a:pt x="527607" y="523817"/>
                    </a:lnTo>
                    <a:lnTo>
                      <a:pt x="0" y="523817"/>
                    </a:lnTo>
                    <a:close/>
                  </a:path>
                </a:pathLst>
              </a:custGeom>
              <a:gradFill>
                <a:gsLst>
                  <a:gs pos="0">
                    <a:srgbClr val="FB861A"/>
                  </a:gs>
                  <a:gs pos="100000">
                    <a:srgbClr val="E0058B"/>
                  </a:gs>
                </a:gsLst>
                <a:lin ang="5400000" scaled="0"/>
              </a:gradFill>
              <a:ln>
                <a:noFill/>
              </a:ln>
            </p:spPr>
          </p:sp>
          <p:sp>
            <p:nvSpPr>
              <p:cNvPr id="99" name="Google Shape;99;p13"/>
              <p:cNvSpPr txBox="1"/>
              <p:nvPr/>
            </p:nvSpPr>
            <p:spPr>
              <a:xfrm>
                <a:off x="0" y="-47625"/>
                <a:ext cx="527607" cy="57144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00" name="Google Shape;100;p13"/>
          <p:cNvSpPr txBox="1"/>
          <p:nvPr/>
        </p:nvSpPr>
        <p:spPr>
          <a:xfrm>
            <a:off x="1028700" y="8803006"/>
            <a:ext cx="11973496" cy="45529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700" u="none" cap="none" strike="noStrike">
                <a:solidFill>
                  <a:srgbClr val="FFFFFF"/>
                </a:solidFill>
                <a:latin typeface="DM Sans"/>
                <a:ea typeface="DM Sans"/>
                <a:cs typeface="DM Sans"/>
                <a:sym typeface="DM Sans"/>
              </a:rPr>
              <a:t>Keynote by Prof. Louisa Mae Moore</a:t>
            </a:r>
            <a:endParaRPr/>
          </a:p>
        </p:txBody>
      </p:sp>
      <p:cxnSp>
        <p:nvCxnSpPr>
          <p:cNvPr id="101" name="Google Shape;101;p13"/>
          <p:cNvCxnSpPr/>
          <p:nvPr/>
        </p:nvCxnSpPr>
        <p:spPr>
          <a:xfrm>
            <a:off x="7015448" y="9035415"/>
            <a:ext cx="5986748" cy="0"/>
          </a:xfrm>
          <a:prstGeom prst="straightConnector1">
            <a:avLst/>
          </a:prstGeom>
          <a:noFill/>
          <a:ln cap="flat" cmpd="sng" w="28575">
            <a:solidFill>
              <a:srgbClr val="FFFFFF"/>
            </a:solidFill>
            <a:prstDash val="solid"/>
            <a:round/>
            <a:headEnd len="sm" w="sm" type="none"/>
            <a:tailEnd len="sm" w="sm" type="none"/>
          </a:ln>
        </p:spPr>
      </p:cxnSp>
      <p:cxnSp>
        <p:nvCxnSpPr>
          <p:cNvPr id="102" name="Google Shape;102;p13"/>
          <p:cNvCxnSpPr/>
          <p:nvPr/>
        </p:nvCxnSpPr>
        <p:spPr>
          <a:xfrm>
            <a:off x="3707974" y="1322103"/>
            <a:ext cx="6180546" cy="0"/>
          </a:xfrm>
          <a:prstGeom prst="straightConnector1">
            <a:avLst/>
          </a:prstGeom>
          <a:noFill/>
          <a:ln cap="flat" cmpd="sng" w="28575">
            <a:solidFill>
              <a:srgbClr val="FFFFFF"/>
            </a:solidFill>
            <a:prstDash val="solid"/>
            <a:round/>
            <a:headEnd len="sm" w="sm" type="none"/>
            <a:tailEnd len="sm" w="sm" type="none"/>
          </a:ln>
        </p:spPr>
      </p:cxnSp>
      <p:grpSp>
        <p:nvGrpSpPr>
          <p:cNvPr id="103" name="Google Shape;103;p13"/>
          <p:cNvGrpSpPr/>
          <p:nvPr/>
        </p:nvGrpSpPr>
        <p:grpSpPr>
          <a:xfrm>
            <a:off x="1028700" y="1050131"/>
            <a:ext cx="2277239" cy="565375"/>
            <a:chOff x="0" y="28575"/>
            <a:chExt cx="3036318" cy="753833"/>
          </a:xfrm>
        </p:grpSpPr>
        <p:sp>
          <p:nvSpPr>
            <p:cNvPr id="104" name="Google Shape;104;p13"/>
            <p:cNvSpPr/>
            <p:nvPr/>
          </p:nvSpPr>
          <p:spPr>
            <a:xfrm>
              <a:off x="0" y="54047"/>
              <a:ext cx="761112" cy="634007"/>
            </a:xfrm>
            <a:custGeom>
              <a:rect b="b" l="l" r="r" t="t"/>
              <a:pathLst>
                <a:path extrusionOk="0" h="634007" w="761112">
                  <a:moveTo>
                    <a:pt x="0" y="0"/>
                  </a:moveTo>
                  <a:lnTo>
                    <a:pt x="761112" y="0"/>
                  </a:lnTo>
                  <a:lnTo>
                    <a:pt x="761112" y="634006"/>
                  </a:lnTo>
                  <a:lnTo>
                    <a:pt x="0" y="634006"/>
                  </a:lnTo>
                  <a:lnTo>
                    <a:pt x="0" y="0"/>
                  </a:lnTo>
                  <a:close/>
                </a:path>
              </a:pathLst>
            </a:custGeom>
            <a:blipFill rotWithShape="1">
              <a:blip r:embed="rId3">
                <a:alphaModFix/>
              </a:blip>
              <a:stretch>
                <a:fillRect b="0" l="0" r="0" t="0"/>
              </a:stretch>
            </a:blipFill>
            <a:ln>
              <a:noFill/>
            </a:ln>
          </p:spPr>
        </p:sp>
        <p:sp>
          <p:nvSpPr>
            <p:cNvPr id="105" name="Google Shape;105;p13"/>
            <p:cNvSpPr txBox="1"/>
            <p:nvPr/>
          </p:nvSpPr>
          <p:spPr>
            <a:xfrm>
              <a:off x="887888" y="28575"/>
              <a:ext cx="2148430" cy="753833"/>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US" sz="2100" u="none" cap="none" strike="noStrike">
                  <a:solidFill>
                    <a:srgbClr val="FFFFFF"/>
                  </a:solidFill>
                  <a:latin typeface="Fira Code"/>
                  <a:ea typeface="Fira Code"/>
                  <a:cs typeface="Fira Code"/>
                  <a:sym typeface="Fira Code"/>
                </a:rPr>
                <a:t>WEST TRAVE UNIVERSITY</a:t>
              </a:r>
              <a:endParaRPr/>
            </a:p>
          </p:txBody>
        </p:sp>
      </p:grpSp>
      <p:sp>
        <p:nvSpPr>
          <p:cNvPr id="106" name="Google Shape;106;p13"/>
          <p:cNvSpPr txBox="1"/>
          <p:nvPr/>
        </p:nvSpPr>
        <p:spPr>
          <a:xfrm>
            <a:off x="1028700" y="5629847"/>
            <a:ext cx="11973600" cy="28338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1507" u="none" cap="none" strike="noStrike">
                <a:solidFill>
                  <a:srgbClr val="FFFFFF"/>
                </a:solidFill>
                <a:latin typeface="DM Sans"/>
                <a:ea typeface="DM Sans"/>
                <a:cs typeface="DM Sans"/>
                <a:sym typeface="DM Sans"/>
              </a:rPr>
              <a:t>IMPORTANCE OF INVESTMENT</a:t>
            </a:r>
            <a:endParaRPr/>
          </a:p>
        </p:txBody>
      </p:sp>
      <p:sp>
        <p:nvSpPr>
          <p:cNvPr id="107" name="Google Shape;107;p13"/>
          <p:cNvSpPr txBox="1"/>
          <p:nvPr/>
        </p:nvSpPr>
        <p:spPr>
          <a:xfrm>
            <a:off x="10290555" y="1070643"/>
            <a:ext cx="2711641" cy="45529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700" u="none" cap="none" strike="noStrike">
                <a:solidFill>
                  <a:srgbClr val="FFFFFF"/>
                </a:solidFill>
                <a:latin typeface="DM Sans"/>
                <a:ea typeface="DM Sans"/>
                <a:cs typeface="DM Sans"/>
                <a:sym typeface="DM Sans"/>
              </a:rPr>
              <a:t>November 2030</a:t>
            </a:r>
            <a:endParaRPr/>
          </a:p>
        </p:txBody>
      </p:sp>
      <p:pic>
        <p:nvPicPr>
          <p:cNvPr id="108" name="Google Shape;108;p13"/>
          <p:cNvPicPr preferRelativeResize="0"/>
          <p:nvPr/>
        </p:nvPicPr>
        <p:blipFill rotWithShape="1">
          <a:blip r:embed="rId4">
            <a:alphaModFix/>
          </a:blip>
          <a:srcRect b="6302" l="0" r="0" t="59340"/>
          <a:stretch/>
        </p:blipFill>
        <p:spPr>
          <a:xfrm>
            <a:off x="0" y="2025081"/>
            <a:ext cx="13002196" cy="2976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8" name="Shape 358"/>
        <p:cNvGrpSpPr/>
        <p:nvPr/>
      </p:nvGrpSpPr>
      <p:grpSpPr>
        <a:xfrm>
          <a:off x="0" y="0"/>
          <a:ext cx="0" cy="0"/>
          <a:chOff x="0" y="0"/>
          <a:chExt cx="0" cy="0"/>
        </a:xfrm>
      </p:grpSpPr>
      <p:pic>
        <p:nvPicPr>
          <p:cNvPr id="359" name="Google Shape;359;p22"/>
          <p:cNvPicPr preferRelativeResize="0"/>
          <p:nvPr/>
        </p:nvPicPr>
        <p:blipFill rotWithShape="1">
          <a:blip r:embed="rId3">
            <a:alphaModFix/>
          </a:blip>
          <a:srcRect b="18489" l="0" r="12160" t="7488"/>
          <a:stretch/>
        </p:blipFill>
        <p:spPr>
          <a:xfrm>
            <a:off x="1335982" y="0"/>
            <a:ext cx="18288000" cy="10287000"/>
          </a:xfrm>
          <a:prstGeom prst="rect">
            <a:avLst/>
          </a:prstGeom>
          <a:noFill/>
          <a:ln>
            <a:noFill/>
          </a:ln>
        </p:spPr>
      </p:pic>
      <p:sp>
        <p:nvSpPr>
          <p:cNvPr id="360" name="Google Shape;360;p22"/>
          <p:cNvSpPr txBox="1"/>
          <p:nvPr/>
        </p:nvSpPr>
        <p:spPr>
          <a:xfrm>
            <a:off x="1028700" y="7059874"/>
            <a:ext cx="4160478" cy="54730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FFFFFF"/>
                </a:solidFill>
                <a:latin typeface="DM Sans"/>
                <a:ea typeface="DM Sans"/>
                <a:cs typeface="DM Sans"/>
                <a:sym typeface="DM Sans"/>
              </a:rPr>
              <a:t>— Benjamin Franklin</a:t>
            </a:r>
            <a:endParaRPr/>
          </a:p>
        </p:txBody>
      </p:sp>
      <p:sp>
        <p:nvSpPr>
          <p:cNvPr id="361" name="Google Shape;361;p22"/>
          <p:cNvSpPr txBox="1"/>
          <p:nvPr/>
        </p:nvSpPr>
        <p:spPr>
          <a:xfrm>
            <a:off x="1028700" y="2679822"/>
            <a:ext cx="6657300" cy="39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FFFFFF"/>
                </a:solidFill>
                <a:latin typeface="DM Sans"/>
                <a:ea typeface="DM Sans"/>
                <a:cs typeface="DM Sans"/>
                <a:sym typeface="DM Sans"/>
              </a:rPr>
              <a:t>“An investment in knowledge always pays the best interest.”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65" name="Shape 365"/>
        <p:cNvGrpSpPr/>
        <p:nvPr/>
      </p:nvGrpSpPr>
      <p:grpSpPr>
        <a:xfrm>
          <a:off x="0" y="0"/>
          <a:ext cx="0" cy="0"/>
          <a:chOff x="0" y="0"/>
          <a:chExt cx="0" cy="0"/>
        </a:xfrm>
      </p:grpSpPr>
      <p:sp>
        <p:nvSpPr>
          <p:cNvPr id="366" name="Google Shape;366;p23"/>
          <p:cNvSpPr txBox="1"/>
          <p:nvPr/>
        </p:nvSpPr>
        <p:spPr>
          <a:xfrm>
            <a:off x="1028700" y="2953300"/>
            <a:ext cx="9444600" cy="5200500"/>
          </a:xfrm>
          <a:prstGeom prst="rect">
            <a:avLst/>
          </a:prstGeom>
          <a:noFill/>
          <a:ln>
            <a:noFill/>
          </a:ln>
        </p:spPr>
        <p:txBody>
          <a:bodyPr anchorCtr="0" anchor="t" bIns="0" lIns="0" spcFirstLastPara="1" rIns="0" wrap="square" tIns="0">
            <a:spAutoFit/>
          </a:bodyPr>
          <a:lstStyle/>
          <a:p>
            <a:pPr indent="-280668" lvl="1" marL="561339" marR="0" rtl="0" algn="l">
              <a:lnSpc>
                <a:spcPct val="100000"/>
              </a:lnSpc>
              <a:spcBef>
                <a:spcPts val="0"/>
              </a:spcBef>
              <a:spcAft>
                <a:spcPts val="0"/>
              </a:spcAft>
              <a:buClr>
                <a:srgbClr val="FFFFFF"/>
              </a:buClr>
              <a:buSzPts val="2599"/>
              <a:buFont typeface="Arial"/>
              <a:buChar char="•"/>
            </a:pPr>
            <a:r>
              <a:rPr b="0" i="0" lang="en-US" sz="2599" u="none" cap="none" strike="noStrike">
                <a:solidFill>
                  <a:srgbClr val="FFFFFF"/>
                </a:solidFill>
                <a:latin typeface="DM Sans"/>
                <a:ea typeface="DM Sans"/>
                <a:cs typeface="DM Sans"/>
                <a:sym typeface="DM Sans"/>
              </a:rPr>
              <a:t>Investing involves buying assets to generate income            or earn high interest rates.</a:t>
            </a:r>
            <a:endParaRPr/>
          </a:p>
          <a:p>
            <a:pPr indent="-280668" lvl="1" marL="561339" marR="0" rtl="0" algn="l">
              <a:lnSpc>
                <a:spcPct val="100000"/>
              </a:lnSpc>
              <a:spcBef>
                <a:spcPts val="0"/>
              </a:spcBef>
              <a:spcAft>
                <a:spcPts val="0"/>
              </a:spcAft>
              <a:buClr>
                <a:srgbClr val="FFFFFF"/>
              </a:buClr>
              <a:buSzPts val="2599"/>
              <a:buFont typeface="Arial"/>
              <a:buChar char="•"/>
            </a:pPr>
            <a:r>
              <a:rPr b="0" i="0" lang="en-US" sz="2599" u="none" cap="none" strike="noStrike">
                <a:solidFill>
                  <a:srgbClr val="FFFFFF"/>
                </a:solidFill>
                <a:latin typeface="DM Sans"/>
                <a:ea typeface="DM Sans"/>
                <a:cs typeface="DM Sans"/>
                <a:sym typeface="DM Sans"/>
              </a:rPr>
              <a:t>Investing early allows you to recover quickly from losses, grow your funds' value, and build financial resilience.</a:t>
            </a:r>
            <a:endParaRPr/>
          </a:p>
          <a:p>
            <a:pPr indent="-280668" lvl="1" marL="561339" marR="0" rtl="0" algn="l">
              <a:lnSpc>
                <a:spcPct val="100000"/>
              </a:lnSpc>
              <a:spcBef>
                <a:spcPts val="0"/>
              </a:spcBef>
              <a:spcAft>
                <a:spcPts val="0"/>
              </a:spcAft>
              <a:buClr>
                <a:srgbClr val="FFFFFF"/>
              </a:buClr>
              <a:buSzPts val="2599"/>
              <a:buFont typeface="Arial"/>
              <a:buChar char="•"/>
            </a:pPr>
            <a:r>
              <a:rPr b="0" i="0" lang="en-US" sz="2599" u="none" cap="none" strike="noStrike">
                <a:solidFill>
                  <a:srgbClr val="FFFFFF"/>
                </a:solidFill>
                <a:latin typeface="DM Sans"/>
                <a:ea typeface="DM Sans"/>
                <a:cs typeface="DM Sans"/>
                <a:sym typeface="DM Sans"/>
              </a:rPr>
              <a:t>Compound interest lets you earn interest on your interest, helping your money grow faster than simple interest.</a:t>
            </a:r>
            <a:endParaRPr/>
          </a:p>
          <a:p>
            <a:pPr indent="-280668" lvl="1" marL="561339" marR="0" rtl="0" algn="l">
              <a:lnSpc>
                <a:spcPct val="100000"/>
              </a:lnSpc>
              <a:spcBef>
                <a:spcPts val="0"/>
              </a:spcBef>
              <a:spcAft>
                <a:spcPts val="0"/>
              </a:spcAft>
              <a:buClr>
                <a:srgbClr val="FFFFFF"/>
              </a:buClr>
              <a:buSzPts val="2599"/>
              <a:buFont typeface="Arial"/>
              <a:buChar char="•"/>
            </a:pPr>
            <a:r>
              <a:rPr b="0" i="0" lang="en-US" sz="2599" u="none" cap="none" strike="noStrike">
                <a:solidFill>
                  <a:srgbClr val="FFFFFF"/>
                </a:solidFill>
                <a:latin typeface="DM Sans"/>
                <a:ea typeface="DM Sans"/>
                <a:cs typeface="DM Sans"/>
                <a:sym typeface="DM Sans"/>
              </a:rPr>
              <a:t>The 50/30/20 rule is a great starting point for deciding how much to invest and save.</a:t>
            </a:r>
            <a:endParaRPr/>
          </a:p>
          <a:p>
            <a:pPr indent="-280668" lvl="1" marL="561339" marR="0" rtl="0" algn="l">
              <a:lnSpc>
                <a:spcPct val="100000"/>
              </a:lnSpc>
              <a:spcBef>
                <a:spcPts val="0"/>
              </a:spcBef>
              <a:spcAft>
                <a:spcPts val="0"/>
              </a:spcAft>
              <a:buClr>
                <a:srgbClr val="FFFFFF"/>
              </a:buClr>
              <a:buSzPts val="2599"/>
              <a:buFont typeface="Arial"/>
              <a:buChar char="•"/>
            </a:pPr>
            <a:r>
              <a:rPr b="0" i="0" lang="en-US" sz="2599" u="none" cap="none" strike="noStrike">
                <a:solidFill>
                  <a:srgbClr val="FFFFFF"/>
                </a:solidFill>
                <a:latin typeface="DM Sans"/>
                <a:ea typeface="DM Sans"/>
                <a:cs typeface="DM Sans"/>
                <a:sym typeface="DM Sans"/>
              </a:rPr>
              <a:t>Begin with low- to medium-risk investments before exploring higher-risk options.</a:t>
            </a:r>
            <a:endParaRPr/>
          </a:p>
          <a:p>
            <a:pPr indent="-280668" lvl="1" marL="561339" marR="0" rtl="0" algn="l">
              <a:lnSpc>
                <a:spcPct val="100000"/>
              </a:lnSpc>
              <a:spcBef>
                <a:spcPts val="0"/>
              </a:spcBef>
              <a:spcAft>
                <a:spcPts val="0"/>
              </a:spcAft>
              <a:buClr>
                <a:srgbClr val="FFFFFF"/>
              </a:buClr>
              <a:buSzPts val="2599"/>
              <a:buFont typeface="Arial"/>
              <a:buChar char="•"/>
            </a:pPr>
            <a:r>
              <a:rPr b="0" i="0" lang="en-US" sz="2599" u="none" cap="none" strike="noStrike">
                <a:solidFill>
                  <a:srgbClr val="FFFFFF"/>
                </a:solidFill>
                <a:latin typeface="DM Sans"/>
                <a:ea typeface="DM Sans"/>
                <a:cs typeface="DM Sans"/>
                <a:sym typeface="DM Sans"/>
              </a:rPr>
              <a:t>Diversifying your portfolio helps manage and balance investment risks.</a:t>
            </a:r>
            <a:endParaRPr/>
          </a:p>
        </p:txBody>
      </p:sp>
      <p:sp>
        <p:nvSpPr>
          <p:cNvPr id="367" name="Google Shape;367;p23"/>
          <p:cNvSpPr txBox="1"/>
          <p:nvPr/>
        </p:nvSpPr>
        <p:spPr>
          <a:xfrm>
            <a:off x="1028700" y="1171575"/>
            <a:ext cx="8329523" cy="10688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Key points</a:t>
            </a:r>
            <a:endParaRPr/>
          </a:p>
        </p:txBody>
      </p:sp>
      <p:cxnSp>
        <p:nvCxnSpPr>
          <p:cNvPr id="368" name="Google Shape;368;p23"/>
          <p:cNvCxnSpPr/>
          <p:nvPr/>
        </p:nvCxnSpPr>
        <p:spPr>
          <a:xfrm>
            <a:off x="1028700" y="9035415"/>
            <a:ext cx="10952241" cy="0"/>
          </a:xfrm>
          <a:prstGeom prst="straightConnector1">
            <a:avLst/>
          </a:prstGeom>
          <a:noFill/>
          <a:ln cap="flat" cmpd="sng" w="28575">
            <a:solidFill>
              <a:srgbClr val="FFFFFF"/>
            </a:solidFill>
            <a:prstDash val="solid"/>
            <a:round/>
            <a:headEnd len="sm" w="sm" type="none"/>
            <a:tailEnd len="sm" w="sm" type="none"/>
          </a:ln>
        </p:spPr>
      </p:cxnSp>
      <p:grpSp>
        <p:nvGrpSpPr>
          <p:cNvPr id="369" name="Google Shape;369;p23"/>
          <p:cNvGrpSpPr/>
          <p:nvPr/>
        </p:nvGrpSpPr>
        <p:grpSpPr>
          <a:xfrm>
            <a:off x="12337048" y="-1664456"/>
            <a:ext cx="3995466" cy="13169717"/>
            <a:chOff x="0" y="-594926"/>
            <a:chExt cx="5327289" cy="17559623"/>
          </a:xfrm>
        </p:grpSpPr>
        <p:grpSp>
          <p:nvGrpSpPr>
            <p:cNvPr id="370" name="Google Shape;370;p23"/>
            <p:cNvGrpSpPr/>
            <p:nvPr/>
          </p:nvGrpSpPr>
          <p:grpSpPr>
            <a:xfrm>
              <a:off x="0" y="-230650"/>
              <a:ext cx="5327289" cy="16622326"/>
              <a:chOff x="0" y="-47625"/>
              <a:chExt cx="315691" cy="985027"/>
            </a:xfrm>
          </p:grpSpPr>
          <p:sp>
            <p:nvSpPr>
              <p:cNvPr id="371" name="Google Shape;371;p23"/>
              <p:cNvSpPr/>
              <p:nvPr/>
            </p:nvSpPr>
            <p:spPr>
              <a:xfrm>
                <a:off x="0" y="0"/>
                <a:ext cx="315691" cy="937402"/>
              </a:xfrm>
              <a:custGeom>
                <a:rect b="b" l="l" r="r" t="t"/>
                <a:pathLst>
                  <a:path extrusionOk="0" h="937402" w="315691">
                    <a:moveTo>
                      <a:pt x="0" y="0"/>
                    </a:moveTo>
                    <a:lnTo>
                      <a:pt x="315691" y="0"/>
                    </a:lnTo>
                    <a:lnTo>
                      <a:pt x="315691" y="937402"/>
                    </a:lnTo>
                    <a:lnTo>
                      <a:pt x="0" y="937402"/>
                    </a:lnTo>
                    <a:close/>
                  </a:path>
                </a:pathLst>
              </a:custGeom>
              <a:gradFill>
                <a:gsLst>
                  <a:gs pos="0">
                    <a:srgbClr val="FB861A">
                      <a:alpha val="20000"/>
                    </a:srgbClr>
                  </a:gs>
                  <a:gs pos="100000">
                    <a:srgbClr val="E0058B">
                      <a:alpha val="20000"/>
                    </a:srgbClr>
                  </a:gs>
                </a:gsLst>
                <a:lin ang="5400000" scaled="0"/>
              </a:gradFill>
              <a:ln>
                <a:noFill/>
              </a:ln>
            </p:spPr>
          </p:sp>
          <p:sp>
            <p:nvSpPr>
              <p:cNvPr id="372" name="Google Shape;372;p23"/>
              <p:cNvSpPr txBox="1"/>
              <p:nvPr/>
            </p:nvSpPr>
            <p:spPr>
              <a:xfrm>
                <a:off x="0" y="-47625"/>
                <a:ext cx="315691" cy="98502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3"/>
            <p:cNvGrpSpPr/>
            <p:nvPr/>
          </p:nvGrpSpPr>
          <p:grpSpPr>
            <a:xfrm>
              <a:off x="345928" y="900908"/>
              <a:ext cx="4635433" cy="14463582"/>
              <a:chOff x="0" y="-47625"/>
              <a:chExt cx="315691" cy="985027"/>
            </a:xfrm>
          </p:grpSpPr>
          <p:sp>
            <p:nvSpPr>
              <p:cNvPr id="374" name="Google Shape;374;p23"/>
              <p:cNvSpPr/>
              <p:nvPr/>
            </p:nvSpPr>
            <p:spPr>
              <a:xfrm>
                <a:off x="0" y="0"/>
                <a:ext cx="315691" cy="937402"/>
              </a:xfrm>
              <a:custGeom>
                <a:rect b="b" l="l" r="r" t="t"/>
                <a:pathLst>
                  <a:path extrusionOk="0" h="937402" w="315691">
                    <a:moveTo>
                      <a:pt x="0" y="0"/>
                    </a:moveTo>
                    <a:lnTo>
                      <a:pt x="315691" y="0"/>
                    </a:lnTo>
                    <a:lnTo>
                      <a:pt x="315691" y="937402"/>
                    </a:lnTo>
                    <a:lnTo>
                      <a:pt x="0" y="937402"/>
                    </a:lnTo>
                    <a:close/>
                  </a:path>
                </a:pathLst>
              </a:custGeom>
              <a:gradFill>
                <a:gsLst>
                  <a:gs pos="0">
                    <a:srgbClr val="FB861A">
                      <a:alpha val="40000"/>
                    </a:srgbClr>
                  </a:gs>
                  <a:gs pos="100000">
                    <a:srgbClr val="E0058B">
                      <a:alpha val="40000"/>
                    </a:srgbClr>
                  </a:gs>
                </a:gsLst>
                <a:lin ang="5400000" scaled="0"/>
              </a:gradFill>
              <a:ln>
                <a:noFill/>
              </a:ln>
            </p:spPr>
          </p:sp>
          <p:sp>
            <p:nvSpPr>
              <p:cNvPr id="375" name="Google Shape;375;p23"/>
              <p:cNvSpPr txBox="1"/>
              <p:nvPr/>
            </p:nvSpPr>
            <p:spPr>
              <a:xfrm>
                <a:off x="0" y="-47625"/>
                <a:ext cx="315691" cy="98502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23"/>
            <p:cNvGrpSpPr/>
            <p:nvPr/>
          </p:nvGrpSpPr>
          <p:grpSpPr>
            <a:xfrm>
              <a:off x="691856" y="586892"/>
              <a:ext cx="3943577" cy="15195987"/>
              <a:chOff x="0" y="-47625"/>
              <a:chExt cx="315691" cy="1216469"/>
            </a:xfrm>
          </p:grpSpPr>
          <p:sp>
            <p:nvSpPr>
              <p:cNvPr id="377" name="Google Shape;377;p23"/>
              <p:cNvSpPr/>
              <p:nvPr/>
            </p:nvSpPr>
            <p:spPr>
              <a:xfrm>
                <a:off x="0" y="0"/>
                <a:ext cx="315691" cy="1168844"/>
              </a:xfrm>
              <a:custGeom>
                <a:rect b="b" l="l" r="r" t="t"/>
                <a:pathLst>
                  <a:path extrusionOk="0" h="1168844" w="315691">
                    <a:moveTo>
                      <a:pt x="0" y="0"/>
                    </a:moveTo>
                    <a:lnTo>
                      <a:pt x="315691" y="0"/>
                    </a:lnTo>
                    <a:lnTo>
                      <a:pt x="315691" y="1168844"/>
                    </a:lnTo>
                    <a:lnTo>
                      <a:pt x="0" y="1168844"/>
                    </a:lnTo>
                    <a:close/>
                  </a:path>
                </a:pathLst>
              </a:custGeom>
              <a:gradFill>
                <a:gsLst>
                  <a:gs pos="0">
                    <a:srgbClr val="FB861A">
                      <a:alpha val="60000"/>
                    </a:srgbClr>
                  </a:gs>
                  <a:gs pos="100000">
                    <a:srgbClr val="E0058B">
                      <a:alpha val="60000"/>
                    </a:srgbClr>
                  </a:gs>
                </a:gsLst>
                <a:lin ang="5400000" scaled="0"/>
              </a:gradFill>
              <a:ln>
                <a:noFill/>
              </a:ln>
            </p:spPr>
          </p:sp>
          <p:sp>
            <p:nvSpPr>
              <p:cNvPr id="378" name="Google Shape;378;p23"/>
              <p:cNvSpPr txBox="1"/>
              <p:nvPr/>
            </p:nvSpPr>
            <p:spPr>
              <a:xfrm>
                <a:off x="0" y="-47625"/>
                <a:ext cx="315691" cy="1216469"/>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3"/>
            <p:cNvGrpSpPr/>
            <p:nvPr/>
          </p:nvGrpSpPr>
          <p:grpSpPr>
            <a:xfrm>
              <a:off x="1037783" y="586892"/>
              <a:ext cx="3251722" cy="15195987"/>
              <a:chOff x="0" y="-47625"/>
              <a:chExt cx="260307" cy="1216469"/>
            </a:xfrm>
          </p:grpSpPr>
          <p:sp>
            <p:nvSpPr>
              <p:cNvPr id="380" name="Google Shape;380;p23"/>
              <p:cNvSpPr/>
              <p:nvPr/>
            </p:nvSpPr>
            <p:spPr>
              <a:xfrm>
                <a:off x="0" y="0"/>
                <a:ext cx="260307" cy="1168844"/>
              </a:xfrm>
              <a:custGeom>
                <a:rect b="b" l="l" r="r" t="t"/>
                <a:pathLst>
                  <a:path extrusionOk="0" h="1168844" w="260307">
                    <a:moveTo>
                      <a:pt x="0" y="0"/>
                    </a:moveTo>
                    <a:lnTo>
                      <a:pt x="260307" y="0"/>
                    </a:lnTo>
                    <a:lnTo>
                      <a:pt x="260307" y="1168844"/>
                    </a:lnTo>
                    <a:lnTo>
                      <a:pt x="0" y="1168844"/>
                    </a:lnTo>
                    <a:close/>
                  </a:path>
                </a:pathLst>
              </a:custGeom>
              <a:gradFill>
                <a:gsLst>
                  <a:gs pos="0">
                    <a:srgbClr val="FB861A">
                      <a:alpha val="80000"/>
                    </a:srgbClr>
                  </a:gs>
                  <a:gs pos="100000">
                    <a:srgbClr val="E0058B">
                      <a:alpha val="80000"/>
                    </a:srgbClr>
                  </a:gs>
                </a:gsLst>
                <a:lin ang="5400000" scaled="0"/>
              </a:gradFill>
              <a:ln>
                <a:noFill/>
              </a:ln>
            </p:spPr>
          </p:sp>
          <p:sp>
            <p:nvSpPr>
              <p:cNvPr id="381" name="Google Shape;381;p23"/>
              <p:cNvSpPr txBox="1"/>
              <p:nvPr/>
            </p:nvSpPr>
            <p:spPr>
              <a:xfrm>
                <a:off x="0" y="-47625"/>
                <a:ext cx="260307" cy="1216469"/>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3"/>
            <p:cNvGrpSpPr/>
            <p:nvPr/>
          </p:nvGrpSpPr>
          <p:grpSpPr>
            <a:xfrm>
              <a:off x="1383711" y="-594926"/>
              <a:ext cx="2559866" cy="17559623"/>
              <a:chOff x="0" y="-47625"/>
              <a:chExt cx="204922" cy="1405683"/>
            </a:xfrm>
          </p:grpSpPr>
          <p:sp>
            <p:nvSpPr>
              <p:cNvPr id="383" name="Google Shape;383;p23"/>
              <p:cNvSpPr/>
              <p:nvPr/>
            </p:nvSpPr>
            <p:spPr>
              <a:xfrm>
                <a:off x="0" y="0"/>
                <a:ext cx="204922" cy="1358058"/>
              </a:xfrm>
              <a:custGeom>
                <a:rect b="b" l="l" r="r" t="t"/>
                <a:pathLst>
                  <a:path extrusionOk="0" h="1358058" w="204922">
                    <a:moveTo>
                      <a:pt x="0" y="0"/>
                    </a:moveTo>
                    <a:lnTo>
                      <a:pt x="204922" y="0"/>
                    </a:lnTo>
                    <a:lnTo>
                      <a:pt x="204922" y="1358058"/>
                    </a:lnTo>
                    <a:lnTo>
                      <a:pt x="0" y="1358058"/>
                    </a:lnTo>
                    <a:close/>
                  </a:path>
                </a:pathLst>
              </a:custGeom>
              <a:gradFill>
                <a:gsLst>
                  <a:gs pos="0">
                    <a:srgbClr val="FB861A"/>
                  </a:gs>
                  <a:gs pos="100000">
                    <a:srgbClr val="E0058B"/>
                  </a:gs>
                </a:gsLst>
                <a:lin ang="5400000" scaled="0"/>
              </a:gradFill>
              <a:ln>
                <a:noFill/>
              </a:ln>
            </p:spPr>
          </p:sp>
          <p:sp>
            <p:nvSpPr>
              <p:cNvPr id="384" name="Google Shape;384;p23"/>
              <p:cNvSpPr txBox="1"/>
              <p:nvPr/>
            </p:nvSpPr>
            <p:spPr>
              <a:xfrm>
                <a:off x="0" y="-47625"/>
                <a:ext cx="204922" cy="1405683"/>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5" name="Google Shape;385;p23"/>
          <p:cNvSpPr/>
          <p:nvPr/>
        </p:nvSpPr>
        <p:spPr>
          <a:xfrm>
            <a:off x="13277036" y="0"/>
            <a:ext cx="5010970" cy="10287000"/>
          </a:xfrm>
          <a:custGeom>
            <a:rect b="b" l="l" r="r" t="t"/>
            <a:pathLst>
              <a:path extrusionOk="0" h="1593725" w="776330">
                <a:moveTo>
                  <a:pt x="0" y="0"/>
                </a:moveTo>
                <a:lnTo>
                  <a:pt x="776330" y="0"/>
                </a:lnTo>
                <a:lnTo>
                  <a:pt x="776330" y="1593725"/>
                </a:lnTo>
                <a:lnTo>
                  <a:pt x="0" y="1593725"/>
                </a:lnTo>
                <a:close/>
              </a:path>
            </a:pathLst>
          </a:custGeom>
          <a:blipFill rotWithShape="1">
            <a:blip r:embed="rId3">
              <a:alphaModFix/>
            </a:blip>
            <a:stretch>
              <a:fillRect b="0" l="-146286" r="-61244"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89" name="Shape 389"/>
        <p:cNvGrpSpPr/>
        <p:nvPr/>
      </p:nvGrpSpPr>
      <p:grpSpPr>
        <a:xfrm>
          <a:off x="0" y="0"/>
          <a:ext cx="0" cy="0"/>
          <a:chOff x="0" y="0"/>
          <a:chExt cx="0" cy="0"/>
        </a:xfrm>
      </p:grpSpPr>
      <p:sp>
        <p:nvSpPr>
          <p:cNvPr id="390" name="Google Shape;390;p24"/>
          <p:cNvSpPr txBox="1"/>
          <p:nvPr/>
        </p:nvSpPr>
        <p:spPr>
          <a:xfrm>
            <a:off x="1028700" y="5245961"/>
            <a:ext cx="7761000" cy="17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820" u="none" cap="none" strike="noStrike">
                <a:solidFill>
                  <a:srgbClr val="FFFFFF"/>
                </a:solidFill>
                <a:latin typeface="DM Sans"/>
                <a:ea typeface="DM Sans"/>
                <a:cs typeface="DM Sans"/>
                <a:sym typeface="DM Sans"/>
              </a:rPr>
              <a:t>Create a financial plan that includes your current income or allowance sources, your short- and long-term financial goals, and strategies to achieve those goals.</a:t>
            </a:r>
            <a:endParaRPr/>
          </a:p>
        </p:txBody>
      </p:sp>
      <p:sp>
        <p:nvSpPr>
          <p:cNvPr id="391" name="Google Shape;391;p24"/>
          <p:cNvSpPr txBox="1"/>
          <p:nvPr/>
        </p:nvSpPr>
        <p:spPr>
          <a:xfrm>
            <a:off x="1028700" y="1171575"/>
            <a:ext cx="7722912" cy="30859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Setting realistic financial goals</a:t>
            </a:r>
            <a:endParaRPr/>
          </a:p>
        </p:txBody>
      </p:sp>
      <p:sp>
        <p:nvSpPr>
          <p:cNvPr id="392" name="Google Shape;392;p24"/>
          <p:cNvSpPr/>
          <p:nvPr/>
        </p:nvSpPr>
        <p:spPr>
          <a:xfrm>
            <a:off x="10879614" y="1486990"/>
            <a:ext cx="5919553" cy="6839820"/>
          </a:xfrm>
          <a:custGeom>
            <a:rect b="b" l="l" r="r" t="t"/>
            <a:pathLst>
              <a:path extrusionOk="0" h="6839820" w="5919553">
                <a:moveTo>
                  <a:pt x="0" y="0"/>
                </a:moveTo>
                <a:lnTo>
                  <a:pt x="5919553" y="0"/>
                </a:lnTo>
                <a:lnTo>
                  <a:pt x="5919553" y="6839820"/>
                </a:lnTo>
                <a:lnTo>
                  <a:pt x="0" y="6839820"/>
                </a:lnTo>
                <a:lnTo>
                  <a:pt x="0" y="0"/>
                </a:lnTo>
                <a:close/>
              </a:path>
            </a:pathLst>
          </a:custGeom>
          <a:blipFill rotWithShape="1">
            <a:blip r:embed="rId3">
              <a:alphaModFix/>
            </a:blip>
            <a:stretch>
              <a:fillRect b="0" l="0" r="0" t="0"/>
            </a:stretch>
          </a:blipFill>
          <a:ln>
            <a:noFill/>
          </a:ln>
        </p:spPr>
      </p:sp>
      <p:cxnSp>
        <p:nvCxnSpPr>
          <p:cNvPr id="393" name="Google Shape;393;p24"/>
          <p:cNvCxnSpPr/>
          <p:nvPr/>
        </p:nvCxnSpPr>
        <p:spPr>
          <a:xfrm>
            <a:off x="1028700" y="9035415"/>
            <a:ext cx="16230600" cy="0"/>
          </a:xfrm>
          <a:prstGeom prst="straightConnector1">
            <a:avLst/>
          </a:prstGeom>
          <a:noFill/>
          <a:ln cap="flat" cmpd="sng" w="28575">
            <a:solidFill>
              <a:srgbClr val="FFFFFF"/>
            </a:solidFill>
            <a:prstDash val="solid"/>
            <a:round/>
            <a:headEnd len="sm" w="sm" type="none"/>
            <a:tailEnd len="sm" w="sm" type="none"/>
          </a:ln>
        </p:spPr>
      </p:cxnSp>
      <p:grpSp>
        <p:nvGrpSpPr>
          <p:cNvPr id="394" name="Google Shape;394;p24"/>
          <p:cNvGrpSpPr/>
          <p:nvPr/>
        </p:nvGrpSpPr>
        <p:grpSpPr>
          <a:xfrm rot="5400000">
            <a:off x="8003117" y="-930073"/>
            <a:ext cx="3995466" cy="25040868"/>
            <a:chOff x="0" y="-594926"/>
            <a:chExt cx="5327289" cy="33387823"/>
          </a:xfrm>
        </p:grpSpPr>
        <p:grpSp>
          <p:nvGrpSpPr>
            <p:cNvPr id="395" name="Google Shape;395;p24"/>
            <p:cNvGrpSpPr/>
            <p:nvPr/>
          </p:nvGrpSpPr>
          <p:grpSpPr>
            <a:xfrm>
              <a:off x="0" y="303984"/>
              <a:ext cx="5327289" cy="31381257"/>
              <a:chOff x="0" y="-47625"/>
              <a:chExt cx="315691" cy="1859630"/>
            </a:xfrm>
          </p:grpSpPr>
          <p:sp>
            <p:nvSpPr>
              <p:cNvPr id="396" name="Google Shape;396;p24"/>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20000"/>
                    </a:srgbClr>
                  </a:gs>
                  <a:gs pos="100000">
                    <a:srgbClr val="E0058B">
                      <a:alpha val="20000"/>
                    </a:srgbClr>
                  </a:gs>
                </a:gsLst>
                <a:lin ang="5400000" scaled="0"/>
              </a:gradFill>
              <a:ln>
                <a:noFill/>
              </a:ln>
            </p:spPr>
          </p:sp>
          <p:sp>
            <p:nvSpPr>
              <p:cNvPr id="397" name="Google Shape;397;p24"/>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4"/>
            <p:cNvGrpSpPr/>
            <p:nvPr/>
          </p:nvGrpSpPr>
          <p:grpSpPr>
            <a:xfrm>
              <a:off x="345928" y="2393915"/>
              <a:ext cx="4635433" cy="27305769"/>
              <a:chOff x="0" y="-47625"/>
              <a:chExt cx="315691" cy="1859630"/>
            </a:xfrm>
          </p:grpSpPr>
          <p:sp>
            <p:nvSpPr>
              <p:cNvPr id="399" name="Google Shape;399;p24"/>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40000"/>
                    </a:srgbClr>
                  </a:gs>
                  <a:gs pos="100000">
                    <a:srgbClr val="E0058B">
                      <a:alpha val="40000"/>
                    </a:srgbClr>
                  </a:gs>
                </a:gsLst>
                <a:lin ang="5400000" scaled="0"/>
              </a:gradFill>
              <a:ln>
                <a:noFill/>
              </a:ln>
            </p:spPr>
          </p:sp>
          <p:sp>
            <p:nvSpPr>
              <p:cNvPr id="400" name="Google Shape;400;p24"/>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24"/>
            <p:cNvGrpSpPr/>
            <p:nvPr/>
          </p:nvGrpSpPr>
          <p:grpSpPr>
            <a:xfrm>
              <a:off x="691856" y="1689538"/>
              <a:ext cx="3943577" cy="28818895"/>
              <a:chOff x="0" y="-47625"/>
              <a:chExt cx="315691" cy="2307010"/>
            </a:xfrm>
          </p:grpSpPr>
          <p:sp>
            <p:nvSpPr>
              <p:cNvPr id="402" name="Google Shape;402;p24"/>
              <p:cNvSpPr/>
              <p:nvPr/>
            </p:nvSpPr>
            <p:spPr>
              <a:xfrm>
                <a:off x="0" y="0"/>
                <a:ext cx="315691" cy="2259385"/>
              </a:xfrm>
              <a:custGeom>
                <a:rect b="b" l="l" r="r" t="t"/>
                <a:pathLst>
                  <a:path extrusionOk="0" h="2259385" w="315691">
                    <a:moveTo>
                      <a:pt x="0" y="0"/>
                    </a:moveTo>
                    <a:lnTo>
                      <a:pt x="315691" y="0"/>
                    </a:lnTo>
                    <a:lnTo>
                      <a:pt x="315691" y="2259385"/>
                    </a:lnTo>
                    <a:lnTo>
                      <a:pt x="0" y="2259385"/>
                    </a:lnTo>
                    <a:close/>
                  </a:path>
                </a:pathLst>
              </a:custGeom>
              <a:gradFill>
                <a:gsLst>
                  <a:gs pos="0">
                    <a:srgbClr val="FB861A">
                      <a:alpha val="60000"/>
                    </a:srgbClr>
                  </a:gs>
                  <a:gs pos="100000">
                    <a:srgbClr val="E0058B">
                      <a:alpha val="60000"/>
                    </a:srgbClr>
                  </a:gs>
                </a:gsLst>
                <a:lin ang="5400000" scaled="0"/>
              </a:gradFill>
              <a:ln>
                <a:noFill/>
              </a:ln>
            </p:spPr>
          </p:sp>
          <p:sp>
            <p:nvSpPr>
              <p:cNvPr id="403" name="Google Shape;403;p24"/>
              <p:cNvSpPr txBox="1"/>
              <p:nvPr/>
            </p:nvSpPr>
            <p:spPr>
              <a:xfrm>
                <a:off x="0" y="-47625"/>
                <a:ext cx="315691"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24"/>
            <p:cNvGrpSpPr/>
            <p:nvPr/>
          </p:nvGrpSpPr>
          <p:grpSpPr>
            <a:xfrm>
              <a:off x="1037783" y="1689538"/>
              <a:ext cx="3251722" cy="28818895"/>
              <a:chOff x="0" y="-47625"/>
              <a:chExt cx="260307" cy="2307010"/>
            </a:xfrm>
          </p:grpSpPr>
          <p:sp>
            <p:nvSpPr>
              <p:cNvPr id="405" name="Google Shape;405;p24"/>
              <p:cNvSpPr/>
              <p:nvPr/>
            </p:nvSpPr>
            <p:spPr>
              <a:xfrm>
                <a:off x="0" y="0"/>
                <a:ext cx="260307" cy="2259385"/>
              </a:xfrm>
              <a:custGeom>
                <a:rect b="b" l="l" r="r" t="t"/>
                <a:pathLst>
                  <a:path extrusionOk="0" h="2259385" w="260307">
                    <a:moveTo>
                      <a:pt x="0" y="0"/>
                    </a:moveTo>
                    <a:lnTo>
                      <a:pt x="260307" y="0"/>
                    </a:lnTo>
                    <a:lnTo>
                      <a:pt x="260307" y="2259385"/>
                    </a:lnTo>
                    <a:lnTo>
                      <a:pt x="0" y="2259385"/>
                    </a:lnTo>
                    <a:close/>
                  </a:path>
                </a:pathLst>
              </a:custGeom>
              <a:gradFill>
                <a:gsLst>
                  <a:gs pos="0">
                    <a:srgbClr val="FB861A">
                      <a:alpha val="80000"/>
                    </a:srgbClr>
                  </a:gs>
                  <a:gs pos="100000">
                    <a:srgbClr val="E0058B">
                      <a:alpha val="80000"/>
                    </a:srgbClr>
                  </a:gs>
                </a:gsLst>
                <a:lin ang="5400000" scaled="0"/>
              </a:gradFill>
              <a:ln>
                <a:noFill/>
              </a:ln>
            </p:spPr>
          </p:sp>
          <p:sp>
            <p:nvSpPr>
              <p:cNvPr id="406" name="Google Shape;406;p24"/>
              <p:cNvSpPr txBox="1"/>
              <p:nvPr/>
            </p:nvSpPr>
            <p:spPr>
              <a:xfrm>
                <a:off x="0" y="-47625"/>
                <a:ext cx="260307"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24"/>
            <p:cNvGrpSpPr/>
            <p:nvPr/>
          </p:nvGrpSpPr>
          <p:grpSpPr>
            <a:xfrm>
              <a:off x="1383711" y="-594926"/>
              <a:ext cx="2559866" cy="33387823"/>
              <a:chOff x="0" y="-47625"/>
              <a:chExt cx="204922" cy="2672761"/>
            </a:xfrm>
          </p:grpSpPr>
          <p:sp>
            <p:nvSpPr>
              <p:cNvPr id="408" name="Google Shape;408;p24"/>
              <p:cNvSpPr/>
              <p:nvPr/>
            </p:nvSpPr>
            <p:spPr>
              <a:xfrm>
                <a:off x="0" y="0"/>
                <a:ext cx="204922" cy="2625136"/>
              </a:xfrm>
              <a:custGeom>
                <a:rect b="b" l="l" r="r" t="t"/>
                <a:pathLst>
                  <a:path extrusionOk="0" h="2625136" w="204922">
                    <a:moveTo>
                      <a:pt x="0" y="0"/>
                    </a:moveTo>
                    <a:lnTo>
                      <a:pt x="204922" y="0"/>
                    </a:lnTo>
                    <a:lnTo>
                      <a:pt x="204922" y="2625136"/>
                    </a:lnTo>
                    <a:lnTo>
                      <a:pt x="0" y="2625136"/>
                    </a:lnTo>
                    <a:close/>
                  </a:path>
                </a:pathLst>
              </a:custGeom>
              <a:gradFill>
                <a:gsLst>
                  <a:gs pos="0">
                    <a:srgbClr val="FB861A"/>
                  </a:gs>
                  <a:gs pos="100000">
                    <a:srgbClr val="E0058B"/>
                  </a:gs>
                </a:gsLst>
                <a:lin ang="5400000" scaled="0"/>
              </a:gradFill>
              <a:ln>
                <a:noFill/>
              </a:ln>
            </p:spPr>
          </p:sp>
          <p:sp>
            <p:nvSpPr>
              <p:cNvPr id="409" name="Google Shape;409;p24"/>
              <p:cNvSpPr txBox="1"/>
              <p:nvPr/>
            </p:nvSpPr>
            <p:spPr>
              <a:xfrm>
                <a:off x="0" y="-47625"/>
                <a:ext cx="204922" cy="2672761"/>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13" name="Shape 413"/>
        <p:cNvGrpSpPr/>
        <p:nvPr/>
      </p:nvGrpSpPr>
      <p:grpSpPr>
        <a:xfrm>
          <a:off x="0" y="0"/>
          <a:ext cx="0" cy="0"/>
          <a:chOff x="0" y="0"/>
          <a:chExt cx="0" cy="0"/>
        </a:xfrm>
      </p:grpSpPr>
      <p:grpSp>
        <p:nvGrpSpPr>
          <p:cNvPr id="414" name="Google Shape;414;p25"/>
          <p:cNvGrpSpPr/>
          <p:nvPr/>
        </p:nvGrpSpPr>
        <p:grpSpPr>
          <a:xfrm>
            <a:off x="797239" y="-4055865"/>
            <a:ext cx="16693522" cy="17795977"/>
            <a:chOff x="0" y="-47625"/>
            <a:chExt cx="1318994" cy="1406102"/>
          </a:xfrm>
        </p:grpSpPr>
        <p:sp>
          <p:nvSpPr>
            <p:cNvPr id="415" name="Google Shape;415;p25"/>
            <p:cNvSpPr/>
            <p:nvPr/>
          </p:nvSpPr>
          <p:spPr>
            <a:xfrm>
              <a:off x="0" y="0"/>
              <a:ext cx="1318994" cy="1358477"/>
            </a:xfrm>
            <a:custGeom>
              <a:rect b="b" l="l" r="r" t="t"/>
              <a:pathLst>
                <a:path extrusionOk="0" h="1358477" w="1318994">
                  <a:moveTo>
                    <a:pt x="0" y="0"/>
                  </a:moveTo>
                  <a:lnTo>
                    <a:pt x="1318994" y="0"/>
                  </a:lnTo>
                  <a:lnTo>
                    <a:pt x="1318994" y="1358477"/>
                  </a:lnTo>
                  <a:lnTo>
                    <a:pt x="0" y="1358477"/>
                  </a:lnTo>
                  <a:close/>
                </a:path>
              </a:pathLst>
            </a:custGeom>
            <a:gradFill>
              <a:gsLst>
                <a:gs pos="0">
                  <a:srgbClr val="FB861A">
                    <a:alpha val="20000"/>
                  </a:srgbClr>
                </a:gs>
                <a:gs pos="100000">
                  <a:srgbClr val="E0058B">
                    <a:alpha val="20000"/>
                  </a:srgbClr>
                </a:gs>
              </a:gsLst>
              <a:lin ang="5400000" scaled="0"/>
            </a:gradFill>
            <a:ln>
              <a:noFill/>
            </a:ln>
          </p:spPr>
        </p:sp>
        <p:sp>
          <p:nvSpPr>
            <p:cNvPr id="416" name="Google Shape;416;p25"/>
            <p:cNvSpPr txBox="1"/>
            <p:nvPr/>
          </p:nvSpPr>
          <p:spPr>
            <a:xfrm>
              <a:off x="0" y="-47625"/>
              <a:ext cx="1318994" cy="1406102"/>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7" name="Google Shape;417;p25"/>
          <p:cNvGrpSpPr/>
          <p:nvPr/>
        </p:nvGrpSpPr>
        <p:grpSpPr>
          <a:xfrm>
            <a:off x="1881234" y="-2861142"/>
            <a:ext cx="14525533" cy="15484811"/>
            <a:chOff x="0" y="-47625"/>
            <a:chExt cx="1318994" cy="1406102"/>
          </a:xfrm>
        </p:grpSpPr>
        <p:sp>
          <p:nvSpPr>
            <p:cNvPr id="418" name="Google Shape;418;p25"/>
            <p:cNvSpPr/>
            <p:nvPr/>
          </p:nvSpPr>
          <p:spPr>
            <a:xfrm>
              <a:off x="0" y="0"/>
              <a:ext cx="1318994" cy="1358477"/>
            </a:xfrm>
            <a:custGeom>
              <a:rect b="b" l="l" r="r" t="t"/>
              <a:pathLst>
                <a:path extrusionOk="0" h="1358477" w="1318994">
                  <a:moveTo>
                    <a:pt x="0" y="0"/>
                  </a:moveTo>
                  <a:lnTo>
                    <a:pt x="1318994" y="0"/>
                  </a:lnTo>
                  <a:lnTo>
                    <a:pt x="1318994" y="1358477"/>
                  </a:lnTo>
                  <a:lnTo>
                    <a:pt x="0" y="1358477"/>
                  </a:lnTo>
                  <a:close/>
                </a:path>
              </a:pathLst>
            </a:custGeom>
            <a:gradFill>
              <a:gsLst>
                <a:gs pos="0">
                  <a:srgbClr val="FB861A">
                    <a:alpha val="40000"/>
                  </a:srgbClr>
                </a:gs>
                <a:gs pos="100000">
                  <a:srgbClr val="E0058B">
                    <a:alpha val="40000"/>
                  </a:srgbClr>
                </a:gs>
              </a:gsLst>
              <a:lin ang="5400000" scaled="0"/>
            </a:gradFill>
            <a:ln>
              <a:noFill/>
            </a:ln>
          </p:spPr>
        </p:sp>
        <p:sp>
          <p:nvSpPr>
            <p:cNvPr id="419" name="Google Shape;419;p25"/>
            <p:cNvSpPr txBox="1"/>
            <p:nvPr/>
          </p:nvSpPr>
          <p:spPr>
            <a:xfrm>
              <a:off x="0" y="-47625"/>
              <a:ext cx="1318994" cy="1406102"/>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5"/>
          <p:cNvGrpSpPr/>
          <p:nvPr/>
        </p:nvGrpSpPr>
        <p:grpSpPr>
          <a:xfrm>
            <a:off x="2965229" y="-1666419"/>
            <a:ext cx="12357543" cy="13173645"/>
            <a:chOff x="0" y="-47625"/>
            <a:chExt cx="1318994" cy="1406102"/>
          </a:xfrm>
        </p:grpSpPr>
        <p:sp>
          <p:nvSpPr>
            <p:cNvPr id="421" name="Google Shape;421;p25"/>
            <p:cNvSpPr/>
            <p:nvPr/>
          </p:nvSpPr>
          <p:spPr>
            <a:xfrm>
              <a:off x="0" y="0"/>
              <a:ext cx="1318994" cy="1358477"/>
            </a:xfrm>
            <a:custGeom>
              <a:rect b="b" l="l" r="r" t="t"/>
              <a:pathLst>
                <a:path extrusionOk="0" h="1358477" w="1318994">
                  <a:moveTo>
                    <a:pt x="0" y="0"/>
                  </a:moveTo>
                  <a:lnTo>
                    <a:pt x="1318994" y="0"/>
                  </a:lnTo>
                  <a:lnTo>
                    <a:pt x="1318994" y="1358477"/>
                  </a:lnTo>
                  <a:lnTo>
                    <a:pt x="0" y="1358477"/>
                  </a:lnTo>
                  <a:close/>
                </a:path>
              </a:pathLst>
            </a:custGeom>
            <a:gradFill>
              <a:gsLst>
                <a:gs pos="0">
                  <a:srgbClr val="FB861A">
                    <a:alpha val="60000"/>
                  </a:srgbClr>
                </a:gs>
                <a:gs pos="100000">
                  <a:srgbClr val="E0058B">
                    <a:alpha val="60000"/>
                  </a:srgbClr>
                </a:gs>
              </a:gsLst>
              <a:lin ang="5400000" scaled="0"/>
            </a:gradFill>
            <a:ln>
              <a:noFill/>
            </a:ln>
          </p:spPr>
        </p:sp>
        <p:sp>
          <p:nvSpPr>
            <p:cNvPr id="422" name="Google Shape;422;p25"/>
            <p:cNvSpPr txBox="1"/>
            <p:nvPr/>
          </p:nvSpPr>
          <p:spPr>
            <a:xfrm>
              <a:off x="0" y="-47625"/>
              <a:ext cx="1318994" cy="1406102"/>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5"/>
          <p:cNvGrpSpPr/>
          <p:nvPr/>
        </p:nvGrpSpPr>
        <p:grpSpPr>
          <a:xfrm>
            <a:off x="4049224" y="-520300"/>
            <a:ext cx="10189553" cy="10881405"/>
            <a:chOff x="0" y="-47625"/>
            <a:chExt cx="1087592" cy="1161437"/>
          </a:xfrm>
        </p:grpSpPr>
        <p:sp>
          <p:nvSpPr>
            <p:cNvPr id="424" name="Google Shape;424;p25"/>
            <p:cNvSpPr/>
            <p:nvPr/>
          </p:nvSpPr>
          <p:spPr>
            <a:xfrm>
              <a:off x="0" y="0"/>
              <a:ext cx="1087592" cy="1113812"/>
            </a:xfrm>
            <a:custGeom>
              <a:rect b="b" l="l" r="r" t="t"/>
              <a:pathLst>
                <a:path extrusionOk="0" h="1113812" w="1087592">
                  <a:moveTo>
                    <a:pt x="0" y="0"/>
                  </a:moveTo>
                  <a:lnTo>
                    <a:pt x="1087592" y="0"/>
                  </a:lnTo>
                  <a:lnTo>
                    <a:pt x="1087592" y="1113812"/>
                  </a:lnTo>
                  <a:lnTo>
                    <a:pt x="0" y="1113812"/>
                  </a:lnTo>
                  <a:close/>
                </a:path>
              </a:pathLst>
            </a:custGeom>
            <a:gradFill>
              <a:gsLst>
                <a:gs pos="0">
                  <a:srgbClr val="FB861A">
                    <a:alpha val="80000"/>
                  </a:srgbClr>
                </a:gs>
                <a:gs pos="100000">
                  <a:srgbClr val="E0058B">
                    <a:alpha val="80000"/>
                  </a:srgbClr>
                </a:gs>
              </a:gsLst>
              <a:lin ang="5400000" scaled="0"/>
            </a:gradFill>
            <a:ln>
              <a:noFill/>
            </a:ln>
          </p:spPr>
        </p:sp>
        <p:sp>
          <p:nvSpPr>
            <p:cNvPr id="425" name="Google Shape;425;p25"/>
            <p:cNvSpPr txBox="1"/>
            <p:nvPr/>
          </p:nvSpPr>
          <p:spPr>
            <a:xfrm>
              <a:off x="0" y="-47625"/>
              <a:ext cx="1087592" cy="116143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25"/>
          <p:cNvSpPr/>
          <p:nvPr/>
        </p:nvSpPr>
        <p:spPr>
          <a:xfrm>
            <a:off x="7983383" y="3519724"/>
            <a:ext cx="2321233" cy="232123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65928" l="-88622" r="-5995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txBox="1"/>
          <p:nvPr/>
        </p:nvSpPr>
        <p:spPr>
          <a:xfrm>
            <a:off x="4242739" y="1171575"/>
            <a:ext cx="9802521" cy="10688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Got questions?</a:t>
            </a:r>
            <a:endParaRPr/>
          </a:p>
        </p:txBody>
      </p:sp>
      <p:sp>
        <p:nvSpPr>
          <p:cNvPr id="428" name="Google Shape;428;p25"/>
          <p:cNvSpPr txBox="1"/>
          <p:nvPr/>
        </p:nvSpPr>
        <p:spPr>
          <a:xfrm>
            <a:off x="6660268" y="6217375"/>
            <a:ext cx="4967464" cy="37732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096" u="none" cap="none" strike="noStrike">
                <a:solidFill>
                  <a:srgbClr val="FFFFFF"/>
                </a:solidFill>
                <a:latin typeface="Arimo"/>
                <a:ea typeface="Arimo"/>
                <a:cs typeface="Arimo"/>
                <a:sym typeface="Arimo"/>
              </a:rPr>
              <a:t>Email </a:t>
            </a:r>
            <a:endParaRPr/>
          </a:p>
        </p:txBody>
      </p:sp>
      <p:sp>
        <p:nvSpPr>
          <p:cNvPr id="429" name="Google Shape;429;p25"/>
          <p:cNvSpPr txBox="1"/>
          <p:nvPr/>
        </p:nvSpPr>
        <p:spPr>
          <a:xfrm>
            <a:off x="6660268" y="6619421"/>
            <a:ext cx="4967464" cy="4963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935" u="none" cap="none" strike="noStrike">
                <a:solidFill>
                  <a:srgbClr val="FFFFFF"/>
                </a:solidFill>
                <a:latin typeface="Arial"/>
                <a:ea typeface="Arial"/>
                <a:cs typeface="Arial"/>
                <a:sym typeface="Arial"/>
              </a:rPr>
              <a:t>hello@reallygreatsite.com</a:t>
            </a:r>
            <a:endParaRPr/>
          </a:p>
        </p:txBody>
      </p:sp>
      <p:sp>
        <p:nvSpPr>
          <p:cNvPr id="430" name="Google Shape;430;p25"/>
          <p:cNvSpPr txBox="1"/>
          <p:nvPr/>
        </p:nvSpPr>
        <p:spPr>
          <a:xfrm>
            <a:off x="6660268" y="7680106"/>
            <a:ext cx="4967464" cy="367801"/>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096" u="none" cap="none" strike="noStrike">
                <a:solidFill>
                  <a:srgbClr val="FFFFFF"/>
                </a:solidFill>
                <a:latin typeface="Arial"/>
                <a:ea typeface="Arial"/>
                <a:cs typeface="Arial"/>
                <a:sym typeface="Arial"/>
              </a:rPr>
              <a:t>Phone</a:t>
            </a:r>
            <a:endParaRPr/>
          </a:p>
        </p:txBody>
      </p:sp>
      <p:sp>
        <p:nvSpPr>
          <p:cNvPr id="431" name="Google Shape;431;p25"/>
          <p:cNvSpPr txBox="1"/>
          <p:nvPr/>
        </p:nvSpPr>
        <p:spPr>
          <a:xfrm>
            <a:off x="6660268" y="8072598"/>
            <a:ext cx="4967464" cy="4963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935" u="none" cap="none" strike="noStrike">
                <a:solidFill>
                  <a:srgbClr val="FFFFFF"/>
                </a:solidFill>
                <a:latin typeface="Arial"/>
                <a:ea typeface="Arial"/>
                <a:cs typeface="Arial"/>
                <a:sym typeface="Arial"/>
              </a:rPr>
              <a:t>123-456-7890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35" name="Shape 435"/>
        <p:cNvGrpSpPr/>
        <p:nvPr/>
      </p:nvGrpSpPr>
      <p:grpSpPr>
        <a:xfrm>
          <a:off x="0" y="0"/>
          <a:ext cx="0" cy="0"/>
          <a:chOff x="0" y="0"/>
          <a:chExt cx="0" cy="0"/>
        </a:xfrm>
      </p:grpSpPr>
      <p:grpSp>
        <p:nvGrpSpPr>
          <p:cNvPr id="436" name="Google Shape;436;p26"/>
          <p:cNvGrpSpPr/>
          <p:nvPr/>
        </p:nvGrpSpPr>
        <p:grpSpPr>
          <a:xfrm>
            <a:off x="714865" y="2192041"/>
            <a:ext cx="5097641" cy="7508818"/>
            <a:chOff x="0" y="-28575"/>
            <a:chExt cx="1342589" cy="1977631"/>
          </a:xfrm>
        </p:grpSpPr>
        <p:sp>
          <p:nvSpPr>
            <p:cNvPr id="437" name="Google Shape;437;p26"/>
            <p:cNvSpPr/>
            <p:nvPr/>
          </p:nvSpPr>
          <p:spPr>
            <a:xfrm>
              <a:off x="0" y="0"/>
              <a:ext cx="1342589" cy="1949056"/>
            </a:xfrm>
            <a:custGeom>
              <a:rect b="b" l="l" r="r" t="t"/>
              <a:pathLst>
                <a:path extrusionOk="0" h="1949056" w="1342589">
                  <a:moveTo>
                    <a:pt x="30375" y="0"/>
                  </a:moveTo>
                  <a:lnTo>
                    <a:pt x="1312214" y="0"/>
                  </a:lnTo>
                  <a:cubicBezTo>
                    <a:pt x="1320270" y="0"/>
                    <a:pt x="1327996" y="3200"/>
                    <a:pt x="1333692" y="8896"/>
                  </a:cubicBezTo>
                  <a:cubicBezTo>
                    <a:pt x="1339388" y="14593"/>
                    <a:pt x="1342589" y="22319"/>
                    <a:pt x="1342589" y="30375"/>
                  </a:cubicBezTo>
                  <a:lnTo>
                    <a:pt x="1342589" y="1918682"/>
                  </a:lnTo>
                  <a:cubicBezTo>
                    <a:pt x="1342589" y="1935457"/>
                    <a:pt x="1328989" y="1949056"/>
                    <a:pt x="1312214" y="1949056"/>
                  </a:cubicBezTo>
                  <a:lnTo>
                    <a:pt x="30375" y="1949056"/>
                  </a:lnTo>
                  <a:cubicBezTo>
                    <a:pt x="22319" y="1949056"/>
                    <a:pt x="14593" y="1945856"/>
                    <a:pt x="8896" y="1940159"/>
                  </a:cubicBezTo>
                  <a:cubicBezTo>
                    <a:pt x="3200" y="1934463"/>
                    <a:pt x="0" y="1926737"/>
                    <a:pt x="0" y="1918682"/>
                  </a:cubicBezTo>
                  <a:lnTo>
                    <a:pt x="0" y="30375"/>
                  </a:lnTo>
                  <a:cubicBezTo>
                    <a:pt x="0" y="13599"/>
                    <a:pt x="13599" y="0"/>
                    <a:pt x="30375"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6"/>
            <p:cNvSpPr txBox="1"/>
            <p:nvPr/>
          </p:nvSpPr>
          <p:spPr>
            <a:xfrm>
              <a:off x="0" y="-28575"/>
              <a:ext cx="1342589" cy="197763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26"/>
          <p:cNvGrpSpPr/>
          <p:nvPr/>
        </p:nvGrpSpPr>
        <p:grpSpPr>
          <a:xfrm>
            <a:off x="6060156" y="2192041"/>
            <a:ext cx="11512980" cy="7508818"/>
            <a:chOff x="0" y="-28575"/>
            <a:chExt cx="3032225" cy="1977631"/>
          </a:xfrm>
        </p:grpSpPr>
        <p:sp>
          <p:nvSpPr>
            <p:cNvPr id="440" name="Google Shape;440;p26"/>
            <p:cNvSpPr/>
            <p:nvPr/>
          </p:nvSpPr>
          <p:spPr>
            <a:xfrm>
              <a:off x="0" y="0"/>
              <a:ext cx="3032225" cy="1949056"/>
            </a:xfrm>
            <a:custGeom>
              <a:rect b="b" l="l" r="r" t="t"/>
              <a:pathLst>
                <a:path extrusionOk="0" h="1949056" w="3032225">
                  <a:moveTo>
                    <a:pt x="13449" y="0"/>
                  </a:moveTo>
                  <a:lnTo>
                    <a:pt x="3018776" y="0"/>
                  </a:lnTo>
                  <a:cubicBezTo>
                    <a:pt x="3022343" y="0"/>
                    <a:pt x="3025764" y="1417"/>
                    <a:pt x="3028286" y="3939"/>
                  </a:cubicBezTo>
                  <a:cubicBezTo>
                    <a:pt x="3030808" y="6461"/>
                    <a:pt x="3032225" y="9882"/>
                    <a:pt x="3032225" y="13449"/>
                  </a:cubicBezTo>
                  <a:lnTo>
                    <a:pt x="3032225" y="1935607"/>
                  </a:lnTo>
                  <a:cubicBezTo>
                    <a:pt x="3032225" y="1939174"/>
                    <a:pt x="3030808" y="1942595"/>
                    <a:pt x="3028286" y="1945117"/>
                  </a:cubicBezTo>
                  <a:cubicBezTo>
                    <a:pt x="3025764" y="1947639"/>
                    <a:pt x="3022343" y="1949056"/>
                    <a:pt x="3018776" y="1949056"/>
                  </a:cubicBezTo>
                  <a:lnTo>
                    <a:pt x="13449" y="1949056"/>
                  </a:lnTo>
                  <a:cubicBezTo>
                    <a:pt x="9882" y="1949056"/>
                    <a:pt x="6461" y="1947639"/>
                    <a:pt x="3939" y="1945117"/>
                  </a:cubicBezTo>
                  <a:cubicBezTo>
                    <a:pt x="1417" y="1942595"/>
                    <a:pt x="0" y="1939174"/>
                    <a:pt x="0" y="1935607"/>
                  </a:cubicBezTo>
                  <a:lnTo>
                    <a:pt x="0" y="13449"/>
                  </a:lnTo>
                  <a:cubicBezTo>
                    <a:pt x="0" y="9882"/>
                    <a:pt x="1417" y="6461"/>
                    <a:pt x="3939" y="3939"/>
                  </a:cubicBezTo>
                  <a:cubicBezTo>
                    <a:pt x="6461" y="1417"/>
                    <a:pt x="9882" y="0"/>
                    <a:pt x="13449"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txBox="1"/>
            <p:nvPr/>
          </p:nvSpPr>
          <p:spPr>
            <a:xfrm>
              <a:off x="0" y="-28575"/>
              <a:ext cx="3032225" cy="197763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26"/>
          <p:cNvGrpSpPr/>
          <p:nvPr/>
        </p:nvGrpSpPr>
        <p:grpSpPr>
          <a:xfrm>
            <a:off x="1104558" y="2712744"/>
            <a:ext cx="4318255" cy="647237"/>
            <a:chOff x="0" y="0"/>
            <a:chExt cx="1137318" cy="170466"/>
          </a:xfrm>
        </p:grpSpPr>
        <p:sp>
          <p:nvSpPr>
            <p:cNvPr id="443" name="Google Shape;443;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E005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DM Sans"/>
                  <a:ea typeface="DM Sans"/>
                  <a:cs typeface="DM Sans"/>
                  <a:sym typeface="DM Sans"/>
                </a:rPr>
                <a:t>Fonts</a:t>
              </a:r>
              <a:endParaRPr/>
            </a:p>
          </p:txBody>
        </p:sp>
      </p:grpSp>
      <p:grpSp>
        <p:nvGrpSpPr>
          <p:cNvPr id="445" name="Google Shape;445;p26"/>
          <p:cNvGrpSpPr/>
          <p:nvPr/>
        </p:nvGrpSpPr>
        <p:grpSpPr>
          <a:xfrm>
            <a:off x="9623087" y="2712744"/>
            <a:ext cx="4368067" cy="647237"/>
            <a:chOff x="0" y="0"/>
            <a:chExt cx="1150437" cy="170466"/>
          </a:xfrm>
        </p:grpSpPr>
        <p:sp>
          <p:nvSpPr>
            <p:cNvPr id="446" name="Google Shape;446;p26"/>
            <p:cNvSpPr/>
            <p:nvPr/>
          </p:nvSpPr>
          <p:spPr>
            <a:xfrm>
              <a:off x="0" y="0"/>
              <a:ext cx="1150437" cy="170466"/>
            </a:xfrm>
            <a:custGeom>
              <a:rect b="b" l="l" r="r" t="t"/>
              <a:pathLst>
                <a:path extrusionOk="0" h="170466" w="1150437">
                  <a:moveTo>
                    <a:pt x="35448" y="0"/>
                  </a:moveTo>
                  <a:lnTo>
                    <a:pt x="1114989" y="0"/>
                  </a:lnTo>
                  <a:cubicBezTo>
                    <a:pt x="1124391" y="0"/>
                    <a:pt x="1133407" y="3735"/>
                    <a:pt x="1140055" y="10382"/>
                  </a:cubicBezTo>
                  <a:cubicBezTo>
                    <a:pt x="1146703" y="17030"/>
                    <a:pt x="1150437" y="26046"/>
                    <a:pt x="1150437" y="35448"/>
                  </a:cubicBezTo>
                  <a:lnTo>
                    <a:pt x="1150437" y="135018"/>
                  </a:lnTo>
                  <a:cubicBezTo>
                    <a:pt x="1150437" y="144419"/>
                    <a:pt x="1146703" y="153436"/>
                    <a:pt x="1140055" y="160083"/>
                  </a:cubicBezTo>
                  <a:cubicBezTo>
                    <a:pt x="1133407" y="166731"/>
                    <a:pt x="1124391" y="170466"/>
                    <a:pt x="1114989" y="170466"/>
                  </a:cubicBezTo>
                  <a:lnTo>
                    <a:pt x="35448" y="170466"/>
                  </a:lnTo>
                  <a:cubicBezTo>
                    <a:pt x="26046" y="170466"/>
                    <a:pt x="17030" y="166731"/>
                    <a:pt x="10382" y="160083"/>
                  </a:cubicBezTo>
                  <a:cubicBezTo>
                    <a:pt x="3735" y="153436"/>
                    <a:pt x="0" y="144419"/>
                    <a:pt x="0" y="135018"/>
                  </a:cubicBezTo>
                  <a:lnTo>
                    <a:pt x="0" y="35448"/>
                  </a:lnTo>
                  <a:cubicBezTo>
                    <a:pt x="0" y="26046"/>
                    <a:pt x="3735" y="17030"/>
                    <a:pt x="10382" y="10382"/>
                  </a:cubicBezTo>
                  <a:cubicBezTo>
                    <a:pt x="17030" y="3735"/>
                    <a:pt x="26046" y="0"/>
                    <a:pt x="35448" y="0"/>
                  </a:cubicBezTo>
                  <a:close/>
                </a:path>
              </a:pathLst>
            </a:custGeom>
            <a:solidFill>
              <a:srgbClr val="E005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txBox="1"/>
            <p:nvPr/>
          </p:nvSpPr>
          <p:spPr>
            <a:xfrm>
              <a:off x="0" y="0"/>
              <a:ext cx="1150437"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DM Sans"/>
                  <a:ea typeface="DM Sans"/>
                  <a:cs typeface="DM Sans"/>
                  <a:sym typeface="DM Sans"/>
                </a:rPr>
                <a:t>Design Elements / Icons</a:t>
              </a:r>
              <a:endParaRPr/>
            </a:p>
          </p:txBody>
        </p:sp>
      </p:grpSp>
      <p:grpSp>
        <p:nvGrpSpPr>
          <p:cNvPr id="448" name="Google Shape;448;p26"/>
          <p:cNvGrpSpPr/>
          <p:nvPr/>
        </p:nvGrpSpPr>
        <p:grpSpPr>
          <a:xfrm>
            <a:off x="1104558" y="7347143"/>
            <a:ext cx="4318255" cy="647237"/>
            <a:chOff x="0" y="0"/>
            <a:chExt cx="1137318" cy="170466"/>
          </a:xfrm>
        </p:grpSpPr>
        <p:sp>
          <p:nvSpPr>
            <p:cNvPr id="449" name="Google Shape;449;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E005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DM Sans"/>
                  <a:ea typeface="DM Sans"/>
                  <a:cs typeface="DM Sans"/>
                  <a:sym typeface="DM Sans"/>
                </a:rPr>
                <a:t>Colors</a:t>
              </a:r>
              <a:endParaRPr/>
            </a:p>
          </p:txBody>
        </p:sp>
      </p:grpSp>
      <p:grpSp>
        <p:nvGrpSpPr>
          <p:cNvPr id="451" name="Google Shape;451;p26"/>
          <p:cNvGrpSpPr/>
          <p:nvPr/>
        </p:nvGrpSpPr>
        <p:grpSpPr>
          <a:xfrm>
            <a:off x="1249355" y="8261080"/>
            <a:ext cx="725897" cy="725897"/>
            <a:chOff x="0" y="0"/>
            <a:chExt cx="812800" cy="812800"/>
          </a:xfrm>
        </p:grpSpPr>
        <p:sp>
          <p:nvSpPr>
            <p:cNvPr id="452" name="Google Shape;45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6"/>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26"/>
          <p:cNvGrpSpPr/>
          <p:nvPr/>
        </p:nvGrpSpPr>
        <p:grpSpPr>
          <a:xfrm>
            <a:off x="2064714" y="8261080"/>
            <a:ext cx="725897" cy="725897"/>
            <a:chOff x="0" y="0"/>
            <a:chExt cx="812800" cy="812800"/>
          </a:xfrm>
        </p:grpSpPr>
        <p:sp>
          <p:nvSpPr>
            <p:cNvPr id="455" name="Google Shape;45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26"/>
          <p:cNvGrpSpPr/>
          <p:nvPr/>
        </p:nvGrpSpPr>
        <p:grpSpPr>
          <a:xfrm>
            <a:off x="2943011" y="8261080"/>
            <a:ext cx="725897" cy="725897"/>
            <a:chOff x="0" y="0"/>
            <a:chExt cx="812800" cy="812800"/>
          </a:xfrm>
        </p:grpSpPr>
        <p:sp>
          <p:nvSpPr>
            <p:cNvPr id="458" name="Google Shape;45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61A"/>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26"/>
          <p:cNvGrpSpPr/>
          <p:nvPr/>
        </p:nvGrpSpPr>
        <p:grpSpPr>
          <a:xfrm>
            <a:off x="3819515" y="8261080"/>
            <a:ext cx="725897" cy="725897"/>
            <a:chOff x="0" y="0"/>
            <a:chExt cx="812800" cy="812800"/>
          </a:xfrm>
        </p:grpSpPr>
        <p:sp>
          <p:nvSpPr>
            <p:cNvPr id="461" name="Google Shape;46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058B"/>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26"/>
          <p:cNvGrpSpPr/>
          <p:nvPr/>
        </p:nvGrpSpPr>
        <p:grpSpPr>
          <a:xfrm>
            <a:off x="4696916" y="8261080"/>
            <a:ext cx="725897" cy="725897"/>
            <a:chOff x="0" y="0"/>
            <a:chExt cx="812800" cy="812800"/>
          </a:xfrm>
        </p:grpSpPr>
        <p:sp>
          <p:nvSpPr>
            <p:cNvPr id="464" name="Google Shape;46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6"/>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6" name="Google Shape;466;p26"/>
          <p:cNvSpPr txBox="1"/>
          <p:nvPr/>
        </p:nvSpPr>
        <p:spPr>
          <a:xfrm>
            <a:off x="1173043" y="3677619"/>
            <a:ext cx="4181285" cy="509966"/>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DM Sans"/>
                <a:ea typeface="DM Sans"/>
                <a:cs typeface="DM Sans"/>
                <a:sym typeface="DM Sans"/>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DM Sans"/>
                <a:ea typeface="DM Sans"/>
                <a:cs typeface="DM Sans"/>
                <a:sym typeface="DM Sans"/>
              </a:rPr>
              <a:t>uses the following free fonts:</a:t>
            </a:r>
            <a:endParaRPr/>
          </a:p>
        </p:txBody>
      </p:sp>
      <p:sp>
        <p:nvSpPr>
          <p:cNvPr id="467" name="Google Shape;467;p26"/>
          <p:cNvSpPr txBox="1"/>
          <p:nvPr/>
        </p:nvSpPr>
        <p:spPr>
          <a:xfrm>
            <a:off x="1116102" y="6770397"/>
            <a:ext cx="4368067" cy="252824"/>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DM Sans"/>
                <a:ea typeface="DM Sans"/>
                <a:cs typeface="DM Sans"/>
                <a:sym typeface="DM Sans"/>
              </a:rPr>
              <a:t>You can find these fonts online too.</a:t>
            </a:r>
            <a:endParaRPr/>
          </a:p>
        </p:txBody>
      </p:sp>
      <p:sp>
        <p:nvSpPr>
          <p:cNvPr id="468" name="Google Shape;468;p26"/>
          <p:cNvSpPr txBox="1"/>
          <p:nvPr/>
        </p:nvSpPr>
        <p:spPr>
          <a:xfrm>
            <a:off x="1688417" y="5015260"/>
            <a:ext cx="3150536" cy="363009"/>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1" i="0" lang="en-US" sz="2697" u="none" cap="none" strike="noStrike">
                <a:solidFill>
                  <a:srgbClr val="000000"/>
                </a:solidFill>
                <a:latin typeface="DM Sans"/>
                <a:ea typeface="DM Sans"/>
                <a:cs typeface="DM Sans"/>
                <a:sym typeface="DM Sans"/>
              </a:rPr>
              <a:t>DM Sans Bold</a:t>
            </a:r>
            <a:endParaRPr/>
          </a:p>
        </p:txBody>
      </p:sp>
      <p:sp>
        <p:nvSpPr>
          <p:cNvPr id="469" name="Google Shape;469;p26"/>
          <p:cNvSpPr txBox="1"/>
          <p:nvPr/>
        </p:nvSpPr>
        <p:spPr>
          <a:xfrm>
            <a:off x="1523971" y="5994577"/>
            <a:ext cx="3479429" cy="283447"/>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0" i="0" lang="en-US" sz="2097" u="none" cap="none" strike="noStrike">
                <a:solidFill>
                  <a:srgbClr val="000000"/>
                </a:solidFill>
                <a:latin typeface="DM Sans"/>
                <a:ea typeface="DM Sans"/>
                <a:cs typeface="DM Sans"/>
                <a:sym typeface="DM Sans"/>
              </a:rPr>
              <a:t>DM Sans Regular</a:t>
            </a:r>
            <a:endParaRPr/>
          </a:p>
        </p:txBody>
      </p:sp>
      <p:sp>
        <p:nvSpPr>
          <p:cNvPr id="470" name="Google Shape;470;p26"/>
          <p:cNvSpPr txBox="1"/>
          <p:nvPr/>
        </p:nvSpPr>
        <p:spPr>
          <a:xfrm>
            <a:off x="2319155" y="4702150"/>
            <a:ext cx="1889061" cy="215535"/>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DM Sans"/>
                <a:ea typeface="DM Sans"/>
                <a:cs typeface="DM Sans"/>
                <a:sym typeface="DM Sans"/>
              </a:rPr>
              <a:t>TITLES:</a:t>
            </a:r>
            <a:endParaRPr/>
          </a:p>
        </p:txBody>
      </p:sp>
      <p:sp>
        <p:nvSpPr>
          <p:cNvPr id="471" name="Google Shape;471;p26"/>
          <p:cNvSpPr txBox="1"/>
          <p:nvPr/>
        </p:nvSpPr>
        <p:spPr>
          <a:xfrm>
            <a:off x="2319155" y="5702842"/>
            <a:ext cx="1889061" cy="215535"/>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DM Sans"/>
                <a:ea typeface="DM Sans"/>
                <a:cs typeface="DM Sans"/>
                <a:sym typeface="DM Sans"/>
              </a:rPr>
              <a:t>BODY TEXT:</a:t>
            </a:r>
            <a:endParaRPr/>
          </a:p>
        </p:txBody>
      </p:sp>
      <p:sp>
        <p:nvSpPr>
          <p:cNvPr id="472" name="Google Shape;472;p26"/>
          <p:cNvSpPr txBox="1"/>
          <p:nvPr/>
        </p:nvSpPr>
        <p:spPr>
          <a:xfrm>
            <a:off x="1249355" y="9102167"/>
            <a:ext cx="725897" cy="1714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100" u="none" cap="none" strike="noStrike">
                <a:solidFill>
                  <a:srgbClr val="000000"/>
                </a:solidFill>
                <a:latin typeface="DM Sans"/>
                <a:ea typeface="DM Sans"/>
                <a:cs typeface="DM Sans"/>
                <a:sym typeface="DM Sans"/>
              </a:rPr>
              <a:t>#FFFFFF</a:t>
            </a:r>
            <a:endParaRPr/>
          </a:p>
        </p:txBody>
      </p:sp>
      <p:sp>
        <p:nvSpPr>
          <p:cNvPr id="473" name="Google Shape;473;p26"/>
          <p:cNvSpPr txBox="1"/>
          <p:nvPr/>
        </p:nvSpPr>
        <p:spPr>
          <a:xfrm>
            <a:off x="2064714" y="9102167"/>
            <a:ext cx="725897" cy="1714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100" u="none" cap="none" strike="noStrike">
                <a:solidFill>
                  <a:srgbClr val="000000"/>
                </a:solidFill>
                <a:latin typeface="DM Sans"/>
                <a:ea typeface="DM Sans"/>
                <a:cs typeface="DM Sans"/>
                <a:sym typeface="DM Sans"/>
              </a:rPr>
              <a:t>#D9D9D9</a:t>
            </a:r>
            <a:endParaRPr/>
          </a:p>
        </p:txBody>
      </p:sp>
      <p:sp>
        <p:nvSpPr>
          <p:cNvPr id="474" name="Google Shape;474;p26"/>
          <p:cNvSpPr txBox="1"/>
          <p:nvPr/>
        </p:nvSpPr>
        <p:spPr>
          <a:xfrm>
            <a:off x="2943011" y="9102167"/>
            <a:ext cx="725897" cy="1714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100" u="none" cap="none" strike="noStrike">
                <a:solidFill>
                  <a:srgbClr val="000000"/>
                </a:solidFill>
                <a:latin typeface="DM Sans"/>
                <a:ea typeface="DM Sans"/>
                <a:cs typeface="DM Sans"/>
                <a:sym typeface="DM Sans"/>
              </a:rPr>
              <a:t>#ED7843</a:t>
            </a:r>
            <a:endParaRPr/>
          </a:p>
        </p:txBody>
      </p:sp>
      <p:sp>
        <p:nvSpPr>
          <p:cNvPr id="475" name="Google Shape;475;p26"/>
          <p:cNvSpPr txBox="1"/>
          <p:nvPr/>
        </p:nvSpPr>
        <p:spPr>
          <a:xfrm>
            <a:off x="3819515" y="9102167"/>
            <a:ext cx="725897" cy="1714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100" u="none" cap="none" strike="noStrike">
                <a:solidFill>
                  <a:srgbClr val="000000"/>
                </a:solidFill>
                <a:latin typeface="DM Sans"/>
                <a:ea typeface="DM Sans"/>
                <a:cs typeface="DM Sans"/>
                <a:sym typeface="DM Sans"/>
              </a:rPr>
              <a:t>#E0058B</a:t>
            </a:r>
            <a:endParaRPr/>
          </a:p>
        </p:txBody>
      </p:sp>
      <p:sp>
        <p:nvSpPr>
          <p:cNvPr id="476" name="Google Shape;476;p26"/>
          <p:cNvSpPr txBox="1"/>
          <p:nvPr/>
        </p:nvSpPr>
        <p:spPr>
          <a:xfrm>
            <a:off x="4696916" y="9102167"/>
            <a:ext cx="725897" cy="1714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100" u="none" cap="none" strike="noStrike">
                <a:solidFill>
                  <a:srgbClr val="000000"/>
                </a:solidFill>
                <a:latin typeface="DM Sans"/>
                <a:ea typeface="DM Sans"/>
                <a:cs typeface="DM Sans"/>
                <a:sym typeface="DM Sans"/>
              </a:rPr>
              <a:t>#000000</a:t>
            </a:r>
            <a:endParaRPr/>
          </a:p>
        </p:txBody>
      </p:sp>
      <p:sp>
        <p:nvSpPr>
          <p:cNvPr id="477" name="Google Shape;477;p26"/>
          <p:cNvSpPr txBox="1"/>
          <p:nvPr/>
        </p:nvSpPr>
        <p:spPr>
          <a:xfrm>
            <a:off x="3800933" y="1709954"/>
            <a:ext cx="10686133" cy="323883"/>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Use these in your presentation. Delete or hide this page before presenting. </a:t>
            </a:r>
            <a:endParaRPr/>
          </a:p>
        </p:txBody>
      </p:sp>
      <p:sp>
        <p:nvSpPr>
          <p:cNvPr id="478" name="Google Shape;478;p26"/>
          <p:cNvSpPr txBox="1"/>
          <p:nvPr/>
        </p:nvSpPr>
        <p:spPr>
          <a:xfrm>
            <a:off x="5469973" y="709966"/>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FFFFFF"/>
                </a:solidFill>
                <a:latin typeface="DM Sans"/>
                <a:ea typeface="DM Sans"/>
                <a:cs typeface="DM Sans"/>
                <a:sym typeface="DM Sans"/>
              </a:rPr>
              <a:t>Resource Page</a:t>
            </a:r>
            <a:endParaRPr/>
          </a:p>
        </p:txBody>
      </p:sp>
      <p:sp>
        <p:nvSpPr>
          <p:cNvPr id="479" name="Google Shape;479;p26"/>
          <p:cNvSpPr/>
          <p:nvPr/>
        </p:nvSpPr>
        <p:spPr>
          <a:xfrm>
            <a:off x="6776678" y="8060278"/>
            <a:ext cx="412781" cy="766992"/>
          </a:xfrm>
          <a:custGeom>
            <a:rect b="b" l="l" r="r" t="t"/>
            <a:pathLst>
              <a:path extrusionOk="0" h="766992" w="412781">
                <a:moveTo>
                  <a:pt x="0" y="0"/>
                </a:moveTo>
                <a:lnTo>
                  <a:pt x="412782" y="0"/>
                </a:lnTo>
                <a:lnTo>
                  <a:pt x="412782" y="766993"/>
                </a:lnTo>
                <a:lnTo>
                  <a:pt x="0" y="766993"/>
                </a:lnTo>
                <a:lnTo>
                  <a:pt x="0" y="0"/>
                </a:lnTo>
                <a:close/>
              </a:path>
            </a:pathLst>
          </a:custGeom>
          <a:blipFill rotWithShape="1">
            <a:blip r:embed="rId3">
              <a:alphaModFix/>
            </a:blip>
            <a:stretch>
              <a:fillRect b="0" l="0" r="0" t="0"/>
            </a:stretch>
          </a:blipFill>
          <a:ln>
            <a:noFill/>
          </a:ln>
        </p:spPr>
      </p:sp>
      <p:sp>
        <p:nvSpPr>
          <p:cNvPr id="480" name="Google Shape;480;p26"/>
          <p:cNvSpPr/>
          <p:nvPr/>
        </p:nvSpPr>
        <p:spPr>
          <a:xfrm>
            <a:off x="15014085" y="5418549"/>
            <a:ext cx="724812" cy="623339"/>
          </a:xfrm>
          <a:custGeom>
            <a:rect b="b" l="l" r="r" t="t"/>
            <a:pathLst>
              <a:path extrusionOk="0" h="623339" w="724812">
                <a:moveTo>
                  <a:pt x="0" y="0"/>
                </a:moveTo>
                <a:lnTo>
                  <a:pt x="724812" y="0"/>
                </a:lnTo>
                <a:lnTo>
                  <a:pt x="724812" y="623339"/>
                </a:lnTo>
                <a:lnTo>
                  <a:pt x="0" y="623339"/>
                </a:lnTo>
                <a:lnTo>
                  <a:pt x="0" y="0"/>
                </a:lnTo>
                <a:close/>
              </a:path>
            </a:pathLst>
          </a:custGeom>
          <a:blipFill rotWithShape="1">
            <a:blip r:embed="rId4">
              <a:alphaModFix/>
            </a:blip>
            <a:stretch>
              <a:fillRect b="0" l="0" r="0" t="0"/>
            </a:stretch>
          </a:blipFill>
          <a:ln>
            <a:noFill/>
          </a:ln>
        </p:spPr>
      </p:sp>
      <p:sp>
        <p:nvSpPr>
          <p:cNvPr id="481" name="Google Shape;481;p26"/>
          <p:cNvSpPr/>
          <p:nvPr/>
        </p:nvSpPr>
        <p:spPr>
          <a:xfrm>
            <a:off x="16396329" y="6705292"/>
            <a:ext cx="515154" cy="711896"/>
          </a:xfrm>
          <a:custGeom>
            <a:rect b="b" l="l" r="r" t="t"/>
            <a:pathLst>
              <a:path extrusionOk="0" h="711896" w="515154">
                <a:moveTo>
                  <a:pt x="0" y="0"/>
                </a:moveTo>
                <a:lnTo>
                  <a:pt x="515154" y="0"/>
                </a:lnTo>
                <a:lnTo>
                  <a:pt x="515154" y="711895"/>
                </a:lnTo>
                <a:lnTo>
                  <a:pt x="0" y="711895"/>
                </a:lnTo>
                <a:lnTo>
                  <a:pt x="0" y="0"/>
                </a:lnTo>
                <a:close/>
              </a:path>
            </a:pathLst>
          </a:custGeom>
          <a:blipFill rotWithShape="1">
            <a:blip r:embed="rId5">
              <a:alphaModFix/>
            </a:blip>
            <a:stretch>
              <a:fillRect b="0" l="0" r="0" t="0"/>
            </a:stretch>
          </a:blipFill>
          <a:ln>
            <a:noFill/>
          </a:ln>
        </p:spPr>
      </p:sp>
      <p:sp>
        <p:nvSpPr>
          <p:cNvPr id="482" name="Google Shape;482;p26"/>
          <p:cNvSpPr/>
          <p:nvPr/>
        </p:nvSpPr>
        <p:spPr>
          <a:xfrm>
            <a:off x="15520057" y="6743214"/>
            <a:ext cx="424419" cy="636051"/>
          </a:xfrm>
          <a:custGeom>
            <a:rect b="b" l="l" r="r" t="t"/>
            <a:pathLst>
              <a:path extrusionOk="0" h="636051" w="424419">
                <a:moveTo>
                  <a:pt x="0" y="0"/>
                </a:moveTo>
                <a:lnTo>
                  <a:pt x="424419" y="0"/>
                </a:lnTo>
                <a:lnTo>
                  <a:pt x="424419" y="636051"/>
                </a:lnTo>
                <a:lnTo>
                  <a:pt x="0" y="636051"/>
                </a:lnTo>
                <a:lnTo>
                  <a:pt x="0" y="0"/>
                </a:lnTo>
                <a:close/>
              </a:path>
            </a:pathLst>
          </a:custGeom>
          <a:blipFill rotWithShape="1">
            <a:blip r:embed="rId6">
              <a:alphaModFix/>
            </a:blip>
            <a:stretch>
              <a:fillRect b="0" l="0" r="0" t="0"/>
            </a:stretch>
          </a:blipFill>
          <a:ln>
            <a:noFill/>
          </a:ln>
        </p:spPr>
      </p:sp>
      <p:sp>
        <p:nvSpPr>
          <p:cNvPr id="483" name="Google Shape;483;p26"/>
          <p:cNvSpPr/>
          <p:nvPr/>
        </p:nvSpPr>
        <p:spPr>
          <a:xfrm>
            <a:off x="16264368" y="8125749"/>
            <a:ext cx="703879" cy="636051"/>
          </a:xfrm>
          <a:custGeom>
            <a:rect b="b" l="l" r="r" t="t"/>
            <a:pathLst>
              <a:path extrusionOk="0" h="636051" w="703879">
                <a:moveTo>
                  <a:pt x="0" y="0"/>
                </a:moveTo>
                <a:lnTo>
                  <a:pt x="703879" y="0"/>
                </a:lnTo>
                <a:lnTo>
                  <a:pt x="703879" y="636051"/>
                </a:lnTo>
                <a:lnTo>
                  <a:pt x="0" y="636051"/>
                </a:lnTo>
                <a:lnTo>
                  <a:pt x="0" y="0"/>
                </a:lnTo>
                <a:close/>
              </a:path>
            </a:pathLst>
          </a:custGeom>
          <a:blipFill rotWithShape="1">
            <a:blip r:embed="rId7">
              <a:alphaModFix/>
            </a:blip>
            <a:stretch>
              <a:fillRect b="0" l="0" r="0" t="0"/>
            </a:stretch>
          </a:blipFill>
          <a:ln>
            <a:noFill/>
          </a:ln>
        </p:spPr>
      </p:sp>
      <p:sp>
        <p:nvSpPr>
          <p:cNvPr id="484" name="Google Shape;484;p26"/>
          <p:cNvSpPr/>
          <p:nvPr/>
        </p:nvSpPr>
        <p:spPr>
          <a:xfrm>
            <a:off x="16264368" y="4077675"/>
            <a:ext cx="636051" cy="636051"/>
          </a:xfrm>
          <a:custGeom>
            <a:rect b="b" l="l" r="r" t="t"/>
            <a:pathLst>
              <a:path extrusionOk="0" h="636051" w="636051">
                <a:moveTo>
                  <a:pt x="0" y="0"/>
                </a:moveTo>
                <a:lnTo>
                  <a:pt x="636051" y="0"/>
                </a:lnTo>
                <a:lnTo>
                  <a:pt x="636051" y="636051"/>
                </a:lnTo>
                <a:lnTo>
                  <a:pt x="0" y="636051"/>
                </a:lnTo>
                <a:lnTo>
                  <a:pt x="0" y="0"/>
                </a:lnTo>
                <a:close/>
              </a:path>
            </a:pathLst>
          </a:custGeom>
          <a:blipFill rotWithShape="1">
            <a:blip r:embed="rId8">
              <a:alphaModFix/>
            </a:blip>
            <a:stretch>
              <a:fillRect b="0" l="0" r="0" t="0"/>
            </a:stretch>
          </a:blipFill>
          <a:ln>
            <a:noFill/>
          </a:ln>
        </p:spPr>
      </p:sp>
      <p:sp>
        <p:nvSpPr>
          <p:cNvPr id="485" name="Google Shape;485;p26"/>
          <p:cNvSpPr/>
          <p:nvPr/>
        </p:nvSpPr>
        <p:spPr>
          <a:xfrm>
            <a:off x="15023624" y="4128310"/>
            <a:ext cx="870206" cy="534781"/>
          </a:xfrm>
          <a:custGeom>
            <a:rect b="b" l="l" r="r" t="t"/>
            <a:pathLst>
              <a:path extrusionOk="0" h="534781" w="870206">
                <a:moveTo>
                  <a:pt x="0" y="0"/>
                </a:moveTo>
                <a:lnTo>
                  <a:pt x="870206" y="0"/>
                </a:lnTo>
                <a:lnTo>
                  <a:pt x="870206" y="534781"/>
                </a:lnTo>
                <a:lnTo>
                  <a:pt x="0" y="534781"/>
                </a:lnTo>
                <a:lnTo>
                  <a:pt x="0" y="0"/>
                </a:lnTo>
                <a:close/>
              </a:path>
            </a:pathLst>
          </a:custGeom>
          <a:blipFill rotWithShape="1">
            <a:blip r:embed="rId9">
              <a:alphaModFix/>
            </a:blip>
            <a:stretch>
              <a:fillRect b="0" l="0" r="0" t="0"/>
            </a:stretch>
          </a:blipFill>
          <a:ln>
            <a:noFill/>
          </a:ln>
        </p:spPr>
      </p:sp>
      <p:sp>
        <p:nvSpPr>
          <p:cNvPr id="486" name="Google Shape;486;p26"/>
          <p:cNvSpPr/>
          <p:nvPr/>
        </p:nvSpPr>
        <p:spPr>
          <a:xfrm>
            <a:off x="16199587" y="5374271"/>
            <a:ext cx="711896" cy="711896"/>
          </a:xfrm>
          <a:custGeom>
            <a:rect b="b" l="l" r="r" t="t"/>
            <a:pathLst>
              <a:path extrusionOk="0" h="711896" w="711896">
                <a:moveTo>
                  <a:pt x="0" y="0"/>
                </a:moveTo>
                <a:lnTo>
                  <a:pt x="711896" y="0"/>
                </a:lnTo>
                <a:lnTo>
                  <a:pt x="711896" y="711896"/>
                </a:lnTo>
                <a:lnTo>
                  <a:pt x="0" y="711896"/>
                </a:lnTo>
                <a:lnTo>
                  <a:pt x="0" y="0"/>
                </a:lnTo>
                <a:close/>
              </a:path>
            </a:pathLst>
          </a:custGeom>
          <a:blipFill rotWithShape="1">
            <a:blip r:embed="rId10">
              <a:alphaModFix/>
            </a:blip>
            <a:stretch>
              <a:fillRect b="0" l="0" r="0" t="0"/>
            </a:stretch>
          </a:blipFill>
          <a:ln>
            <a:noFill/>
          </a:ln>
        </p:spPr>
      </p:sp>
      <p:sp>
        <p:nvSpPr>
          <p:cNvPr id="487" name="Google Shape;487;p26"/>
          <p:cNvSpPr/>
          <p:nvPr/>
        </p:nvSpPr>
        <p:spPr>
          <a:xfrm>
            <a:off x="15268076" y="8087827"/>
            <a:ext cx="495738" cy="711896"/>
          </a:xfrm>
          <a:custGeom>
            <a:rect b="b" l="l" r="r" t="t"/>
            <a:pathLst>
              <a:path extrusionOk="0" h="711896" w="495738">
                <a:moveTo>
                  <a:pt x="0" y="0"/>
                </a:moveTo>
                <a:lnTo>
                  <a:pt x="495739" y="0"/>
                </a:lnTo>
                <a:lnTo>
                  <a:pt x="495739" y="711895"/>
                </a:lnTo>
                <a:lnTo>
                  <a:pt x="0" y="711895"/>
                </a:lnTo>
                <a:lnTo>
                  <a:pt x="0" y="0"/>
                </a:lnTo>
                <a:close/>
              </a:path>
            </a:pathLst>
          </a:custGeom>
          <a:blipFill rotWithShape="1">
            <a:blip r:embed="rId11">
              <a:alphaModFix/>
            </a:blip>
            <a:stretch>
              <a:fillRect b="0" l="0" r="0" t="0"/>
            </a:stretch>
          </a:blipFill>
          <a:ln>
            <a:noFill/>
          </a:ln>
        </p:spPr>
      </p:sp>
      <p:sp>
        <p:nvSpPr>
          <p:cNvPr id="488" name="Google Shape;488;p26"/>
          <p:cNvSpPr/>
          <p:nvPr/>
        </p:nvSpPr>
        <p:spPr>
          <a:xfrm>
            <a:off x="11791902" y="4039753"/>
            <a:ext cx="625174" cy="711896"/>
          </a:xfrm>
          <a:custGeom>
            <a:rect b="b" l="l" r="r" t="t"/>
            <a:pathLst>
              <a:path extrusionOk="0" h="711896" w="625174">
                <a:moveTo>
                  <a:pt x="0" y="0"/>
                </a:moveTo>
                <a:lnTo>
                  <a:pt x="625174" y="0"/>
                </a:lnTo>
                <a:lnTo>
                  <a:pt x="625174" y="711896"/>
                </a:lnTo>
                <a:lnTo>
                  <a:pt x="0" y="711896"/>
                </a:lnTo>
                <a:lnTo>
                  <a:pt x="0" y="0"/>
                </a:lnTo>
                <a:close/>
              </a:path>
            </a:pathLst>
          </a:custGeom>
          <a:blipFill rotWithShape="1">
            <a:blip r:embed="rId12">
              <a:alphaModFix/>
            </a:blip>
            <a:stretch>
              <a:fillRect b="0" l="0" r="0" t="0"/>
            </a:stretch>
          </a:blipFill>
          <a:ln>
            <a:noFill/>
          </a:ln>
        </p:spPr>
      </p:sp>
      <p:sp>
        <p:nvSpPr>
          <p:cNvPr id="489" name="Google Shape;489;p26"/>
          <p:cNvSpPr/>
          <p:nvPr/>
        </p:nvSpPr>
        <p:spPr>
          <a:xfrm>
            <a:off x="13827692" y="4150333"/>
            <a:ext cx="825395" cy="490735"/>
          </a:xfrm>
          <a:custGeom>
            <a:rect b="b" l="l" r="r" t="t"/>
            <a:pathLst>
              <a:path extrusionOk="0" h="490735" w="825395">
                <a:moveTo>
                  <a:pt x="0" y="0"/>
                </a:moveTo>
                <a:lnTo>
                  <a:pt x="825394" y="0"/>
                </a:lnTo>
                <a:lnTo>
                  <a:pt x="825394" y="490735"/>
                </a:lnTo>
                <a:lnTo>
                  <a:pt x="0" y="490735"/>
                </a:lnTo>
                <a:lnTo>
                  <a:pt x="0" y="0"/>
                </a:lnTo>
                <a:close/>
              </a:path>
            </a:pathLst>
          </a:custGeom>
          <a:blipFill rotWithShape="1">
            <a:blip r:embed="rId13">
              <a:alphaModFix/>
            </a:blip>
            <a:stretch>
              <a:fillRect b="0" l="0" r="0" t="0"/>
            </a:stretch>
          </a:blipFill>
          <a:ln>
            <a:noFill/>
          </a:ln>
        </p:spPr>
      </p:sp>
      <p:sp>
        <p:nvSpPr>
          <p:cNvPr id="490" name="Google Shape;490;p26"/>
          <p:cNvSpPr/>
          <p:nvPr/>
        </p:nvSpPr>
        <p:spPr>
          <a:xfrm>
            <a:off x="7671632" y="4077675"/>
            <a:ext cx="636051" cy="636051"/>
          </a:xfrm>
          <a:custGeom>
            <a:rect b="b" l="l" r="r" t="t"/>
            <a:pathLst>
              <a:path extrusionOk="0" h="636051" w="636051">
                <a:moveTo>
                  <a:pt x="0" y="0"/>
                </a:moveTo>
                <a:lnTo>
                  <a:pt x="636051" y="0"/>
                </a:lnTo>
                <a:lnTo>
                  <a:pt x="636051" y="636051"/>
                </a:lnTo>
                <a:lnTo>
                  <a:pt x="0" y="636051"/>
                </a:lnTo>
                <a:lnTo>
                  <a:pt x="0" y="0"/>
                </a:lnTo>
                <a:close/>
              </a:path>
            </a:pathLst>
          </a:custGeom>
          <a:blipFill rotWithShape="1">
            <a:blip r:embed="rId14">
              <a:alphaModFix/>
            </a:blip>
            <a:stretch>
              <a:fillRect b="0" l="0" r="0" t="0"/>
            </a:stretch>
          </a:blipFill>
          <a:ln>
            <a:noFill/>
          </a:ln>
        </p:spPr>
      </p:sp>
      <p:sp>
        <p:nvSpPr>
          <p:cNvPr id="491" name="Google Shape;491;p26"/>
          <p:cNvSpPr/>
          <p:nvPr/>
        </p:nvSpPr>
        <p:spPr>
          <a:xfrm>
            <a:off x="6665044" y="4077675"/>
            <a:ext cx="636051" cy="636051"/>
          </a:xfrm>
          <a:custGeom>
            <a:rect b="b" l="l" r="r" t="t"/>
            <a:pathLst>
              <a:path extrusionOk="0" h="636051" w="636051">
                <a:moveTo>
                  <a:pt x="0" y="0"/>
                </a:moveTo>
                <a:lnTo>
                  <a:pt x="636050" y="0"/>
                </a:lnTo>
                <a:lnTo>
                  <a:pt x="636050" y="636051"/>
                </a:lnTo>
                <a:lnTo>
                  <a:pt x="0" y="636051"/>
                </a:lnTo>
                <a:lnTo>
                  <a:pt x="0" y="0"/>
                </a:lnTo>
                <a:close/>
              </a:path>
            </a:pathLst>
          </a:custGeom>
          <a:blipFill rotWithShape="1">
            <a:blip r:embed="rId15">
              <a:alphaModFix/>
            </a:blip>
            <a:stretch>
              <a:fillRect b="0" l="0" r="0" t="0"/>
            </a:stretch>
          </a:blipFill>
          <a:ln>
            <a:noFill/>
          </a:ln>
        </p:spPr>
      </p:sp>
      <p:sp>
        <p:nvSpPr>
          <p:cNvPr id="492" name="Google Shape;492;p26"/>
          <p:cNvSpPr/>
          <p:nvPr/>
        </p:nvSpPr>
        <p:spPr>
          <a:xfrm>
            <a:off x="10715505" y="4058813"/>
            <a:ext cx="705859" cy="673775"/>
          </a:xfrm>
          <a:custGeom>
            <a:rect b="b" l="l" r="r" t="t"/>
            <a:pathLst>
              <a:path extrusionOk="0" h="673775" w="705859">
                <a:moveTo>
                  <a:pt x="0" y="0"/>
                </a:moveTo>
                <a:lnTo>
                  <a:pt x="705859" y="0"/>
                </a:lnTo>
                <a:lnTo>
                  <a:pt x="705859" y="673775"/>
                </a:lnTo>
                <a:lnTo>
                  <a:pt x="0" y="673775"/>
                </a:lnTo>
                <a:lnTo>
                  <a:pt x="0" y="0"/>
                </a:lnTo>
                <a:close/>
              </a:path>
            </a:pathLst>
          </a:custGeom>
          <a:blipFill rotWithShape="1">
            <a:blip r:embed="rId16">
              <a:alphaModFix/>
            </a:blip>
            <a:stretch>
              <a:fillRect b="0" l="0" r="0" t="0"/>
            </a:stretch>
          </a:blipFill>
          <a:ln>
            <a:noFill/>
          </a:ln>
        </p:spPr>
      </p:sp>
      <p:sp>
        <p:nvSpPr>
          <p:cNvPr id="493" name="Google Shape;493;p26"/>
          <p:cNvSpPr/>
          <p:nvPr/>
        </p:nvSpPr>
        <p:spPr>
          <a:xfrm>
            <a:off x="8678221" y="4039753"/>
            <a:ext cx="706718" cy="711896"/>
          </a:xfrm>
          <a:custGeom>
            <a:rect b="b" l="l" r="r" t="t"/>
            <a:pathLst>
              <a:path extrusionOk="0" h="711896" w="706718">
                <a:moveTo>
                  <a:pt x="0" y="0"/>
                </a:moveTo>
                <a:lnTo>
                  <a:pt x="706718" y="0"/>
                </a:lnTo>
                <a:lnTo>
                  <a:pt x="706718" y="711896"/>
                </a:lnTo>
                <a:lnTo>
                  <a:pt x="0" y="711896"/>
                </a:lnTo>
                <a:lnTo>
                  <a:pt x="0" y="0"/>
                </a:lnTo>
                <a:close/>
              </a:path>
            </a:pathLst>
          </a:custGeom>
          <a:blipFill rotWithShape="1">
            <a:blip r:embed="rId17">
              <a:alphaModFix/>
            </a:blip>
            <a:stretch>
              <a:fillRect b="0" l="0" r="0" t="0"/>
            </a:stretch>
          </a:blipFill>
          <a:ln>
            <a:noFill/>
          </a:ln>
        </p:spPr>
      </p:sp>
      <p:sp>
        <p:nvSpPr>
          <p:cNvPr id="494" name="Google Shape;494;p26"/>
          <p:cNvSpPr/>
          <p:nvPr/>
        </p:nvSpPr>
        <p:spPr>
          <a:xfrm>
            <a:off x="9755477" y="4036256"/>
            <a:ext cx="589490" cy="718890"/>
          </a:xfrm>
          <a:custGeom>
            <a:rect b="b" l="l" r="r" t="t"/>
            <a:pathLst>
              <a:path extrusionOk="0" h="718890" w="589490">
                <a:moveTo>
                  <a:pt x="0" y="0"/>
                </a:moveTo>
                <a:lnTo>
                  <a:pt x="589490" y="0"/>
                </a:lnTo>
                <a:lnTo>
                  <a:pt x="589490" y="718890"/>
                </a:lnTo>
                <a:lnTo>
                  <a:pt x="0" y="718890"/>
                </a:lnTo>
                <a:lnTo>
                  <a:pt x="0" y="0"/>
                </a:lnTo>
                <a:close/>
              </a:path>
            </a:pathLst>
          </a:custGeom>
          <a:blipFill rotWithShape="1">
            <a:blip r:embed="rId18">
              <a:alphaModFix/>
            </a:blip>
            <a:stretch>
              <a:fillRect b="0" l="0" r="0" t="0"/>
            </a:stretch>
          </a:blipFill>
          <a:ln>
            <a:noFill/>
          </a:ln>
        </p:spPr>
      </p:sp>
      <p:sp>
        <p:nvSpPr>
          <p:cNvPr id="495" name="Google Shape;495;p26"/>
          <p:cNvSpPr/>
          <p:nvPr/>
        </p:nvSpPr>
        <p:spPr>
          <a:xfrm>
            <a:off x="12787614" y="4059095"/>
            <a:ext cx="669540" cy="673212"/>
          </a:xfrm>
          <a:custGeom>
            <a:rect b="b" l="l" r="r" t="t"/>
            <a:pathLst>
              <a:path extrusionOk="0" h="673212" w="669540">
                <a:moveTo>
                  <a:pt x="0" y="0"/>
                </a:moveTo>
                <a:lnTo>
                  <a:pt x="669540" y="0"/>
                </a:lnTo>
                <a:lnTo>
                  <a:pt x="669540" y="673212"/>
                </a:lnTo>
                <a:lnTo>
                  <a:pt x="0" y="673212"/>
                </a:lnTo>
                <a:lnTo>
                  <a:pt x="0" y="0"/>
                </a:lnTo>
                <a:close/>
              </a:path>
            </a:pathLst>
          </a:custGeom>
          <a:blipFill rotWithShape="1">
            <a:blip r:embed="rId19">
              <a:alphaModFix/>
            </a:blip>
            <a:stretch>
              <a:fillRect b="0" l="0" r="0" t="0"/>
            </a:stretch>
          </a:blipFill>
          <a:ln>
            <a:noFill/>
          </a:ln>
        </p:spPr>
      </p:sp>
      <p:sp>
        <p:nvSpPr>
          <p:cNvPr id="496" name="Google Shape;496;p26"/>
          <p:cNvSpPr/>
          <p:nvPr/>
        </p:nvSpPr>
        <p:spPr>
          <a:xfrm>
            <a:off x="12704470" y="5374271"/>
            <a:ext cx="574694" cy="711896"/>
          </a:xfrm>
          <a:custGeom>
            <a:rect b="b" l="l" r="r" t="t"/>
            <a:pathLst>
              <a:path extrusionOk="0" h="711896" w="574694">
                <a:moveTo>
                  <a:pt x="0" y="0"/>
                </a:moveTo>
                <a:lnTo>
                  <a:pt x="574694" y="0"/>
                </a:lnTo>
                <a:lnTo>
                  <a:pt x="574694" y="711896"/>
                </a:lnTo>
                <a:lnTo>
                  <a:pt x="0" y="711896"/>
                </a:lnTo>
                <a:lnTo>
                  <a:pt x="0" y="0"/>
                </a:lnTo>
                <a:close/>
              </a:path>
            </a:pathLst>
          </a:custGeom>
          <a:blipFill rotWithShape="1">
            <a:blip r:embed="rId20">
              <a:alphaModFix/>
            </a:blip>
            <a:stretch>
              <a:fillRect b="0" l="0" r="0" t="0"/>
            </a:stretch>
          </a:blipFill>
          <a:ln>
            <a:noFill/>
          </a:ln>
        </p:spPr>
      </p:sp>
      <p:sp>
        <p:nvSpPr>
          <p:cNvPr id="497" name="Google Shape;497;p26"/>
          <p:cNvSpPr/>
          <p:nvPr/>
        </p:nvSpPr>
        <p:spPr>
          <a:xfrm>
            <a:off x="11469981" y="5374271"/>
            <a:ext cx="773800" cy="711896"/>
          </a:xfrm>
          <a:custGeom>
            <a:rect b="b" l="l" r="r" t="t"/>
            <a:pathLst>
              <a:path extrusionOk="0" h="711896" w="773800">
                <a:moveTo>
                  <a:pt x="0" y="0"/>
                </a:moveTo>
                <a:lnTo>
                  <a:pt x="773800" y="0"/>
                </a:lnTo>
                <a:lnTo>
                  <a:pt x="773800" y="711896"/>
                </a:lnTo>
                <a:lnTo>
                  <a:pt x="0" y="711896"/>
                </a:lnTo>
                <a:lnTo>
                  <a:pt x="0" y="0"/>
                </a:lnTo>
                <a:close/>
              </a:path>
            </a:pathLst>
          </a:custGeom>
          <a:blipFill rotWithShape="1">
            <a:blip r:embed="rId21">
              <a:alphaModFix/>
            </a:blip>
            <a:stretch>
              <a:fillRect b="0" l="0" r="0" t="0"/>
            </a:stretch>
          </a:blipFill>
          <a:ln>
            <a:noFill/>
          </a:ln>
        </p:spPr>
      </p:sp>
      <p:sp>
        <p:nvSpPr>
          <p:cNvPr id="498" name="Google Shape;498;p26"/>
          <p:cNvSpPr/>
          <p:nvPr/>
        </p:nvSpPr>
        <p:spPr>
          <a:xfrm>
            <a:off x="13739854" y="5496510"/>
            <a:ext cx="813542" cy="467417"/>
          </a:xfrm>
          <a:custGeom>
            <a:rect b="b" l="l" r="r" t="t"/>
            <a:pathLst>
              <a:path extrusionOk="0" h="467417" w="813542">
                <a:moveTo>
                  <a:pt x="0" y="0"/>
                </a:moveTo>
                <a:lnTo>
                  <a:pt x="813542" y="0"/>
                </a:lnTo>
                <a:lnTo>
                  <a:pt x="813542" y="467417"/>
                </a:lnTo>
                <a:lnTo>
                  <a:pt x="0" y="467417"/>
                </a:lnTo>
                <a:lnTo>
                  <a:pt x="0" y="0"/>
                </a:lnTo>
                <a:close/>
              </a:path>
            </a:pathLst>
          </a:custGeom>
          <a:blipFill rotWithShape="1">
            <a:blip r:embed="rId22">
              <a:alphaModFix/>
            </a:blip>
            <a:stretch>
              <a:fillRect b="0" l="0" r="0" t="0"/>
            </a:stretch>
          </a:blipFill>
          <a:ln>
            <a:noFill/>
          </a:ln>
        </p:spPr>
      </p:sp>
      <p:sp>
        <p:nvSpPr>
          <p:cNvPr id="499" name="Google Shape;499;p26"/>
          <p:cNvSpPr/>
          <p:nvPr/>
        </p:nvSpPr>
        <p:spPr>
          <a:xfrm>
            <a:off x="9126105" y="5374271"/>
            <a:ext cx="711896" cy="711896"/>
          </a:xfrm>
          <a:custGeom>
            <a:rect b="b" l="l" r="r" t="t"/>
            <a:pathLst>
              <a:path extrusionOk="0" h="711896" w="711896">
                <a:moveTo>
                  <a:pt x="0" y="0"/>
                </a:moveTo>
                <a:lnTo>
                  <a:pt x="711895" y="0"/>
                </a:lnTo>
                <a:lnTo>
                  <a:pt x="711895" y="711896"/>
                </a:lnTo>
                <a:lnTo>
                  <a:pt x="0" y="711896"/>
                </a:lnTo>
                <a:lnTo>
                  <a:pt x="0" y="0"/>
                </a:lnTo>
                <a:close/>
              </a:path>
            </a:pathLst>
          </a:custGeom>
          <a:blipFill rotWithShape="1">
            <a:blip r:embed="rId23">
              <a:alphaModFix/>
            </a:blip>
            <a:stretch>
              <a:fillRect b="0" l="0" r="0" t="0"/>
            </a:stretch>
          </a:blipFill>
          <a:ln>
            <a:noFill/>
          </a:ln>
        </p:spPr>
      </p:sp>
      <p:sp>
        <p:nvSpPr>
          <p:cNvPr id="500" name="Google Shape;500;p26"/>
          <p:cNvSpPr/>
          <p:nvPr/>
        </p:nvSpPr>
        <p:spPr>
          <a:xfrm>
            <a:off x="6665044" y="5374271"/>
            <a:ext cx="827786" cy="711896"/>
          </a:xfrm>
          <a:custGeom>
            <a:rect b="b" l="l" r="r" t="t"/>
            <a:pathLst>
              <a:path extrusionOk="0" h="711896" w="827786">
                <a:moveTo>
                  <a:pt x="0" y="0"/>
                </a:moveTo>
                <a:lnTo>
                  <a:pt x="827786" y="0"/>
                </a:lnTo>
                <a:lnTo>
                  <a:pt x="827786" y="711896"/>
                </a:lnTo>
                <a:lnTo>
                  <a:pt x="0" y="711896"/>
                </a:lnTo>
                <a:lnTo>
                  <a:pt x="0" y="0"/>
                </a:lnTo>
                <a:close/>
              </a:path>
            </a:pathLst>
          </a:custGeom>
          <a:blipFill rotWithShape="1">
            <a:blip r:embed="rId24">
              <a:alphaModFix/>
            </a:blip>
            <a:stretch>
              <a:fillRect b="0" l="0" r="0" t="0"/>
            </a:stretch>
          </a:blipFill>
          <a:ln>
            <a:noFill/>
          </a:ln>
        </p:spPr>
      </p:sp>
      <p:sp>
        <p:nvSpPr>
          <p:cNvPr id="501" name="Google Shape;501;p26"/>
          <p:cNvSpPr/>
          <p:nvPr/>
        </p:nvSpPr>
        <p:spPr>
          <a:xfrm>
            <a:off x="10298690" y="5374271"/>
            <a:ext cx="710601" cy="711896"/>
          </a:xfrm>
          <a:custGeom>
            <a:rect b="b" l="l" r="r" t="t"/>
            <a:pathLst>
              <a:path extrusionOk="0" h="711896" w="710601">
                <a:moveTo>
                  <a:pt x="0" y="0"/>
                </a:moveTo>
                <a:lnTo>
                  <a:pt x="710601" y="0"/>
                </a:lnTo>
                <a:lnTo>
                  <a:pt x="710601" y="711896"/>
                </a:lnTo>
                <a:lnTo>
                  <a:pt x="0" y="711896"/>
                </a:lnTo>
                <a:lnTo>
                  <a:pt x="0" y="0"/>
                </a:lnTo>
                <a:close/>
              </a:path>
            </a:pathLst>
          </a:custGeom>
          <a:blipFill rotWithShape="1">
            <a:blip r:embed="rId25">
              <a:alphaModFix/>
            </a:blip>
            <a:stretch>
              <a:fillRect b="0" l="0" r="0" t="0"/>
            </a:stretch>
          </a:blipFill>
          <a:ln>
            <a:noFill/>
          </a:ln>
        </p:spPr>
      </p:sp>
      <p:sp>
        <p:nvSpPr>
          <p:cNvPr id="502" name="Google Shape;502;p26"/>
          <p:cNvSpPr/>
          <p:nvPr/>
        </p:nvSpPr>
        <p:spPr>
          <a:xfrm>
            <a:off x="7953519" y="5374271"/>
            <a:ext cx="711896" cy="711896"/>
          </a:xfrm>
          <a:custGeom>
            <a:rect b="b" l="l" r="r" t="t"/>
            <a:pathLst>
              <a:path extrusionOk="0" h="711896" w="711896">
                <a:moveTo>
                  <a:pt x="0" y="0"/>
                </a:moveTo>
                <a:lnTo>
                  <a:pt x="711896" y="0"/>
                </a:lnTo>
                <a:lnTo>
                  <a:pt x="711896" y="711896"/>
                </a:lnTo>
                <a:lnTo>
                  <a:pt x="0" y="711896"/>
                </a:lnTo>
                <a:lnTo>
                  <a:pt x="0" y="0"/>
                </a:lnTo>
                <a:close/>
              </a:path>
            </a:pathLst>
          </a:custGeom>
          <a:blipFill rotWithShape="1">
            <a:blip r:embed="rId26">
              <a:alphaModFix/>
            </a:blip>
            <a:stretch>
              <a:fillRect b="0" l="0" r="0" t="0"/>
            </a:stretch>
          </a:blipFill>
          <a:ln>
            <a:noFill/>
          </a:ln>
        </p:spPr>
      </p:sp>
      <p:sp>
        <p:nvSpPr>
          <p:cNvPr id="503" name="Google Shape;503;p26"/>
          <p:cNvSpPr/>
          <p:nvPr/>
        </p:nvSpPr>
        <p:spPr>
          <a:xfrm>
            <a:off x="12152999" y="6753415"/>
            <a:ext cx="780201" cy="615650"/>
          </a:xfrm>
          <a:custGeom>
            <a:rect b="b" l="l" r="r" t="t"/>
            <a:pathLst>
              <a:path extrusionOk="0" h="615650" w="780201">
                <a:moveTo>
                  <a:pt x="0" y="0"/>
                </a:moveTo>
                <a:lnTo>
                  <a:pt x="780201" y="0"/>
                </a:lnTo>
                <a:lnTo>
                  <a:pt x="780201" y="615649"/>
                </a:lnTo>
                <a:lnTo>
                  <a:pt x="0" y="615649"/>
                </a:lnTo>
                <a:lnTo>
                  <a:pt x="0" y="0"/>
                </a:lnTo>
                <a:close/>
              </a:path>
            </a:pathLst>
          </a:custGeom>
          <a:blipFill rotWithShape="1">
            <a:blip r:embed="rId27">
              <a:alphaModFix/>
            </a:blip>
            <a:stretch>
              <a:fillRect b="0" l="0" r="0" t="0"/>
            </a:stretch>
          </a:blipFill>
          <a:ln>
            <a:noFill/>
          </a:ln>
        </p:spPr>
      </p:sp>
      <p:sp>
        <p:nvSpPr>
          <p:cNvPr id="504" name="Google Shape;504;p26"/>
          <p:cNvSpPr/>
          <p:nvPr/>
        </p:nvSpPr>
        <p:spPr>
          <a:xfrm>
            <a:off x="10896513" y="6819118"/>
            <a:ext cx="804633" cy="484243"/>
          </a:xfrm>
          <a:custGeom>
            <a:rect b="b" l="l" r="r" t="t"/>
            <a:pathLst>
              <a:path extrusionOk="0" h="484243" w="804633">
                <a:moveTo>
                  <a:pt x="0" y="0"/>
                </a:moveTo>
                <a:lnTo>
                  <a:pt x="804633" y="0"/>
                </a:lnTo>
                <a:lnTo>
                  <a:pt x="804633" y="484243"/>
                </a:lnTo>
                <a:lnTo>
                  <a:pt x="0" y="484243"/>
                </a:lnTo>
                <a:lnTo>
                  <a:pt x="0" y="0"/>
                </a:lnTo>
                <a:close/>
              </a:path>
            </a:pathLst>
          </a:custGeom>
          <a:blipFill rotWithShape="1">
            <a:blip r:embed="rId28">
              <a:alphaModFix/>
            </a:blip>
            <a:stretch>
              <a:fillRect b="0" l="0" r="0" t="0"/>
            </a:stretch>
          </a:blipFill>
          <a:ln>
            <a:noFill/>
          </a:ln>
        </p:spPr>
      </p:sp>
      <p:sp>
        <p:nvSpPr>
          <p:cNvPr id="505" name="Google Shape;505;p26"/>
          <p:cNvSpPr/>
          <p:nvPr/>
        </p:nvSpPr>
        <p:spPr>
          <a:xfrm>
            <a:off x="8880726" y="6708377"/>
            <a:ext cx="662098" cy="705725"/>
          </a:xfrm>
          <a:custGeom>
            <a:rect b="b" l="l" r="r" t="t"/>
            <a:pathLst>
              <a:path extrusionOk="0" h="705725" w="662098">
                <a:moveTo>
                  <a:pt x="0" y="0"/>
                </a:moveTo>
                <a:lnTo>
                  <a:pt x="662098" y="0"/>
                </a:lnTo>
                <a:lnTo>
                  <a:pt x="662098" y="705725"/>
                </a:lnTo>
                <a:lnTo>
                  <a:pt x="0" y="705725"/>
                </a:lnTo>
                <a:lnTo>
                  <a:pt x="0" y="0"/>
                </a:lnTo>
                <a:close/>
              </a:path>
            </a:pathLst>
          </a:custGeom>
          <a:blipFill rotWithShape="1">
            <a:blip r:embed="rId29">
              <a:alphaModFix/>
            </a:blip>
            <a:stretch>
              <a:fillRect b="0" l="0" r="0" t="0"/>
            </a:stretch>
          </a:blipFill>
          <a:ln>
            <a:noFill/>
          </a:ln>
        </p:spPr>
      </p:sp>
      <p:sp>
        <p:nvSpPr>
          <p:cNvPr id="506" name="Google Shape;506;p26"/>
          <p:cNvSpPr/>
          <p:nvPr/>
        </p:nvSpPr>
        <p:spPr>
          <a:xfrm>
            <a:off x="9994676" y="6753415"/>
            <a:ext cx="449984" cy="615650"/>
          </a:xfrm>
          <a:custGeom>
            <a:rect b="b" l="l" r="r" t="t"/>
            <a:pathLst>
              <a:path extrusionOk="0" h="615650" w="449984">
                <a:moveTo>
                  <a:pt x="0" y="0"/>
                </a:moveTo>
                <a:lnTo>
                  <a:pt x="449984" y="0"/>
                </a:lnTo>
                <a:lnTo>
                  <a:pt x="449984" y="615649"/>
                </a:lnTo>
                <a:lnTo>
                  <a:pt x="0" y="615649"/>
                </a:lnTo>
                <a:lnTo>
                  <a:pt x="0" y="0"/>
                </a:lnTo>
                <a:close/>
              </a:path>
            </a:pathLst>
          </a:custGeom>
          <a:blipFill rotWithShape="1">
            <a:blip r:embed="rId30">
              <a:alphaModFix/>
            </a:blip>
            <a:stretch>
              <a:fillRect b="0" l="0" r="0" t="0"/>
            </a:stretch>
          </a:blipFill>
          <a:ln>
            <a:noFill/>
          </a:ln>
        </p:spPr>
      </p:sp>
      <p:sp>
        <p:nvSpPr>
          <p:cNvPr id="507" name="Google Shape;507;p26"/>
          <p:cNvSpPr/>
          <p:nvPr/>
        </p:nvSpPr>
        <p:spPr>
          <a:xfrm>
            <a:off x="7914336" y="6708377"/>
            <a:ext cx="514537" cy="705725"/>
          </a:xfrm>
          <a:custGeom>
            <a:rect b="b" l="l" r="r" t="t"/>
            <a:pathLst>
              <a:path extrusionOk="0" h="705725" w="514537">
                <a:moveTo>
                  <a:pt x="0" y="0"/>
                </a:moveTo>
                <a:lnTo>
                  <a:pt x="514537" y="0"/>
                </a:lnTo>
                <a:lnTo>
                  <a:pt x="514537" y="705725"/>
                </a:lnTo>
                <a:lnTo>
                  <a:pt x="0" y="705725"/>
                </a:lnTo>
                <a:lnTo>
                  <a:pt x="0" y="0"/>
                </a:lnTo>
                <a:close/>
              </a:path>
            </a:pathLst>
          </a:custGeom>
          <a:blipFill rotWithShape="1">
            <a:blip r:embed="rId31">
              <a:alphaModFix/>
            </a:blip>
            <a:stretch>
              <a:fillRect b="0" l="0" r="0" t="0"/>
            </a:stretch>
          </a:blipFill>
          <a:ln>
            <a:noFill/>
          </a:ln>
        </p:spPr>
      </p:sp>
      <p:sp>
        <p:nvSpPr>
          <p:cNvPr id="508" name="Google Shape;508;p26"/>
          <p:cNvSpPr/>
          <p:nvPr/>
        </p:nvSpPr>
        <p:spPr>
          <a:xfrm>
            <a:off x="14452555" y="6753415"/>
            <a:ext cx="615650" cy="615650"/>
          </a:xfrm>
          <a:custGeom>
            <a:rect b="b" l="l" r="r" t="t"/>
            <a:pathLst>
              <a:path extrusionOk="0" h="615650" w="615650">
                <a:moveTo>
                  <a:pt x="0" y="0"/>
                </a:moveTo>
                <a:lnTo>
                  <a:pt x="615650" y="0"/>
                </a:lnTo>
                <a:lnTo>
                  <a:pt x="615650" y="615649"/>
                </a:lnTo>
                <a:lnTo>
                  <a:pt x="0" y="615649"/>
                </a:lnTo>
                <a:lnTo>
                  <a:pt x="0" y="0"/>
                </a:lnTo>
                <a:close/>
              </a:path>
            </a:pathLst>
          </a:custGeom>
          <a:blipFill rotWithShape="1">
            <a:blip r:embed="rId32">
              <a:alphaModFix/>
            </a:blip>
            <a:stretch>
              <a:fillRect b="0" l="0" r="0" t="0"/>
            </a:stretch>
          </a:blipFill>
          <a:ln>
            <a:noFill/>
          </a:ln>
        </p:spPr>
      </p:sp>
      <p:sp>
        <p:nvSpPr>
          <p:cNvPr id="509" name="Google Shape;509;p26"/>
          <p:cNvSpPr/>
          <p:nvPr/>
        </p:nvSpPr>
        <p:spPr>
          <a:xfrm>
            <a:off x="13385053" y="6753415"/>
            <a:ext cx="615650" cy="615650"/>
          </a:xfrm>
          <a:custGeom>
            <a:rect b="b" l="l" r="r" t="t"/>
            <a:pathLst>
              <a:path extrusionOk="0" h="615650" w="615650">
                <a:moveTo>
                  <a:pt x="0" y="0"/>
                </a:moveTo>
                <a:lnTo>
                  <a:pt x="615649" y="0"/>
                </a:lnTo>
                <a:lnTo>
                  <a:pt x="615649" y="615649"/>
                </a:lnTo>
                <a:lnTo>
                  <a:pt x="0" y="615649"/>
                </a:lnTo>
                <a:lnTo>
                  <a:pt x="0" y="0"/>
                </a:lnTo>
                <a:close/>
              </a:path>
            </a:pathLst>
          </a:custGeom>
          <a:blipFill rotWithShape="1">
            <a:blip r:embed="rId33">
              <a:alphaModFix/>
            </a:blip>
            <a:stretch>
              <a:fillRect b="0" l="0" r="0" t="0"/>
            </a:stretch>
          </a:blipFill>
          <a:ln>
            <a:noFill/>
          </a:ln>
        </p:spPr>
      </p:sp>
      <p:sp>
        <p:nvSpPr>
          <p:cNvPr id="510" name="Google Shape;510;p26"/>
          <p:cNvSpPr/>
          <p:nvPr/>
        </p:nvSpPr>
        <p:spPr>
          <a:xfrm>
            <a:off x="6665044" y="6705292"/>
            <a:ext cx="797439" cy="711896"/>
          </a:xfrm>
          <a:custGeom>
            <a:rect b="b" l="l" r="r" t="t"/>
            <a:pathLst>
              <a:path extrusionOk="0" h="711896" w="797439">
                <a:moveTo>
                  <a:pt x="0" y="0"/>
                </a:moveTo>
                <a:lnTo>
                  <a:pt x="797439" y="0"/>
                </a:lnTo>
                <a:lnTo>
                  <a:pt x="797439" y="711895"/>
                </a:lnTo>
                <a:lnTo>
                  <a:pt x="0" y="711895"/>
                </a:lnTo>
                <a:lnTo>
                  <a:pt x="0" y="0"/>
                </a:lnTo>
                <a:close/>
              </a:path>
            </a:pathLst>
          </a:custGeom>
          <a:blipFill rotWithShape="1">
            <a:blip r:embed="rId34">
              <a:alphaModFix/>
            </a:blip>
            <a:stretch>
              <a:fillRect b="0" l="0" r="0" t="0"/>
            </a:stretch>
          </a:blipFill>
          <a:ln>
            <a:noFill/>
          </a:ln>
        </p:spPr>
      </p:sp>
      <p:sp>
        <p:nvSpPr>
          <p:cNvPr id="511" name="Google Shape;511;p26"/>
          <p:cNvSpPr/>
          <p:nvPr/>
        </p:nvSpPr>
        <p:spPr>
          <a:xfrm>
            <a:off x="14158058" y="8095328"/>
            <a:ext cx="609464" cy="696893"/>
          </a:xfrm>
          <a:custGeom>
            <a:rect b="b" l="l" r="r" t="t"/>
            <a:pathLst>
              <a:path extrusionOk="0" h="696893" w="609464">
                <a:moveTo>
                  <a:pt x="0" y="0"/>
                </a:moveTo>
                <a:lnTo>
                  <a:pt x="609465" y="0"/>
                </a:lnTo>
                <a:lnTo>
                  <a:pt x="609465" y="696893"/>
                </a:lnTo>
                <a:lnTo>
                  <a:pt x="0" y="696893"/>
                </a:lnTo>
                <a:lnTo>
                  <a:pt x="0" y="0"/>
                </a:lnTo>
                <a:close/>
              </a:path>
            </a:pathLst>
          </a:custGeom>
          <a:blipFill rotWithShape="1">
            <a:blip r:embed="rId35">
              <a:alphaModFix/>
            </a:blip>
            <a:stretch>
              <a:fillRect b="0" l="0" r="0" t="0"/>
            </a:stretch>
          </a:blipFill>
          <a:ln>
            <a:noFill/>
          </a:ln>
        </p:spPr>
      </p:sp>
      <p:sp>
        <p:nvSpPr>
          <p:cNvPr id="512" name="Google Shape;512;p26"/>
          <p:cNvSpPr/>
          <p:nvPr/>
        </p:nvSpPr>
        <p:spPr>
          <a:xfrm>
            <a:off x="12923756" y="8186963"/>
            <a:ext cx="733749" cy="513624"/>
          </a:xfrm>
          <a:custGeom>
            <a:rect b="b" l="l" r="r" t="t"/>
            <a:pathLst>
              <a:path extrusionOk="0" h="513624" w="733749">
                <a:moveTo>
                  <a:pt x="0" y="0"/>
                </a:moveTo>
                <a:lnTo>
                  <a:pt x="733749" y="0"/>
                </a:lnTo>
                <a:lnTo>
                  <a:pt x="733749" y="513624"/>
                </a:lnTo>
                <a:lnTo>
                  <a:pt x="0" y="513624"/>
                </a:lnTo>
                <a:lnTo>
                  <a:pt x="0" y="0"/>
                </a:lnTo>
                <a:close/>
              </a:path>
            </a:pathLst>
          </a:custGeom>
          <a:blipFill rotWithShape="1">
            <a:blip r:embed="rId36">
              <a:alphaModFix/>
            </a:blip>
            <a:stretch>
              <a:fillRect b="0" l="0" r="0" t="0"/>
            </a:stretch>
          </a:blipFill>
          <a:ln>
            <a:noFill/>
          </a:ln>
        </p:spPr>
      </p:sp>
      <p:sp>
        <p:nvSpPr>
          <p:cNvPr id="513" name="Google Shape;513;p26"/>
          <p:cNvSpPr/>
          <p:nvPr/>
        </p:nvSpPr>
        <p:spPr>
          <a:xfrm>
            <a:off x="11795440" y="8186963"/>
            <a:ext cx="627763" cy="513624"/>
          </a:xfrm>
          <a:custGeom>
            <a:rect b="b" l="l" r="r" t="t"/>
            <a:pathLst>
              <a:path extrusionOk="0" h="513624" w="627763">
                <a:moveTo>
                  <a:pt x="0" y="0"/>
                </a:moveTo>
                <a:lnTo>
                  <a:pt x="627762" y="0"/>
                </a:lnTo>
                <a:lnTo>
                  <a:pt x="627762" y="513624"/>
                </a:lnTo>
                <a:lnTo>
                  <a:pt x="0" y="513624"/>
                </a:lnTo>
                <a:lnTo>
                  <a:pt x="0" y="0"/>
                </a:lnTo>
                <a:close/>
              </a:path>
            </a:pathLst>
          </a:custGeom>
          <a:blipFill rotWithShape="1">
            <a:blip r:embed="rId37">
              <a:alphaModFix/>
            </a:blip>
            <a:stretch>
              <a:fillRect b="0" l="0" r="0" t="0"/>
            </a:stretch>
          </a:blipFill>
          <a:ln>
            <a:noFill/>
          </a:ln>
        </p:spPr>
      </p:sp>
      <p:sp>
        <p:nvSpPr>
          <p:cNvPr id="514" name="Google Shape;514;p26"/>
          <p:cNvSpPr/>
          <p:nvPr/>
        </p:nvSpPr>
        <p:spPr>
          <a:xfrm>
            <a:off x="9929728" y="8095328"/>
            <a:ext cx="350981" cy="696893"/>
          </a:xfrm>
          <a:custGeom>
            <a:rect b="b" l="l" r="r" t="t"/>
            <a:pathLst>
              <a:path extrusionOk="0" h="696893" w="350981">
                <a:moveTo>
                  <a:pt x="0" y="0"/>
                </a:moveTo>
                <a:lnTo>
                  <a:pt x="350980" y="0"/>
                </a:lnTo>
                <a:lnTo>
                  <a:pt x="350980" y="696893"/>
                </a:lnTo>
                <a:lnTo>
                  <a:pt x="0" y="696893"/>
                </a:lnTo>
                <a:lnTo>
                  <a:pt x="0" y="0"/>
                </a:lnTo>
                <a:close/>
              </a:path>
            </a:pathLst>
          </a:custGeom>
          <a:blipFill rotWithShape="1">
            <a:blip r:embed="rId38">
              <a:alphaModFix/>
            </a:blip>
            <a:stretch>
              <a:fillRect b="0" l="0" r="0" t="0"/>
            </a:stretch>
          </a:blipFill>
          <a:ln>
            <a:noFill/>
          </a:ln>
        </p:spPr>
      </p:sp>
      <p:sp>
        <p:nvSpPr>
          <p:cNvPr id="515" name="Google Shape;515;p26"/>
          <p:cNvSpPr/>
          <p:nvPr/>
        </p:nvSpPr>
        <p:spPr>
          <a:xfrm>
            <a:off x="10781262" y="8186963"/>
            <a:ext cx="513624" cy="513624"/>
          </a:xfrm>
          <a:custGeom>
            <a:rect b="b" l="l" r="r" t="t"/>
            <a:pathLst>
              <a:path extrusionOk="0" h="513624" w="513624">
                <a:moveTo>
                  <a:pt x="0" y="0"/>
                </a:moveTo>
                <a:lnTo>
                  <a:pt x="513624" y="0"/>
                </a:lnTo>
                <a:lnTo>
                  <a:pt x="513624" y="513624"/>
                </a:lnTo>
                <a:lnTo>
                  <a:pt x="0" y="513624"/>
                </a:lnTo>
                <a:lnTo>
                  <a:pt x="0" y="0"/>
                </a:lnTo>
                <a:close/>
              </a:path>
            </a:pathLst>
          </a:custGeom>
          <a:blipFill rotWithShape="1">
            <a:blip r:embed="rId39">
              <a:alphaModFix/>
            </a:blip>
            <a:stretch>
              <a:fillRect b="0" l="0" r="0" t="0"/>
            </a:stretch>
          </a:blipFill>
          <a:ln>
            <a:noFill/>
          </a:ln>
        </p:spPr>
      </p:sp>
      <p:sp>
        <p:nvSpPr>
          <p:cNvPr id="516" name="Google Shape;516;p26"/>
          <p:cNvSpPr/>
          <p:nvPr/>
        </p:nvSpPr>
        <p:spPr>
          <a:xfrm>
            <a:off x="7690013" y="8032730"/>
            <a:ext cx="636745" cy="822089"/>
          </a:xfrm>
          <a:custGeom>
            <a:rect b="b" l="l" r="r" t="t"/>
            <a:pathLst>
              <a:path extrusionOk="0" h="822089" w="636745">
                <a:moveTo>
                  <a:pt x="0" y="0"/>
                </a:moveTo>
                <a:lnTo>
                  <a:pt x="636746" y="0"/>
                </a:lnTo>
                <a:lnTo>
                  <a:pt x="636746" y="822089"/>
                </a:lnTo>
                <a:lnTo>
                  <a:pt x="0" y="822089"/>
                </a:lnTo>
                <a:lnTo>
                  <a:pt x="0" y="0"/>
                </a:lnTo>
                <a:close/>
              </a:path>
            </a:pathLst>
          </a:custGeom>
          <a:blipFill rotWithShape="1">
            <a:blip r:embed="rId40">
              <a:alphaModFix/>
            </a:blip>
            <a:stretch>
              <a:fillRect b="0" l="0" r="0" t="0"/>
            </a:stretch>
          </a:blipFill>
          <a:ln>
            <a:noFill/>
          </a:ln>
        </p:spPr>
      </p:sp>
      <p:sp>
        <p:nvSpPr>
          <p:cNvPr id="517" name="Google Shape;517;p26"/>
          <p:cNvSpPr/>
          <p:nvPr/>
        </p:nvSpPr>
        <p:spPr>
          <a:xfrm>
            <a:off x="8827312" y="8095328"/>
            <a:ext cx="601862" cy="696893"/>
          </a:xfrm>
          <a:custGeom>
            <a:rect b="b" l="l" r="r" t="t"/>
            <a:pathLst>
              <a:path extrusionOk="0" h="696893" w="601862">
                <a:moveTo>
                  <a:pt x="0" y="0"/>
                </a:moveTo>
                <a:lnTo>
                  <a:pt x="601862" y="0"/>
                </a:lnTo>
                <a:lnTo>
                  <a:pt x="601862" y="696893"/>
                </a:lnTo>
                <a:lnTo>
                  <a:pt x="0" y="696893"/>
                </a:lnTo>
                <a:lnTo>
                  <a:pt x="0" y="0"/>
                </a:lnTo>
                <a:close/>
              </a:path>
            </a:pathLst>
          </a:custGeom>
          <a:blipFill rotWithShape="1">
            <a:blip r:embed="rId41">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21" name="Shape 521"/>
        <p:cNvGrpSpPr/>
        <p:nvPr/>
      </p:nvGrpSpPr>
      <p:grpSpPr>
        <a:xfrm>
          <a:off x="0" y="0"/>
          <a:ext cx="0" cy="0"/>
          <a:chOff x="0" y="0"/>
          <a:chExt cx="0" cy="0"/>
        </a:xfrm>
      </p:grpSpPr>
      <p:grpSp>
        <p:nvGrpSpPr>
          <p:cNvPr id="522" name="Google Shape;522;p27"/>
          <p:cNvGrpSpPr/>
          <p:nvPr/>
        </p:nvGrpSpPr>
        <p:grpSpPr>
          <a:xfrm>
            <a:off x="714865" y="485203"/>
            <a:ext cx="16858270" cy="9208098"/>
            <a:chOff x="0" y="-28575"/>
            <a:chExt cx="4440038" cy="2425178"/>
          </a:xfrm>
        </p:grpSpPr>
        <p:sp>
          <p:nvSpPr>
            <p:cNvPr id="523" name="Google Shape;523;p27"/>
            <p:cNvSpPr/>
            <p:nvPr/>
          </p:nvSpPr>
          <p:spPr>
            <a:xfrm>
              <a:off x="0" y="0"/>
              <a:ext cx="4440038" cy="2396603"/>
            </a:xfrm>
            <a:custGeom>
              <a:rect b="b" l="l" r="r" t="t"/>
              <a:pathLst>
                <a:path extrusionOk="0" h="2396603" w="4440038">
                  <a:moveTo>
                    <a:pt x="9185" y="0"/>
                  </a:moveTo>
                  <a:lnTo>
                    <a:pt x="4430854" y="0"/>
                  </a:lnTo>
                  <a:cubicBezTo>
                    <a:pt x="4435926" y="0"/>
                    <a:pt x="4440038" y="4112"/>
                    <a:pt x="4440038" y="9185"/>
                  </a:cubicBezTo>
                  <a:lnTo>
                    <a:pt x="4440038" y="2387418"/>
                  </a:lnTo>
                  <a:cubicBezTo>
                    <a:pt x="4440038" y="2389854"/>
                    <a:pt x="4439071" y="2392190"/>
                    <a:pt x="4437348" y="2393913"/>
                  </a:cubicBezTo>
                  <a:cubicBezTo>
                    <a:pt x="4435626" y="2395635"/>
                    <a:pt x="4433289" y="2396603"/>
                    <a:pt x="4430854" y="2396603"/>
                  </a:cubicBezTo>
                  <a:lnTo>
                    <a:pt x="9185" y="2396603"/>
                  </a:lnTo>
                  <a:cubicBezTo>
                    <a:pt x="6749" y="2396603"/>
                    <a:pt x="4413" y="2395635"/>
                    <a:pt x="2690" y="2393913"/>
                  </a:cubicBezTo>
                  <a:cubicBezTo>
                    <a:pt x="968" y="2392190"/>
                    <a:pt x="0" y="2389854"/>
                    <a:pt x="0" y="2387418"/>
                  </a:cubicBezTo>
                  <a:lnTo>
                    <a:pt x="0" y="9185"/>
                  </a:lnTo>
                  <a:cubicBezTo>
                    <a:pt x="0" y="6749"/>
                    <a:pt x="968" y="4413"/>
                    <a:pt x="2690" y="2690"/>
                  </a:cubicBezTo>
                  <a:cubicBezTo>
                    <a:pt x="4413" y="968"/>
                    <a:pt x="6749" y="0"/>
                    <a:pt x="91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txBox="1"/>
            <p:nvPr/>
          </p:nvSpPr>
          <p:spPr>
            <a:xfrm>
              <a:off x="0" y="-28575"/>
              <a:ext cx="4440038" cy="242517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5" name="Google Shape;525;p27"/>
          <p:cNvSpPr txBox="1"/>
          <p:nvPr/>
        </p:nvSpPr>
        <p:spPr>
          <a:xfrm>
            <a:off x="3377480" y="2482841"/>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000000"/>
                </a:solidFill>
                <a:latin typeface="DM Sans"/>
                <a:ea typeface="DM Sans"/>
                <a:cs typeface="DM Sans"/>
                <a:sym typeface="DM Sans"/>
              </a:rPr>
              <a:t>This presentation template is free for everyone to use, thanks to the following:</a:t>
            </a:r>
            <a:endParaRPr/>
          </a:p>
        </p:txBody>
      </p:sp>
      <p:sp>
        <p:nvSpPr>
          <p:cNvPr id="526" name="Google Shape;526;p27"/>
          <p:cNvSpPr txBox="1"/>
          <p:nvPr/>
        </p:nvSpPr>
        <p:spPr>
          <a:xfrm>
            <a:off x="3377480" y="5260322"/>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000000"/>
                </a:solidFill>
                <a:latin typeface="DM Sans"/>
                <a:ea typeface="DM Sans"/>
                <a:cs typeface="DM Sans"/>
                <a:sym typeface="DM Sans"/>
              </a:rPr>
              <a:t>for this presentation template</a:t>
            </a:r>
            <a:endParaRPr/>
          </a:p>
        </p:txBody>
      </p:sp>
      <p:sp>
        <p:nvSpPr>
          <p:cNvPr id="527" name="Google Shape;527;p27"/>
          <p:cNvSpPr txBox="1"/>
          <p:nvPr/>
        </p:nvSpPr>
        <p:spPr>
          <a:xfrm>
            <a:off x="3377480" y="7317689"/>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000000"/>
                </a:solidFill>
                <a:latin typeface="DM Sans"/>
                <a:ea typeface="DM Sans"/>
                <a:cs typeface="DM Sans"/>
                <a:sym typeface="DM Sans"/>
              </a:rPr>
              <a:t>for the photos, graphics, and elements</a:t>
            </a:r>
            <a:endParaRPr/>
          </a:p>
        </p:txBody>
      </p:sp>
      <p:sp>
        <p:nvSpPr>
          <p:cNvPr id="528" name="Google Shape;528;p27"/>
          <p:cNvSpPr txBox="1"/>
          <p:nvPr/>
        </p:nvSpPr>
        <p:spPr>
          <a:xfrm>
            <a:off x="7108732" y="8470181"/>
            <a:ext cx="4070535" cy="506189"/>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3200" u="none" cap="none" strike="noStrike">
                <a:solidFill>
                  <a:srgbClr val="E0058B"/>
                </a:solidFill>
                <a:latin typeface="DM Sans"/>
                <a:ea typeface="DM Sans"/>
                <a:cs typeface="DM Sans"/>
                <a:sym typeface="DM Sans"/>
              </a:rPr>
              <a:t>Happy designing!</a:t>
            </a:r>
            <a:endParaRPr/>
          </a:p>
        </p:txBody>
      </p:sp>
      <p:sp>
        <p:nvSpPr>
          <p:cNvPr id="529" name="Google Shape;529;p27"/>
          <p:cNvSpPr txBox="1"/>
          <p:nvPr/>
        </p:nvSpPr>
        <p:spPr>
          <a:xfrm>
            <a:off x="5469973" y="1434455"/>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E0058B"/>
                </a:solidFill>
                <a:latin typeface="DM Sans"/>
                <a:ea typeface="DM Sans"/>
                <a:cs typeface="DM Sans"/>
                <a:sym typeface="DM Sans"/>
              </a:rPr>
              <a:t>Credits</a:t>
            </a:r>
            <a:endParaRPr/>
          </a:p>
        </p:txBody>
      </p:sp>
      <p:sp>
        <p:nvSpPr>
          <p:cNvPr id="530" name="Google Shape;530;p27"/>
          <p:cNvSpPr txBox="1"/>
          <p:nvPr/>
        </p:nvSpPr>
        <p:spPr>
          <a:xfrm>
            <a:off x="5004582" y="6508064"/>
            <a:ext cx="8278835" cy="60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500" u="none" cap="none" strike="noStrike">
                <a:solidFill>
                  <a:srgbClr val="000000"/>
                </a:solidFill>
                <a:latin typeface="DM Sans"/>
                <a:ea typeface="DM Sans"/>
                <a:cs typeface="DM Sans"/>
                <a:sym typeface="DM Sans"/>
              </a:rPr>
              <a:t>Pexels, Pixabay, Sketchify</a:t>
            </a:r>
            <a:endParaRPr/>
          </a:p>
        </p:txBody>
      </p:sp>
      <p:pic>
        <p:nvPicPr>
          <p:cNvPr id="531" name="Google Shape;531;p27"/>
          <p:cNvPicPr preferRelativeResize="0"/>
          <p:nvPr/>
        </p:nvPicPr>
        <p:blipFill>
          <a:blip r:embed="rId3">
            <a:alphaModFix/>
          </a:blip>
          <a:stretch>
            <a:fillRect/>
          </a:stretch>
        </p:blipFill>
        <p:spPr>
          <a:xfrm>
            <a:off x="7108725" y="4048472"/>
            <a:ext cx="4070550" cy="10459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2" name="Shape 112"/>
        <p:cNvGrpSpPr/>
        <p:nvPr/>
      </p:nvGrpSpPr>
      <p:grpSpPr>
        <a:xfrm>
          <a:off x="0" y="0"/>
          <a:ext cx="0" cy="0"/>
          <a:chOff x="0" y="0"/>
          <a:chExt cx="0" cy="0"/>
        </a:xfrm>
      </p:grpSpPr>
      <p:sp>
        <p:nvSpPr>
          <p:cNvPr id="113" name="Google Shape;113;p14"/>
          <p:cNvSpPr txBox="1"/>
          <p:nvPr/>
        </p:nvSpPr>
        <p:spPr>
          <a:xfrm>
            <a:off x="1028700" y="1171575"/>
            <a:ext cx="7722912" cy="10688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Overview</a:t>
            </a:r>
            <a:endParaRPr/>
          </a:p>
        </p:txBody>
      </p:sp>
      <p:sp>
        <p:nvSpPr>
          <p:cNvPr id="114" name="Google Shape;114;p14"/>
          <p:cNvSpPr txBox="1"/>
          <p:nvPr/>
        </p:nvSpPr>
        <p:spPr>
          <a:xfrm>
            <a:off x="1028700" y="3292619"/>
            <a:ext cx="8032830" cy="523941"/>
          </a:xfrm>
          <a:prstGeom prst="rect">
            <a:avLst/>
          </a:prstGeom>
          <a:noFill/>
          <a:ln>
            <a:noFill/>
          </a:ln>
        </p:spPr>
        <p:txBody>
          <a:bodyPr anchorCtr="0" anchor="t" bIns="0" lIns="0" spcFirstLastPara="1" rIns="0" wrap="square" tIns="0">
            <a:spAutoFit/>
          </a:bodyPr>
          <a:lstStyle/>
          <a:p>
            <a:pPr indent="-323850" lvl="1" marL="647700" marR="0" rtl="0" algn="just">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DM Sans"/>
                <a:ea typeface="DM Sans"/>
                <a:cs typeface="DM Sans"/>
                <a:sym typeface="DM Sans"/>
              </a:rPr>
              <a:t>Introduction to investing</a:t>
            </a:r>
            <a:endParaRPr/>
          </a:p>
        </p:txBody>
      </p:sp>
      <p:sp>
        <p:nvSpPr>
          <p:cNvPr id="115" name="Google Shape;115;p14"/>
          <p:cNvSpPr txBox="1"/>
          <p:nvPr/>
        </p:nvSpPr>
        <p:spPr>
          <a:xfrm>
            <a:off x="1028700" y="4044431"/>
            <a:ext cx="8032830" cy="523941"/>
          </a:xfrm>
          <a:prstGeom prst="rect">
            <a:avLst/>
          </a:prstGeom>
          <a:noFill/>
          <a:ln>
            <a:noFill/>
          </a:ln>
        </p:spPr>
        <p:txBody>
          <a:bodyPr anchorCtr="0" anchor="t" bIns="0" lIns="0" spcFirstLastPara="1" rIns="0" wrap="square" tIns="0">
            <a:spAutoFit/>
          </a:bodyPr>
          <a:lstStyle/>
          <a:p>
            <a:pPr indent="-323850" lvl="1" marL="647700" marR="0" rtl="0" algn="just">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DM Sans"/>
                <a:ea typeface="DM Sans"/>
                <a:cs typeface="DM Sans"/>
                <a:sym typeface="DM Sans"/>
              </a:rPr>
              <a:t>Importance of investing early</a:t>
            </a:r>
            <a:endParaRPr/>
          </a:p>
        </p:txBody>
      </p:sp>
      <p:sp>
        <p:nvSpPr>
          <p:cNvPr id="116" name="Google Shape;116;p14"/>
          <p:cNvSpPr txBox="1"/>
          <p:nvPr/>
        </p:nvSpPr>
        <p:spPr>
          <a:xfrm>
            <a:off x="1028700" y="4796243"/>
            <a:ext cx="8032830" cy="523941"/>
          </a:xfrm>
          <a:prstGeom prst="rect">
            <a:avLst/>
          </a:prstGeom>
          <a:noFill/>
          <a:ln>
            <a:noFill/>
          </a:ln>
        </p:spPr>
        <p:txBody>
          <a:bodyPr anchorCtr="0" anchor="t" bIns="0" lIns="0" spcFirstLastPara="1" rIns="0" wrap="square" tIns="0">
            <a:spAutoFit/>
          </a:bodyPr>
          <a:lstStyle/>
          <a:p>
            <a:pPr indent="-323850" lvl="1" marL="647700" marR="0" rtl="0" algn="just">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DM Sans"/>
                <a:ea typeface="DM Sans"/>
                <a:cs typeface="DM Sans"/>
                <a:sym typeface="DM Sans"/>
              </a:rPr>
              <a:t>The magic of compound interest</a:t>
            </a:r>
            <a:endParaRPr/>
          </a:p>
        </p:txBody>
      </p:sp>
      <p:sp>
        <p:nvSpPr>
          <p:cNvPr id="117" name="Google Shape;117;p14"/>
          <p:cNvSpPr txBox="1"/>
          <p:nvPr/>
        </p:nvSpPr>
        <p:spPr>
          <a:xfrm>
            <a:off x="1028700" y="5548056"/>
            <a:ext cx="8032830" cy="523941"/>
          </a:xfrm>
          <a:prstGeom prst="rect">
            <a:avLst/>
          </a:prstGeom>
          <a:noFill/>
          <a:ln>
            <a:noFill/>
          </a:ln>
        </p:spPr>
        <p:txBody>
          <a:bodyPr anchorCtr="0" anchor="t" bIns="0" lIns="0" spcFirstLastPara="1" rIns="0" wrap="square" tIns="0">
            <a:spAutoFit/>
          </a:bodyPr>
          <a:lstStyle/>
          <a:p>
            <a:pPr indent="-323850" lvl="1" marL="647700" marR="0" rtl="0" algn="just">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DM Sans"/>
                <a:ea typeface="DM Sans"/>
                <a:cs typeface="DM Sans"/>
                <a:sym typeface="DM Sans"/>
              </a:rPr>
              <a:t>How much should you invest?</a:t>
            </a:r>
            <a:endParaRPr/>
          </a:p>
        </p:txBody>
      </p:sp>
      <p:sp>
        <p:nvSpPr>
          <p:cNvPr id="118" name="Google Shape;118;p14"/>
          <p:cNvSpPr txBox="1"/>
          <p:nvPr/>
        </p:nvSpPr>
        <p:spPr>
          <a:xfrm>
            <a:off x="1028700" y="6299868"/>
            <a:ext cx="8032830" cy="523941"/>
          </a:xfrm>
          <a:prstGeom prst="rect">
            <a:avLst/>
          </a:prstGeom>
          <a:noFill/>
          <a:ln>
            <a:noFill/>
          </a:ln>
        </p:spPr>
        <p:txBody>
          <a:bodyPr anchorCtr="0" anchor="t" bIns="0" lIns="0" spcFirstLastPara="1" rIns="0" wrap="square" tIns="0">
            <a:spAutoFit/>
          </a:bodyPr>
          <a:lstStyle/>
          <a:p>
            <a:pPr indent="-323850" lvl="1" marL="647700" marR="0" rtl="0" algn="just">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DM Sans"/>
                <a:ea typeface="DM Sans"/>
                <a:cs typeface="DM Sans"/>
                <a:sym typeface="DM Sans"/>
              </a:rPr>
              <a:t>Investment options for beginners</a:t>
            </a:r>
            <a:endParaRPr/>
          </a:p>
        </p:txBody>
      </p:sp>
      <p:sp>
        <p:nvSpPr>
          <p:cNvPr id="119" name="Google Shape;119;p14"/>
          <p:cNvSpPr txBox="1"/>
          <p:nvPr/>
        </p:nvSpPr>
        <p:spPr>
          <a:xfrm>
            <a:off x="1028700" y="7051680"/>
            <a:ext cx="8032830" cy="523941"/>
          </a:xfrm>
          <a:prstGeom prst="rect">
            <a:avLst/>
          </a:prstGeom>
          <a:noFill/>
          <a:ln>
            <a:noFill/>
          </a:ln>
        </p:spPr>
        <p:txBody>
          <a:bodyPr anchorCtr="0" anchor="t" bIns="0" lIns="0" spcFirstLastPara="1" rIns="0" wrap="square" tIns="0">
            <a:spAutoFit/>
          </a:bodyPr>
          <a:lstStyle/>
          <a:p>
            <a:pPr indent="-323850" lvl="1" marL="647700" marR="0" rtl="0" algn="just">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DM Sans"/>
                <a:ea typeface="DM Sans"/>
                <a:cs typeface="DM Sans"/>
                <a:sym typeface="DM Sans"/>
              </a:rPr>
              <a:t>Importance of diversification</a:t>
            </a:r>
            <a:endParaRPr/>
          </a:p>
        </p:txBody>
      </p:sp>
      <p:cxnSp>
        <p:nvCxnSpPr>
          <p:cNvPr id="120" name="Google Shape;120;p14"/>
          <p:cNvCxnSpPr/>
          <p:nvPr/>
        </p:nvCxnSpPr>
        <p:spPr>
          <a:xfrm>
            <a:off x="1028700" y="9035415"/>
            <a:ext cx="7722912" cy="0"/>
          </a:xfrm>
          <a:prstGeom prst="straightConnector1">
            <a:avLst/>
          </a:prstGeom>
          <a:noFill/>
          <a:ln cap="flat" cmpd="sng" w="28575">
            <a:solidFill>
              <a:srgbClr val="FFFFFF"/>
            </a:solidFill>
            <a:prstDash val="solid"/>
            <a:round/>
            <a:headEnd len="sm" w="sm" type="none"/>
            <a:tailEnd len="sm" w="sm" type="none"/>
          </a:ln>
        </p:spPr>
      </p:cxnSp>
      <p:grpSp>
        <p:nvGrpSpPr>
          <p:cNvPr id="121" name="Google Shape;121;p14"/>
          <p:cNvGrpSpPr/>
          <p:nvPr/>
        </p:nvGrpSpPr>
        <p:grpSpPr>
          <a:xfrm>
            <a:off x="10280098" y="1326749"/>
            <a:ext cx="6979202" cy="7306352"/>
            <a:chOff x="0" y="-38100"/>
            <a:chExt cx="812800" cy="850900"/>
          </a:xfrm>
        </p:grpSpPr>
        <p:sp>
          <p:nvSpPr>
            <p:cNvPr id="122" name="Google Shape;122;p1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gradFill>
              <a:gsLst>
                <a:gs pos="0">
                  <a:srgbClr val="FB861A">
                    <a:alpha val="20000"/>
                  </a:srgbClr>
                </a:gs>
                <a:gs pos="100000">
                  <a:srgbClr val="E0058B">
                    <a:alpha val="20000"/>
                  </a:srgbClr>
                </a:gs>
              </a:gsLst>
              <a:lin ang="5400000" scaled="0"/>
            </a:gradFill>
            <a:ln>
              <a:noFill/>
            </a:ln>
          </p:spPr>
        </p:sp>
        <p:sp>
          <p:nvSpPr>
            <p:cNvPr id="123" name="Google Shape;123;p14"/>
            <p:cNvSpPr txBox="1"/>
            <p:nvPr/>
          </p:nvSpPr>
          <p:spPr>
            <a:xfrm>
              <a:off x="0" y="-38100"/>
              <a:ext cx="812800" cy="850900"/>
            </a:xfrm>
            <a:prstGeom prst="rect">
              <a:avLst/>
            </a:prstGeom>
            <a:noFill/>
            <a:ln>
              <a:noFill/>
            </a:ln>
          </p:spPr>
          <p:txBody>
            <a:bodyPr anchorCtr="0" anchor="ctr" bIns="38375" lIns="38375" spcFirstLastPara="1" rIns="38375" wrap="square" tIns="3837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14"/>
          <p:cNvGrpSpPr/>
          <p:nvPr/>
        </p:nvGrpSpPr>
        <p:grpSpPr>
          <a:xfrm>
            <a:off x="10733293" y="1822431"/>
            <a:ext cx="6072812" cy="6357475"/>
            <a:chOff x="0" y="-38100"/>
            <a:chExt cx="812800" cy="850900"/>
          </a:xfrm>
        </p:grpSpPr>
        <p:sp>
          <p:nvSpPr>
            <p:cNvPr id="125" name="Google Shape;125;p1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gradFill>
              <a:gsLst>
                <a:gs pos="0">
                  <a:srgbClr val="FB861A">
                    <a:alpha val="40000"/>
                  </a:srgbClr>
                </a:gs>
                <a:gs pos="100000">
                  <a:srgbClr val="E0058B">
                    <a:alpha val="40000"/>
                  </a:srgbClr>
                </a:gs>
              </a:gsLst>
              <a:lin ang="5400000" scaled="0"/>
            </a:gradFill>
            <a:ln>
              <a:noFill/>
            </a:ln>
          </p:spPr>
        </p:sp>
        <p:sp>
          <p:nvSpPr>
            <p:cNvPr id="126" name="Google Shape;126;p14"/>
            <p:cNvSpPr txBox="1"/>
            <p:nvPr/>
          </p:nvSpPr>
          <p:spPr>
            <a:xfrm>
              <a:off x="0" y="-38100"/>
              <a:ext cx="812800" cy="850900"/>
            </a:xfrm>
            <a:prstGeom prst="rect">
              <a:avLst/>
            </a:prstGeom>
            <a:noFill/>
            <a:ln>
              <a:noFill/>
            </a:ln>
          </p:spPr>
          <p:txBody>
            <a:bodyPr anchorCtr="0" anchor="ctr" bIns="38375" lIns="38375" spcFirstLastPara="1" rIns="38375" wrap="square" tIns="3837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4"/>
          <p:cNvGrpSpPr/>
          <p:nvPr/>
        </p:nvGrpSpPr>
        <p:grpSpPr>
          <a:xfrm>
            <a:off x="11186488" y="2318113"/>
            <a:ext cx="5166422" cy="5408598"/>
            <a:chOff x="0" y="-38100"/>
            <a:chExt cx="812800" cy="850900"/>
          </a:xfrm>
        </p:grpSpPr>
        <p:sp>
          <p:nvSpPr>
            <p:cNvPr id="128" name="Google Shape;128;p1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gradFill>
              <a:gsLst>
                <a:gs pos="0">
                  <a:srgbClr val="FB861A">
                    <a:alpha val="60000"/>
                  </a:srgbClr>
                </a:gs>
                <a:gs pos="100000">
                  <a:srgbClr val="E0058B">
                    <a:alpha val="60000"/>
                  </a:srgbClr>
                </a:gs>
              </a:gsLst>
              <a:lin ang="5400000" scaled="0"/>
            </a:gradFill>
            <a:ln>
              <a:noFill/>
            </a:ln>
          </p:spPr>
        </p:sp>
        <p:sp>
          <p:nvSpPr>
            <p:cNvPr id="129" name="Google Shape;129;p14"/>
            <p:cNvSpPr txBox="1"/>
            <p:nvPr/>
          </p:nvSpPr>
          <p:spPr>
            <a:xfrm>
              <a:off x="0" y="-38100"/>
              <a:ext cx="812800" cy="850900"/>
            </a:xfrm>
            <a:prstGeom prst="rect">
              <a:avLst/>
            </a:prstGeom>
            <a:noFill/>
            <a:ln>
              <a:noFill/>
            </a:ln>
          </p:spPr>
          <p:txBody>
            <a:bodyPr anchorCtr="0" anchor="ctr" bIns="38375" lIns="38375" spcFirstLastPara="1" rIns="38375" wrap="square" tIns="3837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4"/>
          <p:cNvGrpSpPr/>
          <p:nvPr/>
        </p:nvGrpSpPr>
        <p:grpSpPr>
          <a:xfrm>
            <a:off x="11639683" y="2783355"/>
            <a:ext cx="4260032" cy="4478115"/>
            <a:chOff x="0" y="-38100"/>
            <a:chExt cx="670204" cy="704513"/>
          </a:xfrm>
        </p:grpSpPr>
        <p:sp>
          <p:nvSpPr>
            <p:cNvPr id="131" name="Google Shape;131;p14"/>
            <p:cNvSpPr/>
            <p:nvPr/>
          </p:nvSpPr>
          <p:spPr>
            <a:xfrm>
              <a:off x="0" y="0"/>
              <a:ext cx="670204" cy="666413"/>
            </a:xfrm>
            <a:custGeom>
              <a:rect b="b" l="l" r="r" t="t"/>
              <a:pathLst>
                <a:path extrusionOk="0" h="666413" w="670204">
                  <a:moveTo>
                    <a:pt x="0" y="0"/>
                  </a:moveTo>
                  <a:lnTo>
                    <a:pt x="670204" y="0"/>
                  </a:lnTo>
                  <a:lnTo>
                    <a:pt x="670204" y="666413"/>
                  </a:lnTo>
                  <a:lnTo>
                    <a:pt x="0" y="666413"/>
                  </a:lnTo>
                  <a:close/>
                </a:path>
              </a:pathLst>
            </a:custGeom>
            <a:gradFill>
              <a:gsLst>
                <a:gs pos="0">
                  <a:srgbClr val="FB861A">
                    <a:alpha val="80000"/>
                  </a:srgbClr>
                </a:gs>
                <a:gs pos="100000">
                  <a:srgbClr val="E0058B">
                    <a:alpha val="80000"/>
                  </a:srgbClr>
                </a:gs>
              </a:gsLst>
              <a:lin ang="5400000" scaled="0"/>
            </a:gradFill>
            <a:ln>
              <a:noFill/>
            </a:ln>
          </p:spPr>
        </p:sp>
        <p:sp>
          <p:nvSpPr>
            <p:cNvPr id="132" name="Google Shape;132;p14"/>
            <p:cNvSpPr txBox="1"/>
            <p:nvPr/>
          </p:nvSpPr>
          <p:spPr>
            <a:xfrm>
              <a:off x="0" y="-38100"/>
              <a:ext cx="670204" cy="704513"/>
            </a:xfrm>
            <a:prstGeom prst="rect">
              <a:avLst/>
            </a:prstGeom>
            <a:noFill/>
            <a:ln>
              <a:noFill/>
            </a:ln>
          </p:spPr>
          <p:txBody>
            <a:bodyPr anchorCtr="0" anchor="ctr" bIns="38375" lIns="38375" spcFirstLastPara="1" rIns="38375" wrap="square" tIns="3837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14"/>
          <p:cNvGrpSpPr/>
          <p:nvPr/>
        </p:nvGrpSpPr>
        <p:grpSpPr>
          <a:xfrm>
            <a:off x="12092878" y="3236550"/>
            <a:ext cx="3353643" cy="3571725"/>
            <a:chOff x="0" y="-38100"/>
            <a:chExt cx="527607" cy="561917"/>
          </a:xfrm>
        </p:grpSpPr>
        <p:sp>
          <p:nvSpPr>
            <p:cNvPr id="134" name="Google Shape;134;p14"/>
            <p:cNvSpPr/>
            <p:nvPr/>
          </p:nvSpPr>
          <p:spPr>
            <a:xfrm>
              <a:off x="0" y="0"/>
              <a:ext cx="527607" cy="523817"/>
            </a:xfrm>
            <a:custGeom>
              <a:rect b="b" l="l" r="r" t="t"/>
              <a:pathLst>
                <a:path extrusionOk="0" h="523817" w="527607">
                  <a:moveTo>
                    <a:pt x="0" y="0"/>
                  </a:moveTo>
                  <a:lnTo>
                    <a:pt x="527607" y="0"/>
                  </a:lnTo>
                  <a:lnTo>
                    <a:pt x="527607" y="523817"/>
                  </a:lnTo>
                  <a:lnTo>
                    <a:pt x="0" y="523817"/>
                  </a:lnTo>
                  <a:close/>
                </a:path>
              </a:pathLst>
            </a:custGeom>
            <a:gradFill>
              <a:gsLst>
                <a:gs pos="0">
                  <a:srgbClr val="FB861A"/>
                </a:gs>
                <a:gs pos="100000">
                  <a:srgbClr val="E0058B"/>
                </a:gs>
              </a:gsLst>
              <a:lin ang="5400000" scaled="0"/>
            </a:gradFill>
            <a:ln>
              <a:noFill/>
            </a:ln>
          </p:spPr>
        </p:sp>
        <p:sp>
          <p:nvSpPr>
            <p:cNvPr id="135" name="Google Shape;135;p14"/>
            <p:cNvSpPr txBox="1"/>
            <p:nvPr/>
          </p:nvSpPr>
          <p:spPr>
            <a:xfrm>
              <a:off x="0" y="-38100"/>
              <a:ext cx="527607" cy="561917"/>
            </a:xfrm>
            <a:prstGeom prst="rect">
              <a:avLst/>
            </a:prstGeom>
            <a:noFill/>
            <a:ln>
              <a:noFill/>
            </a:ln>
          </p:spPr>
          <p:txBody>
            <a:bodyPr anchorCtr="0" anchor="ctr" bIns="38375" lIns="38375" spcFirstLastPara="1" rIns="38375" wrap="square" tIns="3837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9" name="Shape 139"/>
        <p:cNvGrpSpPr/>
        <p:nvPr/>
      </p:nvGrpSpPr>
      <p:grpSpPr>
        <a:xfrm>
          <a:off x="0" y="0"/>
          <a:ext cx="0" cy="0"/>
          <a:chOff x="0" y="0"/>
          <a:chExt cx="0" cy="0"/>
        </a:xfrm>
      </p:grpSpPr>
      <p:cxnSp>
        <p:nvCxnSpPr>
          <p:cNvPr id="140" name="Google Shape;140;p15"/>
          <p:cNvCxnSpPr/>
          <p:nvPr/>
        </p:nvCxnSpPr>
        <p:spPr>
          <a:xfrm>
            <a:off x="1028700" y="9035415"/>
            <a:ext cx="16230600" cy="0"/>
          </a:xfrm>
          <a:prstGeom prst="straightConnector1">
            <a:avLst/>
          </a:prstGeom>
          <a:noFill/>
          <a:ln cap="flat" cmpd="sng" w="28575">
            <a:solidFill>
              <a:srgbClr val="FFFFFF"/>
            </a:solidFill>
            <a:prstDash val="solid"/>
            <a:round/>
            <a:headEnd len="sm" w="sm" type="none"/>
            <a:tailEnd len="sm" w="sm" type="none"/>
          </a:ln>
        </p:spPr>
      </p:cxnSp>
      <p:sp>
        <p:nvSpPr>
          <p:cNvPr id="141" name="Google Shape;141;p15"/>
          <p:cNvSpPr/>
          <p:nvPr/>
        </p:nvSpPr>
        <p:spPr>
          <a:xfrm>
            <a:off x="10419480" y="1510469"/>
            <a:ext cx="6839820" cy="6839820"/>
          </a:xfrm>
          <a:custGeom>
            <a:rect b="b" l="l" r="r" t="t"/>
            <a:pathLst>
              <a:path extrusionOk="0" h="6839820" w="6839820">
                <a:moveTo>
                  <a:pt x="0" y="0"/>
                </a:moveTo>
                <a:lnTo>
                  <a:pt x="6839820" y="0"/>
                </a:lnTo>
                <a:lnTo>
                  <a:pt x="6839820" y="6839820"/>
                </a:lnTo>
                <a:lnTo>
                  <a:pt x="0" y="6839820"/>
                </a:lnTo>
                <a:lnTo>
                  <a:pt x="0" y="0"/>
                </a:lnTo>
                <a:close/>
              </a:path>
            </a:pathLst>
          </a:custGeom>
          <a:blipFill rotWithShape="1">
            <a:blip r:embed="rId3">
              <a:alphaModFix/>
            </a:blip>
            <a:stretch>
              <a:fillRect b="0" l="0" r="0" t="0"/>
            </a:stretch>
          </a:blipFill>
          <a:ln>
            <a:noFill/>
          </a:ln>
        </p:spPr>
      </p:sp>
      <p:grpSp>
        <p:nvGrpSpPr>
          <p:cNvPr id="142" name="Google Shape;142;p15"/>
          <p:cNvGrpSpPr/>
          <p:nvPr/>
        </p:nvGrpSpPr>
        <p:grpSpPr>
          <a:xfrm rot="5400000">
            <a:off x="8003117" y="-930073"/>
            <a:ext cx="3995466" cy="25040868"/>
            <a:chOff x="0" y="-594926"/>
            <a:chExt cx="5327289" cy="33387823"/>
          </a:xfrm>
        </p:grpSpPr>
        <p:grpSp>
          <p:nvGrpSpPr>
            <p:cNvPr id="143" name="Google Shape;143;p15"/>
            <p:cNvGrpSpPr/>
            <p:nvPr/>
          </p:nvGrpSpPr>
          <p:grpSpPr>
            <a:xfrm>
              <a:off x="0" y="303984"/>
              <a:ext cx="5327289" cy="31381257"/>
              <a:chOff x="0" y="-47625"/>
              <a:chExt cx="315691" cy="1859630"/>
            </a:xfrm>
          </p:grpSpPr>
          <p:sp>
            <p:nvSpPr>
              <p:cNvPr id="144" name="Google Shape;144;p15"/>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20000"/>
                    </a:srgbClr>
                  </a:gs>
                  <a:gs pos="100000">
                    <a:srgbClr val="E0058B">
                      <a:alpha val="20000"/>
                    </a:srgbClr>
                  </a:gs>
                </a:gsLst>
                <a:lin ang="5400000" scaled="0"/>
              </a:gradFill>
              <a:ln>
                <a:noFill/>
              </a:ln>
            </p:spPr>
          </p:sp>
          <p:sp>
            <p:nvSpPr>
              <p:cNvPr id="145" name="Google Shape;145;p15"/>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15"/>
            <p:cNvGrpSpPr/>
            <p:nvPr/>
          </p:nvGrpSpPr>
          <p:grpSpPr>
            <a:xfrm>
              <a:off x="345928" y="2393915"/>
              <a:ext cx="4635433" cy="27305769"/>
              <a:chOff x="0" y="-47625"/>
              <a:chExt cx="315691" cy="1859630"/>
            </a:xfrm>
          </p:grpSpPr>
          <p:sp>
            <p:nvSpPr>
              <p:cNvPr id="147" name="Google Shape;147;p15"/>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40000"/>
                    </a:srgbClr>
                  </a:gs>
                  <a:gs pos="100000">
                    <a:srgbClr val="E0058B">
                      <a:alpha val="40000"/>
                    </a:srgbClr>
                  </a:gs>
                </a:gsLst>
                <a:lin ang="5400000" scaled="0"/>
              </a:gradFill>
              <a:ln>
                <a:noFill/>
              </a:ln>
            </p:spPr>
          </p:sp>
          <p:sp>
            <p:nvSpPr>
              <p:cNvPr id="148" name="Google Shape;148;p15"/>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15"/>
            <p:cNvGrpSpPr/>
            <p:nvPr/>
          </p:nvGrpSpPr>
          <p:grpSpPr>
            <a:xfrm>
              <a:off x="691856" y="1689538"/>
              <a:ext cx="3943577" cy="28818895"/>
              <a:chOff x="0" y="-47625"/>
              <a:chExt cx="315691" cy="2307010"/>
            </a:xfrm>
          </p:grpSpPr>
          <p:sp>
            <p:nvSpPr>
              <p:cNvPr id="150" name="Google Shape;150;p15"/>
              <p:cNvSpPr/>
              <p:nvPr/>
            </p:nvSpPr>
            <p:spPr>
              <a:xfrm>
                <a:off x="0" y="0"/>
                <a:ext cx="315691" cy="2259385"/>
              </a:xfrm>
              <a:custGeom>
                <a:rect b="b" l="l" r="r" t="t"/>
                <a:pathLst>
                  <a:path extrusionOk="0" h="2259385" w="315691">
                    <a:moveTo>
                      <a:pt x="0" y="0"/>
                    </a:moveTo>
                    <a:lnTo>
                      <a:pt x="315691" y="0"/>
                    </a:lnTo>
                    <a:lnTo>
                      <a:pt x="315691" y="2259385"/>
                    </a:lnTo>
                    <a:lnTo>
                      <a:pt x="0" y="2259385"/>
                    </a:lnTo>
                    <a:close/>
                  </a:path>
                </a:pathLst>
              </a:custGeom>
              <a:gradFill>
                <a:gsLst>
                  <a:gs pos="0">
                    <a:srgbClr val="FB861A">
                      <a:alpha val="60000"/>
                    </a:srgbClr>
                  </a:gs>
                  <a:gs pos="100000">
                    <a:srgbClr val="E0058B">
                      <a:alpha val="60000"/>
                    </a:srgbClr>
                  </a:gs>
                </a:gsLst>
                <a:lin ang="5400000" scaled="0"/>
              </a:gradFill>
              <a:ln>
                <a:noFill/>
              </a:ln>
            </p:spPr>
          </p:sp>
          <p:sp>
            <p:nvSpPr>
              <p:cNvPr id="151" name="Google Shape;151;p15"/>
              <p:cNvSpPr txBox="1"/>
              <p:nvPr/>
            </p:nvSpPr>
            <p:spPr>
              <a:xfrm>
                <a:off x="0" y="-47625"/>
                <a:ext cx="315691"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15"/>
            <p:cNvGrpSpPr/>
            <p:nvPr/>
          </p:nvGrpSpPr>
          <p:grpSpPr>
            <a:xfrm>
              <a:off x="1037783" y="1689538"/>
              <a:ext cx="3251722" cy="28818895"/>
              <a:chOff x="0" y="-47625"/>
              <a:chExt cx="260307" cy="2307010"/>
            </a:xfrm>
          </p:grpSpPr>
          <p:sp>
            <p:nvSpPr>
              <p:cNvPr id="153" name="Google Shape;153;p15"/>
              <p:cNvSpPr/>
              <p:nvPr/>
            </p:nvSpPr>
            <p:spPr>
              <a:xfrm>
                <a:off x="0" y="0"/>
                <a:ext cx="260307" cy="2259385"/>
              </a:xfrm>
              <a:custGeom>
                <a:rect b="b" l="l" r="r" t="t"/>
                <a:pathLst>
                  <a:path extrusionOk="0" h="2259385" w="260307">
                    <a:moveTo>
                      <a:pt x="0" y="0"/>
                    </a:moveTo>
                    <a:lnTo>
                      <a:pt x="260307" y="0"/>
                    </a:lnTo>
                    <a:lnTo>
                      <a:pt x="260307" y="2259385"/>
                    </a:lnTo>
                    <a:lnTo>
                      <a:pt x="0" y="2259385"/>
                    </a:lnTo>
                    <a:close/>
                  </a:path>
                </a:pathLst>
              </a:custGeom>
              <a:gradFill>
                <a:gsLst>
                  <a:gs pos="0">
                    <a:srgbClr val="FB861A">
                      <a:alpha val="80000"/>
                    </a:srgbClr>
                  </a:gs>
                  <a:gs pos="100000">
                    <a:srgbClr val="E0058B">
                      <a:alpha val="80000"/>
                    </a:srgbClr>
                  </a:gs>
                </a:gsLst>
                <a:lin ang="5400000" scaled="0"/>
              </a:gradFill>
              <a:ln>
                <a:noFill/>
              </a:ln>
            </p:spPr>
          </p:sp>
          <p:sp>
            <p:nvSpPr>
              <p:cNvPr id="154" name="Google Shape;154;p15"/>
              <p:cNvSpPr txBox="1"/>
              <p:nvPr/>
            </p:nvSpPr>
            <p:spPr>
              <a:xfrm>
                <a:off x="0" y="-47625"/>
                <a:ext cx="260307"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15"/>
            <p:cNvGrpSpPr/>
            <p:nvPr/>
          </p:nvGrpSpPr>
          <p:grpSpPr>
            <a:xfrm>
              <a:off x="1383711" y="-594926"/>
              <a:ext cx="2559866" cy="33387823"/>
              <a:chOff x="0" y="-47625"/>
              <a:chExt cx="204922" cy="2672761"/>
            </a:xfrm>
          </p:grpSpPr>
          <p:sp>
            <p:nvSpPr>
              <p:cNvPr id="156" name="Google Shape;156;p15"/>
              <p:cNvSpPr/>
              <p:nvPr/>
            </p:nvSpPr>
            <p:spPr>
              <a:xfrm>
                <a:off x="0" y="0"/>
                <a:ext cx="204922" cy="2625136"/>
              </a:xfrm>
              <a:custGeom>
                <a:rect b="b" l="l" r="r" t="t"/>
                <a:pathLst>
                  <a:path extrusionOk="0" h="2625136" w="204922">
                    <a:moveTo>
                      <a:pt x="0" y="0"/>
                    </a:moveTo>
                    <a:lnTo>
                      <a:pt x="204922" y="0"/>
                    </a:lnTo>
                    <a:lnTo>
                      <a:pt x="204922" y="2625136"/>
                    </a:lnTo>
                    <a:lnTo>
                      <a:pt x="0" y="2625136"/>
                    </a:lnTo>
                    <a:close/>
                  </a:path>
                </a:pathLst>
              </a:custGeom>
              <a:gradFill>
                <a:gsLst>
                  <a:gs pos="0">
                    <a:srgbClr val="FB861A"/>
                  </a:gs>
                  <a:gs pos="100000">
                    <a:srgbClr val="E0058B"/>
                  </a:gs>
                </a:gsLst>
                <a:lin ang="5400000" scaled="0"/>
              </a:gradFill>
              <a:ln>
                <a:noFill/>
              </a:ln>
            </p:spPr>
          </p:sp>
          <p:sp>
            <p:nvSpPr>
              <p:cNvPr id="157" name="Google Shape;157;p15"/>
              <p:cNvSpPr txBox="1"/>
              <p:nvPr/>
            </p:nvSpPr>
            <p:spPr>
              <a:xfrm>
                <a:off x="0" y="-47625"/>
                <a:ext cx="204922" cy="2672761"/>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58" name="Google Shape;158;p15"/>
          <p:cNvSpPr txBox="1"/>
          <p:nvPr/>
        </p:nvSpPr>
        <p:spPr>
          <a:xfrm>
            <a:off x="1028700" y="1171575"/>
            <a:ext cx="7882500" cy="1970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8000" u="none" cap="none" strike="noStrike">
                <a:solidFill>
                  <a:srgbClr val="FFFFFF"/>
                </a:solidFill>
                <a:latin typeface="DM Sans"/>
                <a:ea typeface="DM Sans"/>
                <a:cs typeface="DM Sans"/>
                <a:sym typeface="DM Sans"/>
              </a:rPr>
              <a:t>Introduction to investing</a:t>
            </a:r>
            <a:endParaRPr/>
          </a:p>
        </p:txBody>
      </p:sp>
      <p:sp>
        <p:nvSpPr>
          <p:cNvPr id="159" name="Google Shape;159;p15"/>
          <p:cNvSpPr txBox="1"/>
          <p:nvPr/>
        </p:nvSpPr>
        <p:spPr>
          <a:xfrm>
            <a:off x="1028700" y="4142409"/>
            <a:ext cx="8051100" cy="12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799" u="none" cap="none" strike="noStrike">
                <a:solidFill>
                  <a:srgbClr val="FFFFFF"/>
                </a:solidFill>
                <a:latin typeface="DM Sans"/>
                <a:ea typeface="DM Sans"/>
                <a:cs typeface="DM Sans"/>
                <a:sym typeface="DM Sans"/>
              </a:rPr>
              <a:t>Investing involves putting your money into assets with the expectation that they’ll grow and generate income over time.</a:t>
            </a:r>
            <a:endParaRPr/>
          </a:p>
        </p:txBody>
      </p:sp>
      <p:sp>
        <p:nvSpPr>
          <p:cNvPr id="160" name="Google Shape;160;p15"/>
          <p:cNvSpPr txBox="1"/>
          <p:nvPr/>
        </p:nvSpPr>
        <p:spPr>
          <a:xfrm>
            <a:off x="1028700" y="6103430"/>
            <a:ext cx="5460000" cy="172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799" u="none" cap="none" strike="noStrike">
                <a:solidFill>
                  <a:srgbClr val="FFFFFF"/>
                </a:solidFill>
                <a:latin typeface="DM Sans"/>
                <a:ea typeface="DM Sans"/>
                <a:cs typeface="DM Sans"/>
                <a:sym typeface="DM Sans"/>
              </a:rPr>
              <a:t>Types of investment include:</a:t>
            </a:r>
            <a:endParaRPr/>
          </a:p>
          <a:p>
            <a:pPr indent="-302260" lvl="1" marL="604519" marR="0" rtl="0" algn="l">
              <a:lnSpc>
                <a:spcPct val="100000"/>
              </a:lnSpc>
              <a:spcBef>
                <a:spcPts val="0"/>
              </a:spcBef>
              <a:spcAft>
                <a:spcPts val="0"/>
              </a:spcAft>
              <a:buClr>
                <a:srgbClr val="FFFFFF"/>
              </a:buClr>
              <a:buSzPts val="2799"/>
              <a:buFont typeface="Arial"/>
              <a:buChar char="•"/>
            </a:pPr>
            <a:r>
              <a:rPr b="0" i="0" lang="en-US" sz="2799" u="none" cap="none" strike="noStrike">
                <a:solidFill>
                  <a:srgbClr val="FFFFFF"/>
                </a:solidFill>
                <a:latin typeface="DM Sans"/>
                <a:ea typeface="DM Sans"/>
                <a:cs typeface="DM Sans"/>
                <a:sym typeface="DM Sans"/>
              </a:rPr>
              <a:t>Stocks</a:t>
            </a:r>
            <a:endParaRPr/>
          </a:p>
          <a:p>
            <a:pPr indent="-302260" lvl="1" marL="604519" marR="0" rtl="0" algn="l">
              <a:lnSpc>
                <a:spcPct val="100000"/>
              </a:lnSpc>
              <a:spcBef>
                <a:spcPts val="0"/>
              </a:spcBef>
              <a:spcAft>
                <a:spcPts val="0"/>
              </a:spcAft>
              <a:buClr>
                <a:srgbClr val="FFFFFF"/>
              </a:buClr>
              <a:buSzPts val="2799"/>
              <a:buFont typeface="Arial"/>
              <a:buChar char="•"/>
            </a:pPr>
            <a:r>
              <a:rPr b="0" i="0" lang="en-US" sz="2799" u="none" cap="none" strike="noStrike">
                <a:solidFill>
                  <a:srgbClr val="FFFFFF"/>
                </a:solidFill>
                <a:latin typeface="DM Sans"/>
                <a:ea typeface="DM Sans"/>
                <a:cs typeface="DM Sans"/>
                <a:sym typeface="DM Sans"/>
              </a:rPr>
              <a:t>Bonds</a:t>
            </a:r>
            <a:endParaRPr/>
          </a:p>
          <a:p>
            <a:pPr indent="-302260" lvl="1" marL="604519" marR="0" rtl="0" algn="l">
              <a:lnSpc>
                <a:spcPct val="100000"/>
              </a:lnSpc>
              <a:spcBef>
                <a:spcPts val="0"/>
              </a:spcBef>
              <a:spcAft>
                <a:spcPts val="0"/>
              </a:spcAft>
              <a:buClr>
                <a:srgbClr val="FFFFFF"/>
              </a:buClr>
              <a:buSzPts val="2799"/>
              <a:buFont typeface="Arial"/>
              <a:buChar char="•"/>
            </a:pPr>
            <a:r>
              <a:rPr b="0" i="0" lang="en-US" sz="2799" u="none" cap="none" strike="noStrike">
                <a:solidFill>
                  <a:srgbClr val="FFFFFF"/>
                </a:solidFill>
                <a:latin typeface="DM Sans"/>
                <a:ea typeface="DM Sans"/>
                <a:cs typeface="DM Sans"/>
                <a:sym typeface="DM Sans"/>
              </a:rPr>
              <a:t>Hedge funds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4" name="Shape 164"/>
        <p:cNvGrpSpPr/>
        <p:nvPr/>
      </p:nvGrpSpPr>
      <p:grpSpPr>
        <a:xfrm>
          <a:off x="0" y="0"/>
          <a:ext cx="0" cy="0"/>
          <a:chOff x="0" y="0"/>
          <a:chExt cx="0" cy="0"/>
        </a:xfrm>
      </p:grpSpPr>
      <p:grpSp>
        <p:nvGrpSpPr>
          <p:cNvPr id="165" name="Google Shape;165;p16"/>
          <p:cNvGrpSpPr/>
          <p:nvPr/>
        </p:nvGrpSpPr>
        <p:grpSpPr>
          <a:xfrm rot="5400000">
            <a:off x="8003117" y="-13794267"/>
            <a:ext cx="3995466" cy="25040868"/>
            <a:chOff x="0" y="-594926"/>
            <a:chExt cx="5327289" cy="33387823"/>
          </a:xfrm>
        </p:grpSpPr>
        <p:grpSp>
          <p:nvGrpSpPr>
            <p:cNvPr id="166" name="Google Shape;166;p16"/>
            <p:cNvGrpSpPr/>
            <p:nvPr/>
          </p:nvGrpSpPr>
          <p:grpSpPr>
            <a:xfrm>
              <a:off x="0" y="303984"/>
              <a:ext cx="5327289" cy="31381257"/>
              <a:chOff x="0" y="-47625"/>
              <a:chExt cx="315691" cy="1859630"/>
            </a:xfrm>
          </p:grpSpPr>
          <p:sp>
            <p:nvSpPr>
              <p:cNvPr id="167" name="Google Shape;167;p16"/>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20000"/>
                    </a:srgbClr>
                  </a:gs>
                  <a:gs pos="100000">
                    <a:srgbClr val="E0058B">
                      <a:alpha val="20000"/>
                    </a:srgbClr>
                  </a:gs>
                </a:gsLst>
                <a:lin ang="5400000" scaled="0"/>
              </a:gradFill>
              <a:ln>
                <a:noFill/>
              </a:ln>
            </p:spPr>
          </p:sp>
          <p:sp>
            <p:nvSpPr>
              <p:cNvPr id="168" name="Google Shape;168;p16"/>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16"/>
            <p:cNvGrpSpPr/>
            <p:nvPr/>
          </p:nvGrpSpPr>
          <p:grpSpPr>
            <a:xfrm>
              <a:off x="345928" y="2393915"/>
              <a:ext cx="4635433" cy="27305769"/>
              <a:chOff x="0" y="-47625"/>
              <a:chExt cx="315691" cy="1859630"/>
            </a:xfrm>
          </p:grpSpPr>
          <p:sp>
            <p:nvSpPr>
              <p:cNvPr id="170" name="Google Shape;170;p16"/>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40000"/>
                    </a:srgbClr>
                  </a:gs>
                  <a:gs pos="100000">
                    <a:srgbClr val="E0058B">
                      <a:alpha val="40000"/>
                    </a:srgbClr>
                  </a:gs>
                </a:gsLst>
                <a:lin ang="5400000" scaled="0"/>
              </a:gradFill>
              <a:ln>
                <a:noFill/>
              </a:ln>
            </p:spPr>
          </p:sp>
          <p:sp>
            <p:nvSpPr>
              <p:cNvPr id="171" name="Google Shape;171;p16"/>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p16"/>
            <p:cNvGrpSpPr/>
            <p:nvPr/>
          </p:nvGrpSpPr>
          <p:grpSpPr>
            <a:xfrm>
              <a:off x="691856" y="1689538"/>
              <a:ext cx="3943577" cy="28818895"/>
              <a:chOff x="0" y="-47625"/>
              <a:chExt cx="315691" cy="2307010"/>
            </a:xfrm>
          </p:grpSpPr>
          <p:sp>
            <p:nvSpPr>
              <p:cNvPr id="173" name="Google Shape;173;p16"/>
              <p:cNvSpPr/>
              <p:nvPr/>
            </p:nvSpPr>
            <p:spPr>
              <a:xfrm>
                <a:off x="0" y="0"/>
                <a:ext cx="315691" cy="2259385"/>
              </a:xfrm>
              <a:custGeom>
                <a:rect b="b" l="l" r="r" t="t"/>
                <a:pathLst>
                  <a:path extrusionOk="0" h="2259385" w="315691">
                    <a:moveTo>
                      <a:pt x="0" y="0"/>
                    </a:moveTo>
                    <a:lnTo>
                      <a:pt x="315691" y="0"/>
                    </a:lnTo>
                    <a:lnTo>
                      <a:pt x="315691" y="2259385"/>
                    </a:lnTo>
                    <a:lnTo>
                      <a:pt x="0" y="2259385"/>
                    </a:lnTo>
                    <a:close/>
                  </a:path>
                </a:pathLst>
              </a:custGeom>
              <a:gradFill>
                <a:gsLst>
                  <a:gs pos="0">
                    <a:srgbClr val="FB861A">
                      <a:alpha val="60000"/>
                    </a:srgbClr>
                  </a:gs>
                  <a:gs pos="100000">
                    <a:srgbClr val="E0058B">
                      <a:alpha val="60000"/>
                    </a:srgbClr>
                  </a:gs>
                </a:gsLst>
                <a:lin ang="5400000" scaled="0"/>
              </a:gradFill>
              <a:ln>
                <a:noFill/>
              </a:ln>
            </p:spPr>
          </p:sp>
          <p:sp>
            <p:nvSpPr>
              <p:cNvPr id="174" name="Google Shape;174;p16"/>
              <p:cNvSpPr txBox="1"/>
              <p:nvPr/>
            </p:nvSpPr>
            <p:spPr>
              <a:xfrm>
                <a:off x="0" y="-47625"/>
                <a:ext cx="315691"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16"/>
            <p:cNvGrpSpPr/>
            <p:nvPr/>
          </p:nvGrpSpPr>
          <p:grpSpPr>
            <a:xfrm>
              <a:off x="1037783" y="1689538"/>
              <a:ext cx="3251722" cy="28818895"/>
              <a:chOff x="0" y="-47625"/>
              <a:chExt cx="260307" cy="2307010"/>
            </a:xfrm>
          </p:grpSpPr>
          <p:sp>
            <p:nvSpPr>
              <p:cNvPr id="176" name="Google Shape;176;p16"/>
              <p:cNvSpPr/>
              <p:nvPr/>
            </p:nvSpPr>
            <p:spPr>
              <a:xfrm>
                <a:off x="0" y="0"/>
                <a:ext cx="260307" cy="2259385"/>
              </a:xfrm>
              <a:custGeom>
                <a:rect b="b" l="l" r="r" t="t"/>
                <a:pathLst>
                  <a:path extrusionOk="0" h="2259385" w="260307">
                    <a:moveTo>
                      <a:pt x="0" y="0"/>
                    </a:moveTo>
                    <a:lnTo>
                      <a:pt x="260307" y="0"/>
                    </a:lnTo>
                    <a:lnTo>
                      <a:pt x="260307" y="2259385"/>
                    </a:lnTo>
                    <a:lnTo>
                      <a:pt x="0" y="2259385"/>
                    </a:lnTo>
                    <a:close/>
                  </a:path>
                </a:pathLst>
              </a:custGeom>
              <a:gradFill>
                <a:gsLst>
                  <a:gs pos="0">
                    <a:srgbClr val="FB861A">
                      <a:alpha val="80000"/>
                    </a:srgbClr>
                  </a:gs>
                  <a:gs pos="100000">
                    <a:srgbClr val="E0058B">
                      <a:alpha val="80000"/>
                    </a:srgbClr>
                  </a:gs>
                </a:gsLst>
                <a:lin ang="5400000" scaled="0"/>
              </a:gradFill>
              <a:ln>
                <a:noFill/>
              </a:ln>
            </p:spPr>
          </p:sp>
          <p:sp>
            <p:nvSpPr>
              <p:cNvPr id="177" name="Google Shape;177;p16"/>
              <p:cNvSpPr txBox="1"/>
              <p:nvPr/>
            </p:nvSpPr>
            <p:spPr>
              <a:xfrm>
                <a:off x="0" y="-47625"/>
                <a:ext cx="260307"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16"/>
            <p:cNvGrpSpPr/>
            <p:nvPr/>
          </p:nvGrpSpPr>
          <p:grpSpPr>
            <a:xfrm>
              <a:off x="1383711" y="-594926"/>
              <a:ext cx="2559866" cy="33387823"/>
              <a:chOff x="0" y="-47625"/>
              <a:chExt cx="204922" cy="2672761"/>
            </a:xfrm>
          </p:grpSpPr>
          <p:sp>
            <p:nvSpPr>
              <p:cNvPr id="179" name="Google Shape;179;p16"/>
              <p:cNvSpPr/>
              <p:nvPr/>
            </p:nvSpPr>
            <p:spPr>
              <a:xfrm>
                <a:off x="0" y="0"/>
                <a:ext cx="204922" cy="2625136"/>
              </a:xfrm>
              <a:custGeom>
                <a:rect b="b" l="l" r="r" t="t"/>
                <a:pathLst>
                  <a:path extrusionOk="0" h="2625136" w="204922">
                    <a:moveTo>
                      <a:pt x="0" y="0"/>
                    </a:moveTo>
                    <a:lnTo>
                      <a:pt x="204922" y="0"/>
                    </a:lnTo>
                    <a:lnTo>
                      <a:pt x="204922" y="2625136"/>
                    </a:lnTo>
                    <a:lnTo>
                      <a:pt x="0" y="2625136"/>
                    </a:lnTo>
                    <a:close/>
                  </a:path>
                </a:pathLst>
              </a:custGeom>
              <a:gradFill>
                <a:gsLst>
                  <a:gs pos="0">
                    <a:srgbClr val="FB861A"/>
                  </a:gs>
                  <a:gs pos="100000">
                    <a:srgbClr val="E0058B"/>
                  </a:gs>
                </a:gsLst>
                <a:lin ang="5400000" scaled="0"/>
              </a:gradFill>
              <a:ln>
                <a:noFill/>
              </a:ln>
            </p:spPr>
          </p:sp>
          <p:sp>
            <p:nvSpPr>
              <p:cNvPr id="180" name="Google Shape;180;p16"/>
              <p:cNvSpPr txBox="1"/>
              <p:nvPr/>
            </p:nvSpPr>
            <p:spPr>
              <a:xfrm>
                <a:off x="0" y="-47625"/>
                <a:ext cx="204922" cy="2672761"/>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1" name="Google Shape;181;p16"/>
          <p:cNvSpPr/>
          <p:nvPr/>
        </p:nvSpPr>
        <p:spPr>
          <a:xfrm>
            <a:off x="1909126" y="3226189"/>
            <a:ext cx="2632772" cy="2532248"/>
          </a:xfrm>
          <a:custGeom>
            <a:rect b="b" l="l" r="r" t="t"/>
            <a:pathLst>
              <a:path extrusionOk="0" h="2532248" w="2632772">
                <a:moveTo>
                  <a:pt x="0" y="0"/>
                </a:moveTo>
                <a:lnTo>
                  <a:pt x="2632772" y="0"/>
                </a:lnTo>
                <a:lnTo>
                  <a:pt x="2632772" y="2532248"/>
                </a:lnTo>
                <a:lnTo>
                  <a:pt x="0" y="2532248"/>
                </a:lnTo>
                <a:lnTo>
                  <a:pt x="0" y="0"/>
                </a:lnTo>
                <a:close/>
              </a:path>
            </a:pathLst>
          </a:custGeom>
          <a:blipFill rotWithShape="1">
            <a:blip r:embed="rId3">
              <a:alphaModFix/>
            </a:blip>
            <a:stretch>
              <a:fillRect b="0" l="0" r="0" t="0"/>
            </a:stretch>
          </a:blipFill>
          <a:ln>
            <a:noFill/>
          </a:ln>
        </p:spPr>
      </p:sp>
      <p:sp>
        <p:nvSpPr>
          <p:cNvPr id="182" name="Google Shape;182;p16"/>
          <p:cNvSpPr/>
          <p:nvPr/>
        </p:nvSpPr>
        <p:spPr>
          <a:xfrm>
            <a:off x="7877876" y="3226189"/>
            <a:ext cx="2532248" cy="2532248"/>
          </a:xfrm>
          <a:custGeom>
            <a:rect b="b" l="l" r="r" t="t"/>
            <a:pathLst>
              <a:path extrusionOk="0" h="2532248" w="2532248">
                <a:moveTo>
                  <a:pt x="0" y="0"/>
                </a:moveTo>
                <a:lnTo>
                  <a:pt x="2532248" y="0"/>
                </a:lnTo>
                <a:lnTo>
                  <a:pt x="2532248" y="2532248"/>
                </a:lnTo>
                <a:lnTo>
                  <a:pt x="0" y="2532248"/>
                </a:lnTo>
                <a:lnTo>
                  <a:pt x="0" y="0"/>
                </a:lnTo>
                <a:close/>
              </a:path>
            </a:pathLst>
          </a:custGeom>
          <a:blipFill rotWithShape="1">
            <a:blip r:embed="rId4">
              <a:alphaModFix/>
            </a:blip>
            <a:stretch>
              <a:fillRect b="0" l="0" r="0" t="0"/>
            </a:stretch>
          </a:blipFill>
          <a:ln>
            <a:noFill/>
          </a:ln>
        </p:spPr>
      </p:sp>
      <p:sp>
        <p:nvSpPr>
          <p:cNvPr id="183" name="Google Shape;183;p16"/>
          <p:cNvSpPr/>
          <p:nvPr/>
        </p:nvSpPr>
        <p:spPr>
          <a:xfrm>
            <a:off x="13796364" y="3226189"/>
            <a:ext cx="2532248" cy="2532248"/>
          </a:xfrm>
          <a:custGeom>
            <a:rect b="b" l="l" r="r" t="t"/>
            <a:pathLst>
              <a:path extrusionOk="0" h="2532248" w="2532248">
                <a:moveTo>
                  <a:pt x="0" y="0"/>
                </a:moveTo>
                <a:lnTo>
                  <a:pt x="2532248" y="0"/>
                </a:lnTo>
                <a:lnTo>
                  <a:pt x="2532248" y="2532248"/>
                </a:lnTo>
                <a:lnTo>
                  <a:pt x="0" y="2532248"/>
                </a:lnTo>
                <a:lnTo>
                  <a:pt x="0" y="0"/>
                </a:lnTo>
                <a:close/>
              </a:path>
            </a:pathLst>
          </a:custGeom>
          <a:blipFill rotWithShape="1">
            <a:blip r:embed="rId5">
              <a:alphaModFix/>
            </a:blip>
            <a:stretch>
              <a:fillRect b="0" l="0" r="0" t="0"/>
            </a:stretch>
          </a:blipFill>
          <a:ln>
            <a:noFill/>
          </a:ln>
        </p:spPr>
      </p:sp>
      <p:sp>
        <p:nvSpPr>
          <p:cNvPr id="184" name="Google Shape;184;p16"/>
          <p:cNvSpPr txBox="1"/>
          <p:nvPr/>
        </p:nvSpPr>
        <p:spPr>
          <a:xfrm>
            <a:off x="1189382" y="1019175"/>
            <a:ext cx="15909236" cy="12197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FFFF"/>
                </a:solidFill>
                <a:latin typeface="DM Sans"/>
                <a:ea typeface="DM Sans"/>
                <a:cs typeface="DM Sans"/>
                <a:sym typeface="DM Sans"/>
              </a:rPr>
              <a:t>Importance of investing early</a:t>
            </a:r>
            <a:endParaRPr/>
          </a:p>
        </p:txBody>
      </p:sp>
      <p:sp>
        <p:nvSpPr>
          <p:cNvPr id="185" name="Google Shape;185;p16"/>
          <p:cNvSpPr txBox="1"/>
          <p:nvPr/>
        </p:nvSpPr>
        <p:spPr>
          <a:xfrm>
            <a:off x="1354016" y="6403086"/>
            <a:ext cx="37440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DM Sans"/>
                <a:ea typeface="DM Sans"/>
                <a:cs typeface="DM Sans"/>
                <a:sym typeface="DM Sans"/>
              </a:rPr>
              <a:t>Much longer</a:t>
            </a:r>
            <a:endParaRPr/>
          </a:p>
          <a:p>
            <a:pPr indent="0" lvl="0" marL="0" marR="0" rtl="0" algn="ctr">
              <a:lnSpc>
                <a:spcPct val="100000"/>
              </a:lnSpc>
              <a:spcBef>
                <a:spcPts val="0"/>
              </a:spcBef>
              <a:spcAft>
                <a:spcPts val="0"/>
              </a:spcAft>
              <a:buNone/>
            </a:pPr>
            <a:r>
              <a:rPr b="1" i="0" lang="en-US" sz="3200" u="none" cap="none" strike="noStrike">
                <a:solidFill>
                  <a:srgbClr val="FFFFFF"/>
                </a:solidFill>
                <a:latin typeface="DM Sans"/>
                <a:ea typeface="DM Sans"/>
                <a:cs typeface="DM Sans"/>
                <a:sym typeface="DM Sans"/>
              </a:rPr>
              <a:t>recovery period</a:t>
            </a:r>
            <a:endParaRPr/>
          </a:p>
        </p:txBody>
      </p:sp>
      <p:sp>
        <p:nvSpPr>
          <p:cNvPr id="186" name="Google Shape;186;p16"/>
          <p:cNvSpPr txBox="1"/>
          <p:nvPr/>
        </p:nvSpPr>
        <p:spPr>
          <a:xfrm>
            <a:off x="7271640" y="6403086"/>
            <a:ext cx="37446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DM Sans"/>
                <a:ea typeface="DM Sans"/>
                <a:cs typeface="DM Sans"/>
                <a:sym typeface="DM Sans"/>
              </a:rPr>
              <a:t>Increased time </a:t>
            </a:r>
            <a:endParaRPr/>
          </a:p>
          <a:p>
            <a:pPr indent="0" lvl="0" marL="0" marR="0" rtl="0" algn="ctr">
              <a:lnSpc>
                <a:spcPct val="100000"/>
              </a:lnSpc>
              <a:spcBef>
                <a:spcPts val="0"/>
              </a:spcBef>
              <a:spcAft>
                <a:spcPts val="0"/>
              </a:spcAft>
              <a:buNone/>
            </a:pPr>
            <a:r>
              <a:rPr b="1" i="0" lang="en-US" sz="3200" u="none" cap="none" strike="noStrike">
                <a:solidFill>
                  <a:srgbClr val="FFFFFF"/>
                </a:solidFill>
                <a:latin typeface="DM Sans"/>
                <a:ea typeface="DM Sans"/>
                <a:cs typeface="DM Sans"/>
                <a:sym typeface="DM Sans"/>
              </a:rPr>
              <a:t>value of money</a:t>
            </a:r>
            <a:endParaRPr/>
          </a:p>
        </p:txBody>
      </p:sp>
      <p:sp>
        <p:nvSpPr>
          <p:cNvPr id="187" name="Google Shape;187;p16"/>
          <p:cNvSpPr txBox="1"/>
          <p:nvPr/>
        </p:nvSpPr>
        <p:spPr>
          <a:xfrm>
            <a:off x="13190128" y="6403086"/>
            <a:ext cx="37446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DM Sans"/>
                <a:ea typeface="DM Sans"/>
                <a:cs typeface="DM Sans"/>
                <a:sym typeface="DM Sans"/>
              </a:rPr>
              <a:t>Improved risk </a:t>
            </a:r>
            <a:endParaRPr/>
          </a:p>
          <a:p>
            <a:pPr indent="0" lvl="0" marL="0" marR="0" rtl="0" algn="ctr">
              <a:lnSpc>
                <a:spcPct val="100000"/>
              </a:lnSpc>
              <a:spcBef>
                <a:spcPts val="0"/>
              </a:spcBef>
              <a:spcAft>
                <a:spcPts val="0"/>
              </a:spcAft>
              <a:buNone/>
            </a:pPr>
            <a:r>
              <a:rPr b="1" i="0" lang="en-US" sz="3200" u="none" cap="none" strike="noStrike">
                <a:solidFill>
                  <a:srgbClr val="FFFFFF"/>
                </a:solidFill>
                <a:latin typeface="DM Sans"/>
                <a:ea typeface="DM Sans"/>
                <a:cs typeface="DM Sans"/>
                <a:sym typeface="DM Sans"/>
              </a:rPr>
              <a:t>taking ability</a:t>
            </a:r>
            <a:endParaRPr/>
          </a:p>
        </p:txBody>
      </p:sp>
      <p:sp>
        <p:nvSpPr>
          <p:cNvPr id="188" name="Google Shape;188;p16"/>
          <p:cNvSpPr txBox="1"/>
          <p:nvPr/>
        </p:nvSpPr>
        <p:spPr>
          <a:xfrm>
            <a:off x="1353153" y="7633970"/>
            <a:ext cx="37446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FFFFFF"/>
                </a:solidFill>
                <a:latin typeface="DM Sans"/>
                <a:ea typeface="DM Sans"/>
                <a:cs typeface="DM Sans"/>
                <a:sym typeface="DM Sans"/>
              </a:rPr>
              <a:t>Investing early makes it possible to make up for any loss on investment.</a:t>
            </a:r>
            <a:endParaRPr/>
          </a:p>
        </p:txBody>
      </p:sp>
      <p:sp>
        <p:nvSpPr>
          <p:cNvPr id="189" name="Google Shape;189;p16"/>
          <p:cNvSpPr txBox="1"/>
          <p:nvPr/>
        </p:nvSpPr>
        <p:spPr>
          <a:xfrm>
            <a:off x="7271640" y="7619707"/>
            <a:ext cx="37446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FFFFFF"/>
                </a:solidFill>
                <a:latin typeface="DM Sans"/>
                <a:ea typeface="DM Sans"/>
                <a:cs typeface="DM Sans"/>
                <a:sym typeface="DM Sans"/>
              </a:rPr>
              <a:t>Investments made at an early age can lead to compounding returns.</a:t>
            </a:r>
            <a:endParaRPr/>
          </a:p>
        </p:txBody>
      </p:sp>
      <p:sp>
        <p:nvSpPr>
          <p:cNvPr id="190" name="Google Shape;190;p16"/>
          <p:cNvSpPr txBox="1"/>
          <p:nvPr/>
        </p:nvSpPr>
        <p:spPr>
          <a:xfrm>
            <a:off x="12865675" y="7619583"/>
            <a:ext cx="43935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FFFFFF"/>
                </a:solidFill>
                <a:latin typeface="DM Sans"/>
                <a:ea typeface="DM Sans"/>
                <a:cs typeface="DM Sans"/>
                <a:sym typeface="DM Sans"/>
              </a:rPr>
              <a:t>Early exposure to market variability builds resilience and boosts confidence in taking risks.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4" name="Shape 194"/>
        <p:cNvGrpSpPr/>
        <p:nvPr/>
      </p:nvGrpSpPr>
      <p:grpSpPr>
        <a:xfrm>
          <a:off x="0" y="0"/>
          <a:ext cx="0" cy="0"/>
          <a:chOff x="0" y="0"/>
          <a:chExt cx="0" cy="0"/>
        </a:xfrm>
      </p:grpSpPr>
      <p:cxnSp>
        <p:nvCxnSpPr>
          <p:cNvPr id="195" name="Google Shape;195;p17"/>
          <p:cNvCxnSpPr/>
          <p:nvPr/>
        </p:nvCxnSpPr>
        <p:spPr>
          <a:xfrm>
            <a:off x="1161417" y="9244012"/>
            <a:ext cx="6973625" cy="0"/>
          </a:xfrm>
          <a:prstGeom prst="straightConnector1">
            <a:avLst/>
          </a:prstGeom>
          <a:noFill/>
          <a:ln cap="flat" cmpd="sng" w="28575">
            <a:solidFill>
              <a:srgbClr val="FFFFFF"/>
            </a:solidFill>
            <a:prstDash val="solid"/>
            <a:round/>
            <a:headEnd len="sm" w="sm" type="none"/>
            <a:tailEnd len="sm" w="sm" type="none"/>
          </a:ln>
        </p:spPr>
      </p:cxnSp>
      <p:sp>
        <p:nvSpPr>
          <p:cNvPr id="196" name="Google Shape;196;p17"/>
          <p:cNvSpPr/>
          <p:nvPr/>
        </p:nvSpPr>
        <p:spPr>
          <a:xfrm>
            <a:off x="9419297" y="0"/>
            <a:ext cx="9144000" cy="10287000"/>
          </a:xfrm>
          <a:custGeom>
            <a:rect b="b" l="l" r="r" t="t"/>
            <a:pathLst>
              <a:path extrusionOk="0" h="1593725" w="1416645">
                <a:moveTo>
                  <a:pt x="0" y="0"/>
                </a:moveTo>
                <a:lnTo>
                  <a:pt x="1416645" y="0"/>
                </a:lnTo>
                <a:lnTo>
                  <a:pt x="1416645" y="1593725"/>
                </a:lnTo>
                <a:lnTo>
                  <a:pt x="0" y="1593725"/>
                </a:lnTo>
                <a:close/>
              </a:path>
            </a:pathLst>
          </a:custGeom>
          <a:blipFill rotWithShape="1">
            <a:blip r:embed="rId3">
              <a:alphaModFix/>
            </a:blip>
            <a:stretch>
              <a:fillRect b="-16707" l="0" r="0" t="-16707"/>
            </a:stretch>
          </a:blipFill>
          <a:ln>
            <a:noFill/>
          </a:ln>
        </p:spPr>
      </p:sp>
      <p:sp>
        <p:nvSpPr>
          <p:cNvPr id="197" name="Google Shape;197;p17"/>
          <p:cNvSpPr txBox="1"/>
          <p:nvPr/>
        </p:nvSpPr>
        <p:spPr>
          <a:xfrm>
            <a:off x="1161417" y="1447725"/>
            <a:ext cx="6973500" cy="2955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8000" u="none" cap="none" strike="noStrike">
                <a:solidFill>
                  <a:srgbClr val="FFFFFF"/>
                </a:solidFill>
                <a:latin typeface="DM Sans"/>
                <a:ea typeface="DM Sans"/>
                <a:cs typeface="DM Sans"/>
                <a:sym typeface="DM Sans"/>
              </a:rPr>
              <a:t>The magic of compound interest</a:t>
            </a:r>
            <a:endParaRPr/>
          </a:p>
        </p:txBody>
      </p:sp>
      <p:sp>
        <p:nvSpPr>
          <p:cNvPr id="198" name="Google Shape;198;p17"/>
          <p:cNvSpPr txBox="1"/>
          <p:nvPr/>
        </p:nvSpPr>
        <p:spPr>
          <a:xfrm>
            <a:off x="1161417" y="5588994"/>
            <a:ext cx="7543800" cy="1471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800" u="none" cap="none" strike="noStrike">
                <a:solidFill>
                  <a:srgbClr val="FFFFFF"/>
                </a:solidFill>
                <a:latin typeface="DM Sans"/>
                <a:ea typeface="DM Sans"/>
                <a:cs typeface="DM Sans"/>
                <a:sym typeface="DM Sans"/>
              </a:rPr>
              <a:t>Compound interest </a:t>
            </a:r>
            <a:r>
              <a:rPr b="0" i="0" lang="en-US" sz="2800" u="none" cap="none" strike="noStrike">
                <a:solidFill>
                  <a:srgbClr val="FFFFFF"/>
                </a:solidFill>
                <a:latin typeface="DM Sans"/>
                <a:ea typeface="DM Sans"/>
                <a:cs typeface="DM Sans"/>
                <a:sym typeface="DM Sans"/>
              </a:rPr>
              <a:t>is interest earned on your original money (principal) and the interest that accumulates over time.</a:t>
            </a:r>
            <a:endParaRPr/>
          </a:p>
        </p:txBody>
      </p:sp>
      <p:sp>
        <p:nvSpPr>
          <p:cNvPr id="199" name="Google Shape;199;p17"/>
          <p:cNvSpPr txBox="1"/>
          <p:nvPr/>
        </p:nvSpPr>
        <p:spPr>
          <a:xfrm>
            <a:off x="1161417" y="7489082"/>
            <a:ext cx="7288915" cy="4812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FFFFFF"/>
                </a:solidFill>
                <a:latin typeface="Arial"/>
                <a:ea typeface="Arial"/>
                <a:cs typeface="Arial"/>
                <a:sym typeface="Arial"/>
              </a:rPr>
              <a:t>It lets you earn interest on the interest!</a:t>
            </a:r>
            <a:endParaRPr/>
          </a:p>
        </p:txBody>
      </p:sp>
      <p:grpSp>
        <p:nvGrpSpPr>
          <p:cNvPr id="200" name="Google Shape;200;p17"/>
          <p:cNvGrpSpPr/>
          <p:nvPr/>
        </p:nvGrpSpPr>
        <p:grpSpPr>
          <a:xfrm>
            <a:off x="-3246032" y="-1664456"/>
            <a:ext cx="3995466" cy="13169717"/>
            <a:chOff x="0" y="-594926"/>
            <a:chExt cx="5327289" cy="17559623"/>
          </a:xfrm>
        </p:grpSpPr>
        <p:grpSp>
          <p:nvGrpSpPr>
            <p:cNvPr id="201" name="Google Shape;201;p17"/>
            <p:cNvGrpSpPr/>
            <p:nvPr/>
          </p:nvGrpSpPr>
          <p:grpSpPr>
            <a:xfrm>
              <a:off x="0" y="-230650"/>
              <a:ext cx="5327289" cy="16622326"/>
              <a:chOff x="0" y="-47625"/>
              <a:chExt cx="315691" cy="985027"/>
            </a:xfrm>
          </p:grpSpPr>
          <p:sp>
            <p:nvSpPr>
              <p:cNvPr id="202" name="Google Shape;202;p17"/>
              <p:cNvSpPr/>
              <p:nvPr/>
            </p:nvSpPr>
            <p:spPr>
              <a:xfrm>
                <a:off x="0" y="0"/>
                <a:ext cx="315691" cy="937402"/>
              </a:xfrm>
              <a:custGeom>
                <a:rect b="b" l="l" r="r" t="t"/>
                <a:pathLst>
                  <a:path extrusionOk="0" h="937402" w="315691">
                    <a:moveTo>
                      <a:pt x="0" y="0"/>
                    </a:moveTo>
                    <a:lnTo>
                      <a:pt x="315691" y="0"/>
                    </a:lnTo>
                    <a:lnTo>
                      <a:pt x="315691" y="937402"/>
                    </a:lnTo>
                    <a:lnTo>
                      <a:pt x="0" y="937402"/>
                    </a:lnTo>
                    <a:close/>
                  </a:path>
                </a:pathLst>
              </a:custGeom>
              <a:gradFill>
                <a:gsLst>
                  <a:gs pos="0">
                    <a:srgbClr val="FB861A">
                      <a:alpha val="20000"/>
                    </a:srgbClr>
                  </a:gs>
                  <a:gs pos="100000">
                    <a:srgbClr val="E0058B">
                      <a:alpha val="20000"/>
                    </a:srgbClr>
                  </a:gs>
                </a:gsLst>
                <a:lin ang="5400000" scaled="0"/>
              </a:gradFill>
              <a:ln>
                <a:noFill/>
              </a:ln>
            </p:spPr>
          </p:sp>
          <p:sp>
            <p:nvSpPr>
              <p:cNvPr id="203" name="Google Shape;203;p17"/>
              <p:cNvSpPr txBox="1"/>
              <p:nvPr/>
            </p:nvSpPr>
            <p:spPr>
              <a:xfrm>
                <a:off x="0" y="-47625"/>
                <a:ext cx="315691" cy="98502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7"/>
            <p:cNvGrpSpPr/>
            <p:nvPr/>
          </p:nvGrpSpPr>
          <p:grpSpPr>
            <a:xfrm>
              <a:off x="345928" y="900908"/>
              <a:ext cx="4635433" cy="14463582"/>
              <a:chOff x="0" y="-47625"/>
              <a:chExt cx="315691" cy="985027"/>
            </a:xfrm>
          </p:grpSpPr>
          <p:sp>
            <p:nvSpPr>
              <p:cNvPr id="205" name="Google Shape;205;p17"/>
              <p:cNvSpPr/>
              <p:nvPr/>
            </p:nvSpPr>
            <p:spPr>
              <a:xfrm>
                <a:off x="0" y="0"/>
                <a:ext cx="315691" cy="937402"/>
              </a:xfrm>
              <a:custGeom>
                <a:rect b="b" l="l" r="r" t="t"/>
                <a:pathLst>
                  <a:path extrusionOk="0" h="937402" w="315691">
                    <a:moveTo>
                      <a:pt x="0" y="0"/>
                    </a:moveTo>
                    <a:lnTo>
                      <a:pt x="315691" y="0"/>
                    </a:lnTo>
                    <a:lnTo>
                      <a:pt x="315691" y="937402"/>
                    </a:lnTo>
                    <a:lnTo>
                      <a:pt x="0" y="937402"/>
                    </a:lnTo>
                    <a:close/>
                  </a:path>
                </a:pathLst>
              </a:custGeom>
              <a:gradFill>
                <a:gsLst>
                  <a:gs pos="0">
                    <a:srgbClr val="FB861A">
                      <a:alpha val="40000"/>
                    </a:srgbClr>
                  </a:gs>
                  <a:gs pos="100000">
                    <a:srgbClr val="E0058B">
                      <a:alpha val="40000"/>
                    </a:srgbClr>
                  </a:gs>
                </a:gsLst>
                <a:lin ang="5400000" scaled="0"/>
              </a:gradFill>
              <a:ln>
                <a:noFill/>
              </a:ln>
            </p:spPr>
          </p:sp>
          <p:sp>
            <p:nvSpPr>
              <p:cNvPr id="206" name="Google Shape;206;p17"/>
              <p:cNvSpPr txBox="1"/>
              <p:nvPr/>
            </p:nvSpPr>
            <p:spPr>
              <a:xfrm>
                <a:off x="0" y="-47625"/>
                <a:ext cx="315691" cy="98502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7"/>
            <p:cNvGrpSpPr/>
            <p:nvPr/>
          </p:nvGrpSpPr>
          <p:grpSpPr>
            <a:xfrm>
              <a:off x="691856" y="586892"/>
              <a:ext cx="3943577" cy="15195987"/>
              <a:chOff x="0" y="-47625"/>
              <a:chExt cx="315691" cy="1216469"/>
            </a:xfrm>
          </p:grpSpPr>
          <p:sp>
            <p:nvSpPr>
              <p:cNvPr id="208" name="Google Shape;208;p17"/>
              <p:cNvSpPr/>
              <p:nvPr/>
            </p:nvSpPr>
            <p:spPr>
              <a:xfrm>
                <a:off x="0" y="0"/>
                <a:ext cx="315691" cy="1168844"/>
              </a:xfrm>
              <a:custGeom>
                <a:rect b="b" l="l" r="r" t="t"/>
                <a:pathLst>
                  <a:path extrusionOk="0" h="1168844" w="315691">
                    <a:moveTo>
                      <a:pt x="0" y="0"/>
                    </a:moveTo>
                    <a:lnTo>
                      <a:pt x="315691" y="0"/>
                    </a:lnTo>
                    <a:lnTo>
                      <a:pt x="315691" y="1168844"/>
                    </a:lnTo>
                    <a:lnTo>
                      <a:pt x="0" y="1168844"/>
                    </a:lnTo>
                    <a:close/>
                  </a:path>
                </a:pathLst>
              </a:custGeom>
              <a:gradFill>
                <a:gsLst>
                  <a:gs pos="0">
                    <a:srgbClr val="FB861A">
                      <a:alpha val="60000"/>
                    </a:srgbClr>
                  </a:gs>
                  <a:gs pos="100000">
                    <a:srgbClr val="E0058B">
                      <a:alpha val="60000"/>
                    </a:srgbClr>
                  </a:gs>
                </a:gsLst>
                <a:lin ang="5400000" scaled="0"/>
              </a:gradFill>
              <a:ln>
                <a:noFill/>
              </a:ln>
            </p:spPr>
          </p:sp>
          <p:sp>
            <p:nvSpPr>
              <p:cNvPr id="209" name="Google Shape;209;p17"/>
              <p:cNvSpPr txBox="1"/>
              <p:nvPr/>
            </p:nvSpPr>
            <p:spPr>
              <a:xfrm>
                <a:off x="0" y="-47625"/>
                <a:ext cx="315691" cy="1216469"/>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7"/>
            <p:cNvGrpSpPr/>
            <p:nvPr/>
          </p:nvGrpSpPr>
          <p:grpSpPr>
            <a:xfrm>
              <a:off x="1037783" y="586892"/>
              <a:ext cx="3251722" cy="15195987"/>
              <a:chOff x="0" y="-47625"/>
              <a:chExt cx="260307" cy="1216469"/>
            </a:xfrm>
          </p:grpSpPr>
          <p:sp>
            <p:nvSpPr>
              <p:cNvPr id="211" name="Google Shape;211;p17"/>
              <p:cNvSpPr/>
              <p:nvPr/>
            </p:nvSpPr>
            <p:spPr>
              <a:xfrm>
                <a:off x="0" y="0"/>
                <a:ext cx="260307" cy="1168844"/>
              </a:xfrm>
              <a:custGeom>
                <a:rect b="b" l="l" r="r" t="t"/>
                <a:pathLst>
                  <a:path extrusionOk="0" h="1168844" w="260307">
                    <a:moveTo>
                      <a:pt x="0" y="0"/>
                    </a:moveTo>
                    <a:lnTo>
                      <a:pt x="260307" y="0"/>
                    </a:lnTo>
                    <a:lnTo>
                      <a:pt x="260307" y="1168844"/>
                    </a:lnTo>
                    <a:lnTo>
                      <a:pt x="0" y="1168844"/>
                    </a:lnTo>
                    <a:close/>
                  </a:path>
                </a:pathLst>
              </a:custGeom>
              <a:gradFill>
                <a:gsLst>
                  <a:gs pos="0">
                    <a:srgbClr val="FB861A">
                      <a:alpha val="80000"/>
                    </a:srgbClr>
                  </a:gs>
                  <a:gs pos="100000">
                    <a:srgbClr val="E0058B">
                      <a:alpha val="80000"/>
                    </a:srgbClr>
                  </a:gs>
                </a:gsLst>
                <a:lin ang="5400000" scaled="0"/>
              </a:gradFill>
              <a:ln>
                <a:noFill/>
              </a:ln>
            </p:spPr>
          </p:sp>
          <p:sp>
            <p:nvSpPr>
              <p:cNvPr id="212" name="Google Shape;212;p17"/>
              <p:cNvSpPr txBox="1"/>
              <p:nvPr/>
            </p:nvSpPr>
            <p:spPr>
              <a:xfrm>
                <a:off x="0" y="-47625"/>
                <a:ext cx="260307" cy="1216469"/>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7"/>
            <p:cNvGrpSpPr/>
            <p:nvPr/>
          </p:nvGrpSpPr>
          <p:grpSpPr>
            <a:xfrm>
              <a:off x="1383711" y="-594926"/>
              <a:ext cx="2559866" cy="17559623"/>
              <a:chOff x="0" y="-47625"/>
              <a:chExt cx="204922" cy="1405683"/>
            </a:xfrm>
          </p:grpSpPr>
          <p:sp>
            <p:nvSpPr>
              <p:cNvPr id="214" name="Google Shape;214;p17"/>
              <p:cNvSpPr/>
              <p:nvPr/>
            </p:nvSpPr>
            <p:spPr>
              <a:xfrm>
                <a:off x="0" y="0"/>
                <a:ext cx="204922" cy="1358058"/>
              </a:xfrm>
              <a:custGeom>
                <a:rect b="b" l="l" r="r" t="t"/>
                <a:pathLst>
                  <a:path extrusionOk="0" h="1358058" w="204922">
                    <a:moveTo>
                      <a:pt x="0" y="0"/>
                    </a:moveTo>
                    <a:lnTo>
                      <a:pt x="204922" y="0"/>
                    </a:lnTo>
                    <a:lnTo>
                      <a:pt x="204922" y="1358058"/>
                    </a:lnTo>
                    <a:lnTo>
                      <a:pt x="0" y="1358058"/>
                    </a:lnTo>
                    <a:close/>
                  </a:path>
                </a:pathLst>
              </a:custGeom>
              <a:gradFill>
                <a:gsLst>
                  <a:gs pos="0">
                    <a:srgbClr val="FB861A"/>
                  </a:gs>
                  <a:gs pos="100000">
                    <a:srgbClr val="E0058B"/>
                  </a:gs>
                </a:gsLst>
                <a:lin ang="5400000" scaled="0"/>
              </a:gradFill>
              <a:ln>
                <a:noFill/>
              </a:ln>
            </p:spPr>
          </p:sp>
          <p:sp>
            <p:nvSpPr>
              <p:cNvPr id="215" name="Google Shape;215;p17"/>
              <p:cNvSpPr txBox="1"/>
              <p:nvPr/>
            </p:nvSpPr>
            <p:spPr>
              <a:xfrm>
                <a:off x="0" y="-47625"/>
                <a:ext cx="204922" cy="1405683"/>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9" name="Shape 219"/>
        <p:cNvGrpSpPr/>
        <p:nvPr/>
      </p:nvGrpSpPr>
      <p:grpSpPr>
        <a:xfrm>
          <a:off x="0" y="0"/>
          <a:ext cx="0" cy="0"/>
          <a:chOff x="0" y="0"/>
          <a:chExt cx="0" cy="0"/>
        </a:xfrm>
      </p:grpSpPr>
      <p:sp>
        <p:nvSpPr>
          <p:cNvPr id="220" name="Google Shape;220;p18"/>
          <p:cNvSpPr txBox="1"/>
          <p:nvPr/>
        </p:nvSpPr>
        <p:spPr>
          <a:xfrm>
            <a:off x="1028700" y="1171575"/>
            <a:ext cx="5648470" cy="30859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Simple vs. compound interest</a:t>
            </a:r>
            <a:endParaRPr/>
          </a:p>
        </p:txBody>
      </p:sp>
      <p:sp>
        <p:nvSpPr>
          <p:cNvPr id="221" name="Google Shape;221;p18"/>
          <p:cNvSpPr txBox="1"/>
          <p:nvPr/>
        </p:nvSpPr>
        <p:spPr>
          <a:xfrm>
            <a:off x="1028700" y="5447194"/>
            <a:ext cx="5648400" cy="269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FFFFFF"/>
                </a:solidFill>
                <a:latin typeface="DM Sans"/>
                <a:ea typeface="DM Sans"/>
                <a:cs typeface="DM Sans"/>
                <a:sym typeface="DM Sans"/>
              </a:rPr>
              <a:t>Compound interest grows faster because it earns interest on both the principal amount and the accumulated interest. On the other hand, simple interest grows steadily as it is based only on the principal amount.</a:t>
            </a:r>
            <a:endParaRPr/>
          </a:p>
        </p:txBody>
      </p:sp>
      <p:sp>
        <p:nvSpPr>
          <p:cNvPr id="222" name="Google Shape;222;p18"/>
          <p:cNvSpPr txBox="1"/>
          <p:nvPr/>
        </p:nvSpPr>
        <p:spPr>
          <a:xfrm>
            <a:off x="7884802" y="1669155"/>
            <a:ext cx="9088216" cy="78669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FFFFFF"/>
                </a:solidFill>
                <a:latin typeface="DM Sans"/>
                <a:ea typeface="DM Sans"/>
                <a:cs typeface="DM Sans"/>
                <a:sym typeface="DM Sans"/>
              </a:rPr>
              <a:t>A chart showing the difference between </a:t>
            </a:r>
            <a:endParaRPr/>
          </a:p>
          <a:p>
            <a:pPr indent="0" lvl="0" marL="0" marR="0" rtl="0" algn="ctr">
              <a:lnSpc>
                <a:spcPct val="150000"/>
              </a:lnSpc>
              <a:spcBef>
                <a:spcPts val="0"/>
              </a:spcBef>
              <a:spcAft>
                <a:spcPts val="0"/>
              </a:spcAft>
              <a:buNone/>
            </a:pPr>
            <a:r>
              <a:rPr b="0" i="0" lang="en-US" sz="2100" u="none" cap="none" strike="noStrike">
                <a:solidFill>
                  <a:srgbClr val="FFFFFF"/>
                </a:solidFill>
                <a:latin typeface="DM Sans"/>
                <a:ea typeface="DM Sans"/>
                <a:cs typeface="DM Sans"/>
                <a:sym typeface="DM Sans"/>
              </a:rPr>
              <a:t>simple and compound interests</a:t>
            </a:r>
            <a:endParaRPr/>
          </a:p>
        </p:txBody>
      </p:sp>
      <p:sp>
        <p:nvSpPr>
          <p:cNvPr id="223" name="Google Shape;223;p18"/>
          <p:cNvSpPr txBox="1"/>
          <p:nvPr/>
        </p:nvSpPr>
        <p:spPr>
          <a:xfrm>
            <a:off x="11069715" y="8793158"/>
            <a:ext cx="2033387" cy="241935"/>
          </a:xfrm>
          <a:prstGeom prst="rect">
            <a:avLst/>
          </a:prstGeom>
          <a:noFill/>
          <a:ln>
            <a:noFill/>
          </a:ln>
        </p:spPr>
        <p:txBody>
          <a:bodyPr anchorCtr="0" anchor="t" bIns="0" lIns="0" spcFirstLastPara="1" rIns="0" wrap="square" tIns="0">
            <a:spAutoFit/>
          </a:bodyPr>
          <a:lstStyle/>
          <a:p>
            <a:pPr indent="0" lvl="0" marL="0" marR="0" rtl="0" algn="ctr">
              <a:lnSpc>
                <a:spcPct val="150035"/>
              </a:lnSpc>
              <a:spcBef>
                <a:spcPts val="0"/>
              </a:spcBef>
              <a:spcAft>
                <a:spcPts val="0"/>
              </a:spcAft>
              <a:buNone/>
            </a:pPr>
            <a:r>
              <a:rPr b="0" i="0" lang="en-US" sz="1399" u="none" cap="none" strike="noStrike">
                <a:solidFill>
                  <a:srgbClr val="000000"/>
                </a:solidFill>
                <a:latin typeface="Arial"/>
                <a:ea typeface="Arial"/>
                <a:cs typeface="Arial"/>
                <a:sym typeface="Arial"/>
              </a:rPr>
              <a:t>Number of years</a:t>
            </a:r>
            <a:endParaRPr/>
          </a:p>
        </p:txBody>
      </p:sp>
      <p:pic>
        <p:nvPicPr>
          <p:cNvPr id="224" name="Google Shape;224;p18"/>
          <p:cNvPicPr preferRelativeResize="0"/>
          <p:nvPr/>
        </p:nvPicPr>
        <p:blipFill rotWithShape="1">
          <a:blip r:embed="rId3">
            <a:alphaModFix/>
          </a:blip>
          <a:srcRect b="0" l="0" r="0" t="0"/>
          <a:stretch/>
        </p:blipFill>
        <p:spPr>
          <a:xfrm>
            <a:off x="7168681" y="2048917"/>
            <a:ext cx="10695641" cy="7810751"/>
          </a:xfrm>
          <a:prstGeom prst="rect">
            <a:avLst/>
          </a:prstGeom>
          <a:noFill/>
          <a:ln>
            <a:noFill/>
          </a:ln>
        </p:spPr>
      </p:pic>
      <p:sp>
        <p:nvSpPr>
          <p:cNvPr id="225" name="Google Shape;225;p18"/>
          <p:cNvSpPr txBox="1"/>
          <p:nvPr/>
        </p:nvSpPr>
        <p:spPr>
          <a:xfrm rot="-5400000">
            <a:off x="6110945" y="5045751"/>
            <a:ext cx="2033387" cy="241935"/>
          </a:xfrm>
          <a:prstGeom prst="rect">
            <a:avLst/>
          </a:prstGeom>
          <a:noFill/>
          <a:ln>
            <a:noFill/>
          </a:ln>
        </p:spPr>
        <p:txBody>
          <a:bodyPr anchorCtr="0" anchor="t" bIns="0" lIns="0" spcFirstLastPara="1" rIns="0" wrap="square" tIns="0">
            <a:spAutoFit/>
          </a:bodyPr>
          <a:lstStyle/>
          <a:p>
            <a:pPr indent="0" lvl="0" marL="0" marR="0" rtl="0" algn="ctr">
              <a:lnSpc>
                <a:spcPct val="150035"/>
              </a:lnSpc>
              <a:spcBef>
                <a:spcPts val="0"/>
              </a:spcBef>
              <a:spcAft>
                <a:spcPts val="0"/>
              </a:spcAft>
              <a:buNone/>
            </a:pPr>
            <a:r>
              <a:rPr b="0" i="0" lang="en-US" sz="1399" u="none" cap="none" strike="noStrike">
                <a:solidFill>
                  <a:srgbClr val="000000"/>
                </a:solidFill>
                <a:latin typeface="Arial"/>
                <a:ea typeface="Arial"/>
                <a:cs typeface="Arial"/>
                <a:sym typeface="Arial"/>
              </a:rPr>
              <a:t>Amount</a:t>
            </a:r>
            <a:endParaRPr/>
          </a:p>
        </p:txBody>
      </p:sp>
      <p:cxnSp>
        <p:nvCxnSpPr>
          <p:cNvPr id="226" name="Google Shape;226;p18"/>
          <p:cNvCxnSpPr/>
          <p:nvPr/>
        </p:nvCxnSpPr>
        <p:spPr>
          <a:xfrm>
            <a:off x="1028700" y="9244013"/>
            <a:ext cx="4970318" cy="0"/>
          </a:xfrm>
          <a:prstGeom prst="straightConnector1">
            <a:avLst/>
          </a:prstGeom>
          <a:noFill/>
          <a:ln cap="flat" cmpd="sng" w="28575">
            <a:solidFill>
              <a:srgbClr val="FFFFFF"/>
            </a:solidFill>
            <a:prstDash val="solid"/>
            <a:round/>
            <a:headEnd len="sm" w="sm" type="none"/>
            <a:tailEnd len="sm" w="sm" type="none"/>
          </a:ln>
        </p:spPr>
      </p:cxnSp>
      <p:grpSp>
        <p:nvGrpSpPr>
          <p:cNvPr id="227" name="Google Shape;227;p18"/>
          <p:cNvGrpSpPr/>
          <p:nvPr/>
        </p:nvGrpSpPr>
        <p:grpSpPr>
          <a:xfrm>
            <a:off x="17538063" y="-1664456"/>
            <a:ext cx="3995466" cy="13169717"/>
            <a:chOff x="0" y="-594926"/>
            <a:chExt cx="5327289" cy="17559623"/>
          </a:xfrm>
        </p:grpSpPr>
        <p:grpSp>
          <p:nvGrpSpPr>
            <p:cNvPr id="228" name="Google Shape;228;p18"/>
            <p:cNvGrpSpPr/>
            <p:nvPr/>
          </p:nvGrpSpPr>
          <p:grpSpPr>
            <a:xfrm>
              <a:off x="0" y="-230650"/>
              <a:ext cx="5327289" cy="16622326"/>
              <a:chOff x="0" y="-47625"/>
              <a:chExt cx="315691" cy="985027"/>
            </a:xfrm>
          </p:grpSpPr>
          <p:sp>
            <p:nvSpPr>
              <p:cNvPr id="229" name="Google Shape;229;p18"/>
              <p:cNvSpPr/>
              <p:nvPr/>
            </p:nvSpPr>
            <p:spPr>
              <a:xfrm>
                <a:off x="0" y="0"/>
                <a:ext cx="315691" cy="937402"/>
              </a:xfrm>
              <a:custGeom>
                <a:rect b="b" l="l" r="r" t="t"/>
                <a:pathLst>
                  <a:path extrusionOk="0" h="937402" w="315691">
                    <a:moveTo>
                      <a:pt x="0" y="0"/>
                    </a:moveTo>
                    <a:lnTo>
                      <a:pt x="315691" y="0"/>
                    </a:lnTo>
                    <a:lnTo>
                      <a:pt x="315691" y="937402"/>
                    </a:lnTo>
                    <a:lnTo>
                      <a:pt x="0" y="937402"/>
                    </a:lnTo>
                    <a:close/>
                  </a:path>
                </a:pathLst>
              </a:custGeom>
              <a:gradFill>
                <a:gsLst>
                  <a:gs pos="0">
                    <a:srgbClr val="FB861A">
                      <a:alpha val="20000"/>
                    </a:srgbClr>
                  </a:gs>
                  <a:gs pos="100000">
                    <a:srgbClr val="E0058B">
                      <a:alpha val="20000"/>
                    </a:srgbClr>
                  </a:gs>
                </a:gsLst>
                <a:lin ang="5400000" scaled="0"/>
              </a:gradFill>
              <a:ln>
                <a:noFill/>
              </a:ln>
            </p:spPr>
          </p:sp>
          <p:sp>
            <p:nvSpPr>
              <p:cNvPr id="230" name="Google Shape;230;p18"/>
              <p:cNvSpPr txBox="1"/>
              <p:nvPr/>
            </p:nvSpPr>
            <p:spPr>
              <a:xfrm>
                <a:off x="0" y="-47625"/>
                <a:ext cx="315691" cy="98502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8"/>
            <p:cNvGrpSpPr/>
            <p:nvPr/>
          </p:nvGrpSpPr>
          <p:grpSpPr>
            <a:xfrm>
              <a:off x="345928" y="900908"/>
              <a:ext cx="4635433" cy="14463582"/>
              <a:chOff x="0" y="-47625"/>
              <a:chExt cx="315691" cy="985027"/>
            </a:xfrm>
          </p:grpSpPr>
          <p:sp>
            <p:nvSpPr>
              <p:cNvPr id="232" name="Google Shape;232;p18"/>
              <p:cNvSpPr/>
              <p:nvPr/>
            </p:nvSpPr>
            <p:spPr>
              <a:xfrm>
                <a:off x="0" y="0"/>
                <a:ext cx="315691" cy="937402"/>
              </a:xfrm>
              <a:custGeom>
                <a:rect b="b" l="l" r="r" t="t"/>
                <a:pathLst>
                  <a:path extrusionOk="0" h="937402" w="315691">
                    <a:moveTo>
                      <a:pt x="0" y="0"/>
                    </a:moveTo>
                    <a:lnTo>
                      <a:pt x="315691" y="0"/>
                    </a:lnTo>
                    <a:lnTo>
                      <a:pt x="315691" y="937402"/>
                    </a:lnTo>
                    <a:lnTo>
                      <a:pt x="0" y="937402"/>
                    </a:lnTo>
                    <a:close/>
                  </a:path>
                </a:pathLst>
              </a:custGeom>
              <a:gradFill>
                <a:gsLst>
                  <a:gs pos="0">
                    <a:srgbClr val="FB861A">
                      <a:alpha val="40000"/>
                    </a:srgbClr>
                  </a:gs>
                  <a:gs pos="100000">
                    <a:srgbClr val="E0058B">
                      <a:alpha val="40000"/>
                    </a:srgbClr>
                  </a:gs>
                </a:gsLst>
                <a:lin ang="5400000" scaled="0"/>
              </a:gradFill>
              <a:ln>
                <a:noFill/>
              </a:ln>
            </p:spPr>
          </p:sp>
          <p:sp>
            <p:nvSpPr>
              <p:cNvPr id="233" name="Google Shape;233;p18"/>
              <p:cNvSpPr txBox="1"/>
              <p:nvPr/>
            </p:nvSpPr>
            <p:spPr>
              <a:xfrm>
                <a:off x="0" y="-47625"/>
                <a:ext cx="315691" cy="985027"/>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8"/>
            <p:cNvGrpSpPr/>
            <p:nvPr/>
          </p:nvGrpSpPr>
          <p:grpSpPr>
            <a:xfrm>
              <a:off x="691856" y="586892"/>
              <a:ext cx="3943577" cy="15195987"/>
              <a:chOff x="0" y="-47625"/>
              <a:chExt cx="315691" cy="1216469"/>
            </a:xfrm>
          </p:grpSpPr>
          <p:sp>
            <p:nvSpPr>
              <p:cNvPr id="235" name="Google Shape;235;p18"/>
              <p:cNvSpPr/>
              <p:nvPr/>
            </p:nvSpPr>
            <p:spPr>
              <a:xfrm>
                <a:off x="0" y="0"/>
                <a:ext cx="315691" cy="1168844"/>
              </a:xfrm>
              <a:custGeom>
                <a:rect b="b" l="l" r="r" t="t"/>
                <a:pathLst>
                  <a:path extrusionOk="0" h="1168844" w="315691">
                    <a:moveTo>
                      <a:pt x="0" y="0"/>
                    </a:moveTo>
                    <a:lnTo>
                      <a:pt x="315691" y="0"/>
                    </a:lnTo>
                    <a:lnTo>
                      <a:pt x="315691" y="1168844"/>
                    </a:lnTo>
                    <a:lnTo>
                      <a:pt x="0" y="1168844"/>
                    </a:lnTo>
                    <a:close/>
                  </a:path>
                </a:pathLst>
              </a:custGeom>
              <a:gradFill>
                <a:gsLst>
                  <a:gs pos="0">
                    <a:srgbClr val="FB861A">
                      <a:alpha val="60000"/>
                    </a:srgbClr>
                  </a:gs>
                  <a:gs pos="100000">
                    <a:srgbClr val="E0058B">
                      <a:alpha val="60000"/>
                    </a:srgbClr>
                  </a:gs>
                </a:gsLst>
                <a:lin ang="5400000" scaled="0"/>
              </a:gradFill>
              <a:ln>
                <a:noFill/>
              </a:ln>
            </p:spPr>
          </p:sp>
          <p:sp>
            <p:nvSpPr>
              <p:cNvPr id="236" name="Google Shape;236;p18"/>
              <p:cNvSpPr txBox="1"/>
              <p:nvPr/>
            </p:nvSpPr>
            <p:spPr>
              <a:xfrm>
                <a:off x="0" y="-47625"/>
                <a:ext cx="315691" cy="1216469"/>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8"/>
            <p:cNvGrpSpPr/>
            <p:nvPr/>
          </p:nvGrpSpPr>
          <p:grpSpPr>
            <a:xfrm>
              <a:off x="1037783" y="586892"/>
              <a:ext cx="3251722" cy="15195987"/>
              <a:chOff x="0" y="-47625"/>
              <a:chExt cx="260307" cy="1216469"/>
            </a:xfrm>
          </p:grpSpPr>
          <p:sp>
            <p:nvSpPr>
              <p:cNvPr id="238" name="Google Shape;238;p18"/>
              <p:cNvSpPr/>
              <p:nvPr/>
            </p:nvSpPr>
            <p:spPr>
              <a:xfrm>
                <a:off x="0" y="0"/>
                <a:ext cx="260307" cy="1168844"/>
              </a:xfrm>
              <a:custGeom>
                <a:rect b="b" l="l" r="r" t="t"/>
                <a:pathLst>
                  <a:path extrusionOk="0" h="1168844" w="260307">
                    <a:moveTo>
                      <a:pt x="0" y="0"/>
                    </a:moveTo>
                    <a:lnTo>
                      <a:pt x="260307" y="0"/>
                    </a:lnTo>
                    <a:lnTo>
                      <a:pt x="260307" y="1168844"/>
                    </a:lnTo>
                    <a:lnTo>
                      <a:pt x="0" y="1168844"/>
                    </a:lnTo>
                    <a:close/>
                  </a:path>
                </a:pathLst>
              </a:custGeom>
              <a:gradFill>
                <a:gsLst>
                  <a:gs pos="0">
                    <a:srgbClr val="FB861A">
                      <a:alpha val="80000"/>
                    </a:srgbClr>
                  </a:gs>
                  <a:gs pos="100000">
                    <a:srgbClr val="E0058B">
                      <a:alpha val="80000"/>
                    </a:srgbClr>
                  </a:gs>
                </a:gsLst>
                <a:lin ang="5400000" scaled="0"/>
              </a:gradFill>
              <a:ln>
                <a:noFill/>
              </a:ln>
            </p:spPr>
          </p:sp>
          <p:sp>
            <p:nvSpPr>
              <p:cNvPr id="239" name="Google Shape;239;p18"/>
              <p:cNvSpPr txBox="1"/>
              <p:nvPr/>
            </p:nvSpPr>
            <p:spPr>
              <a:xfrm>
                <a:off x="0" y="-47625"/>
                <a:ext cx="260307" cy="1216469"/>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8"/>
            <p:cNvGrpSpPr/>
            <p:nvPr/>
          </p:nvGrpSpPr>
          <p:grpSpPr>
            <a:xfrm>
              <a:off x="1383711" y="-594926"/>
              <a:ext cx="2559866" cy="17559623"/>
              <a:chOff x="0" y="-47625"/>
              <a:chExt cx="204922" cy="1405683"/>
            </a:xfrm>
          </p:grpSpPr>
          <p:sp>
            <p:nvSpPr>
              <p:cNvPr id="241" name="Google Shape;241;p18"/>
              <p:cNvSpPr/>
              <p:nvPr/>
            </p:nvSpPr>
            <p:spPr>
              <a:xfrm>
                <a:off x="0" y="0"/>
                <a:ext cx="204922" cy="1358058"/>
              </a:xfrm>
              <a:custGeom>
                <a:rect b="b" l="l" r="r" t="t"/>
                <a:pathLst>
                  <a:path extrusionOk="0" h="1358058" w="204922">
                    <a:moveTo>
                      <a:pt x="0" y="0"/>
                    </a:moveTo>
                    <a:lnTo>
                      <a:pt x="204922" y="0"/>
                    </a:lnTo>
                    <a:lnTo>
                      <a:pt x="204922" y="1358058"/>
                    </a:lnTo>
                    <a:lnTo>
                      <a:pt x="0" y="1358058"/>
                    </a:lnTo>
                    <a:close/>
                  </a:path>
                </a:pathLst>
              </a:custGeom>
              <a:gradFill>
                <a:gsLst>
                  <a:gs pos="0">
                    <a:srgbClr val="FB861A"/>
                  </a:gs>
                  <a:gs pos="100000">
                    <a:srgbClr val="E0058B"/>
                  </a:gs>
                </a:gsLst>
                <a:lin ang="5400000" scaled="0"/>
              </a:gradFill>
              <a:ln>
                <a:noFill/>
              </a:ln>
            </p:spPr>
          </p:sp>
          <p:sp>
            <p:nvSpPr>
              <p:cNvPr id="242" name="Google Shape;242;p18"/>
              <p:cNvSpPr txBox="1"/>
              <p:nvPr/>
            </p:nvSpPr>
            <p:spPr>
              <a:xfrm>
                <a:off x="0" y="-47625"/>
                <a:ext cx="204922" cy="1405683"/>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6" name="Shape 246"/>
        <p:cNvGrpSpPr/>
        <p:nvPr/>
      </p:nvGrpSpPr>
      <p:grpSpPr>
        <a:xfrm>
          <a:off x="0" y="0"/>
          <a:ext cx="0" cy="0"/>
          <a:chOff x="0" y="0"/>
          <a:chExt cx="0" cy="0"/>
        </a:xfrm>
      </p:grpSpPr>
      <p:pic>
        <p:nvPicPr>
          <p:cNvPr id="247" name="Google Shape;247;p19"/>
          <p:cNvPicPr preferRelativeResize="0"/>
          <p:nvPr/>
        </p:nvPicPr>
        <p:blipFill rotWithShape="1">
          <a:blip r:embed="rId3">
            <a:alphaModFix/>
          </a:blip>
          <a:srcRect b="0" l="0" r="0" t="0"/>
          <a:stretch/>
        </p:blipFill>
        <p:spPr>
          <a:xfrm>
            <a:off x="8894372" y="703854"/>
            <a:ext cx="8630675" cy="7726212"/>
          </a:xfrm>
          <a:prstGeom prst="rect">
            <a:avLst/>
          </a:prstGeom>
          <a:noFill/>
          <a:ln>
            <a:noFill/>
          </a:ln>
        </p:spPr>
      </p:pic>
      <p:cxnSp>
        <p:nvCxnSpPr>
          <p:cNvPr id="248" name="Google Shape;248;p19"/>
          <p:cNvCxnSpPr/>
          <p:nvPr/>
        </p:nvCxnSpPr>
        <p:spPr>
          <a:xfrm>
            <a:off x="1028700" y="9035415"/>
            <a:ext cx="4970318" cy="0"/>
          </a:xfrm>
          <a:prstGeom prst="straightConnector1">
            <a:avLst/>
          </a:prstGeom>
          <a:noFill/>
          <a:ln cap="flat" cmpd="sng" w="28575">
            <a:solidFill>
              <a:srgbClr val="FFFFFF"/>
            </a:solidFill>
            <a:prstDash val="solid"/>
            <a:round/>
            <a:headEnd len="sm" w="sm" type="none"/>
            <a:tailEnd len="sm" w="sm" type="none"/>
          </a:ln>
        </p:spPr>
      </p:cxnSp>
      <p:sp>
        <p:nvSpPr>
          <p:cNvPr id="249" name="Google Shape;249;p19"/>
          <p:cNvSpPr txBox="1"/>
          <p:nvPr/>
        </p:nvSpPr>
        <p:spPr>
          <a:xfrm>
            <a:off x="1028700" y="1171575"/>
            <a:ext cx="5667307" cy="30859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How much should you invest?</a:t>
            </a:r>
            <a:endParaRPr/>
          </a:p>
        </p:txBody>
      </p:sp>
      <p:sp>
        <p:nvSpPr>
          <p:cNvPr id="250" name="Google Shape;250;p19"/>
          <p:cNvSpPr txBox="1"/>
          <p:nvPr/>
        </p:nvSpPr>
        <p:spPr>
          <a:xfrm>
            <a:off x="1028700" y="5801364"/>
            <a:ext cx="56673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FFFFFF"/>
                </a:solidFill>
                <a:latin typeface="DM Sans"/>
                <a:ea typeface="DM Sans"/>
                <a:cs typeface="DM Sans"/>
                <a:sym typeface="DM Sans"/>
              </a:rPr>
              <a:t>Consider using the 50/30/20 rule to break down your budget and identify how much you should allocate for savings and investing.</a:t>
            </a:r>
            <a:endParaRPr/>
          </a:p>
        </p:txBody>
      </p:sp>
      <p:grpSp>
        <p:nvGrpSpPr>
          <p:cNvPr id="251" name="Google Shape;251;p19"/>
          <p:cNvGrpSpPr/>
          <p:nvPr/>
        </p:nvGrpSpPr>
        <p:grpSpPr>
          <a:xfrm>
            <a:off x="9467014" y="8330783"/>
            <a:ext cx="7481325" cy="704633"/>
            <a:chOff x="0" y="21526"/>
            <a:chExt cx="9975100" cy="939511"/>
          </a:xfrm>
        </p:grpSpPr>
        <p:grpSp>
          <p:nvGrpSpPr>
            <p:cNvPr id="252" name="Google Shape;252;p19"/>
            <p:cNvGrpSpPr/>
            <p:nvPr/>
          </p:nvGrpSpPr>
          <p:grpSpPr>
            <a:xfrm>
              <a:off x="0" y="21526"/>
              <a:ext cx="435780" cy="676882"/>
              <a:chOff x="0" y="-47625"/>
              <a:chExt cx="86080" cy="133705"/>
            </a:xfrm>
          </p:grpSpPr>
          <p:sp>
            <p:nvSpPr>
              <p:cNvPr id="253" name="Google Shape;253;p19"/>
              <p:cNvSpPr/>
              <p:nvPr/>
            </p:nvSpPr>
            <p:spPr>
              <a:xfrm>
                <a:off x="0" y="0"/>
                <a:ext cx="86080" cy="86080"/>
              </a:xfrm>
              <a:custGeom>
                <a:rect b="b" l="l" r="r" t="t"/>
                <a:pathLst>
                  <a:path extrusionOk="0" h="86080" w="86080">
                    <a:moveTo>
                      <a:pt x="0" y="0"/>
                    </a:moveTo>
                    <a:lnTo>
                      <a:pt x="86080" y="0"/>
                    </a:lnTo>
                    <a:lnTo>
                      <a:pt x="86080" y="86080"/>
                    </a:lnTo>
                    <a:lnTo>
                      <a:pt x="0" y="86080"/>
                    </a:lnTo>
                    <a:close/>
                  </a:path>
                </a:pathLst>
              </a:custGeom>
              <a:solidFill>
                <a:srgbClr val="FFFFFF"/>
              </a:solidFill>
              <a:ln>
                <a:noFill/>
              </a:ln>
            </p:spPr>
          </p:sp>
          <p:sp>
            <p:nvSpPr>
              <p:cNvPr id="254" name="Google Shape;254;p19"/>
              <p:cNvSpPr txBox="1"/>
              <p:nvPr/>
            </p:nvSpPr>
            <p:spPr>
              <a:xfrm>
                <a:off x="0" y="-47625"/>
                <a:ext cx="86080" cy="13370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19"/>
            <p:cNvGrpSpPr/>
            <p:nvPr/>
          </p:nvGrpSpPr>
          <p:grpSpPr>
            <a:xfrm>
              <a:off x="3371619" y="21526"/>
              <a:ext cx="435780" cy="676882"/>
              <a:chOff x="0" y="-47625"/>
              <a:chExt cx="86080" cy="133705"/>
            </a:xfrm>
          </p:grpSpPr>
          <p:sp>
            <p:nvSpPr>
              <p:cNvPr id="256" name="Google Shape;256;p19"/>
              <p:cNvSpPr/>
              <p:nvPr/>
            </p:nvSpPr>
            <p:spPr>
              <a:xfrm>
                <a:off x="0" y="0"/>
                <a:ext cx="86080" cy="86080"/>
              </a:xfrm>
              <a:custGeom>
                <a:rect b="b" l="l" r="r" t="t"/>
                <a:pathLst>
                  <a:path extrusionOk="0" h="86080" w="86080">
                    <a:moveTo>
                      <a:pt x="0" y="0"/>
                    </a:moveTo>
                    <a:lnTo>
                      <a:pt x="86080" y="0"/>
                    </a:lnTo>
                    <a:lnTo>
                      <a:pt x="86080" y="86080"/>
                    </a:lnTo>
                    <a:lnTo>
                      <a:pt x="0" y="86080"/>
                    </a:lnTo>
                    <a:close/>
                  </a:path>
                </a:pathLst>
              </a:custGeom>
              <a:solidFill>
                <a:srgbClr val="FB861A"/>
              </a:solidFill>
              <a:ln>
                <a:noFill/>
              </a:ln>
            </p:spPr>
          </p:sp>
          <p:sp>
            <p:nvSpPr>
              <p:cNvPr id="257" name="Google Shape;257;p19"/>
              <p:cNvSpPr txBox="1"/>
              <p:nvPr/>
            </p:nvSpPr>
            <p:spPr>
              <a:xfrm>
                <a:off x="0" y="-47625"/>
                <a:ext cx="86080" cy="13370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19"/>
            <p:cNvGrpSpPr/>
            <p:nvPr/>
          </p:nvGrpSpPr>
          <p:grpSpPr>
            <a:xfrm>
              <a:off x="7220027" y="21526"/>
              <a:ext cx="435780" cy="676882"/>
              <a:chOff x="0" y="-47625"/>
              <a:chExt cx="86080" cy="133705"/>
            </a:xfrm>
          </p:grpSpPr>
          <p:sp>
            <p:nvSpPr>
              <p:cNvPr id="259" name="Google Shape;259;p19"/>
              <p:cNvSpPr/>
              <p:nvPr/>
            </p:nvSpPr>
            <p:spPr>
              <a:xfrm>
                <a:off x="0" y="0"/>
                <a:ext cx="86080" cy="86080"/>
              </a:xfrm>
              <a:custGeom>
                <a:rect b="b" l="l" r="r" t="t"/>
                <a:pathLst>
                  <a:path extrusionOk="0" h="86080" w="86080">
                    <a:moveTo>
                      <a:pt x="0" y="0"/>
                    </a:moveTo>
                    <a:lnTo>
                      <a:pt x="86080" y="0"/>
                    </a:lnTo>
                    <a:lnTo>
                      <a:pt x="86080" y="86080"/>
                    </a:lnTo>
                    <a:lnTo>
                      <a:pt x="0" y="86080"/>
                    </a:lnTo>
                    <a:close/>
                  </a:path>
                </a:pathLst>
              </a:custGeom>
              <a:solidFill>
                <a:srgbClr val="E0058B"/>
              </a:solidFill>
              <a:ln>
                <a:noFill/>
              </a:ln>
            </p:spPr>
          </p:sp>
          <p:sp>
            <p:nvSpPr>
              <p:cNvPr id="260" name="Google Shape;260;p19"/>
              <p:cNvSpPr txBox="1"/>
              <p:nvPr/>
            </p:nvSpPr>
            <p:spPr>
              <a:xfrm>
                <a:off x="0" y="-47625"/>
                <a:ext cx="86080" cy="13370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19"/>
            <p:cNvSpPr txBox="1"/>
            <p:nvPr/>
          </p:nvSpPr>
          <p:spPr>
            <a:xfrm>
              <a:off x="8163807" y="28575"/>
              <a:ext cx="1811293" cy="9324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Groceries</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Utilities</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Transportation</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Rent</a:t>
              </a:r>
              <a:endParaRPr/>
            </a:p>
          </p:txBody>
        </p:sp>
        <p:sp>
          <p:nvSpPr>
            <p:cNvPr id="262" name="Google Shape;262;p19"/>
            <p:cNvSpPr txBox="1"/>
            <p:nvPr/>
          </p:nvSpPr>
          <p:spPr>
            <a:xfrm>
              <a:off x="944935" y="142897"/>
              <a:ext cx="1918684" cy="70381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Emergency fund</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Investments</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Retirement</a:t>
              </a:r>
              <a:endParaRPr/>
            </a:p>
          </p:txBody>
        </p:sp>
        <p:sp>
          <p:nvSpPr>
            <p:cNvPr id="263" name="Google Shape;263;p19"/>
            <p:cNvSpPr txBox="1"/>
            <p:nvPr/>
          </p:nvSpPr>
          <p:spPr>
            <a:xfrm>
              <a:off x="4315399" y="142897"/>
              <a:ext cx="2396628" cy="70381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Subscriptions</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Hobbies</a:t>
              </a:r>
              <a:endParaRPr/>
            </a:p>
            <a:p>
              <a:pPr indent="0" lvl="0" marL="0" marR="0" rtl="0" algn="l">
                <a:lnSpc>
                  <a:spcPct val="100000"/>
                </a:lnSpc>
                <a:spcBef>
                  <a:spcPts val="0"/>
                </a:spcBef>
                <a:spcAft>
                  <a:spcPts val="0"/>
                </a:spcAft>
                <a:buNone/>
              </a:pPr>
              <a:r>
                <a:rPr b="1" i="0" lang="en-US" sz="1371" u="none" cap="none" strike="noStrike">
                  <a:solidFill>
                    <a:srgbClr val="FFFFFF"/>
                  </a:solidFill>
                  <a:latin typeface="DM Sans"/>
                  <a:ea typeface="DM Sans"/>
                  <a:cs typeface="DM Sans"/>
                  <a:sym typeface="DM Sans"/>
                </a:rPr>
                <a:t>Travel and vacations</a:t>
              </a:r>
              <a:endParaRPr/>
            </a:p>
          </p:txBody>
        </p:sp>
      </p:grpSp>
      <p:grpSp>
        <p:nvGrpSpPr>
          <p:cNvPr id="264" name="Google Shape;264;p19"/>
          <p:cNvGrpSpPr/>
          <p:nvPr/>
        </p:nvGrpSpPr>
        <p:grpSpPr>
          <a:xfrm rot="5400000">
            <a:off x="8003117" y="-13794267"/>
            <a:ext cx="3995466" cy="25040868"/>
            <a:chOff x="0" y="-594926"/>
            <a:chExt cx="5327289" cy="33387823"/>
          </a:xfrm>
        </p:grpSpPr>
        <p:grpSp>
          <p:nvGrpSpPr>
            <p:cNvPr id="265" name="Google Shape;265;p19"/>
            <p:cNvGrpSpPr/>
            <p:nvPr/>
          </p:nvGrpSpPr>
          <p:grpSpPr>
            <a:xfrm>
              <a:off x="0" y="303984"/>
              <a:ext cx="5327289" cy="31381257"/>
              <a:chOff x="0" y="-47625"/>
              <a:chExt cx="315691" cy="1859630"/>
            </a:xfrm>
          </p:grpSpPr>
          <p:sp>
            <p:nvSpPr>
              <p:cNvPr id="266" name="Google Shape;266;p19"/>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20000"/>
                    </a:srgbClr>
                  </a:gs>
                  <a:gs pos="100000">
                    <a:srgbClr val="E0058B">
                      <a:alpha val="20000"/>
                    </a:srgbClr>
                  </a:gs>
                </a:gsLst>
                <a:lin ang="5400000" scaled="0"/>
              </a:gradFill>
              <a:ln>
                <a:noFill/>
              </a:ln>
            </p:spPr>
          </p:sp>
          <p:sp>
            <p:nvSpPr>
              <p:cNvPr id="267" name="Google Shape;267;p19"/>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19"/>
            <p:cNvGrpSpPr/>
            <p:nvPr/>
          </p:nvGrpSpPr>
          <p:grpSpPr>
            <a:xfrm>
              <a:off x="345928" y="2393915"/>
              <a:ext cx="4635433" cy="27305769"/>
              <a:chOff x="0" y="-47625"/>
              <a:chExt cx="315691" cy="1859630"/>
            </a:xfrm>
          </p:grpSpPr>
          <p:sp>
            <p:nvSpPr>
              <p:cNvPr id="269" name="Google Shape;269;p19"/>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40000"/>
                    </a:srgbClr>
                  </a:gs>
                  <a:gs pos="100000">
                    <a:srgbClr val="E0058B">
                      <a:alpha val="40000"/>
                    </a:srgbClr>
                  </a:gs>
                </a:gsLst>
                <a:lin ang="5400000" scaled="0"/>
              </a:gradFill>
              <a:ln>
                <a:noFill/>
              </a:ln>
            </p:spPr>
          </p:sp>
          <p:sp>
            <p:nvSpPr>
              <p:cNvPr id="270" name="Google Shape;270;p19"/>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9"/>
            <p:cNvGrpSpPr/>
            <p:nvPr/>
          </p:nvGrpSpPr>
          <p:grpSpPr>
            <a:xfrm>
              <a:off x="691856" y="1689538"/>
              <a:ext cx="3943577" cy="28818895"/>
              <a:chOff x="0" y="-47625"/>
              <a:chExt cx="315691" cy="2307010"/>
            </a:xfrm>
          </p:grpSpPr>
          <p:sp>
            <p:nvSpPr>
              <p:cNvPr id="272" name="Google Shape;272;p19"/>
              <p:cNvSpPr/>
              <p:nvPr/>
            </p:nvSpPr>
            <p:spPr>
              <a:xfrm>
                <a:off x="0" y="0"/>
                <a:ext cx="315691" cy="2259385"/>
              </a:xfrm>
              <a:custGeom>
                <a:rect b="b" l="l" r="r" t="t"/>
                <a:pathLst>
                  <a:path extrusionOk="0" h="2259385" w="315691">
                    <a:moveTo>
                      <a:pt x="0" y="0"/>
                    </a:moveTo>
                    <a:lnTo>
                      <a:pt x="315691" y="0"/>
                    </a:lnTo>
                    <a:lnTo>
                      <a:pt x="315691" y="2259385"/>
                    </a:lnTo>
                    <a:lnTo>
                      <a:pt x="0" y="2259385"/>
                    </a:lnTo>
                    <a:close/>
                  </a:path>
                </a:pathLst>
              </a:custGeom>
              <a:gradFill>
                <a:gsLst>
                  <a:gs pos="0">
                    <a:srgbClr val="FB861A">
                      <a:alpha val="60000"/>
                    </a:srgbClr>
                  </a:gs>
                  <a:gs pos="100000">
                    <a:srgbClr val="E0058B">
                      <a:alpha val="60000"/>
                    </a:srgbClr>
                  </a:gs>
                </a:gsLst>
                <a:lin ang="5400000" scaled="0"/>
              </a:gradFill>
              <a:ln>
                <a:noFill/>
              </a:ln>
            </p:spPr>
          </p:sp>
          <p:sp>
            <p:nvSpPr>
              <p:cNvPr id="273" name="Google Shape;273;p19"/>
              <p:cNvSpPr txBox="1"/>
              <p:nvPr/>
            </p:nvSpPr>
            <p:spPr>
              <a:xfrm>
                <a:off x="0" y="-47625"/>
                <a:ext cx="315691"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19"/>
            <p:cNvGrpSpPr/>
            <p:nvPr/>
          </p:nvGrpSpPr>
          <p:grpSpPr>
            <a:xfrm>
              <a:off x="1037783" y="1689538"/>
              <a:ext cx="3251722" cy="28818895"/>
              <a:chOff x="0" y="-47625"/>
              <a:chExt cx="260307" cy="2307010"/>
            </a:xfrm>
          </p:grpSpPr>
          <p:sp>
            <p:nvSpPr>
              <p:cNvPr id="275" name="Google Shape;275;p19"/>
              <p:cNvSpPr/>
              <p:nvPr/>
            </p:nvSpPr>
            <p:spPr>
              <a:xfrm>
                <a:off x="0" y="0"/>
                <a:ext cx="260307" cy="2259385"/>
              </a:xfrm>
              <a:custGeom>
                <a:rect b="b" l="l" r="r" t="t"/>
                <a:pathLst>
                  <a:path extrusionOk="0" h="2259385" w="260307">
                    <a:moveTo>
                      <a:pt x="0" y="0"/>
                    </a:moveTo>
                    <a:lnTo>
                      <a:pt x="260307" y="0"/>
                    </a:lnTo>
                    <a:lnTo>
                      <a:pt x="260307" y="2259385"/>
                    </a:lnTo>
                    <a:lnTo>
                      <a:pt x="0" y="2259385"/>
                    </a:lnTo>
                    <a:close/>
                  </a:path>
                </a:pathLst>
              </a:custGeom>
              <a:gradFill>
                <a:gsLst>
                  <a:gs pos="0">
                    <a:srgbClr val="FB861A">
                      <a:alpha val="80000"/>
                    </a:srgbClr>
                  </a:gs>
                  <a:gs pos="100000">
                    <a:srgbClr val="E0058B">
                      <a:alpha val="80000"/>
                    </a:srgbClr>
                  </a:gs>
                </a:gsLst>
                <a:lin ang="5400000" scaled="0"/>
              </a:gradFill>
              <a:ln>
                <a:noFill/>
              </a:ln>
            </p:spPr>
          </p:sp>
          <p:sp>
            <p:nvSpPr>
              <p:cNvPr id="276" name="Google Shape;276;p19"/>
              <p:cNvSpPr txBox="1"/>
              <p:nvPr/>
            </p:nvSpPr>
            <p:spPr>
              <a:xfrm>
                <a:off x="0" y="-47625"/>
                <a:ext cx="260307"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7" name="Google Shape;277;p19"/>
            <p:cNvGrpSpPr/>
            <p:nvPr/>
          </p:nvGrpSpPr>
          <p:grpSpPr>
            <a:xfrm>
              <a:off x="1383711" y="-594926"/>
              <a:ext cx="2559866" cy="33387823"/>
              <a:chOff x="0" y="-47625"/>
              <a:chExt cx="204922" cy="2672761"/>
            </a:xfrm>
          </p:grpSpPr>
          <p:sp>
            <p:nvSpPr>
              <p:cNvPr id="278" name="Google Shape;278;p19"/>
              <p:cNvSpPr/>
              <p:nvPr/>
            </p:nvSpPr>
            <p:spPr>
              <a:xfrm>
                <a:off x="0" y="0"/>
                <a:ext cx="204922" cy="2625136"/>
              </a:xfrm>
              <a:custGeom>
                <a:rect b="b" l="l" r="r" t="t"/>
                <a:pathLst>
                  <a:path extrusionOk="0" h="2625136" w="204922">
                    <a:moveTo>
                      <a:pt x="0" y="0"/>
                    </a:moveTo>
                    <a:lnTo>
                      <a:pt x="204922" y="0"/>
                    </a:lnTo>
                    <a:lnTo>
                      <a:pt x="204922" y="2625136"/>
                    </a:lnTo>
                    <a:lnTo>
                      <a:pt x="0" y="2625136"/>
                    </a:lnTo>
                    <a:close/>
                  </a:path>
                </a:pathLst>
              </a:custGeom>
              <a:gradFill>
                <a:gsLst>
                  <a:gs pos="0">
                    <a:srgbClr val="FB861A"/>
                  </a:gs>
                  <a:gs pos="100000">
                    <a:srgbClr val="E0058B"/>
                  </a:gs>
                </a:gsLst>
                <a:lin ang="5400000" scaled="0"/>
              </a:gradFill>
              <a:ln>
                <a:noFill/>
              </a:ln>
            </p:spPr>
          </p:sp>
          <p:sp>
            <p:nvSpPr>
              <p:cNvPr id="279" name="Google Shape;279;p19"/>
              <p:cNvSpPr txBox="1"/>
              <p:nvPr/>
            </p:nvSpPr>
            <p:spPr>
              <a:xfrm>
                <a:off x="0" y="-47625"/>
                <a:ext cx="204922" cy="2672761"/>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3" name="Shape 283"/>
        <p:cNvGrpSpPr/>
        <p:nvPr/>
      </p:nvGrpSpPr>
      <p:grpSpPr>
        <a:xfrm>
          <a:off x="0" y="0"/>
          <a:ext cx="0" cy="0"/>
          <a:chOff x="0" y="0"/>
          <a:chExt cx="0" cy="0"/>
        </a:xfrm>
      </p:grpSpPr>
      <p:sp>
        <p:nvSpPr>
          <p:cNvPr id="284" name="Google Shape;284;p20"/>
          <p:cNvSpPr txBox="1"/>
          <p:nvPr/>
        </p:nvSpPr>
        <p:spPr>
          <a:xfrm>
            <a:off x="494307" y="1171575"/>
            <a:ext cx="17299385" cy="10688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Investment options for beginners</a:t>
            </a:r>
            <a:endParaRPr/>
          </a:p>
        </p:txBody>
      </p:sp>
      <p:sp>
        <p:nvSpPr>
          <p:cNvPr id="285" name="Google Shape;285;p20"/>
          <p:cNvSpPr txBox="1"/>
          <p:nvPr/>
        </p:nvSpPr>
        <p:spPr>
          <a:xfrm>
            <a:off x="10779647" y="7813886"/>
            <a:ext cx="2073580" cy="419034"/>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DM Sans"/>
                <a:ea typeface="DM Sans"/>
                <a:cs typeface="DM Sans"/>
                <a:sym typeface="DM Sans"/>
              </a:rPr>
              <a:t>Risk meter</a:t>
            </a:r>
            <a:endParaRPr/>
          </a:p>
        </p:txBody>
      </p:sp>
      <p:sp>
        <p:nvSpPr>
          <p:cNvPr id="286" name="Google Shape;286;p20"/>
          <p:cNvSpPr txBox="1"/>
          <p:nvPr/>
        </p:nvSpPr>
        <p:spPr>
          <a:xfrm>
            <a:off x="8757496" y="7448192"/>
            <a:ext cx="1020816" cy="3656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DM Sans"/>
                <a:ea typeface="DM Sans"/>
                <a:cs typeface="DM Sans"/>
                <a:sym typeface="DM Sans"/>
              </a:rPr>
              <a:t>Safest</a:t>
            </a:r>
            <a:endParaRPr/>
          </a:p>
        </p:txBody>
      </p:sp>
      <p:pic>
        <p:nvPicPr>
          <p:cNvPr id="287" name="Google Shape;287;p20"/>
          <p:cNvPicPr preferRelativeResize="0"/>
          <p:nvPr/>
        </p:nvPicPr>
        <p:blipFill rotWithShape="1">
          <a:blip r:embed="rId3">
            <a:alphaModFix/>
          </a:blip>
          <a:srcRect b="0" l="0" r="0" t="0"/>
          <a:stretch/>
        </p:blipFill>
        <p:spPr>
          <a:xfrm>
            <a:off x="8040768" y="3545195"/>
            <a:ext cx="7551338" cy="4404947"/>
          </a:xfrm>
          <a:prstGeom prst="rect">
            <a:avLst/>
          </a:prstGeom>
          <a:noFill/>
          <a:ln>
            <a:noFill/>
          </a:ln>
        </p:spPr>
      </p:pic>
      <p:sp>
        <p:nvSpPr>
          <p:cNvPr id="288" name="Google Shape;288;p20"/>
          <p:cNvSpPr txBox="1"/>
          <p:nvPr/>
        </p:nvSpPr>
        <p:spPr>
          <a:xfrm>
            <a:off x="13856354" y="7448192"/>
            <a:ext cx="1020816" cy="3656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DM Sans"/>
                <a:ea typeface="DM Sans"/>
                <a:cs typeface="DM Sans"/>
                <a:sym typeface="DM Sans"/>
              </a:rPr>
              <a:t>Riskiest</a:t>
            </a:r>
            <a:endParaRPr/>
          </a:p>
        </p:txBody>
      </p:sp>
      <p:sp>
        <p:nvSpPr>
          <p:cNvPr id="289" name="Google Shape;289;p20"/>
          <p:cNvSpPr txBox="1"/>
          <p:nvPr/>
        </p:nvSpPr>
        <p:spPr>
          <a:xfrm>
            <a:off x="6436701" y="5116846"/>
            <a:ext cx="2175300" cy="1465500"/>
          </a:xfrm>
          <a:prstGeom prst="rect">
            <a:avLst/>
          </a:prstGeom>
          <a:noFill/>
          <a:ln>
            <a:noFill/>
          </a:ln>
        </p:spPr>
        <p:txBody>
          <a:bodyPr anchorCtr="0" anchor="t" bIns="0" lIns="0" spcFirstLastPara="1" rIns="0" wrap="square" tIns="0">
            <a:spAutoFit/>
          </a:bodyPr>
          <a:lstStyle/>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Savings account</a:t>
            </a:r>
            <a:endParaRPr/>
          </a:p>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Treasury bonds and bills</a:t>
            </a:r>
            <a:endParaRPr/>
          </a:p>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Money market accounts</a:t>
            </a:r>
            <a:endParaRPr/>
          </a:p>
        </p:txBody>
      </p:sp>
      <p:sp>
        <p:nvSpPr>
          <p:cNvPr id="290" name="Google Shape;290;p20"/>
          <p:cNvSpPr txBox="1"/>
          <p:nvPr/>
        </p:nvSpPr>
        <p:spPr>
          <a:xfrm>
            <a:off x="10520596" y="2976989"/>
            <a:ext cx="2808900" cy="863400"/>
          </a:xfrm>
          <a:prstGeom prst="rect">
            <a:avLst/>
          </a:prstGeom>
          <a:noFill/>
          <a:ln>
            <a:noFill/>
          </a:ln>
        </p:spPr>
        <p:txBody>
          <a:bodyPr anchorCtr="0" anchor="t" bIns="0" lIns="0" spcFirstLastPara="1" rIns="0" wrap="square" tIns="0">
            <a:spAutoFit/>
          </a:bodyPr>
          <a:lstStyle/>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Index funds</a:t>
            </a:r>
            <a:endParaRPr/>
          </a:p>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Corporate bonds</a:t>
            </a:r>
            <a:endParaRPr/>
          </a:p>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Dividend-paying stocks</a:t>
            </a:r>
            <a:endParaRPr/>
          </a:p>
        </p:txBody>
      </p:sp>
      <p:sp>
        <p:nvSpPr>
          <p:cNvPr id="291" name="Google Shape;291;p20"/>
          <p:cNvSpPr txBox="1"/>
          <p:nvPr/>
        </p:nvSpPr>
        <p:spPr>
          <a:xfrm>
            <a:off x="15201161" y="5116846"/>
            <a:ext cx="2154600" cy="1465500"/>
          </a:xfrm>
          <a:prstGeom prst="rect">
            <a:avLst/>
          </a:prstGeom>
          <a:noFill/>
          <a:ln>
            <a:noFill/>
          </a:ln>
        </p:spPr>
        <p:txBody>
          <a:bodyPr anchorCtr="0" anchor="t" bIns="0" lIns="0" spcFirstLastPara="1" rIns="0" wrap="square" tIns="0">
            <a:spAutoFit/>
          </a:bodyPr>
          <a:lstStyle/>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Individual stocks</a:t>
            </a:r>
            <a:endParaRPr/>
          </a:p>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Real Estate Investment Trusts (REITs)</a:t>
            </a:r>
            <a:endParaRPr/>
          </a:p>
          <a:p>
            <a:pPr indent="-183514" lvl="1" marL="367031" marR="0" rtl="0" algn="l">
              <a:lnSpc>
                <a:spcPct val="115000"/>
              </a:lnSpc>
              <a:spcBef>
                <a:spcPts val="0"/>
              </a:spcBef>
              <a:spcAft>
                <a:spcPts val="0"/>
              </a:spcAft>
              <a:buClr>
                <a:srgbClr val="FFFFFF"/>
              </a:buClr>
              <a:buSzPts val="1700"/>
              <a:buFont typeface="Arial"/>
              <a:buChar char="•"/>
            </a:pPr>
            <a:r>
              <a:rPr b="0" i="0" lang="en-US" sz="1700" u="none" cap="none" strike="noStrike">
                <a:solidFill>
                  <a:srgbClr val="FFFFFF"/>
                </a:solidFill>
                <a:latin typeface="DM Sans"/>
                <a:ea typeface="DM Sans"/>
                <a:cs typeface="DM Sans"/>
                <a:sym typeface="DM Sans"/>
              </a:rPr>
              <a:t>Cryptocurrencies</a:t>
            </a:r>
            <a:endParaRPr/>
          </a:p>
        </p:txBody>
      </p:sp>
      <p:sp>
        <p:nvSpPr>
          <p:cNvPr id="292" name="Google Shape;292;p20"/>
          <p:cNvSpPr txBox="1"/>
          <p:nvPr/>
        </p:nvSpPr>
        <p:spPr>
          <a:xfrm>
            <a:off x="8853862" y="6170830"/>
            <a:ext cx="1106412" cy="3656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DM Sans"/>
                <a:ea typeface="DM Sans"/>
                <a:cs typeface="DM Sans"/>
                <a:sym typeface="DM Sans"/>
              </a:rPr>
              <a:t>Low</a:t>
            </a:r>
            <a:endParaRPr/>
          </a:p>
        </p:txBody>
      </p:sp>
      <p:sp>
        <p:nvSpPr>
          <p:cNvPr id="293" name="Google Shape;293;p20"/>
          <p:cNvSpPr txBox="1"/>
          <p:nvPr/>
        </p:nvSpPr>
        <p:spPr>
          <a:xfrm>
            <a:off x="11263231" y="4567023"/>
            <a:ext cx="1106412" cy="3656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DM Sans"/>
                <a:ea typeface="DM Sans"/>
                <a:cs typeface="DM Sans"/>
                <a:sym typeface="DM Sans"/>
              </a:rPr>
              <a:t>Medium</a:t>
            </a:r>
            <a:endParaRPr/>
          </a:p>
        </p:txBody>
      </p:sp>
      <p:sp>
        <p:nvSpPr>
          <p:cNvPr id="294" name="Google Shape;294;p20"/>
          <p:cNvSpPr txBox="1"/>
          <p:nvPr/>
        </p:nvSpPr>
        <p:spPr>
          <a:xfrm>
            <a:off x="13642835" y="6170830"/>
            <a:ext cx="1106412" cy="3656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DM Sans"/>
                <a:ea typeface="DM Sans"/>
                <a:cs typeface="DM Sans"/>
                <a:sym typeface="DM Sans"/>
              </a:rPr>
              <a:t>High</a:t>
            </a:r>
            <a:endParaRPr/>
          </a:p>
        </p:txBody>
      </p:sp>
      <p:sp>
        <p:nvSpPr>
          <p:cNvPr id="295" name="Google Shape;295;p20"/>
          <p:cNvSpPr txBox="1"/>
          <p:nvPr/>
        </p:nvSpPr>
        <p:spPr>
          <a:xfrm>
            <a:off x="964456" y="3580892"/>
            <a:ext cx="3850800" cy="323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DM Sans"/>
                <a:ea typeface="DM Sans"/>
                <a:cs typeface="DM Sans"/>
                <a:sym typeface="DM Sans"/>
              </a:rPr>
              <a:t>Begin with low- or medium-risk investments to achieve steady growth and maintain stability before trying high-risk options.</a:t>
            </a:r>
            <a:endParaRPr/>
          </a:p>
        </p:txBody>
      </p:sp>
      <p:cxnSp>
        <p:nvCxnSpPr>
          <p:cNvPr id="296" name="Google Shape;296;p20"/>
          <p:cNvCxnSpPr/>
          <p:nvPr/>
        </p:nvCxnSpPr>
        <p:spPr>
          <a:xfrm>
            <a:off x="1028700" y="9035415"/>
            <a:ext cx="16230600" cy="0"/>
          </a:xfrm>
          <a:prstGeom prst="straightConnector1">
            <a:avLst/>
          </a:prstGeom>
          <a:noFill/>
          <a:ln cap="flat" cmpd="sng" w="28575">
            <a:solidFill>
              <a:srgbClr val="FFFFFF"/>
            </a:solidFill>
            <a:prstDash val="solid"/>
            <a:round/>
            <a:headEnd len="sm" w="sm" type="none"/>
            <a:tailEnd len="sm" w="sm" type="none"/>
          </a:ln>
        </p:spPr>
      </p:cxnSp>
      <p:grpSp>
        <p:nvGrpSpPr>
          <p:cNvPr id="297" name="Google Shape;297;p20"/>
          <p:cNvGrpSpPr/>
          <p:nvPr/>
        </p:nvGrpSpPr>
        <p:grpSpPr>
          <a:xfrm rot="5400000">
            <a:off x="8003117" y="-930073"/>
            <a:ext cx="3995466" cy="25040868"/>
            <a:chOff x="0" y="-594926"/>
            <a:chExt cx="5327289" cy="33387823"/>
          </a:xfrm>
        </p:grpSpPr>
        <p:grpSp>
          <p:nvGrpSpPr>
            <p:cNvPr id="298" name="Google Shape;298;p20"/>
            <p:cNvGrpSpPr/>
            <p:nvPr/>
          </p:nvGrpSpPr>
          <p:grpSpPr>
            <a:xfrm>
              <a:off x="0" y="303984"/>
              <a:ext cx="5327289" cy="31381257"/>
              <a:chOff x="0" y="-47625"/>
              <a:chExt cx="315691" cy="1859630"/>
            </a:xfrm>
          </p:grpSpPr>
          <p:sp>
            <p:nvSpPr>
              <p:cNvPr id="299" name="Google Shape;299;p20"/>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20000"/>
                    </a:srgbClr>
                  </a:gs>
                  <a:gs pos="100000">
                    <a:srgbClr val="E0058B">
                      <a:alpha val="20000"/>
                    </a:srgbClr>
                  </a:gs>
                </a:gsLst>
                <a:lin ang="5400000" scaled="0"/>
              </a:gradFill>
              <a:ln>
                <a:noFill/>
              </a:ln>
            </p:spPr>
          </p:sp>
          <p:sp>
            <p:nvSpPr>
              <p:cNvPr id="300" name="Google Shape;300;p20"/>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0"/>
            <p:cNvGrpSpPr/>
            <p:nvPr/>
          </p:nvGrpSpPr>
          <p:grpSpPr>
            <a:xfrm>
              <a:off x="345928" y="2393915"/>
              <a:ext cx="4635433" cy="27305769"/>
              <a:chOff x="0" y="-47625"/>
              <a:chExt cx="315691" cy="1859630"/>
            </a:xfrm>
          </p:grpSpPr>
          <p:sp>
            <p:nvSpPr>
              <p:cNvPr id="302" name="Google Shape;302;p20"/>
              <p:cNvSpPr/>
              <p:nvPr/>
            </p:nvSpPr>
            <p:spPr>
              <a:xfrm>
                <a:off x="0" y="0"/>
                <a:ext cx="315691" cy="1812005"/>
              </a:xfrm>
              <a:custGeom>
                <a:rect b="b" l="l" r="r" t="t"/>
                <a:pathLst>
                  <a:path extrusionOk="0" h="1812005" w="315691">
                    <a:moveTo>
                      <a:pt x="0" y="0"/>
                    </a:moveTo>
                    <a:lnTo>
                      <a:pt x="315691" y="0"/>
                    </a:lnTo>
                    <a:lnTo>
                      <a:pt x="315691" y="1812005"/>
                    </a:lnTo>
                    <a:lnTo>
                      <a:pt x="0" y="1812005"/>
                    </a:lnTo>
                    <a:close/>
                  </a:path>
                </a:pathLst>
              </a:custGeom>
              <a:gradFill>
                <a:gsLst>
                  <a:gs pos="0">
                    <a:srgbClr val="FB861A">
                      <a:alpha val="40000"/>
                    </a:srgbClr>
                  </a:gs>
                  <a:gs pos="100000">
                    <a:srgbClr val="E0058B">
                      <a:alpha val="40000"/>
                    </a:srgbClr>
                  </a:gs>
                </a:gsLst>
                <a:lin ang="5400000" scaled="0"/>
              </a:gradFill>
              <a:ln>
                <a:noFill/>
              </a:ln>
            </p:spPr>
          </p:sp>
          <p:sp>
            <p:nvSpPr>
              <p:cNvPr id="303" name="Google Shape;303;p20"/>
              <p:cNvSpPr txBox="1"/>
              <p:nvPr/>
            </p:nvSpPr>
            <p:spPr>
              <a:xfrm>
                <a:off x="0" y="-47625"/>
                <a:ext cx="315691" cy="185963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0"/>
            <p:cNvGrpSpPr/>
            <p:nvPr/>
          </p:nvGrpSpPr>
          <p:grpSpPr>
            <a:xfrm>
              <a:off x="691856" y="1689538"/>
              <a:ext cx="3943577" cy="28818895"/>
              <a:chOff x="0" y="-47625"/>
              <a:chExt cx="315691" cy="2307010"/>
            </a:xfrm>
          </p:grpSpPr>
          <p:sp>
            <p:nvSpPr>
              <p:cNvPr id="305" name="Google Shape;305;p20"/>
              <p:cNvSpPr/>
              <p:nvPr/>
            </p:nvSpPr>
            <p:spPr>
              <a:xfrm>
                <a:off x="0" y="0"/>
                <a:ext cx="315691" cy="2259385"/>
              </a:xfrm>
              <a:custGeom>
                <a:rect b="b" l="l" r="r" t="t"/>
                <a:pathLst>
                  <a:path extrusionOk="0" h="2259385" w="315691">
                    <a:moveTo>
                      <a:pt x="0" y="0"/>
                    </a:moveTo>
                    <a:lnTo>
                      <a:pt x="315691" y="0"/>
                    </a:lnTo>
                    <a:lnTo>
                      <a:pt x="315691" y="2259385"/>
                    </a:lnTo>
                    <a:lnTo>
                      <a:pt x="0" y="2259385"/>
                    </a:lnTo>
                    <a:close/>
                  </a:path>
                </a:pathLst>
              </a:custGeom>
              <a:gradFill>
                <a:gsLst>
                  <a:gs pos="0">
                    <a:srgbClr val="FB861A">
                      <a:alpha val="60000"/>
                    </a:srgbClr>
                  </a:gs>
                  <a:gs pos="100000">
                    <a:srgbClr val="E0058B">
                      <a:alpha val="60000"/>
                    </a:srgbClr>
                  </a:gs>
                </a:gsLst>
                <a:lin ang="5400000" scaled="0"/>
              </a:gradFill>
              <a:ln>
                <a:noFill/>
              </a:ln>
            </p:spPr>
          </p:sp>
          <p:sp>
            <p:nvSpPr>
              <p:cNvPr id="306" name="Google Shape;306;p20"/>
              <p:cNvSpPr txBox="1"/>
              <p:nvPr/>
            </p:nvSpPr>
            <p:spPr>
              <a:xfrm>
                <a:off x="0" y="-47625"/>
                <a:ext cx="315691"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0"/>
            <p:cNvGrpSpPr/>
            <p:nvPr/>
          </p:nvGrpSpPr>
          <p:grpSpPr>
            <a:xfrm>
              <a:off x="1037783" y="1689538"/>
              <a:ext cx="3251722" cy="28818895"/>
              <a:chOff x="0" y="-47625"/>
              <a:chExt cx="260307" cy="2307010"/>
            </a:xfrm>
          </p:grpSpPr>
          <p:sp>
            <p:nvSpPr>
              <p:cNvPr id="308" name="Google Shape;308;p20"/>
              <p:cNvSpPr/>
              <p:nvPr/>
            </p:nvSpPr>
            <p:spPr>
              <a:xfrm>
                <a:off x="0" y="0"/>
                <a:ext cx="260307" cy="2259385"/>
              </a:xfrm>
              <a:custGeom>
                <a:rect b="b" l="l" r="r" t="t"/>
                <a:pathLst>
                  <a:path extrusionOk="0" h="2259385" w="260307">
                    <a:moveTo>
                      <a:pt x="0" y="0"/>
                    </a:moveTo>
                    <a:lnTo>
                      <a:pt x="260307" y="0"/>
                    </a:lnTo>
                    <a:lnTo>
                      <a:pt x="260307" y="2259385"/>
                    </a:lnTo>
                    <a:lnTo>
                      <a:pt x="0" y="2259385"/>
                    </a:lnTo>
                    <a:close/>
                  </a:path>
                </a:pathLst>
              </a:custGeom>
              <a:gradFill>
                <a:gsLst>
                  <a:gs pos="0">
                    <a:srgbClr val="FB861A">
                      <a:alpha val="80000"/>
                    </a:srgbClr>
                  </a:gs>
                  <a:gs pos="100000">
                    <a:srgbClr val="E0058B">
                      <a:alpha val="80000"/>
                    </a:srgbClr>
                  </a:gs>
                </a:gsLst>
                <a:lin ang="5400000" scaled="0"/>
              </a:gradFill>
              <a:ln>
                <a:noFill/>
              </a:ln>
            </p:spPr>
          </p:sp>
          <p:sp>
            <p:nvSpPr>
              <p:cNvPr id="309" name="Google Shape;309;p20"/>
              <p:cNvSpPr txBox="1"/>
              <p:nvPr/>
            </p:nvSpPr>
            <p:spPr>
              <a:xfrm>
                <a:off x="0" y="-47625"/>
                <a:ext cx="260307" cy="2307010"/>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20"/>
            <p:cNvGrpSpPr/>
            <p:nvPr/>
          </p:nvGrpSpPr>
          <p:grpSpPr>
            <a:xfrm>
              <a:off x="1383711" y="-594926"/>
              <a:ext cx="2559866" cy="33387823"/>
              <a:chOff x="0" y="-47625"/>
              <a:chExt cx="204922" cy="2672761"/>
            </a:xfrm>
          </p:grpSpPr>
          <p:sp>
            <p:nvSpPr>
              <p:cNvPr id="311" name="Google Shape;311;p20"/>
              <p:cNvSpPr/>
              <p:nvPr/>
            </p:nvSpPr>
            <p:spPr>
              <a:xfrm>
                <a:off x="0" y="0"/>
                <a:ext cx="204922" cy="2625136"/>
              </a:xfrm>
              <a:custGeom>
                <a:rect b="b" l="l" r="r" t="t"/>
                <a:pathLst>
                  <a:path extrusionOk="0" h="2625136" w="204922">
                    <a:moveTo>
                      <a:pt x="0" y="0"/>
                    </a:moveTo>
                    <a:lnTo>
                      <a:pt x="204922" y="0"/>
                    </a:lnTo>
                    <a:lnTo>
                      <a:pt x="204922" y="2625136"/>
                    </a:lnTo>
                    <a:lnTo>
                      <a:pt x="0" y="2625136"/>
                    </a:lnTo>
                    <a:close/>
                  </a:path>
                </a:pathLst>
              </a:custGeom>
              <a:gradFill>
                <a:gsLst>
                  <a:gs pos="0">
                    <a:srgbClr val="FB861A"/>
                  </a:gs>
                  <a:gs pos="100000">
                    <a:srgbClr val="E0058B"/>
                  </a:gs>
                </a:gsLst>
                <a:lin ang="5400000" scaled="0"/>
              </a:gradFill>
              <a:ln>
                <a:noFill/>
              </a:ln>
            </p:spPr>
          </p:sp>
          <p:sp>
            <p:nvSpPr>
              <p:cNvPr id="312" name="Google Shape;312;p20"/>
              <p:cNvSpPr txBox="1"/>
              <p:nvPr/>
            </p:nvSpPr>
            <p:spPr>
              <a:xfrm>
                <a:off x="0" y="-47625"/>
                <a:ext cx="204922" cy="2672761"/>
              </a:xfrm>
              <a:prstGeom prst="rect">
                <a:avLst/>
              </a:prstGeom>
              <a:noFill/>
              <a:ln>
                <a:noFill/>
              </a:ln>
            </p:spPr>
            <p:txBody>
              <a:bodyPr anchorCtr="0" anchor="ctr" bIns="56575" lIns="56575" spcFirstLastPara="1" rIns="56575" wrap="square" tIns="565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6" name="Shape 316"/>
        <p:cNvGrpSpPr/>
        <p:nvPr/>
      </p:nvGrpSpPr>
      <p:grpSpPr>
        <a:xfrm>
          <a:off x="0" y="0"/>
          <a:ext cx="0" cy="0"/>
          <a:chOff x="0" y="0"/>
          <a:chExt cx="0" cy="0"/>
        </a:xfrm>
      </p:grpSpPr>
      <p:sp>
        <p:nvSpPr>
          <p:cNvPr id="317" name="Google Shape;317;p21"/>
          <p:cNvSpPr txBox="1"/>
          <p:nvPr/>
        </p:nvSpPr>
        <p:spPr>
          <a:xfrm>
            <a:off x="1028700" y="1171575"/>
            <a:ext cx="16230600" cy="10688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FFFFFF"/>
                </a:solidFill>
                <a:latin typeface="DM Sans"/>
                <a:ea typeface="DM Sans"/>
                <a:cs typeface="DM Sans"/>
                <a:sym typeface="DM Sans"/>
              </a:rPr>
              <a:t>Importance of diversification</a:t>
            </a:r>
            <a:endParaRPr/>
          </a:p>
        </p:txBody>
      </p:sp>
      <p:grpSp>
        <p:nvGrpSpPr>
          <p:cNvPr id="318" name="Google Shape;318;p21"/>
          <p:cNvGrpSpPr/>
          <p:nvPr/>
        </p:nvGrpSpPr>
        <p:grpSpPr>
          <a:xfrm>
            <a:off x="1028700" y="3181031"/>
            <a:ext cx="5251907" cy="5908765"/>
            <a:chOff x="0" y="-328244"/>
            <a:chExt cx="7002543" cy="7878353"/>
          </a:xfrm>
        </p:grpSpPr>
        <p:grpSp>
          <p:nvGrpSpPr>
            <p:cNvPr id="319" name="Google Shape;319;p21"/>
            <p:cNvGrpSpPr/>
            <p:nvPr/>
          </p:nvGrpSpPr>
          <p:grpSpPr>
            <a:xfrm>
              <a:off x="0" y="-328244"/>
              <a:ext cx="7002543" cy="7878353"/>
              <a:chOff x="0" y="-38100"/>
              <a:chExt cx="812800" cy="914457"/>
            </a:xfrm>
          </p:grpSpPr>
          <p:sp>
            <p:nvSpPr>
              <p:cNvPr id="320" name="Google Shape;320;p21"/>
              <p:cNvSpPr/>
              <p:nvPr/>
            </p:nvSpPr>
            <p:spPr>
              <a:xfrm>
                <a:off x="0" y="0"/>
                <a:ext cx="812800" cy="876357"/>
              </a:xfrm>
              <a:custGeom>
                <a:rect b="b" l="l" r="r" t="t"/>
                <a:pathLst>
                  <a:path extrusionOk="0" h="876357" w="812800">
                    <a:moveTo>
                      <a:pt x="0" y="0"/>
                    </a:moveTo>
                    <a:lnTo>
                      <a:pt x="812800" y="0"/>
                    </a:lnTo>
                    <a:lnTo>
                      <a:pt x="812800" y="876357"/>
                    </a:lnTo>
                    <a:lnTo>
                      <a:pt x="0" y="876357"/>
                    </a:lnTo>
                    <a:close/>
                  </a:path>
                </a:pathLst>
              </a:custGeom>
              <a:gradFill>
                <a:gsLst>
                  <a:gs pos="0">
                    <a:srgbClr val="FB861A">
                      <a:alpha val="60000"/>
                    </a:srgbClr>
                  </a:gs>
                  <a:gs pos="100000">
                    <a:srgbClr val="E0058B">
                      <a:alpha val="60000"/>
                    </a:srgbClr>
                  </a:gs>
                </a:gsLst>
                <a:lin ang="5400000" scaled="0"/>
              </a:gradFill>
              <a:ln>
                <a:noFill/>
              </a:ln>
            </p:spPr>
          </p:sp>
          <p:sp>
            <p:nvSpPr>
              <p:cNvPr id="321" name="Google Shape;321;p21"/>
              <p:cNvSpPr txBox="1"/>
              <p:nvPr/>
            </p:nvSpPr>
            <p:spPr>
              <a:xfrm>
                <a:off x="0" y="-38100"/>
                <a:ext cx="812800" cy="914457"/>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1"/>
            <p:cNvGrpSpPr/>
            <p:nvPr/>
          </p:nvGrpSpPr>
          <p:grpSpPr>
            <a:xfrm>
              <a:off x="614258" y="351651"/>
              <a:ext cx="5774027" cy="6518562"/>
              <a:chOff x="0" y="-38100"/>
              <a:chExt cx="670204" cy="756623"/>
            </a:xfrm>
          </p:grpSpPr>
          <p:sp>
            <p:nvSpPr>
              <p:cNvPr id="323" name="Google Shape;323;p21"/>
              <p:cNvSpPr/>
              <p:nvPr/>
            </p:nvSpPr>
            <p:spPr>
              <a:xfrm>
                <a:off x="0" y="0"/>
                <a:ext cx="670204" cy="718523"/>
              </a:xfrm>
              <a:custGeom>
                <a:rect b="b" l="l" r="r" t="t"/>
                <a:pathLst>
                  <a:path extrusionOk="0" h="718523" w="670204">
                    <a:moveTo>
                      <a:pt x="0" y="0"/>
                    </a:moveTo>
                    <a:lnTo>
                      <a:pt x="670204" y="0"/>
                    </a:lnTo>
                    <a:lnTo>
                      <a:pt x="670204" y="718523"/>
                    </a:lnTo>
                    <a:lnTo>
                      <a:pt x="0" y="718523"/>
                    </a:lnTo>
                    <a:close/>
                  </a:path>
                </a:pathLst>
              </a:custGeom>
              <a:gradFill>
                <a:gsLst>
                  <a:gs pos="0">
                    <a:srgbClr val="FB861A">
                      <a:alpha val="80000"/>
                    </a:srgbClr>
                  </a:gs>
                  <a:gs pos="100000">
                    <a:srgbClr val="E0058B">
                      <a:alpha val="80000"/>
                    </a:srgbClr>
                  </a:gs>
                </a:gsLst>
                <a:lin ang="5400000" scaled="0"/>
              </a:gradFill>
              <a:ln>
                <a:noFill/>
              </a:ln>
            </p:spPr>
          </p:sp>
          <p:sp>
            <p:nvSpPr>
              <p:cNvPr id="324" name="Google Shape;324;p21"/>
              <p:cNvSpPr txBox="1"/>
              <p:nvPr/>
            </p:nvSpPr>
            <p:spPr>
              <a:xfrm>
                <a:off x="0" y="-38100"/>
                <a:ext cx="670204" cy="756623"/>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1"/>
            <p:cNvGrpSpPr/>
            <p:nvPr/>
          </p:nvGrpSpPr>
          <p:grpSpPr>
            <a:xfrm>
              <a:off x="1228516" y="1013942"/>
              <a:ext cx="4545510" cy="5193982"/>
              <a:chOff x="0" y="-38100"/>
              <a:chExt cx="527607" cy="602877"/>
            </a:xfrm>
          </p:grpSpPr>
          <p:sp>
            <p:nvSpPr>
              <p:cNvPr id="326" name="Google Shape;326;p21"/>
              <p:cNvSpPr/>
              <p:nvPr/>
            </p:nvSpPr>
            <p:spPr>
              <a:xfrm>
                <a:off x="0" y="0"/>
                <a:ext cx="527607" cy="564777"/>
              </a:xfrm>
              <a:custGeom>
                <a:rect b="b" l="l" r="r" t="t"/>
                <a:pathLst>
                  <a:path extrusionOk="0" h="564777" w="527607">
                    <a:moveTo>
                      <a:pt x="0" y="0"/>
                    </a:moveTo>
                    <a:lnTo>
                      <a:pt x="527607" y="0"/>
                    </a:lnTo>
                    <a:lnTo>
                      <a:pt x="527607" y="564777"/>
                    </a:lnTo>
                    <a:lnTo>
                      <a:pt x="0" y="564777"/>
                    </a:lnTo>
                    <a:close/>
                  </a:path>
                </a:pathLst>
              </a:custGeom>
              <a:gradFill>
                <a:gsLst>
                  <a:gs pos="0">
                    <a:srgbClr val="FB861A"/>
                  </a:gs>
                  <a:gs pos="100000">
                    <a:srgbClr val="E0058B"/>
                  </a:gs>
                </a:gsLst>
                <a:lin ang="5400000" scaled="0"/>
              </a:gradFill>
              <a:ln>
                <a:noFill/>
              </a:ln>
            </p:spPr>
          </p:sp>
          <p:sp>
            <p:nvSpPr>
              <p:cNvPr id="327" name="Google Shape;327;p21"/>
              <p:cNvSpPr txBox="1"/>
              <p:nvPr/>
            </p:nvSpPr>
            <p:spPr>
              <a:xfrm>
                <a:off x="0" y="-38100"/>
                <a:ext cx="527607" cy="602877"/>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28" name="Google Shape;328;p21"/>
          <p:cNvGrpSpPr/>
          <p:nvPr/>
        </p:nvGrpSpPr>
        <p:grpSpPr>
          <a:xfrm>
            <a:off x="6518046" y="3181031"/>
            <a:ext cx="5251907" cy="5908765"/>
            <a:chOff x="0" y="-328244"/>
            <a:chExt cx="7002543" cy="7878353"/>
          </a:xfrm>
        </p:grpSpPr>
        <p:grpSp>
          <p:nvGrpSpPr>
            <p:cNvPr id="329" name="Google Shape;329;p21"/>
            <p:cNvGrpSpPr/>
            <p:nvPr/>
          </p:nvGrpSpPr>
          <p:grpSpPr>
            <a:xfrm>
              <a:off x="0" y="-328244"/>
              <a:ext cx="7002543" cy="7878353"/>
              <a:chOff x="0" y="-38100"/>
              <a:chExt cx="812800" cy="914457"/>
            </a:xfrm>
          </p:grpSpPr>
          <p:sp>
            <p:nvSpPr>
              <p:cNvPr id="330" name="Google Shape;330;p21"/>
              <p:cNvSpPr/>
              <p:nvPr/>
            </p:nvSpPr>
            <p:spPr>
              <a:xfrm>
                <a:off x="0" y="0"/>
                <a:ext cx="812800" cy="876357"/>
              </a:xfrm>
              <a:custGeom>
                <a:rect b="b" l="l" r="r" t="t"/>
                <a:pathLst>
                  <a:path extrusionOk="0" h="876357" w="812800">
                    <a:moveTo>
                      <a:pt x="0" y="0"/>
                    </a:moveTo>
                    <a:lnTo>
                      <a:pt x="812800" y="0"/>
                    </a:lnTo>
                    <a:lnTo>
                      <a:pt x="812800" y="876357"/>
                    </a:lnTo>
                    <a:lnTo>
                      <a:pt x="0" y="876357"/>
                    </a:lnTo>
                    <a:close/>
                  </a:path>
                </a:pathLst>
              </a:custGeom>
              <a:gradFill>
                <a:gsLst>
                  <a:gs pos="0">
                    <a:srgbClr val="FB861A">
                      <a:alpha val="60000"/>
                    </a:srgbClr>
                  </a:gs>
                  <a:gs pos="100000">
                    <a:srgbClr val="E0058B">
                      <a:alpha val="60000"/>
                    </a:srgbClr>
                  </a:gs>
                </a:gsLst>
                <a:lin ang="5400000" scaled="0"/>
              </a:gradFill>
              <a:ln>
                <a:noFill/>
              </a:ln>
            </p:spPr>
          </p:sp>
          <p:sp>
            <p:nvSpPr>
              <p:cNvPr id="331" name="Google Shape;331;p21"/>
              <p:cNvSpPr txBox="1"/>
              <p:nvPr/>
            </p:nvSpPr>
            <p:spPr>
              <a:xfrm>
                <a:off x="0" y="-38100"/>
                <a:ext cx="812800" cy="914457"/>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1"/>
            <p:cNvGrpSpPr/>
            <p:nvPr/>
          </p:nvGrpSpPr>
          <p:grpSpPr>
            <a:xfrm>
              <a:off x="614258" y="351651"/>
              <a:ext cx="5774027" cy="6518562"/>
              <a:chOff x="0" y="-38100"/>
              <a:chExt cx="670204" cy="756623"/>
            </a:xfrm>
          </p:grpSpPr>
          <p:sp>
            <p:nvSpPr>
              <p:cNvPr id="333" name="Google Shape;333;p21"/>
              <p:cNvSpPr/>
              <p:nvPr/>
            </p:nvSpPr>
            <p:spPr>
              <a:xfrm>
                <a:off x="0" y="0"/>
                <a:ext cx="670204" cy="718523"/>
              </a:xfrm>
              <a:custGeom>
                <a:rect b="b" l="l" r="r" t="t"/>
                <a:pathLst>
                  <a:path extrusionOk="0" h="718523" w="670204">
                    <a:moveTo>
                      <a:pt x="0" y="0"/>
                    </a:moveTo>
                    <a:lnTo>
                      <a:pt x="670204" y="0"/>
                    </a:lnTo>
                    <a:lnTo>
                      <a:pt x="670204" y="718523"/>
                    </a:lnTo>
                    <a:lnTo>
                      <a:pt x="0" y="718523"/>
                    </a:lnTo>
                    <a:close/>
                  </a:path>
                </a:pathLst>
              </a:custGeom>
              <a:gradFill>
                <a:gsLst>
                  <a:gs pos="0">
                    <a:srgbClr val="FB861A">
                      <a:alpha val="80000"/>
                    </a:srgbClr>
                  </a:gs>
                  <a:gs pos="100000">
                    <a:srgbClr val="E0058B">
                      <a:alpha val="80000"/>
                    </a:srgbClr>
                  </a:gs>
                </a:gsLst>
                <a:lin ang="5400000" scaled="0"/>
              </a:gradFill>
              <a:ln>
                <a:noFill/>
              </a:ln>
            </p:spPr>
          </p:sp>
          <p:sp>
            <p:nvSpPr>
              <p:cNvPr id="334" name="Google Shape;334;p21"/>
              <p:cNvSpPr txBox="1"/>
              <p:nvPr/>
            </p:nvSpPr>
            <p:spPr>
              <a:xfrm>
                <a:off x="0" y="-38100"/>
                <a:ext cx="670204" cy="756623"/>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21"/>
            <p:cNvGrpSpPr/>
            <p:nvPr/>
          </p:nvGrpSpPr>
          <p:grpSpPr>
            <a:xfrm>
              <a:off x="1228516" y="1013942"/>
              <a:ext cx="4545510" cy="5193982"/>
              <a:chOff x="0" y="-38100"/>
              <a:chExt cx="527607" cy="602877"/>
            </a:xfrm>
          </p:grpSpPr>
          <p:sp>
            <p:nvSpPr>
              <p:cNvPr id="336" name="Google Shape;336;p21"/>
              <p:cNvSpPr/>
              <p:nvPr/>
            </p:nvSpPr>
            <p:spPr>
              <a:xfrm>
                <a:off x="0" y="0"/>
                <a:ext cx="527607" cy="564777"/>
              </a:xfrm>
              <a:custGeom>
                <a:rect b="b" l="l" r="r" t="t"/>
                <a:pathLst>
                  <a:path extrusionOk="0" h="564777" w="527607">
                    <a:moveTo>
                      <a:pt x="0" y="0"/>
                    </a:moveTo>
                    <a:lnTo>
                      <a:pt x="527607" y="0"/>
                    </a:lnTo>
                    <a:lnTo>
                      <a:pt x="527607" y="564777"/>
                    </a:lnTo>
                    <a:lnTo>
                      <a:pt x="0" y="564777"/>
                    </a:lnTo>
                    <a:close/>
                  </a:path>
                </a:pathLst>
              </a:custGeom>
              <a:gradFill>
                <a:gsLst>
                  <a:gs pos="0">
                    <a:srgbClr val="FB861A"/>
                  </a:gs>
                  <a:gs pos="100000">
                    <a:srgbClr val="E0058B"/>
                  </a:gs>
                </a:gsLst>
                <a:lin ang="5400000" scaled="0"/>
              </a:gradFill>
              <a:ln>
                <a:noFill/>
              </a:ln>
            </p:spPr>
          </p:sp>
          <p:sp>
            <p:nvSpPr>
              <p:cNvPr id="337" name="Google Shape;337;p21"/>
              <p:cNvSpPr txBox="1"/>
              <p:nvPr/>
            </p:nvSpPr>
            <p:spPr>
              <a:xfrm>
                <a:off x="0" y="-38100"/>
                <a:ext cx="527607" cy="602877"/>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38" name="Google Shape;338;p21"/>
          <p:cNvGrpSpPr/>
          <p:nvPr/>
        </p:nvGrpSpPr>
        <p:grpSpPr>
          <a:xfrm>
            <a:off x="12007393" y="3181031"/>
            <a:ext cx="5251907" cy="5908765"/>
            <a:chOff x="0" y="-328244"/>
            <a:chExt cx="7002543" cy="7878353"/>
          </a:xfrm>
        </p:grpSpPr>
        <p:grpSp>
          <p:nvGrpSpPr>
            <p:cNvPr id="339" name="Google Shape;339;p21"/>
            <p:cNvGrpSpPr/>
            <p:nvPr/>
          </p:nvGrpSpPr>
          <p:grpSpPr>
            <a:xfrm>
              <a:off x="0" y="-328244"/>
              <a:ext cx="7002543" cy="7878353"/>
              <a:chOff x="0" y="-38100"/>
              <a:chExt cx="812800" cy="914457"/>
            </a:xfrm>
          </p:grpSpPr>
          <p:sp>
            <p:nvSpPr>
              <p:cNvPr id="340" name="Google Shape;340;p21"/>
              <p:cNvSpPr/>
              <p:nvPr/>
            </p:nvSpPr>
            <p:spPr>
              <a:xfrm>
                <a:off x="0" y="0"/>
                <a:ext cx="812800" cy="876357"/>
              </a:xfrm>
              <a:custGeom>
                <a:rect b="b" l="l" r="r" t="t"/>
                <a:pathLst>
                  <a:path extrusionOk="0" h="876357" w="812800">
                    <a:moveTo>
                      <a:pt x="0" y="0"/>
                    </a:moveTo>
                    <a:lnTo>
                      <a:pt x="812800" y="0"/>
                    </a:lnTo>
                    <a:lnTo>
                      <a:pt x="812800" y="876357"/>
                    </a:lnTo>
                    <a:lnTo>
                      <a:pt x="0" y="876357"/>
                    </a:lnTo>
                    <a:close/>
                  </a:path>
                </a:pathLst>
              </a:custGeom>
              <a:gradFill>
                <a:gsLst>
                  <a:gs pos="0">
                    <a:srgbClr val="FB861A">
                      <a:alpha val="60000"/>
                    </a:srgbClr>
                  </a:gs>
                  <a:gs pos="100000">
                    <a:srgbClr val="E0058B">
                      <a:alpha val="60000"/>
                    </a:srgbClr>
                  </a:gs>
                </a:gsLst>
                <a:lin ang="5400000" scaled="0"/>
              </a:gradFill>
              <a:ln>
                <a:noFill/>
              </a:ln>
            </p:spPr>
          </p:sp>
          <p:sp>
            <p:nvSpPr>
              <p:cNvPr id="341" name="Google Shape;341;p21"/>
              <p:cNvSpPr txBox="1"/>
              <p:nvPr/>
            </p:nvSpPr>
            <p:spPr>
              <a:xfrm>
                <a:off x="0" y="-38100"/>
                <a:ext cx="812800" cy="914457"/>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1"/>
            <p:cNvGrpSpPr/>
            <p:nvPr/>
          </p:nvGrpSpPr>
          <p:grpSpPr>
            <a:xfrm>
              <a:off x="614258" y="351651"/>
              <a:ext cx="5774027" cy="6518562"/>
              <a:chOff x="0" y="-38100"/>
              <a:chExt cx="670204" cy="756623"/>
            </a:xfrm>
          </p:grpSpPr>
          <p:sp>
            <p:nvSpPr>
              <p:cNvPr id="343" name="Google Shape;343;p21"/>
              <p:cNvSpPr/>
              <p:nvPr/>
            </p:nvSpPr>
            <p:spPr>
              <a:xfrm>
                <a:off x="0" y="0"/>
                <a:ext cx="670204" cy="718523"/>
              </a:xfrm>
              <a:custGeom>
                <a:rect b="b" l="l" r="r" t="t"/>
                <a:pathLst>
                  <a:path extrusionOk="0" h="718523" w="670204">
                    <a:moveTo>
                      <a:pt x="0" y="0"/>
                    </a:moveTo>
                    <a:lnTo>
                      <a:pt x="670204" y="0"/>
                    </a:lnTo>
                    <a:lnTo>
                      <a:pt x="670204" y="718523"/>
                    </a:lnTo>
                    <a:lnTo>
                      <a:pt x="0" y="718523"/>
                    </a:lnTo>
                    <a:close/>
                  </a:path>
                </a:pathLst>
              </a:custGeom>
              <a:gradFill>
                <a:gsLst>
                  <a:gs pos="0">
                    <a:srgbClr val="FB861A">
                      <a:alpha val="80000"/>
                    </a:srgbClr>
                  </a:gs>
                  <a:gs pos="100000">
                    <a:srgbClr val="E0058B">
                      <a:alpha val="80000"/>
                    </a:srgbClr>
                  </a:gs>
                </a:gsLst>
                <a:lin ang="5400000" scaled="0"/>
              </a:gradFill>
              <a:ln>
                <a:noFill/>
              </a:ln>
            </p:spPr>
          </p:sp>
          <p:sp>
            <p:nvSpPr>
              <p:cNvPr id="344" name="Google Shape;344;p21"/>
              <p:cNvSpPr txBox="1"/>
              <p:nvPr/>
            </p:nvSpPr>
            <p:spPr>
              <a:xfrm>
                <a:off x="0" y="-38100"/>
                <a:ext cx="670204" cy="756623"/>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1"/>
            <p:cNvGrpSpPr/>
            <p:nvPr/>
          </p:nvGrpSpPr>
          <p:grpSpPr>
            <a:xfrm>
              <a:off x="1228516" y="1013942"/>
              <a:ext cx="4545510" cy="5193982"/>
              <a:chOff x="0" y="-38100"/>
              <a:chExt cx="527607" cy="602877"/>
            </a:xfrm>
          </p:grpSpPr>
          <p:sp>
            <p:nvSpPr>
              <p:cNvPr id="346" name="Google Shape;346;p21"/>
              <p:cNvSpPr/>
              <p:nvPr/>
            </p:nvSpPr>
            <p:spPr>
              <a:xfrm>
                <a:off x="0" y="0"/>
                <a:ext cx="527607" cy="564777"/>
              </a:xfrm>
              <a:custGeom>
                <a:rect b="b" l="l" r="r" t="t"/>
                <a:pathLst>
                  <a:path extrusionOk="0" h="564777" w="527607">
                    <a:moveTo>
                      <a:pt x="0" y="0"/>
                    </a:moveTo>
                    <a:lnTo>
                      <a:pt x="527607" y="0"/>
                    </a:lnTo>
                    <a:lnTo>
                      <a:pt x="527607" y="564777"/>
                    </a:lnTo>
                    <a:lnTo>
                      <a:pt x="0" y="564777"/>
                    </a:lnTo>
                    <a:close/>
                  </a:path>
                </a:pathLst>
              </a:custGeom>
              <a:gradFill>
                <a:gsLst>
                  <a:gs pos="0">
                    <a:srgbClr val="FB861A"/>
                  </a:gs>
                  <a:gs pos="100000">
                    <a:srgbClr val="E0058B"/>
                  </a:gs>
                </a:gsLst>
                <a:lin ang="5400000" scaled="0"/>
              </a:gradFill>
              <a:ln>
                <a:noFill/>
              </a:ln>
            </p:spPr>
          </p:sp>
          <p:sp>
            <p:nvSpPr>
              <p:cNvPr id="347" name="Google Shape;347;p21"/>
              <p:cNvSpPr txBox="1"/>
              <p:nvPr/>
            </p:nvSpPr>
            <p:spPr>
              <a:xfrm>
                <a:off x="0" y="-38100"/>
                <a:ext cx="527607" cy="602877"/>
              </a:xfrm>
              <a:prstGeom prst="rect">
                <a:avLst/>
              </a:prstGeom>
              <a:noFill/>
              <a:ln>
                <a:noFill/>
              </a:ln>
            </p:spPr>
            <p:txBody>
              <a:bodyPr anchorCtr="0" anchor="ctr" bIns="34025" lIns="34025" spcFirstLastPara="1" rIns="34025" wrap="square" tIns="34025">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48" name="Google Shape;348;p21"/>
          <p:cNvSpPr txBox="1"/>
          <p:nvPr/>
        </p:nvSpPr>
        <p:spPr>
          <a:xfrm>
            <a:off x="2088084" y="4834126"/>
            <a:ext cx="31332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800" u="none" cap="none" strike="noStrike">
                <a:solidFill>
                  <a:srgbClr val="FFFFFF"/>
                </a:solidFill>
                <a:latin typeface="DM Sans"/>
                <a:ea typeface="DM Sans"/>
                <a:cs typeface="DM Sans"/>
                <a:sym typeface="DM Sans"/>
              </a:rPr>
              <a:t>Multiple growth opportunities</a:t>
            </a:r>
            <a:endParaRPr/>
          </a:p>
        </p:txBody>
      </p:sp>
      <p:sp>
        <p:nvSpPr>
          <p:cNvPr id="349" name="Google Shape;349;p21"/>
          <p:cNvSpPr txBox="1"/>
          <p:nvPr/>
        </p:nvSpPr>
        <p:spPr>
          <a:xfrm>
            <a:off x="7647539" y="4834126"/>
            <a:ext cx="29928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800" u="none" cap="none" strike="noStrike">
                <a:solidFill>
                  <a:srgbClr val="FFFFFF"/>
                </a:solidFill>
                <a:latin typeface="DM Sans"/>
                <a:ea typeface="DM Sans"/>
                <a:cs typeface="DM Sans"/>
                <a:sym typeface="DM Sans"/>
              </a:rPr>
              <a:t>Protection against market downturns</a:t>
            </a:r>
            <a:endParaRPr/>
          </a:p>
        </p:txBody>
      </p:sp>
      <p:sp>
        <p:nvSpPr>
          <p:cNvPr id="350" name="Google Shape;350;p21"/>
          <p:cNvSpPr txBox="1"/>
          <p:nvPr/>
        </p:nvSpPr>
        <p:spPr>
          <a:xfrm>
            <a:off x="13432978" y="4816549"/>
            <a:ext cx="23682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800" u="none" cap="none" strike="noStrike">
                <a:solidFill>
                  <a:srgbClr val="FFFFFF"/>
                </a:solidFill>
                <a:latin typeface="DM Sans"/>
                <a:ea typeface="DM Sans"/>
                <a:cs typeface="DM Sans"/>
                <a:sym typeface="DM Sans"/>
              </a:rPr>
              <a:t>Better</a:t>
            </a:r>
            <a:endParaRPr/>
          </a:p>
          <a:p>
            <a:pPr indent="0" lvl="0" marL="0" marR="0" rtl="0" algn="ctr">
              <a:lnSpc>
                <a:spcPct val="100000"/>
              </a:lnSpc>
              <a:spcBef>
                <a:spcPts val="0"/>
              </a:spcBef>
              <a:spcAft>
                <a:spcPts val="0"/>
              </a:spcAft>
              <a:buNone/>
            </a:pPr>
            <a:r>
              <a:rPr b="1" i="0" lang="en-US" sz="2800" u="none" cap="none" strike="noStrike">
                <a:solidFill>
                  <a:srgbClr val="FFFFFF"/>
                </a:solidFill>
                <a:latin typeface="DM Sans"/>
                <a:ea typeface="DM Sans"/>
                <a:cs typeface="DM Sans"/>
                <a:sym typeface="DM Sans"/>
              </a:rPr>
              <a:t>long-term performance</a:t>
            </a:r>
            <a:endParaRPr/>
          </a:p>
        </p:txBody>
      </p:sp>
      <p:sp>
        <p:nvSpPr>
          <p:cNvPr id="351" name="Google Shape;351;p21"/>
          <p:cNvSpPr txBox="1"/>
          <p:nvPr/>
        </p:nvSpPr>
        <p:spPr>
          <a:xfrm>
            <a:off x="2088084" y="6544056"/>
            <a:ext cx="31332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FFFFFF"/>
                </a:solidFill>
                <a:latin typeface="DM Sans"/>
                <a:ea typeface="DM Sans"/>
                <a:cs typeface="DM Sans"/>
                <a:sym typeface="DM Sans"/>
              </a:rPr>
              <a:t>Different assets grow at different rates and economic cycles.</a:t>
            </a:r>
            <a:endParaRPr/>
          </a:p>
        </p:txBody>
      </p:sp>
      <p:sp>
        <p:nvSpPr>
          <p:cNvPr id="352" name="Google Shape;352;p21"/>
          <p:cNvSpPr txBox="1"/>
          <p:nvPr/>
        </p:nvSpPr>
        <p:spPr>
          <a:xfrm>
            <a:off x="7239768" y="6544056"/>
            <a:ext cx="3808500" cy="135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FFFFFF"/>
                </a:solidFill>
                <a:latin typeface="DM Sans"/>
                <a:ea typeface="DM Sans"/>
                <a:cs typeface="DM Sans"/>
                <a:sym typeface="DM Sans"/>
              </a:rPr>
              <a:t>Assets from different locations and industries respond differently to economic downturns.</a:t>
            </a:r>
            <a:endParaRPr/>
          </a:p>
        </p:txBody>
      </p:sp>
      <p:sp>
        <p:nvSpPr>
          <p:cNvPr id="353" name="Google Shape;353;p21"/>
          <p:cNvSpPr txBox="1"/>
          <p:nvPr/>
        </p:nvSpPr>
        <p:spPr>
          <a:xfrm>
            <a:off x="13064668" y="6526480"/>
            <a:ext cx="30813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FFFFFF"/>
                </a:solidFill>
                <a:latin typeface="DM Sans"/>
                <a:ea typeface="DM Sans"/>
                <a:cs typeface="DM Sans"/>
                <a:sym typeface="DM Sans"/>
              </a:rPr>
              <a:t>Possibility of more consistent potential returns over time</a:t>
            </a:r>
            <a:endParaRPr/>
          </a:p>
        </p:txBody>
      </p:sp>
      <p:sp>
        <p:nvSpPr>
          <p:cNvPr id="354" name="Google Shape;354;p21"/>
          <p:cNvSpPr txBox="1"/>
          <p:nvPr/>
        </p:nvSpPr>
        <p:spPr>
          <a:xfrm>
            <a:off x="1484272" y="2331773"/>
            <a:ext cx="15319457" cy="39059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600" u="none" cap="none" strike="noStrike">
                <a:solidFill>
                  <a:srgbClr val="FFFFFF"/>
                </a:solidFill>
                <a:latin typeface="DM Sans"/>
                <a:ea typeface="DM Sans"/>
                <a:cs typeface="DM Sans"/>
                <a:sym typeface="DM Sans"/>
              </a:rPr>
              <a:t>Spreading your investments into different classes helps manage risk.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