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DM Sans"/>
      <p:bold r:id="rId21"/>
      <p:boldItalic r:id="rId22"/>
    </p:embeddedFont>
    <p:embeddedFont>
      <p:font typeface="Tomorr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DMSans-boldItalic.fntdata"/><Relationship Id="rId21" Type="http://schemas.openxmlformats.org/officeDocument/2006/relationships/font" Target="fonts/DMSans-bold.fntdata"/><Relationship Id="rId24" Type="http://schemas.openxmlformats.org/officeDocument/2006/relationships/font" Target="fonts/Tomorrow-bold.fntdata"/><Relationship Id="rId23" Type="http://schemas.openxmlformats.org/officeDocument/2006/relationships/font" Target="fonts/Tomo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omorrow-boldItalic.fntdata"/><Relationship Id="rId25" Type="http://schemas.openxmlformats.org/officeDocument/2006/relationships/font" Target="fonts/Tomo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9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50.png"/><Relationship Id="rId20" Type="http://schemas.openxmlformats.org/officeDocument/2006/relationships/image" Target="../media/image31.png"/><Relationship Id="rId41" Type="http://schemas.openxmlformats.org/officeDocument/2006/relationships/image" Target="../media/image51.png"/><Relationship Id="rId22" Type="http://schemas.openxmlformats.org/officeDocument/2006/relationships/image" Target="../media/image37.png"/><Relationship Id="rId21" Type="http://schemas.openxmlformats.org/officeDocument/2006/relationships/image" Target="../media/image40.png"/><Relationship Id="rId24" Type="http://schemas.openxmlformats.org/officeDocument/2006/relationships/image" Target="../media/image38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26" Type="http://schemas.openxmlformats.org/officeDocument/2006/relationships/image" Target="../media/image47.png"/><Relationship Id="rId25" Type="http://schemas.openxmlformats.org/officeDocument/2006/relationships/image" Target="../media/image42.png"/><Relationship Id="rId28" Type="http://schemas.openxmlformats.org/officeDocument/2006/relationships/image" Target="../media/image39.png"/><Relationship Id="rId27" Type="http://schemas.openxmlformats.org/officeDocument/2006/relationships/image" Target="../media/image43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29" Type="http://schemas.openxmlformats.org/officeDocument/2006/relationships/image" Target="../media/image41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Relationship Id="rId31" Type="http://schemas.openxmlformats.org/officeDocument/2006/relationships/image" Target="../media/image54.png"/><Relationship Id="rId30" Type="http://schemas.openxmlformats.org/officeDocument/2006/relationships/image" Target="../media/image57.png"/><Relationship Id="rId11" Type="http://schemas.openxmlformats.org/officeDocument/2006/relationships/image" Target="../media/image26.png"/><Relationship Id="rId33" Type="http://schemas.openxmlformats.org/officeDocument/2006/relationships/image" Target="../media/image46.png"/><Relationship Id="rId10" Type="http://schemas.openxmlformats.org/officeDocument/2006/relationships/image" Target="../media/image28.png"/><Relationship Id="rId32" Type="http://schemas.openxmlformats.org/officeDocument/2006/relationships/image" Target="../media/image52.png"/><Relationship Id="rId13" Type="http://schemas.openxmlformats.org/officeDocument/2006/relationships/image" Target="../media/image30.png"/><Relationship Id="rId35" Type="http://schemas.openxmlformats.org/officeDocument/2006/relationships/image" Target="../media/image45.png"/><Relationship Id="rId12" Type="http://schemas.openxmlformats.org/officeDocument/2006/relationships/image" Target="../media/image25.png"/><Relationship Id="rId34" Type="http://schemas.openxmlformats.org/officeDocument/2006/relationships/image" Target="../media/image48.png"/><Relationship Id="rId15" Type="http://schemas.openxmlformats.org/officeDocument/2006/relationships/image" Target="../media/image34.png"/><Relationship Id="rId37" Type="http://schemas.openxmlformats.org/officeDocument/2006/relationships/image" Target="../media/image49.png"/><Relationship Id="rId14" Type="http://schemas.openxmlformats.org/officeDocument/2006/relationships/image" Target="../media/image32.png"/><Relationship Id="rId36" Type="http://schemas.openxmlformats.org/officeDocument/2006/relationships/image" Target="../media/image44.png"/><Relationship Id="rId17" Type="http://schemas.openxmlformats.org/officeDocument/2006/relationships/image" Target="../media/image29.png"/><Relationship Id="rId39" Type="http://schemas.openxmlformats.org/officeDocument/2006/relationships/image" Target="../media/image56.png"/><Relationship Id="rId16" Type="http://schemas.openxmlformats.org/officeDocument/2006/relationships/image" Target="../media/image35.png"/><Relationship Id="rId38" Type="http://schemas.openxmlformats.org/officeDocument/2006/relationships/image" Target="../media/image53.png"/><Relationship Id="rId19" Type="http://schemas.openxmlformats.org/officeDocument/2006/relationships/image" Target="../media/image33.png"/><Relationship Id="rId18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28700" y="1045285"/>
            <a:ext cx="2682020" cy="671590"/>
            <a:chOff x="0" y="22113"/>
            <a:chExt cx="3576027" cy="895453"/>
          </a:xfrm>
        </p:grpSpPr>
        <p:sp>
          <p:nvSpPr>
            <p:cNvPr id="85" name="Google Shape;85;p13"/>
            <p:cNvSpPr/>
            <p:nvPr/>
          </p:nvSpPr>
          <p:spPr>
            <a:xfrm>
              <a:off x="0" y="22113"/>
              <a:ext cx="870165" cy="873341"/>
            </a:xfrm>
            <a:custGeom>
              <a:rect b="b" l="l" r="r" t="t"/>
              <a:pathLst>
                <a:path extrusionOk="0" h="873341" w="870165">
                  <a:moveTo>
                    <a:pt x="0" y="0"/>
                  </a:moveTo>
                  <a:lnTo>
                    <a:pt x="870165" y="0"/>
                  </a:lnTo>
                  <a:lnTo>
                    <a:pt x="870165" y="873341"/>
                  </a:lnTo>
                  <a:lnTo>
                    <a:pt x="0" y="8733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1048856" y="47625"/>
              <a:ext cx="2527171" cy="869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8" u="none" cap="none" strike="noStrike">
                  <a:solidFill>
                    <a:srgbClr val="F0F9FF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</p:grp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0" l="55918" r="1002" t="0"/>
          <a:stretch/>
        </p:blipFill>
        <p:spPr>
          <a:xfrm>
            <a:off x="11648980" y="0"/>
            <a:ext cx="663902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53121" y="3296857"/>
            <a:ext cx="18234879" cy="10257120"/>
          </a:xfrm>
          <a:custGeom>
            <a:rect b="b" l="l" r="r" t="t"/>
            <a:pathLst>
              <a:path extrusionOk="0" h="10257120" w="18234879">
                <a:moveTo>
                  <a:pt x="0" y="0"/>
                </a:moveTo>
                <a:lnTo>
                  <a:pt x="18234879" y="0"/>
                </a:lnTo>
                <a:lnTo>
                  <a:pt x="18234879" y="10257120"/>
                </a:lnTo>
                <a:lnTo>
                  <a:pt x="0" y="102571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9999"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9" name="Google Shape;89;p13"/>
          <p:cNvCxnSpPr/>
          <p:nvPr/>
        </p:nvCxnSpPr>
        <p:spPr>
          <a:xfrm>
            <a:off x="6393947" y="9060514"/>
            <a:ext cx="4226333" cy="0"/>
          </a:xfrm>
          <a:prstGeom prst="straightConnector1">
            <a:avLst/>
          </a:prstGeom>
          <a:noFill/>
          <a:ln cap="flat" cmpd="sng" w="28575">
            <a:solidFill>
              <a:srgbClr val="1AD079"/>
            </a:solidFill>
            <a:prstDash val="solid"/>
            <a:round/>
            <a:headEnd len="lg" w="lg" type="diamond"/>
            <a:tailEnd len="lg" w="lg" type="diamond"/>
          </a:ln>
        </p:spPr>
      </p:cxnSp>
      <p:sp>
        <p:nvSpPr>
          <p:cNvPr id="90" name="Google Shape;90;p13"/>
          <p:cNvSpPr txBox="1"/>
          <p:nvPr/>
        </p:nvSpPr>
        <p:spPr>
          <a:xfrm>
            <a:off x="1028700" y="5362575"/>
            <a:ext cx="9591580" cy="30628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66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TYPES OF INVESTMENT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028700" y="8777004"/>
            <a:ext cx="5044282" cy="481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Keynote by Prof. Luna Walberg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236219" y="1103564"/>
            <a:ext cx="2384061" cy="4812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October 2030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D079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/>
          <p:nvPr/>
        </p:nvSpPr>
        <p:spPr>
          <a:xfrm>
            <a:off x="1028700" y="1162050"/>
            <a:ext cx="162306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BENEFITS OF ALTERNATIVE INVESTMENTS</a:t>
            </a:r>
            <a:endParaRPr/>
          </a:p>
        </p:txBody>
      </p:sp>
      <p:pic>
        <p:nvPicPr>
          <p:cNvPr id="233" name="Google Shape;233;p22"/>
          <p:cNvPicPr preferRelativeResize="0"/>
          <p:nvPr/>
        </p:nvPicPr>
        <p:blipFill rotWithShape="1">
          <a:blip r:embed="rId3">
            <a:alphaModFix/>
          </a:blip>
          <a:srcRect b="0" l="8090" r="8090" t="0"/>
          <a:stretch/>
        </p:blipFill>
        <p:spPr>
          <a:xfrm>
            <a:off x="1028899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4">
            <a:alphaModFix/>
          </a:blip>
          <a:srcRect b="0" l="8168" r="8168" t="0"/>
          <a:stretch/>
        </p:blipFill>
        <p:spPr>
          <a:xfrm>
            <a:off x="6673983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5">
            <a:alphaModFix/>
          </a:blip>
          <a:srcRect b="23421" l="0" r="0" t="23421"/>
          <a:stretch/>
        </p:blipFill>
        <p:spPr>
          <a:xfrm>
            <a:off x="12319066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2"/>
          <p:cNvSpPr txBox="1"/>
          <p:nvPr/>
        </p:nvSpPr>
        <p:spPr>
          <a:xfrm>
            <a:off x="1322061" y="8077200"/>
            <a:ext cx="435371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Portfolio diversification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6757156" y="8077200"/>
            <a:ext cx="4773687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Potential for higher returns</a:t>
            </a:r>
            <a:endParaRPr/>
          </a:p>
        </p:txBody>
      </p:sp>
      <p:sp>
        <p:nvSpPr>
          <p:cNvPr id="238" name="Google Shape;238;p22"/>
          <p:cNvSpPr txBox="1"/>
          <p:nvPr/>
        </p:nvSpPr>
        <p:spPr>
          <a:xfrm>
            <a:off x="12612428" y="8077200"/>
            <a:ext cx="435371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Inflation protection</a:t>
            </a:r>
            <a:endParaRPr/>
          </a:p>
        </p:txBody>
      </p:sp>
      <p:sp>
        <p:nvSpPr>
          <p:cNvPr id="239" name="Google Shape;239;p22"/>
          <p:cNvSpPr txBox="1"/>
          <p:nvPr/>
        </p:nvSpPr>
        <p:spPr>
          <a:xfrm>
            <a:off x="742352" y="8620059"/>
            <a:ext cx="5513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These often have low correlations with traditional stocks and bonds, helping reduce portfolio risk when the market is down.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6673784" y="8620059"/>
            <a:ext cx="4940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Targeting inefficient or specialized markets with the help of skilled managers can generate high returns.</a:t>
            </a:r>
            <a:endParaRPr/>
          </a:p>
        </p:txBody>
      </p:sp>
      <p:sp>
        <p:nvSpPr>
          <p:cNvPr id="241" name="Google Shape;241;p22"/>
          <p:cNvSpPr txBox="1"/>
          <p:nvPr/>
        </p:nvSpPr>
        <p:spPr>
          <a:xfrm>
            <a:off x="12319066" y="8620059"/>
            <a:ext cx="4940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Tangible assets, such as real estate and commodities, often increase in value with inflation.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9FF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 txBox="1"/>
          <p:nvPr/>
        </p:nvSpPr>
        <p:spPr>
          <a:xfrm>
            <a:off x="1009650" y="3960095"/>
            <a:ext cx="7953036" cy="229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SUMMARY &amp;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Conclusion</a:t>
            </a:r>
            <a:endParaRPr/>
          </a:p>
        </p:txBody>
      </p:sp>
      <p:grpSp>
        <p:nvGrpSpPr>
          <p:cNvPr id="247" name="Google Shape;247;p23"/>
          <p:cNvGrpSpPr/>
          <p:nvPr/>
        </p:nvGrpSpPr>
        <p:grpSpPr>
          <a:xfrm>
            <a:off x="10031679" y="992535"/>
            <a:ext cx="7227621" cy="2648342"/>
            <a:chOff x="0" y="-9525"/>
            <a:chExt cx="1903571" cy="697506"/>
          </a:xfrm>
        </p:grpSpPr>
        <p:sp>
          <p:nvSpPr>
            <p:cNvPr id="248" name="Google Shape;248;p23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3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23"/>
          <p:cNvGrpSpPr/>
          <p:nvPr/>
        </p:nvGrpSpPr>
        <p:grpSpPr>
          <a:xfrm>
            <a:off x="10031679" y="3802502"/>
            <a:ext cx="7227621" cy="2648342"/>
            <a:chOff x="0" y="-9525"/>
            <a:chExt cx="1903571" cy="697506"/>
          </a:xfrm>
        </p:grpSpPr>
        <p:sp>
          <p:nvSpPr>
            <p:cNvPr id="251" name="Google Shape;251;p23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3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23"/>
          <p:cNvGrpSpPr/>
          <p:nvPr/>
        </p:nvGrpSpPr>
        <p:grpSpPr>
          <a:xfrm>
            <a:off x="10031679" y="6609958"/>
            <a:ext cx="7227621" cy="2648342"/>
            <a:chOff x="0" y="-9525"/>
            <a:chExt cx="1903571" cy="697506"/>
          </a:xfrm>
        </p:grpSpPr>
        <p:sp>
          <p:nvSpPr>
            <p:cNvPr id="254" name="Google Shape;254;p23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23"/>
          <p:cNvSpPr txBox="1"/>
          <p:nvPr/>
        </p:nvSpPr>
        <p:spPr>
          <a:xfrm>
            <a:off x="11095714" y="1587060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Investment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11095714" y="4395771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Traditional Investments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11296158" y="2129918"/>
            <a:ext cx="4698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A process of allocating resources to other assets to generate income after a certain period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10752096" y="4938630"/>
            <a:ext cx="578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High liquidity and strictly regulated by institutions. Examples include stocks, bonds, and mutual funds.</a:t>
            </a:r>
            <a:endParaRPr/>
          </a:p>
        </p:txBody>
      </p:sp>
      <p:sp>
        <p:nvSpPr>
          <p:cNvPr id="260" name="Google Shape;260;p23"/>
          <p:cNvSpPr txBox="1"/>
          <p:nvPr/>
        </p:nvSpPr>
        <p:spPr>
          <a:xfrm>
            <a:off x="11095714" y="7047303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Alternative Investments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10752096" y="7590162"/>
            <a:ext cx="578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Not as liquid as traditional investments, but has higher potential return. Examples include hedge funds, structured products, commodities, private equity,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9F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4"/>
          <p:cNvPicPr preferRelativeResize="0"/>
          <p:nvPr/>
        </p:nvPicPr>
        <p:blipFill rotWithShape="1">
          <a:blip r:embed="rId3">
            <a:alphaModFix/>
          </a:blip>
          <a:srcRect b="0" l="28227" r="24393" t="0"/>
          <a:stretch/>
        </p:blipFill>
        <p:spPr>
          <a:xfrm>
            <a:off x="10972800" y="0"/>
            <a:ext cx="73152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1028700" y="1190625"/>
            <a:ext cx="8115300" cy="22903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LOOK FURTHER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1028700" y="4185853"/>
            <a:ext cx="8115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Select one type of investment and prepare a slide presentation on what to consider before investing in it.</a:t>
            </a:r>
            <a:endParaRPr/>
          </a:p>
        </p:txBody>
      </p:sp>
      <p:grpSp>
        <p:nvGrpSpPr>
          <p:cNvPr id="269" name="Google Shape;269;p24"/>
          <p:cNvGrpSpPr/>
          <p:nvPr/>
        </p:nvGrpSpPr>
        <p:grpSpPr>
          <a:xfrm>
            <a:off x="1028700" y="8775829"/>
            <a:ext cx="8115300" cy="482471"/>
            <a:chOff x="0" y="15886"/>
            <a:chExt cx="10820400" cy="643295"/>
          </a:xfrm>
        </p:grpSpPr>
        <p:sp>
          <p:nvSpPr>
            <p:cNvPr id="270" name="Google Shape;270;p24"/>
            <p:cNvSpPr/>
            <p:nvPr/>
          </p:nvSpPr>
          <p:spPr>
            <a:xfrm>
              <a:off x="0" y="15886"/>
              <a:ext cx="625127" cy="627409"/>
            </a:xfrm>
            <a:custGeom>
              <a:rect b="b" l="l" r="r" t="t"/>
              <a:pathLst>
                <a:path extrusionOk="0" h="627409" w="625127">
                  <a:moveTo>
                    <a:pt x="0" y="0"/>
                  </a:moveTo>
                  <a:lnTo>
                    <a:pt x="625127" y="0"/>
                  </a:lnTo>
                  <a:lnTo>
                    <a:pt x="625127" y="627409"/>
                  </a:lnTo>
                  <a:lnTo>
                    <a:pt x="0" y="6274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24"/>
            <p:cNvSpPr txBox="1"/>
            <p:nvPr/>
          </p:nvSpPr>
          <p:spPr>
            <a:xfrm>
              <a:off x="753499" y="38100"/>
              <a:ext cx="1815522" cy="621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5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  <p:cxnSp>
          <p:nvCxnSpPr>
            <p:cNvPr id="272" name="Google Shape;272;p24"/>
            <p:cNvCxnSpPr/>
            <p:nvPr/>
          </p:nvCxnSpPr>
          <p:spPr>
            <a:xfrm>
              <a:off x="2886525" y="310540"/>
              <a:ext cx="3294624" cy="0"/>
            </a:xfrm>
            <a:prstGeom prst="straightConnector1">
              <a:avLst/>
            </a:prstGeom>
            <a:noFill/>
            <a:ln cap="flat" cmpd="sng" w="43475">
              <a:solidFill>
                <a:srgbClr val="1AD079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273" name="Google Shape;273;p24"/>
            <p:cNvSpPr txBox="1"/>
            <p:nvPr/>
          </p:nvSpPr>
          <p:spPr>
            <a:xfrm>
              <a:off x="6498651" y="93348"/>
              <a:ext cx="4321749" cy="39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Keynote by Prof. Luna Walberg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9FF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5"/>
          <p:cNvPicPr preferRelativeResize="0"/>
          <p:nvPr/>
        </p:nvPicPr>
        <p:blipFill rotWithShape="1">
          <a:blip r:embed="rId3">
            <a:alphaModFix/>
          </a:blip>
          <a:srcRect b="0" l="43145" r="1912" t="0"/>
          <a:stretch/>
        </p:blipFill>
        <p:spPr>
          <a:xfrm>
            <a:off x="1028700" y="1028700"/>
            <a:ext cx="6028556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9144000" y="1190625"/>
            <a:ext cx="81153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GOT ANY QUESTIONS?</a:t>
            </a:r>
            <a:endParaRPr/>
          </a:p>
        </p:txBody>
      </p:sp>
      <p:grpSp>
        <p:nvGrpSpPr>
          <p:cNvPr id="280" name="Google Shape;280;p25"/>
          <p:cNvGrpSpPr/>
          <p:nvPr/>
        </p:nvGrpSpPr>
        <p:grpSpPr>
          <a:xfrm>
            <a:off x="9144000" y="8775829"/>
            <a:ext cx="8115300" cy="482471"/>
            <a:chOff x="0" y="15886"/>
            <a:chExt cx="10820400" cy="643295"/>
          </a:xfrm>
        </p:grpSpPr>
        <p:sp>
          <p:nvSpPr>
            <p:cNvPr id="281" name="Google Shape;281;p25"/>
            <p:cNvSpPr/>
            <p:nvPr/>
          </p:nvSpPr>
          <p:spPr>
            <a:xfrm>
              <a:off x="0" y="15886"/>
              <a:ext cx="625127" cy="627409"/>
            </a:xfrm>
            <a:custGeom>
              <a:rect b="b" l="l" r="r" t="t"/>
              <a:pathLst>
                <a:path extrusionOk="0" h="627409" w="625127">
                  <a:moveTo>
                    <a:pt x="0" y="0"/>
                  </a:moveTo>
                  <a:lnTo>
                    <a:pt x="625127" y="0"/>
                  </a:lnTo>
                  <a:lnTo>
                    <a:pt x="625127" y="627409"/>
                  </a:lnTo>
                  <a:lnTo>
                    <a:pt x="0" y="6274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2" name="Google Shape;282;p25"/>
            <p:cNvSpPr txBox="1"/>
            <p:nvPr/>
          </p:nvSpPr>
          <p:spPr>
            <a:xfrm>
              <a:off x="753499" y="38100"/>
              <a:ext cx="1815522" cy="621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5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  <p:cxnSp>
          <p:nvCxnSpPr>
            <p:cNvPr id="283" name="Google Shape;283;p25"/>
            <p:cNvCxnSpPr/>
            <p:nvPr/>
          </p:nvCxnSpPr>
          <p:spPr>
            <a:xfrm>
              <a:off x="2886525" y="310540"/>
              <a:ext cx="3294624" cy="0"/>
            </a:xfrm>
            <a:prstGeom prst="straightConnector1">
              <a:avLst/>
            </a:prstGeom>
            <a:noFill/>
            <a:ln cap="flat" cmpd="sng" w="43475">
              <a:solidFill>
                <a:srgbClr val="1AD079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284" name="Google Shape;284;p25"/>
            <p:cNvSpPr txBox="1"/>
            <p:nvPr/>
          </p:nvSpPr>
          <p:spPr>
            <a:xfrm>
              <a:off x="6498651" y="93348"/>
              <a:ext cx="4321749" cy="396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Keynote by Prof. Luna Walberg</a:t>
              </a:r>
              <a:endParaRPr/>
            </a:p>
          </p:txBody>
        </p:sp>
      </p:grpSp>
      <p:sp>
        <p:nvSpPr>
          <p:cNvPr id="285" name="Google Shape;285;p25"/>
          <p:cNvSpPr txBox="1"/>
          <p:nvPr/>
        </p:nvSpPr>
        <p:spPr>
          <a:xfrm>
            <a:off x="9144000" y="4195378"/>
            <a:ext cx="8115300" cy="2360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Email:</a:t>
            </a:r>
            <a:endParaRPr/>
          </a:p>
          <a:p>
            <a:pPr indent="-291467" lvl="1" marL="58293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3122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hello@reallygreatsite.com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13122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Phone:</a:t>
            </a:r>
            <a:endParaRPr/>
          </a:p>
          <a:p>
            <a:pPr indent="-291467" lvl="1" marL="582935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3122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123-456-7890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9FF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6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291" name="Google Shape;291;p2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6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294" name="Google Shape;294;p2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6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97" name="Google Shape;297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299" name="Google Shape;299;p26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00" name="Google Shape;300;p2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03" name="Google Shape;303;p26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305" name="Google Shape;305;p26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06" name="Google Shape;306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26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09" name="Google Shape;309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F9FF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26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12" name="Google Shape;312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26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15" name="Google Shape;315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D079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26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18" name="Google Shape;318;p2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2D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26"/>
          <p:cNvSpPr txBox="1"/>
          <p:nvPr/>
        </p:nvSpPr>
        <p:spPr>
          <a:xfrm>
            <a:off x="1173043" y="3677619"/>
            <a:ext cx="4181285" cy="5099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321" name="Google Shape;321;p26"/>
          <p:cNvSpPr txBox="1"/>
          <p:nvPr/>
        </p:nvSpPr>
        <p:spPr>
          <a:xfrm>
            <a:off x="1116102" y="6770397"/>
            <a:ext cx="4368067" cy="252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22" name="Google Shape;322;p26"/>
          <p:cNvSpPr txBox="1"/>
          <p:nvPr/>
        </p:nvSpPr>
        <p:spPr>
          <a:xfrm>
            <a:off x="1688417" y="5005735"/>
            <a:ext cx="3150536" cy="372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Tomorrow Regular</a:t>
            </a:r>
            <a:endParaRPr/>
          </a:p>
        </p:txBody>
      </p:sp>
      <p:sp>
        <p:nvSpPr>
          <p:cNvPr id="323" name="Google Shape;323;p26"/>
          <p:cNvSpPr txBox="1"/>
          <p:nvPr/>
        </p:nvSpPr>
        <p:spPr>
          <a:xfrm>
            <a:off x="1523971" y="5994577"/>
            <a:ext cx="3479429" cy="283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324" name="Google Shape;324;p26"/>
          <p:cNvSpPr txBox="1"/>
          <p:nvPr/>
        </p:nvSpPr>
        <p:spPr>
          <a:xfrm>
            <a:off x="2319155" y="4702150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325" name="Google Shape;325;p26"/>
          <p:cNvSpPr txBox="1"/>
          <p:nvPr/>
        </p:nvSpPr>
        <p:spPr>
          <a:xfrm>
            <a:off x="2319155" y="5702842"/>
            <a:ext cx="1889061" cy="215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326" name="Google Shape;326;p26"/>
          <p:cNvSpPr txBox="1"/>
          <p:nvPr/>
        </p:nvSpPr>
        <p:spPr>
          <a:xfrm>
            <a:off x="1249355" y="9106880"/>
            <a:ext cx="725897" cy="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#FFFFFF</a:t>
            </a:r>
            <a:endParaRPr/>
          </a:p>
        </p:txBody>
      </p:sp>
      <p:sp>
        <p:nvSpPr>
          <p:cNvPr id="327" name="Google Shape;327;p26"/>
          <p:cNvSpPr txBox="1"/>
          <p:nvPr/>
        </p:nvSpPr>
        <p:spPr>
          <a:xfrm>
            <a:off x="2064714" y="9106880"/>
            <a:ext cx="725897" cy="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#F0F9FF</a:t>
            </a:r>
            <a:endParaRPr/>
          </a:p>
        </p:txBody>
      </p:sp>
      <p:sp>
        <p:nvSpPr>
          <p:cNvPr id="328" name="Google Shape;328;p26"/>
          <p:cNvSpPr txBox="1"/>
          <p:nvPr/>
        </p:nvSpPr>
        <p:spPr>
          <a:xfrm>
            <a:off x="2943011" y="9106880"/>
            <a:ext cx="725897" cy="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#D9D9D9</a:t>
            </a:r>
            <a:endParaRPr/>
          </a:p>
        </p:txBody>
      </p:sp>
      <p:sp>
        <p:nvSpPr>
          <p:cNvPr id="329" name="Google Shape;329;p26"/>
          <p:cNvSpPr txBox="1"/>
          <p:nvPr/>
        </p:nvSpPr>
        <p:spPr>
          <a:xfrm>
            <a:off x="3819515" y="9106880"/>
            <a:ext cx="725897" cy="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#1AD079</a:t>
            </a:r>
            <a:endParaRPr/>
          </a:p>
        </p:txBody>
      </p:sp>
      <p:sp>
        <p:nvSpPr>
          <p:cNvPr id="330" name="Google Shape;330;p26"/>
          <p:cNvSpPr txBox="1"/>
          <p:nvPr/>
        </p:nvSpPr>
        <p:spPr>
          <a:xfrm>
            <a:off x="4696916" y="9106880"/>
            <a:ext cx="725897" cy="161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#13122D</a:t>
            </a:r>
            <a:endParaRPr/>
          </a:p>
        </p:txBody>
      </p:sp>
      <p:sp>
        <p:nvSpPr>
          <p:cNvPr id="331" name="Google Shape;331;p26"/>
          <p:cNvSpPr txBox="1"/>
          <p:nvPr/>
        </p:nvSpPr>
        <p:spPr>
          <a:xfrm>
            <a:off x="3800933" y="1709954"/>
            <a:ext cx="10686133" cy="323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32" name="Google Shape;332;p26"/>
          <p:cNvSpPr txBox="1"/>
          <p:nvPr/>
        </p:nvSpPr>
        <p:spPr>
          <a:xfrm>
            <a:off x="5469973" y="700441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RESOURCE PAGE</a:t>
            </a: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6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6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6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6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6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6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6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6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6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6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6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6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6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6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6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6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6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6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6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6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6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6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6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6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6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6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6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6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6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6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6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6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6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6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6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6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6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9FF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7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377" name="Google Shape;377;p27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1312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7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27"/>
          <p:cNvSpPr txBox="1"/>
          <p:nvPr/>
        </p:nvSpPr>
        <p:spPr>
          <a:xfrm>
            <a:off x="3377480" y="2482841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80" name="Google Shape;380;p27"/>
          <p:cNvSpPr txBox="1"/>
          <p:nvPr/>
        </p:nvSpPr>
        <p:spPr>
          <a:xfrm>
            <a:off x="3377480" y="5260322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for this presentation template</a:t>
            </a:r>
            <a:endParaRPr/>
          </a:p>
        </p:txBody>
      </p:sp>
      <p:sp>
        <p:nvSpPr>
          <p:cNvPr id="381" name="Google Shape;381;p27"/>
          <p:cNvSpPr txBox="1"/>
          <p:nvPr/>
        </p:nvSpPr>
        <p:spPr>
          <a:xfrm>
            <a:off x="3377480" y="731768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382" name="Google Shape;382;p27"/>
          <p:cNvSpPr txBox="1"/>
          <p:nvPr/>
        </p:nvSpPr>
        <p:spPr>
          <a:xfrm>
            <a:off x="7108732" y="8470181"/>
            <a:ext cx="4070535" cy="506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sp>
        <p:nvSpPr>
          <p:cNvPr id="383" name="Google Shape;383;p27"/>
          <p:cNvSpPr txBox="1"/>
          <p:nvPr/>
        </p:nvSpPr>
        <p:spPr>
          <a:xfrm>
            <a:off x="5469973" y="1424930"/>
            <a:ext cx="7348055" cy="857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CREDITS</a:t>
            </a:r>
            <a:endParaRPr/>
          </a:p>
        </p:txBody>
      </p:sp>
      <p:sp>
        <p:nvSpPr>
          <p:cNvPr id="384" name="Google Shape;384;p27"/>
          <p:cNvSpPr txBox="1"/>
          <p:nvPr/>
        </p:nvSpPr>
        <p:spPr>
          <a:xfrm>
            <a:off x="5004582" y="6508064"/>
            <a:ext cx="827883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Pexels, Pixabay, Sketchify</a:t>
            </a:r>
            <a:endParaRPr/>
          </a:p>
        </p:txBody>
      </p:sp>
      <p:pic>
        <p:nvPicPr>
          <p:cNvPr id="385" name="Google Shape;3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000" y="3340225"/>
            <a:ext cx="5508000" cy="13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4"/>
          <p:cNvCxnSpPr/>
          <p:nvPr/>
        </p:nvCxnSpPr>
        <p:spPr>
          <a:xfrm>
            <a:off x="1028700" y="1620871"/>
            <a:ext cx="4198009" cy="0"/>
          </a:xfrm>
          <a:prstGeom prst="straightConnector1">
            <a:avLst/>
          </a:prstGeom>
          <a:noFill/>
          <a:ln cap="flat" cmpd="sng" w="28575">
            <a:solidFill>
              <a:srgbClr val="1AD079"/>
            </a:solidFill>
            <a:prstDash val="solid"/>
            <a:round/>
            <a:headEnd len="lg" w="lg" type="diamond"/>
            <a:tailEnd len="lg" w="lg" type="diamond"/>
          </a:ln>
        </p:spPr>
      </p:cxnSp>
      <p:cxnSp>
        <p:nvCxnSpPr>
          <p:cNvPr id="98" name="Google Shape;98;p14"/>
          <p:cNvCxnSpPr/>
          <p:nvPr/>
        </p:nvCxnSpPr>
        <p:spPr>
          <a:xfrm>
            <a:off x="13061291" y="1620871"/>
            <a:ext cx="4198009" cy="0"/>
          </a:xfrm>
          <a:prstGeom prst="straightConnector1">
            <a:avLst/>
          </a:prstGeom>
          <a:noFill/>
          <a:ln cap="flat" cmpd="sng" w="28575">
            <a:solidFill>
              <a:srgbClr val="1AD079"/>
            </a:solidFill>
            <a:prstDash val="solid"/>
            <a:round/>
            <a:headEnd len="lg" w="lg" type="diamond"/>
            <a:tailEnd len="lg" w="lg" type="diamond"/>
          </a:ln>
        </p:spPr>
      </p:cxnSp>
      <p:grpSp>
        <p:nvGrpSpPr>
          <p:cNvPr id="99" name="Google Shape;99;p14"/>
          <p:cNvGrpSpPr/>
          <p:nvPr/>
        </p:nvGrpSpPr>
        <p:grpSpPr>
          <a:xfrm>
            <a:off x="869291" y="2856832"/>
            <a:ext cx="4920570" cy="6401472"/>
            <a:chOff x="0" y="-47625"/>
            <a:chExt cx="1295953" cy="1685984"/>
          </a:xfrm>
        </p:grpSpPr>
        <p:sp>
          <p:nvSpPr>
            <p:cNvPr id="100" name="Google Shape;100;p14"/>
            <p:cNvSpPr/>
            <p:nvPr/>
          </p:nvSpPr>
          <p:spPr>
            <a:xfrm>
              <a:off x="0" y="0"/>
              <a:ext cx="1295953" cy="1638359"/>
            </a:xfrm>
            <a:custGeom>
              <a:rect b="b" l="l" r="r" t="t"/>
              <a:pathLst>
                <a:path extrusionOk="0" h="1638359" w="1295953">
                  <a:moveTo>
                    <a:pt x="31468" y="0"/>
                  </a:moveTo>
                  <a:lnTo>
                    <a:pt x="1264485" y="0"/>
                  </a:lnTo>
                  <a:cubicBezTo>
                    <a:pt x="1272831" y="0"/>
                    <a:pt x="1280835" y="3315"/>
                    <a:pt x="1286736" y="9217"/>
                  </a:cubicBezTo>
                  <a:cubicBezTo>
                    <a:pt x="1292637" y="15118"/>
                    <a:pt x="1295953" y="23122"/>
                    <a:pt x="1295953" y="31468"/>
                  </a:cubicBezTo>
                  <a:lnTo>
                    <a:pt x="1295953" y="1606891"/>
                  </a:lnTo>
                  <a:cubicBezTo>
                    <a:pt x="1295953" y="1624270"/>
                    <a:pt x="1281864" y="1638359"/>
                    <a:pt x="1264485" y="1638359"/>
                  </a:cubicBezTo>
                  <a:lnTo>
                    <a:pt x="31468" y="1638359"/>
                  </a:lnTo>
                  <a:cubicBezTo>
                    <a:pt x="23122" y="1638359"/>
                    <a:pt x="15118" y="1635043"/>
                    <a:pt x="9217" y="1629142"/>
                  </a:cubicBezTo>
                  <a:cubicBezTo>
                    <a:pt x="3315" y="1623241"/>
                    <a:pt x="0" y="1615237"/>
                    <a:pt x="0" y="1606891"/>
                  </a:cubicBezTo>
                  <a:lnTo>
                    <a:pt x="0" y="31468"/>
                  </a:lnTo>
                  <a:cubicBezTo>
                    <a:pt x="0" y="14089"/>
                    <a:pt x="14089" y="0"/>
                    <a:pt x="31468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4"/>
            <p:cNvSpPr txBox="1"/>
            <p:nvPr/>
          </p:nvSpPr>
          <p:spPr>
            <a:xfrm>
              <a:off x="0" y="-47625"/>
              <a:ext cx="1295953" cy="1685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4"/>
          <p:cNvGrpSpPr/>
          <p:nvPr/>
        </p:nvGrpSpPr>
        <p:grpSpPr>
          <a:xfrm>
            <a:off x="6683715" y="2856832"/>
            <a:ext cx="4920570" cy="6401472"/>
            <a:chOff x="0" y="-47625"/>
            <a:chExt cx="1295953" cy="1685984"/>
          </a:xfrm>
        </p:grpSpPr>
        <p:sp>
          <p:nvSpPr>
            <p:cNvPr id="103" name="Google Shape;103;p14"/>
            <p:cNvSpPr/>
            <p:nvPr/>
          </p:nvSpPr>
          <p:spPr>
            <a:xfrm>
              <a:off x="0" y="0"/>
              <a:ext cx="1295953" cy="1638359"/>
            </a:xfrm>
            <a:custGeom>
              <a:rect b="b" l="l" r="r" t="t"/>
              <a:pathLst>
                <a:path extrusionOk="0" h="1638359" w="1295953">
                  <a:moveTo>
                    <a:pt x="31468" y="0"/>
                  </a:moveTo>
                  <a:lnTo>
                    <a:pt x="1264485" y="0"/>
                  </a:lnTo>
                  <a:cubicBezTo>
                    <a:pt x="1272831" y="0"/>
                    <a:pt x="1280835" y="3315"/>
                    <a:pt x="1286736" y="9217"/>
                  </a:cubicBezTo>
                  <a:cubicBezTo>
                    <a:pt x="1292637" y="15118"/>
                    <a:pt x="1295953" y="23122"/>
                    <a:pt x="1295953" y="31468"/>
                  </a:cubicBezTo>
                  <a:lnTo>
                    <a:pt x="1295953" y="1606891"/>
                  </a:lnTo>
                  <a:cubicBezTo>
                    <a:pt x="1295953" y="1624270"/>
                    <a:pt x="1281864" y="1638359"/>
                    <a:pt x="1264485" y="1638359"/>
                  </a:cubicBezTo>
                  <a:lnTo>
                    <a:pt x="31468" y="1638359"/>
                  </a:lnTo>
                  <a:cubicBezTo>
                    <a:pt x="23122" y="1638359"/>
                    <a:pt x="15118" y="1635043"/>
                    <a:pt x="9217" y="1629142"/>
                  </a:cubicBezTo>
                  <a:cubicBezTo>
                    <a:pt x="3315" y="1623241"/>
                    <a:pt x="0" y="1615237"/>
                    <a:pt x="0" y="1606891"/>
                  </a:cubicBezTo>
                  <a:lnTo>
                    <a:pt x="0" y="31468"/>
                  </a:lnTo>
                  <a:cubicBezTo>
                    <a:pt x="0" y="14089"/>
                    <a:pt x="14089" y="0"/>
                    <a:pt x="31468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 txBox="1"/>
            <p:nvPr/>
          </p:nvSpPr>
          <p:spPr>
            <a:xfrm>
              <a:off x="0" y="-47625"/>
              <a:ext cx="1295953" cy="1685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4"/>
          <p:cNvGrpSpPr/>
          <p:nvPr/>
        </p:nvGrpSpPr>
        <p:grpSpPr>
          <a:xfrm>
            <a:off x="12338730" y="2856832"/>
            <a:ext cx="4920570" cy="6401472"/>
            <a:chOff x="0" y="-47625"/>
            <a:chExt cx="1295953" cy="1685984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0"/>
              <a:ext cx="1295953" cy="1638359"/>
            </a:xfrm>
            <a:custGeom>
              <a:rect b="b" l="l" r="r" t="t"/>
              <a:pathLst>
                <a:path extrusionOk="0" h="1638359" w="1295953">
                  <a:moveTo>
                    <a:pt x="31468" y="0"/>
                  </a:moveTo>
                  <a:lnTo>
                    <a:pt x="1264485" y="0"/>
                  </a:lnTo>
                  <a:cubicBezTo>
                    <a:pt x="1272831" y="0"/>
                    <a:pt x="1280835" y="3315"/>
                    <a:pt x="1286736" y="9217"/>
                  </a:cubicBezTo>
                  <a:cubicBezTo>
                    <a:pt x="1292637" y="15118"/>
                    <a:pt x="1295953" y="23122"/>
                    <a:pt x="1295953" y="31468"/>
                  </a:cubicBezTo>
                  <a:lnTo>
                    <a:pt x="1295953" y="1606891"/>
                  </a:lnTo>
                  <a:cubicBezTo>
                    <a:pt x="1295953" y="1624270"/>
                    <a:pt x="1281864" y="1638359"/>
                    <a:pt x="1264485" y="1638359"/>
                  </a:cubicBezTo>
                  <a:lnTo>
                    <a:pt x="31468" y="1638359"/>
                  </a:lnTo>
                  <a:cubicBezTo>
                    <a:pt x="23122" y="1638359"/>
                    <a:pt x="15118" y="1635043"/>
                    <a:pt x="9217" y="1629142"/>
                  </a:cubicBezTo>
                  <a:cubicBezTo>
                    <a:pt x="3315" y="1623241"/>
                    <a:pt x="0" y="1615237"/>
                    <a:pt x="0" y="1606891"/>
                  </a:cubicBezTo>
                  <a:lnTo>
                    <a:pt x="0" y="31468"/>
                  </a:lnTo>
                  <a:cubicBezTo>
                    <a:pt x="0" y="14089"/>
                    <a:pt x="14089" y="0"/>
                    <a:pt x="31468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0" y="-47625"/>
              <a:ext cx="1295953" cy="1685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13591970" y="5968153"/>
            <a:ext cx="2414090" cy="2573158"/>
          </a:xfrm>
          <a:custGeom>
            <a:rect b="b" l="l" r="r" t="t"/>
            <a:pathLst>
              <a:path extrusionOk="0" h="2573158" w="2414090">
                <a:moveTo>
                  <a:pt x="0" y="0"/>
                </a:moveTo>
                <a:lnTo>
                  <a:pt x="2414090" y="0"/>
                </a:lnTo>
                <a:lnTo>
                  <a:pt x="2414090" y="2573159"/>
                </a:lnTo>
                <a:lnTo>
                  <a:pt x="0" y="257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7622240" y="5968153"/>
            <a:ext cx="3043521" cy="2573158"/>
          </a:xfrm>
          <a:custGeom>
            <a:rect b="b" l="l" r="r" t="t"/>
            <a:pathLst>
              <a:path extrusionOk="0" h="2573158" w="3043521">
                <a:moveTo>
                  <a:pt x="0" y="0"/>
                </a:moveTo>
                <a:lnTo>
                  <a:pt x="3043520" y="0"/>
                </a:lnTo>
                <a:lnTo>
                  <a:pt x="3043520" y="2573159"/>
                </a:lnTo>
                <a:lnTo>
                  <a:pt x="0" y="257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 txBox="1"/>
          <p:nvPr/>
        </p:nvSpPr>
        <p:spPr>
          <a:xfrm>
            <a:off x="5889717" y="1162050"/>
            <a:ext cx="6508565" cy="1079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OVERVIEW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1622499" y="3745125"/>
            <a:ext cx="341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Part 1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7175800" y="3745125"/>
            <a:ext cx="3936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Part 2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13277258" y="3745125"/>
            <a:ext cx="304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Part 3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1900322" y="4656139"/>
            <a:ext cx="2858508" cy="72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Introduction to Investment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6865246" y="4656139"/>
            <a:ext cx="4557507" cy="72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Types of Investment: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Traditional, Alternative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3369761" y="4656139"/>
            <a:ext cx="2858508" cy="72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Summary 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Conclusion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073407" y="5968153"/>
            <a:ext cx="2512338" cy="2573158"/>
          </a:xfrm>
          <a:custGeom>
            <a:rect b="b" l="l" r="r" t="t"/>
            <a:pathLst>
              <a:path extrusionOk="0" h="2573158" w="2512338">
                <a:moveTo>
                  <a:pt x="0" y="0"/>
                </a:moveTo>
                <a:lnTo>
                  <a:pt x="2512338" y="0"/>
                </a:lnTo>
                <a:lnTo>
                  <a:pt x="2512338" y="2573159"/>
                </a:lnTo>
                <a:lnTo>
                  <a:pt x="0" y="2573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28164" r="24456" t="0"/>
          <a:stretch/>
        </p:blipFill>
        <p:spPr>
          <a:xfrm>
            <a:off x="10972800" y="0"/>
            <a:ext cx="73152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1028700" y="1190625"/>
            <a:ext cx="81153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WHAT IS INVESTMENT? 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028700" y="4185853"/>
            <a:ext cx="8115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It involves allocating resources into assets with the hope of generating income or profit over a certain period.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F0F9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We can group investments into two: traditional and alternative.</a:t>
            </a:r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1028700" y="8775829"/>
            <a:ext cx="8347551" cy="482410"/>
            <a:chOff x="0" y="15886"/>
            <a:chExt cx="11130068" cy="643214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15886"/>
              <a:ext cx="625127" cy="627409"/>
            </a:xfrm>
            <a:custGeom>
              <a:rect b="b" l="l" r="r" t="t"/>
              <a:pathLst>
                <a:path extrusionOk="0" h="627409" w="625127">
                  <a:moveTo>
                    <a:pt x="0" y="0"/>
                  </a:moveTo>
                  <a:lnTo>
                    <a:pt x="625127" y="0"/>
                  </a:lnTo>
                  <a:lnTo>
                    <a:pt x="625127" y="627409"/>
                  </a:lnTo>
                  <a:lnTo>
                    <a:pt x="0" y="6274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5"/>
            <p:cNvSpPr txBox="1"/>
            <p:nvPr/>
          </p:nvSpPr>
          <p:spPr>
            <a:xfrm>
              <a:off x="753499" y="38100"/>
              <a:ext cx="1815600" cy="6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5" u="none" cap="none" strike="noStrike">
                  <a:solidFill>
                    <a:srgbClr val="F0F9FF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  <p:cxnSp>
          <p:nvCxnSpPr>
            <p:cNvPr id="128" name="Google Shape;128;p15"/>
            <p:cNvCxnSpPr/>
            <p:nvPr/>
          </p:nvCxnSpPr>
          <p:spPr>
            <a:xfrm>
              <a:off x="2886525" y="310540"/>
              <a:ext cx="3294624" cy="0"/>
            </a:xfrm>
            <a:prstGeom prst="straightConnector1">
              <a:avLst/>
            </a:prstGeom>
            <a:noFill/>
            <a:ln cap="flat" cmpd="sng" w="43475">
              <a:solidFill>
                <a:srgbClr val="1AD079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129" name="Google Shape;129;p15"/>
            <p:cNvSpPr txBox="1"/>
            <p:nvPr/>
          </p:nvSpPr>
          <p:spPr>
            <a:xfrm>
              <a:off x="6498668" y="93347"/>
              <a:ext cx="4631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0F9FF"/>
                  </a:solidFill>
                  <a:latin typeface="DM Sans"/>
                  <a:ea typeface="DM Sans"/>
                  <a:cs typeface="DM Sans"/>
                  <a:sym typeface="DM Sans"/>
                </a:rPr>
                <a:t>Keynote by Prof. Luna Walberg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 b="0" l="29396" r="29397" t="0"/>
          <a:stretch/>
        </p:blipFill>
        <p:spPr>
          <a:xfrm>
            <a:off x="1028700" y="1028700"/>
            <a:ext cx="6028556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 txBox="1"/>
          <p:nvPr/>
        </p:nvSpPr>
        <p:spPr>
          <a:xfrm>
            <a:off x="9144000" y="1190625"/>
            <a:ext cx="81153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TRADITIONAL INVESTMENTS</a:t>
            </a:r>
            <a:endParaRPr/>
          </a:p>
        </p:txBody>
      </p:sp>
      <p:grpSp>
        <p:nvGrpSpPr>
          <p:cNvPr id="136" name="Google Shape;136;p16"/>
          <p:cNvGrpSpPr/>
          <p:nvPr/>
        </p:nvGrpSpPr>
        <p:grpSpPr>
          <a:xfrm>
            <a:off x="9144000" y="8775829"/>
            <a:ext cx="8665027" cy="482471"/>
            <a:chOff x="0" y="15886"/>
            <a:chExt cx="11553369" cy="643295"/>
          </a:xfrm>
        </p:grpSpPr>
        <p:sp>
          <p:nvSpPr>
            <p:cNvPr id="137" name="Google Shape;137;p16"/>
            <p:cNvSpPr/>
            <p:nvPr/>
          </p:nvSpPr>
          <p:spPr>
            <a:xfrm>
              <a:off x="0" y="15886"/>
              <a:ext cx="625127" cy="627409"/>
            </a:xfrm>
            <a:custGeom>
              <a:rect b="b" l="l" r="r" t="t"/>
              <a:pathLst>
                <a:path extrusionOk="0" h="627409" w="625127">
                  <a:moveTo>
                    <a:pt x="0" y="0"/>
                  </a:moveTo>
                  <a:lnTo>
                    <a:pt x="625127" y="0"/>
                  </a:lnTo>
                  <a:lnTo>
                    <a:pt x="625127" y="627409"/>
                  </a:lnTo>
                  <a:lnTo>
                    <a:pt x="0" y="6274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8" name="Google Shape;138;p16"/>
            <p:cNvSpPr txBox="1"/>
            <p:nvPr/>
          </p:nvSpPr>
          <p:spPr>
            <a:xfrm>
              <a:off x="753499" y="38100"/>
              <a:ext cx="1815522" cy="621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5" u="none" cap="none" strike="noStrike">
                  <a:solidFill>
                    <a:srgbClr val="F0F9FF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  <p:cxnSp>
          <p:nvCxnSpPr>
            <p:cNvPr id="139" name="Google Shape;139;p16"/>
            <p:cNvCxnSpPr/>
            <p:nvPr/>
          </p:nvCxnSpPr>
          <p:spPr>
            <a:xfrm>
              <a:off x="2886525" y="310540"/>
              <a:ext cx="3294624" cy="0"/>
            </a:xfrm>
            <a:prstGeom prst="straightConnector1">
              <a:avLst/>
            </a:prstGeom>
            <a:noFill/>
            <a:ln cap="flat" cmpd="sng" w="43475">
              <a:solidFill>
                <a:srgbClr val="1AD079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140" name="Google Shape;140;p16"/>
            <p:cNvSpPr txBox="1"/>
            <p:nvPr/>
          </p:nvSpPr>
          <p:spPr>
            <a:xfrm>
              <a:off x="6498669" y="93347"/>
              <a:ext cx="505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F0F9FF"/>
                  </a:solidFill>
                  <a:latin typeface="DM Sans"/>
                  <a:ea typeface="DM Sans"/>
                  <a:cs typeface="DM Sans"/>
                  <a:sym typeface="DM Sans"/>
                </a:rPr>
                <a:t>Keynote by Prof. Luna Walberg</a:t>
              </a:r>
              <a:endParaRPr/>
            </a:p>
          </p:txBody>
        </p:sp>
      </p:grpSp>
      <p:sp>
        <p:nvSpPr>
          <p:cNvPr id="141" name="Google Shape;141;p16"/>
          <p:cNvSpPr txBox="1"/>
          <p:nvPr/>
        </p:nvSpPr>
        <p:spPr>
          <a:xfrm>
            <a:off x="9144000" y="4195378"/>
            <a:ext cx="8115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9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Well-known assets</a:t>
            </a:r>
            <a:endParaRPr/>
          </a:p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9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Highly liquid and can be sold or bought quickly</a:t>
            </a:r>
            <a:endParaRPr/>
          </a:p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9FF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Typically have lower entry barriers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/>
          <p:nvPr/>
        </p:nvSpPr>
        <p:spPr>
          <a:xfrm>
            <a:off x="1009650" y="3522077"/>
            <a:ext cx="7953036" cy="3404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EXAMPLES OF TRADITIONAL INVESTMENTS</a:t>
            </a:r>
            <a:endParaRPr/>
          </a:p>
        </p:txBody>
      </p:sp>
      <p:grpSp>
        <p:nvGrpSpPr>
          <p:cNvPr id="147" name="Google Shape;147;p17"/>
          <p:cNvGrpSpPr/>
          <p:nvPr/>
        </p:nvGrpSpPr>
        <p:grpSpPr>
          <a:xfrm>
            <a:off x="10031679" y="992535"/>
            <a:ext cx="7227621" cy="2648342"/>
            <a:chOff x="0" y="-9525"/>
            <a:chExt cx="1903571" cy="697506"/>
          </a:xfrm>
        </p:grpSpPr>
        <p:sp>
          <p:nvSpPr>
            <p:cNvPr id="148" name="Google Shape;148;p17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7"/>
          <p:cNvGrpSpPr/>
          <p:nvPr/>
        </p:nvGrpSpPr>
        <p:grpSpPr>
          <a:xfrm>
            <a:off x="10031679" y="3802502"/>
            <a:ext cx="7227621" cy="2648342"/>
            <a:chOff x="0" y="-9525"/>
            <a:chExt cx="1903571" cy="697506"/>
          </a:xfrm>
        </p:grpSpPr>
        <p:sp>
          <p:nvSpPr>
            <p:cNvPr id="151" name="Google Shape;151;p17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7"/>
          <p:cNvGrpSpPr/>
          <p:nvPr/>
        </p:nvGrpSpPr>
        <p:grpSpPr>
          <a:xfrm>
            <a:off x="10031679" y="6609958"/>
            <a:ext cx="7227621" cy="2648342"/>
            <a:chOff x="0" y="-9525"/>
            <a:chExt cx="1903571" cy="697506"/>
          </a:xfrm>
        </p:grpSpPr>
        <p:sp>
          <p:nvSpPr>
            <p:cNvPr id="154" name="Google Shape;154;p17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AD0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0" y="-9525"/>
              <a:ext cx="1903571" cy="69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17"/>
          <p:cNvSpPr txBox="1"/>
          <p:nvPr/>
        </p:nvSpPr>
        <p:spPr>
          <a:xfrm>
            <a:off x="11095714" y="1587060"/>
            <a:ext cx="50997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Stocks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11095714" y="4186254"/>
            <a:ext cx="5099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Bonds and other fixed-income investments</a:t>
            </a:r>
            <a:endParaRPr/>
          </a:p>
        </p:txBody>
      </p:sp>
      <p:sp>
        <p:nvSpPr>
          <p:cNvPr id="158" name="Google Shape;158;p17"/>
          <p:cNvSpPr txBox="1"/>
          <p:nvPr/>
        </p:nvSpPr>
        <p:spPr>
          <a:xfrm>
            <a:off x="11296158" y="2129918"/>
            <a:ext cx="4698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Shares of ownership in publicly traded companies and are bought by the general public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10752096" y="5148147"/>
            <a:ext cx="578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Debt instruments issued by governments or corporations where a bondholder lends money in exchange for a fixed interest rate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11095714" y="7016207"/>
            <a:ext cx="50997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Mutual funds</a:t>
            </a:r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0752096" y="7559066"/>
            <a:ext cx="5786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Professionally-managed investments that pool money from multiple investors to “mutually” buy stocks, bonds, and other investments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122D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/>
        </p:nvSpPr>
        <p:spPr>
          <a:xfrm>
            <a:off x="1028700" y="1162050"/>
            <a:ext cx="162306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0F9FF"/>
                </a:solidFill>
                <a:latin typeface="Tomorrow"/>
                <a:ea typeface="Tomorrow"/>
                <a:cs typeface="Tomorrow"/>
                <a:sym typeface="Tomorrow"/>
              </a:rPr>
              <a:t>BENEFITS OF TRADITIONAL INVESTMENTS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1322061" y="8077200"/>
            <a:ext cx="435371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Accessibility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6967145" y="8077200"/>
            <a:ext cx="435371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Liquidity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12612428" y="8077200"/>
            <a:ext cx="435371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Regulation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1028700" y="8620059"/>
            <a:ext cx="494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Anyone with a brokerage account can buy and sell traditional assets easily.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673784" y="8620059"/>
            <a:ext cx="494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Investors can quickly convert their assets into cash when needed.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12319066" y="8620059"/>
            <a:ext cx="494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Government agencies heavily regulate traditional investments.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8168" r="8168" t="0"/>
          <a:stretch/>
        </p:blipFill>
        <p:spPr>
          <a:xfrm>
            <a:off x="1028899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 b="12564" l="24407" r="2794" t="422"/>
          <a:stretch/>
        </p:blipFill>
        <p:spPr>
          <a:xfrm>
            <a:off x="6673983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 b="23470" l="0" r="0" t="23471"/>
          <a:stretch/>
        </p:blipFill>
        <p:spPr>
          <a:xfrm>
            <a:off x="12319066" y="3591669"/>
            <a:ext cx="4940433" cy="393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D079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4439" l="0" r="0" t="4439"/>
          <a:stretch/>
        </p:blipFill>
        <p:spPr>
          <a:xfrm>
            <a:off x="1028700" y="1028700"/>
            <a:ext cx="6028556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9334899" y="1190625"/>
            <a:ext cx="79245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ALTERNATIVE INVESTMENTS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9334899" y="4195378"/>
            <a:ext cx="79245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22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Not publicly traded</a:t>
            </a:r>
            <a:endParaRPr/>
          </a:p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22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Have lower liquidity and can’t be easily sold or converted into cash</a:t>
            </a:r>
            <a:endParaRPr/>
          </a:p>
          <a:p>
            <a:pPr indent="-291467" lvl="1" marL="58293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22D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Often restricted to accredited or institutional investors only</a:t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9144000" y="8775829"/>
            <a:ext cx="8349576" cy="482471"/>
            <a:chOff x="0" y="15886"/>
            <a:chExt cx="11132768" cy="643295"/>
          </a:xfrm>
        </p:grpSpPr>
        <p:sp>
          <p:nvSpPr>
            <p:cNvPr id="184" name="Google Shape;184;p19"/>
            <p:cNvSpPr/>
            <p:nvPr/>
          </p:nvSpPr>
          <p:spPr>
            <a:xfrm>
              <a:off x="0" y="15886"/>
              <a:ext cx="625127" cy="627409"/>
            </a:xfrm>
            <a:custGeom>
              <a:rect b="b" l="l" r="r" t="t"/>
              <a:pathLst>
                <a:path extrusionOk="0" h="627409" w="625127">
                  <a:moveTo>
                    <a:pt x="0" y="0"/>
                  </a:moveTo>
                  <a:lnTo>
                    <a:pt x="625127" y="0"/>
                  </a:lnTo>
                  <a:lnTo>
                    <a:pt x="625127" y="627409"/>
                  </a:lnTo>
                  <a:lnTo>
                    <a:pt x="0" y="6274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19"/>
            <p:cNvSpPr txBox="1"/>
            <p:nvPr/>
          </p:nvSpPr>
          <p:spPr>
            <a:xfrm>
              <a:off x="753499" y="38100"/>
              <a:ext cx="1815522" cy="6210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95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CRIMSWEST UNIVERSITY</a:t>
              </a:r>
              <a:endParaRPr/>
            </a:p>
          </p:txBody>
        </p:sp>
        <p:cxnSp>
          <p:nvCxnSpPr>
            <p:cNvPr id="186" name="Google Shape;186;p19"/>
            <p:cNvCxnSpPr/>
            <p:nvPr/>
          </p:nvCxnSpPr>
          <p:spPr>
            <a:xfrm>
              <a:off x="2886525" y="310540"/>
              <a:ext cx="3294624" cy="0"/>
            </a:xfrm>
            <a:prstGeom prst="straightConnector1">
              <a:avLst/>
            </a:prstGeom>
            <a:noFill/>
            <a:ln cap="flat" cmpd="sng" w="43475">
              <a:solidFill>
                <a:srgbClr val="13122D"/>
              </a:solidFill>
              <a:prstDash val="solid"/>
              <a:round/>
              <a:headEnd len="lg" w="lg" type="diamond"/>
              <a:tailEnd len="lg" w="lg" type="diamond"/>
            </a:ln>
          </p:spPr>
        </p:cxnSp>
        <p:sp>
          <p:nvSpPr>
            <p:cNvPr id="187" name="Google Shape;187;p19"/>
            <p:cNvSpPr txBox="1"/>
            <p:nvPr/>
          </p:nvSpPr>
          <p:spPr>
            <a:xfrm>
              <a:off x="6498668" y="93347"/>
              <a:ext cx="4634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13122D"/>
                  </a:solidFill>
                  <a:latin typeface="DM Sans"/>
                  <a:ea typeface="DM Sans"/>
                  <a:cs typeface="DM Sans"/>
                  <a:sym typeface="DM Sans"/>
                </a:rPr>
                <a:t>Keynote by Prof. Luna Walberg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D079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/>
        </p:nvSpPr>
        <p:spPr>
          <a:xfrm>
            <a:off x="1009650" y="3522077"/>
            <a:ext cx="7953036" cy="3404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EXAMPLES OF ALTERNATIVE INVESTMENTS</a:t>
            </a:r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10031679" y="1028700"/>
            <a:ext cx="7227621" cy="2612177"/>
            <a:chOff x="0" y="0"/>
            <a:chExt cx="1903571" cy="687981"/>
          </a:xfrm>
        </p:grpSpPr>
        <p:sp>
          <p:nvSpPr>
            <p:cNvPr id="194" name="Google Shape;194;p20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10031679" y="3838667"/>
            <a:ext cx="7227621" cy="2612177"/>
            <a:chOff x="0" y="0"/>
            <a:chExt cx="1903571" cy="687981"/>
          </a:xfrm>
        </p:grpSpPr>
        <p:sp>
          <p:nvSpPr>
            <p:cNvPr id="197" name="Google Shape;197;p20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0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20"/>
          <p:cNvGrpSpPr/>
          <p:nvPr/>
        </p:nvGrpSpPr>
        <p:grpSpPr>
          <a:xfrm>
            <a:off x="10031679" y="6646123"/>
            <a:ext cx="7227621" cy="2612177"/>
            <a:chOff x="0" y="0"/>
            <a:chExt cx="1903571" cy="687981"/>
          </a:xfrm>
        </p:grpSpPr>
        <p:sp>
          <p:nvSpPr>
            <p:cNvPr id="200" name="Google Shape;200;p20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0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0"/>
          <p:cNvSpPr txBox="1"/>
          <p:nvPr/>
        </p:nvSpPr>
        <p:spPr>
          <a:xfrm>
            <a:off x="11095714" y="1744239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Private equity</a:t>
            </a:r>
            <a:endParaRPr/>
          </a:p>
        </p:txBody>
      </p:sp>
      <p:sp>
        <p:nvSpPr>
          <p:cNvPr id="203" name="Google Shape;203;p20"/>
          <p:cNvSpPr txBox="1"/>
          <p:nvPr/>
        </p:nvSpPr>
        <p:spPr>
          <a:xfrm>
            <a:off x="11095714" y="4337146"/>
            <a:ext cx="509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Hedge funds</a:t>
            </a:r>
            <a:endParaRPr/>
          </a:p>
        </p:txBody>
      </p:sp>
      <p:sp>
        <p:nvSpPr>
          <p:cNvPr id="204" name="Google Shape;204;p20"/>
          <p:cNvSpPr txBox="1"/>
          <p:nvPr/>
        </p:nvSpPr>
        <p:spPr>
          <a:xfrm>
            <a:off x="11296158" y="2287097"/>
            <a:ext cx="469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Investments in private companies or buyouts of public companies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10752096" y="4880005"/>
            <a:ext cx="578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Pooled funds (endowments, pension funds, and mutual funds) that use diverse and high-risk strategies to generate high return</a:t>
            </a:r>
            <a:endParaRPr/>
          </a:p>
        </p:txBody>
      </p:sp>
      <p:sp>
        <p:nvSpPr>
          <p:cNvPr id="206" name="Google Shape;206;p20"/>
          <p:cNvSpPr txBox="1"/>
          <p:nvPr/>
        </p:nvSpPr>
        <p:spPr>
          <a:xfrm>
            <a:off x="11095714" y="7253161"/>
            <a:ext cx="509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Private debt</a:t>
            </a:r>
            <a:endParaRPr/>
          </a:p>
        </p:txBody>
      </p:sp>
      <p:sp>
        <p:nvSpPr>
          <p:cNvPr id="207" name="Google Shape;207;p20"/>
          <p:cNvSpPr txBox="1"/>
          <p:nvPr/>
        </p:nvSpPr>
        <p:spPr>
          <a:xfrm>
            <a:off x="10752096" y="7796020"/>
            <a:ext cx="578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Involves lending companies or projects outside of traditional banking institutions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AD079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/>
        </p:nvSpPr>
        <p:spPr>
          <a:xfrm>
            <a:off x="9306264" y="2927971"/>
            <a:ext cx="7953000" cy="48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13122D"/>
                </a:solidFill>
                <a:latin typeface="Tomorrow"/>
                <a:ea typeface="Tomorrow"/>
                <a:cs typeface="Tomorrow"/>
                <a:sym typeface="Tomorrow"/>
              </a:rPr>
              <a:t>MORE EXAMPLES OF ALTERNATIVE INVESTMENTS</a:t>
            </a:r>
            <a:endParaRPr/>
          </a:p>
        </p:txBody>
      </p:sp>
      <p:grpSp>
        <p:nvGrpSpPr>
          <p:cNvPr id="213" name="Google Shape;213;p21"/>
          <p:cNvGrpSpPr/>
          <p:nvPr/>
        </p:nvGrpSpPr>
        <p:grpSpPr>
          <a:xfrm>
            <a:off x="1028700" y="1028700"/>
            <a:ext cx="7227621" cy="2612177"/>
            <a:chOff x="0" y="0"/>
            <a:chExt cx="1903571" cy="687981"/>
          </a:xfrm>
        </p:grpSpPr>
        <p:sp>
          <p:nvSpPr>
            <p:cNvPr id="214" name="Google Shape;214;p21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1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1"/>
          <p:cNvGrpSpPr/>
          <p:nvPr/>
        </p:nvGrpSpPr>
        <p:grpSpPr>
          <a:xfrm>
            <a:off x="1028700" y="3838667"/>
            <a:ext cx="7227621" cy="2612177"/>
            <a:chOff x="0" y="0"/>
            <a:chExt cx="1903571" cy="687981"/>
          </a:xfrm>
        </p:grpSpPr>
        <p:sp>
          <p:nvSpPr>
            <p:cNvPr id="217" name="Google Shape;217;p21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F0F9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1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1"/>
          <p:cNvGrpSpPr/>
          <p:nvPr/>
        </p:nvGrpSpPr>
        <p:grpSpPr>
          <a:xfrm>
            <a:off x="1028700" y="6646123"/>
            <a:ext cx="7227621" cy="2612177"/>
            <a:chOff x="0" y="0"/>
            <a:chExt cx="1903571" cy="687981"/>
          </a:xfrm>
        </p:grpSpPr>
        <p:sp>
          <p:nvSpPr>
            <p:cNvPr id="220" name="Google Shape;220;p21"/>
            <p:cNvSpPr/>
            <p:nvPr/>
          </p:nvSpPr>
          <p:spPr>
            <a:xfrm>
              <a:off x="0" y="0"/>
              <a:ext cx="1903571" cy="687981"/>
            </a:xfrm>
            <a:custGeom>
              <a:rect b="b" l="l" r="r" t="t"/>
              <a:pathLst>
                <a:path extrusionOk="0" h="687981" w="1903571">
                  <a:moveTo>
                    <a:pt x="21423" y="0"/>
                  </a:moveTo>
                  <a:lnTo>
                    <a:pt x="1882148" y="0"/>
                  </a:lnTo>
                  <a:cubicBezTo>
                    <a:pt x="1893980" y="0"/>
                    <a:pt x="1903571" y="9591"/>
                    <a:pt x="1903571" y="21423"/>
                  </a:cubicBezTo>
                  <a:lnTo>
                    <a:pt x="1903571" y="666558"/>
                  </a:lnTo>
                  <a:cubicBezTo>
                    <a:pt x="1903571" y="678389"/>
                    <a:pt x="1893980" y="687981"/>
                    <a:pt x="1882148" y="687981"/>
                  </a:cubicBezTo>
                  <a:lnTo>
                    <a:pt x="21423" y="687981"/>
                  </a:lnTo>
                  <a:cubicBezTo>
                    <a:pt x="15741" y="687981"/>
                    <a:pt x="10292" y="685724"/>
                    <a:pt x="6275" y="681706"/>
                  </a:cubicBezTo>
                  <a:cubicBezTo>
                    <a:pt x="2257" y="677689"/>
                    <a:pt x="0" y="672239"/>
                    <a:pt x="0" y="666558"/>
                  </a:cubicBezTo>
                  <a:lnTo>
                    <a:pt x="0" y="21423"/>
                  </a:lnTo>
                  <a:cubicBezTo>
                    <a:pt x="0" y="9591"/>
                    <a:pt x="9591" y="0"/>
                    <a:pt x="21423" y="0"/>
                  </a:cubicBezTo>
                  <a:close/>
                </a:path>
              </a:pathLst>
            </a:custGeom>
            <a:solidFill>
              <a:srgbClr val="1312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1"/>
            <p:cNvSpPr txBox="1"/>
            <p:nvPr/>
          </p:nvSpPr>
          <p:spPr>
            <a:xfrm>
              <a:off x="0" y="28575"/>
              <a:ext cx="1903571" cy="65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1"/>
          <p:cNvSpPr txBox="1"/>
          <p:nvPr/>
        </p:nvSpPr>
        <p:spPr>
          <a:xfrm>
            <a:off x="2092735" y="1587060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Structured products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2092735" y="4554205"/>
            <a:ext cx="5099551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Commodities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2025920" y="2129918"/>
            <a:ext cx="5233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Potential of earning high return depends on the </a:t>
            </a:r>
            <a:r>
              <a:rPr lang="en-US" sz="2100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performance</a:t>
            </a: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 or value of an underlying index or basket of securities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1749117" y="5097064"/>
            <a:ext cx="578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3122D"/>
                </a:solidFill>
                <a:latin typeface="DM Sans"/>
                <a:ea typeface="DM Sans"/>
                <a:cs typeface="DM Sans"/>
                <a:sym typeface="DM Sans"/>
              </a:rPr>
              <a:t>Raw materials or primary agricultural products that can be bought or sold</a:t>
            </a:r>
            <a:endParaRPr/>
          </a:p>
        </p:txBody>
      </p:sp>
      <p:sp>
        <p:nvSpPr>
          <p:cNvPr id="226" name="Google Shape;226;p21"/>
          <p:cNvSpPr txBox="1"/>
          <p:nvPr/>
        </p:nvSpPr>
        <p:spPr>
          <a:xfrm>
            <a:off x="2092735" y="7125582"/>
            <a:ext cx="509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Real estate</a:t>
            </a:r>
            <a:endParaRPr/>
          </a:p>
        </p:txBody>
      </p:sp>
      <p:sp>
        <p:nvSpPr>
          <p:cNvPr id="227" name="Google Shape;227;p21"/>
          <p:cNvSpPr txBox="1"/>
          <p:nvPr/>
        </p:nvSpPr>
        <p:spPr>
          <a:xfrm>
            <a:off x="1749117" y="7668441"/>
            <a:ext cx="57867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0F9FF"/>
                </a:solidFill>
                <a:latin typeface="DM Sans"/>
                <a:ea typeface="DM Sans"/>
                <a:cs typeface="DM Sans"/>
                <a:sym typeface="DM Sans"/>
              </a:rPr>
              <a:t>Involves investments in residential and commercial properties and Real Estate Investment Trusts (REITs)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