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3400" cx="7556500"/>
  <p:notesSz cx="6858000" cy="9144000"/>
  <p:embeddedFontLst>
    <p:embeddedFont>
      <p:font typeface="Cormorant SC"/>
      <p:bold r:id="rId10"/>
    </p:embeddedFont>
    <p:embeddedFont>
      <p:font typeface="Corben"/>
      <p:bold r:id="rId11"/>
    </p:embeddedFont>
    <p:embeddedFont>
      <p:font typeface="Inter"/>
      <p:bold r:id="rId12"/>
      <p:boldItalic r:id="rId13"/>
    </p:embeddedFont>
    <p:embeddedFont>
      <p:font typeface="KoHo"/>
      <p:bold r:id="rId14"/>
      <p:boldItalic r:id="rId15"/>
    </p:embeddedFont>
    <p:embeddedFont>
      <p:font typeface="Carter One"/>
      <p:regular r:id="rId16"/>
    </p:embeddedFont>
    <p:embeddedFont>
      <p:font typeface="Germania One"/>
      <p:regular r:id="rId17"/>
    </p:embeddedFont>
    <p:embeddedFont>
      <p:font typeface="KoHo Medium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oHoMedium-italic.fntdata"/><Relationship Id="rId11" Type="http://schemas.openxmlformats.org/officeDocument/2006/relationships/font" Target="fonts/Corben-bold.fntdata"/><Relationship Id="rId10" Type="http://schemas.openxmlformats.org/officeDocument/2006/relationships/font" Target="fonts/CormorantSC-bold.fntdata"/><Relationship Id="rId21" Type="http://schemas.openxmlformats.org/officeDocument/2006/relationships/font" Target="fonts/KoHoMedium-boldItalic.fntdata"/><Relationship Id="rId13" Type="http://schemas.openxmlformats.org/officeDocument/2006/relationships/font" Target="fonts/Inter-boldItalic.fntdata"/><Relationship Id="rId12" Type="http://schemas.openxmlformats.org/officeDocument/2006/relationships/font" Target="fonts/Inter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KoHo-boldItalic.fntdata"/><Relationship Id="rId14" Type="http://schemas.openxmlformats.org/officeDocument/2006/relationships/font" Target="fonts/KoHo-bold.fntdata"/><Relationship Id="rId17" Type="http://schemas.openxmlformats.org/officeDocument/2006/relationships/font" Target="fonts/GermaniaOne-regular.fntdata"/><Relationship Id="rId16" Type="http://schemas.openxmlformats.org/officeDocument/2006/relationships/font" Target="fonts/CarterOne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KoHoMedium-bold.fntdata"/><Relationship Id="rId6" Type="http://schemas.openxmlformats.org/officeDocument/2006/relationships/slide" Target="slides/slide1.xml"/><Relationship Id="rId18" Type="http://schemas.openxmlformats.org/officeDocument/2006/relationships/font" Target="fonts/KoHo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chemeClr val="lt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0" l="0" r="58449" t="20823"/>
          <a:stretch/>
        </p:blipFill>
        <p:spPr>
          <a:xfrm>
            <a:off x="6329575" y="0"/>
            <a:ext cx="1226926" cy="21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0" l="17026" r="0" t="0"/>
          <a:stretch/>
        </p:blipFill>
        <p:spPr>
          <a:xfrm>
            <a:off x="0" y="5231975"/>
            <a:ext cx="2084200" cy="41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2">
            <a:alphaModFix/>
          </a:blip>
          <a:srcRect b="16135" l="28098" r="0" t="0"/>
          <a:stretch/>
        </p:blipFill>
        <p:spPr>
          <a:xfrm>
            <a:off x="-20400" y="8424825"/>
            <a:ext cx="2123174" cy="226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43023" t="0"/>
          <a:stretch/>
        </p:blipFill>
        <p:spPr>
          <a:xfrm>
            <a:off x="6094475" y="2350875"/>
            <a:ext cx="1462025" cy="427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21972" r="0" t="0"/>
          <a:stretch/>
        </p:blipFill>
        <p:spPr>
          <a:xfrm>
            <a:off x="0" y="2505725"/>
            <a:ext cx="1518926" cy="283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8122" r="0" t="5935"/>
          <a:stretch/>
        </p:blipFill>
        <p:spPr>
          <a:xfrm>
            <a:off x="0" y="0"/>
            <a:ext cx="7609450" cy="62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b="0" l="24896" r="0" t="0"/>
          <a:stretch/>
        </p:blipFill>
        <p:spPr>
          <a:xfrm flipH="1">
            <a:off x="6094475" y="7525550"/>
            <a:ext cx="1462025" cy="283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425" y="209884"/>
            <a:ext cx="6575652" cy="10272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 rotWithShape="1">
          <a:blip r:embed="rId2">
            <a:alphaModFix/>
          </a:blip>
          <a:srcRect b="18817" l="9807" r="9799" t="2972"/>
          <a:stretch/>
        </p:blipFill>
        <p:spPr>
          <a:xfrm>
            <a:off x="0" y="0"/>
            <a:ext cx="7556500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0" l="0" r="0" t="16121"/>
          <a:stretch/>
        </p:blipFill>
        <p:spPr>
          <a:xfrm>
            <a:off x="2567125" y="0"/>
            <a:ext cx="2580925" cy="21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 b="0" l="5838" r="0" t="16121"/>
          <a:stretch/>
        </p:blipFill>
        <p:spPr>
          <a:xfrm>
            <a:off x="-61175" y="0"/>
            <a:ext cx="2430300" cy="21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0" l="0" r="14354" t="16121"/>
          <a:stretch/>
        </p:blipFill>
        <p:spPr>
          <a:xfrm>
            <a:off x="5346000" y="0"/>
            <a:ext cx="2210499" cy="216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>
            <a:alphaModFix/>
          </a:blip>
          <a:srcRect b="70897" l="6697" r="6095" t="0"/>
          <a:stretch/>
        </p:blipFill>
        <p:spPr>
          <a:xfrm>
            <a:off x="0" y="7416600"/>
            <a:ext cx="7589151" cy="32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263475" y="1470350"/>
            <a:ext cx="6965009" cy="9226862"/>
          </a:xfrm>
          <a:custGeom>
            <a:rect b="b" l="l" r="r" t="t"/>
            <a:pathLst>
              <a:path extrusionOk="0" h="3379803" w="2496419">
                <a:moveTo>
                  <a:pt x="0" y="0"/>
                </a:moveTo>
                <a:lnTo>
                  <a:pt x="2496419" y="0"/>
                </a:lnTo>
                <a:lnTo>
                  <a:pt x="2496419" y="3379803"/>
                </a:lnTo>
                <a:lnTo>
                  <a:pt x="0" y="3379803"/>
                </a:lnTo>
                <a:close/>
              </a:path>
            </a:pathLst>
          </a:custGeom>
          <a:solidFill>
            <a:srgbClr val="323019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rgbClr val="F39C0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/>
          </a:blip>
          <a:srcRect b="24516" l="5001" r="8170" t="0"/>
          <a:stretch/>
        </p:blipFill>
        <p:spPr>
          <a:xfrm>
            <a:off x="0" y="2194750"/>
            <a:ext cx="7556502" cy="849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b="0" l="0" r="0" t="86779"/>
          <a:stretch/>
        </p:blipFill>
        <p:spPr>
          <a:xfrm>
            <a:off x="722450" y="-3558"/>
            <a:ext cx="6115123" cy="5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50536" l="38252" r="0" t="0"/>
          <a:stretch/>
        </p:blipFill>
        <p:spPr>
          <a:xfrm>
            <a:off x="0" y="8576075"/>
            <a:ext cx="1890725" cy="21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4">
            <a:alphaModFix/>
          </a:blip>
          <a:srcRect b="50536" l="38254" r="-2895" t="0"/>
          <a:stretch/>
        </p:blipFill>
        <p:spPr>
          <a:xfrm flipH="1">
            <a:off x="5580700" y="8576075"/>
            <a:ext cx="1979325" cy="21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rmania One"/>
              <a:buNone/>
              <a:defRPr i="0" sz="4400" u="none" cap="none" strike="noStrike">
                <a:solidFill>
                  <a:schemeClr val="dk1"/>
                </a:solidFill>
                <a:latin typeface="Germania One"/>
                <a:ea typeface="Germania One"/>
                <a:cs typeface="Germania One"/>
                <a:sym typeface="Germani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8.png"/><Relationship Id="rId13" Type="http://schemas.openxmlformats.org/officeDocument/2006/relationships/image" Target="../media/image12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4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4432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3">
            <a:alphaModFix/>
          </a:blip>
          <a:srcRect b="18817" l="9807" r="9799" t="2972"/>
          <a:stretch/>
        </p:blipFill>
        <p:spPr>
          <a:xfrm>
            <a:off x="0" y="0"/>
            <a:ext cx="7556500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4">
            <a:alphaModFix/>
          </a:blip>
          <a:srcRect b="0" l="0" r="0" t="16121"/>
          <a:stretch/>
        </p:blipFill>
        <p:spPr>
          <a:xfrm>
            <a:off x="2567125" y="0"/>
            <a:ext cx="2580925" cy="21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5">
            <a:alphaModFix/>
          </a:blip>
          <a:srcRect b="0" l="5838" r="0" t="16121"/>
          <a:stretch/>
        </p:blipFill>
        <p:spPr>
          <a:xfrm>
            <a:off x="-61175" y="0"/>
            <a:ext cx="2430300" cy="216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0" l="0" r="14354" t="16121"/>
          <a:stretch/>
        </p:blipFill>
        <p:spPr>
          <a:xfrm>
            <a:off x="5346000" y="0"/>
            <a:ext cx="2210499" cy="216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b="70897" l="6697" r="6095" t="0"/>
          <a:stretch/>
        </p:blipFill>
        <p:spPr>
          <a:xfrm>
            <a:off x="0" y="7416600"/>
            <a:ext cx="7589151" cy="32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/>
          <p:nvPr/>
        </p:nvSpPr>
        <p:spPr>
          <a:xfrm>
            <a:off x="263475" y="1470350"/>
            <a:ext cx="6965009" cy="9226862"/>
          </a:xfrm>
          <a:custGeom>
            <a:rect b="b" l="l" r="r" t="t"/>
            <a:pathLst>
              <a:path extrusionOk="0" h="3379803" w="2496419">
                <a:moveTo>
                  <a:pt x="0" y="0"/>
                </a:moveTo>
                <a:lnTo>
                  <a:pt x="2496419" y="0"/>
                </a:lnTo>
                <a:lnTo>
                  <a:pt x="2496419" y="3379803"/>
                </a:lnTo>
                <a:lnTo>
                  <a:pt x="0" y="3379803"/>
                </a:lnTo>
                <a:close/>
              </a:path>
            </a:pathLst>
          </a:custGeom>
          <a:solidFill>
            <a:srgbClr val="323019"/>
          </a:solidFill>
          <a:ln>
            <a:noFill/>
          </a:ln>
        </p:spPr>
      </p:sp>
      <p:sp>
        <p:nvSpPr>
          <p:cNvPr id="111" name="Google Shape;111;p16"/>
          <p:cNvSpPr txBox="1"/>
          <p:nvPr/>
        </p:nvSpPr>
        <p:spPr>
          <a:xfrm>
            <a:off x="1397466" y="2612466"/>
            <a:ext cx="4765068" cy="372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D57521"/>
                </a:solidFill>
                <a:latin typeface="Inter"/>
                <a:ea typeface="Inter"/>
                <a:cs typeface="Inter"/>
                <a:sym typeface="Inter"/>
              </a:rPr>
              <a:t>Sponsorship Packages</a:t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753654" y="1532572"/>
            <a:ext cx="6052691" cy="1177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00" u="none" cap="none" strike="noStrike">
                <a:solidFill>
                  <a:srgbClr val="E5B539"/>
                </a:solidFill>
                <a:latin typeface="Cormorant SC"/>
                <a:ea typeface="Cormorant SC"/>
                <a:cs typeface="Cormorant SC"/>
                <a:sym typeface="Cormorant SC"/>
              </a:rPr>
              <a:t>OKTOBERFEST</a:t>
            </a:r>
            <a:endParaRPr/>
          </a:p>
        </p:txBody>
      </p:sp>
      <p:sp>
        <p:nvSpPr>
          <p:cNvPr id="113" name="Google Shape;113;p16"/>
          <p:cNvSpPr txBox="1"/>
          <p:nvPr/>
        </p:nvSpPr>
        <p:spPr>
          <a:xfrm>
            <a:off x="1236768" y="4447300"/>
            <a:ext cx="24303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Logo prominently displayed on all Oktoberfest marketing materials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Featured sponsor mention in press releases and social media promotions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Set up a booth at the event for direct engagement with attendees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Complimentary VIP tickets for 10 guests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Inclusion in post-event thank-you emails to attendees</a:t>
            </a:r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1236768" y="4153930"/>
            <a:ext cx="1587996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Investment: $20,000</a:t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1236768" y="6500464"/>
            <a:ext cx="2430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This package is ideal for businesses looking to gain extensive visibility and engage with a large audience during the festivities.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236768" y="3540167"/>
            <a:ext cx="193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E5B539"/>
                </a:solidFill>
                <a:latin typeface="Inter"/>
                <a:ea typeface="Inter"/>
                <a:cs typeface="Inter"/>
                <a:sym typeface="Inter"/>
              </a:rPr>
              <a:t>Gold Sponsor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E5B539"/>
                </a:solidFill>
                <a:latin typeface="Inter"/>
                <a:ea typeface="Inter"/>
                <a:cs typeface="Inter"/>
                <a:sym typeface="Inter"/>
              </a:rPr>
              <a:t>Package</a:t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4276185" y="4506536"/>
            <a:ext cx="23601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Logo displayed on select Oktoberfest marketing materials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Social media shout-out leading up to the event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Opportunity to sponsor a specific event activity 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Complimentary tickets for 5 guests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4276185" y="4153930"/>
            <a:ext cx="1485454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Investment: $5,000</a:t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4276185" y="5822103"/>
            <a:ext cx="2430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This package is ideal for businesses looking to gain extensive visibility and engage with a large audience during the festivities.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4276185" y="3540167"/>
            <a:ext cx="193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E5B539"/>
                </a:solidFill>
                <a:latin typeface="Inter"/>
                <a:ea typeface="Inter"/>
                <a:cs typeface="Inter"/>
                <a:sym typeface="Inter"/>
              </a:rPr>
              <a:t>Silver Sponsor Package</a:t>
            </a:r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>
            <a:off x="853471" y="7258034"/>
            <a:ext cx="5853058" cy="0"/>
          </a:xfrm>
          <a:prstGeom prst="straightConnector1">
            <a:avLst/>
          </a:prstGeom>
          <a:noFill/>
          <a:ln cap="flat" cmpd="sng" w="38100">
            <a:solidFill>
              <a:srgbClr val="D69B2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" name="Google Shape;122;p16"/>
          <p:cNvSpPr txBox="1"/>
          <p:nvPr/>
        </p:nvSpPr>
        <p:spPr>
          <a:xfrm>
            <a:off x="1236768" y="8441392"/>
            <a:ext cx="2369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Logo included in the event program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Mention in the Oktoberfest’s social media posts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Complimentary tickets for 2 guests</a:t>
            </a:r>
            <a:endParaRPr/>
          </a:p>
        </p:txBody>
      </p:sp>
      <p:sp>
        <p:nvSpPr>
          <p:cNvPr id="123" name="Google Shape;123;p16"/>
          <p:cNvSpPr txBox="1"/>
          <p:nvPr/>
        </p:nvSpPr>
        <p:spPr>
          <a:xfrm>
            <a:off x="1236768" y="8148022"/>
            <a:ext cx="1485454" cy="207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Investment: $5,000</a:t>
            </a:r>
            <a:endParaRPr/>
          </a:p>
        </p:txBody>
      </p:sp>
      <p:sp>
        <p:nvSpPr>
          <p:cNvPr id="124" name="Google Shape;124;p16"/>
          <p:cNvSpPr txBox="1"/>
          <p:nvPr/>
        </p:nvSpPr>
        <p:spPr>
          <a:xfrm>
            <a:off x="1236768" y="9314742"/>
            <a:ext cx="23181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This package is designed for smaller businesses or local vendors looking to increase their brand awareness within the community without a large investment.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1236768" y="7534259"/>
            <a:ext cx="193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E5B539"/>
                </a:solidFill>
                <a:latin typeface="Inter"/>
                <a:ea typeface="Inter"/>
                <a:cs typeface="Inter"/>
                <a:sym typeface="Inter"/>
              </a:rPr>
              <a:t>Bronze Sponsor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E5B539"/>
                </a:solidFill>
                <a:latin typeface="Inter"/>
                <a:ea typeface="Inter"/>
                <a:cs typeface="Inter"/>
                <a:sym typeface="Inter"/>
              </a:rPr>
              <a:t>Package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4276185" y="8650942"/>
            <a:ext cx="2256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Opportunity to contribute products or services in exchange for promotional opportunities</a:t>
            </a:r>
            <a:endParaRPr/>
          </a:p>
          <a:p>
            <a:pPr indent="-107953" lvl="1" marL="21590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EEE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Name listed as a Community Partner on event materials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4276185" y="8148022"/>
            <a:ext cx="1990397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In-kind contributions valued at $1,000+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4276185" y="9643262"/>
            <a:ext cx="22563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6EEE1"/>
                </a:solidFill>
                <a:latin typeface="Inter"/>
                <a:ea typeface="Inter"/>
                <a:cs typeface="Inter"/>
                <a:sym typeface="Inter"/>
              </a:rPr>
              <a:t>This package is ideal for local businesses looking to support the event and gain exposure to attendees.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4276185" y="7534259"/>
            <a:ext cx="193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E5B539"/>
                </a:solidFill>
                <a:latin typeface="Inter"/>
                <a:ea typeface="Inter"/>
                <a:cs typeface="Inter"/>
                <a:sym typeface="Inter"/>
              </a:rPr>
              <a:t>Community Sponsor Package</a:t>
            </a:r>
            <a:endParaRPr/>
          </a:p>
        </p:txBody>
      </p:sp>
      <p:cxnSp>
        <p:nvCxnSpPr>
          <p:cNvPr id="130" name="Google Shape;130;p16"/>
          <p:cNvCxnSpPr/>
          <p:nvPr/>
        </p:nvCxnSpPr>
        <p:spPr>
          <a:xfrm>
            <a:off x="2017323" y="3104103"/>
            <a:ext cx="3525354" cy="0"/>
          </a:xfrm>
          <a:prstGeom prst="straightConnector1">
            <a:avLst/>
          </a:prstGeom>
          <a:noFill/>
          <a:ln cap="flat" cmpd="sng" w="38100">
            <a:solidFill>
              <a:srgbClr val="D69B2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1" name="Google Shape;13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2766" y="3598564"/>
            <a:ext cx="409059" cy="50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3467" y="3591975"/>
            <a:ext cx="409057" cy="50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480" y="7516502"/>
            <a:ext cx="409057" cy="50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02787" y="7528533"/>
            <a:ext cx="409058" cy="50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9C0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b="24516" l="5001" r="8170" t="0"/>
          <a:stretch/>
        </p:blipFill>
        <p:spPr>
          <a:xfrm>
            <a:off x="0" y="2194750"/>
            <a:ext cx="7556502" cy="849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797336" y="329899"/>
            <a:ext cx="5965329" cy="155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12B26"/>
                </a:solidFill>
                <a:latin typeface="Germania One"/>
                <a:ea typeface="Germania One"/>
                <a:cs typeface="Germania One"/>
                <a:sym typeface="Germania One"/>
              </a:rPr>
              <a:t>OKTOBERFEST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397466" y="1596724"/>
            <a:ext cx="4765068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C1262D"/>
                </a:solidFill>
                <a:latin typeface="KoHo"/>
                <a:ea typeface="KoHo"/>
                <a:cs typeface="KoHo"/>
                <a:sym typeface="KoHo"/>
              </a:rPr>
              <a:t>Sponsorship Packages</a:t>
            </a:r>
            <a:endParaRPr/>
          </a:p>
        </p:txBody>
      </p:sp>
      <p:cxnSp>
        <p:nvCxnSpPr>
          <p:cNvPr id="142" name="Google Shape;142;p17"/>
          <p:cNvCxnSpPr/>
          <p:nvPr/>
        </p:nvCxnSpPr>
        <p:spPr>
          <a:xfrm>
            <a:off x="797336" y="1901524"/>
            <a:ext cx="964200" cy="0"/>
          </a:xfrm>
          <a:prstGeom prst="straightConnector1">
            <a:avLst/>
          </a:prstGeom>
          <a:noFill/>
          <a:ln cap="flat" cmpd="sng" w="28575">
            <a:solidFill>
              <a:srgbClr val="112B26"/>
            </a:solidFill>
            <a:prstDash val="solid"/>
            <a:round/>
            <a:headEnd len="lg" w="lg" type="diamond"/>
            <a:tailEnd len="sm" w="sm" type="none"/>
          </a:ln>
        </p:spPr>
      </p:cxnSp>
      <p:cxnSp>
        <p:nvCxnSpPr>
          <p:cNvPr id="143" name="Google Shape;143;p17"/>
          <p:cNvCxnSpPr/>
          <p:nvPr/>
        </p:nvCxnSpPr>
        <p:spPr>
          <a:xfrm>
            <a:off x="5839717" y="1915812"/>
            <a:ext cx="964283" cy="0"/>
          </a:xfrm>
          <a:prstGeom prst="straightConnector1">
            <a:avLst/>
          </a:prstGeom>
          <a:noFill/>
          <a:ln cap="flat" cmpd="sng" w="28575">
            <a:solidFill>
              <a:srgbClr val="112B26"/>
            </a:solidFill>
            <a:prstDash val="solid"/>
            <a:round/>
            <a:headEnd len="sm" w="sm" type="none"/>
            <a:tailEnd len="lg" w="lg" type="diamond"/>
          </a:ln>
        </p:spPr>
      </p:cxnSp>
      <p:sp>
        <p:nvSpPr>
          <p:cNvPr id="144" name="Google Shape;144;p17"/>
          <p:cNvSpPr/>
          <p:nvPr/>
        </p:nvSpPr>
        <p:spPr>
          <a:xfrm>
            <a:off x="903735" y="2862680"/>
            <a:ext cx="2501356" cy="307970"/>
          </a:xfrm>
          <a:custGeom>
            <a:rect b="b" l="l" r="r" t="t"/>
            <a:pathLst>
              <a:path extrusionOk="0" h="110369" w="896429">
                <a:moveTo>
                  <a:pt x="0" y="0"/>
                </a:moveTo>
                <a:lnTo>
                  <a:pt x="896429" y="0"/>
                </a:lnTo>
                <a:lnTo>
                  <a:pt x="896429" y="110369"/>
                </a:lnTo>
                <a:lnTo>
                  <a:pt x="0" y="110369"/>
                </a:lnTo>
                <a:close/>
              </a:path>
            </a:pathLst>
          </a:custGeom>
          <a:solidFill>
            <a:srgbClr val="F39C02"/>
          </a:solidFill>
          <a:ln>
            <a:noFill/>
          </a:ln>
        </p:spPr>
      </p:sp>
      <p:sp>
        <p:nvSpPr>
          <p:cNvPr id="145" name="Google Shape;145;p17"/>
          <p:cNvSpPr txBox="1"/>
          <p:nvPr/>
        </p:nvSpPr>
        <p:spPr>
          <a:xfrm>
            <a:off x="756000" y="3681995"/>
            <a:ext cx="2642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Logo prominently displayed on all Oktoberfest marketing materials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Featured sponsor mention in press releases and social media promotions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Set up a booth at the event for direct engagement with attendees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Complimentary VIP tickets for 10 guests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Inclusion in post-event thank-you emails to attendees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910566" y="2897602"/>
            <a:ext cx="2487695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112B26"/>
                </a:solidFill>
                <a:latin typeface="KoHo"/>
                <a:ea typeface="KoHo"/>
                <a:cs typeface="KoHo"/>
                <a:sym typeface="KoHo"/>
              </a:rPr>
              <a:t>Gold Sponsor Package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1450233" y="3230992"/>
            <a:ext cx="1408361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39C02"/>
                </a:solidFill>
                <a:latin typeface="KoHo"/>
                <a:ea typeface="KoHo"/>
                <a:cs typeface="KoHo"/>
                <a:sym typeface="KoHo"/>
              </a:rPr>
              <a:t>Investment: $10,000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1431825" y="3469275"/>
            <a:ext cx="1445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F39C02"/>
                </a:solidFill>
                <a:latin typeface="KoHo Medium"/>
                <a:ea typeface="KoHo Medium"/>
                <a:cs typeface="KoHo Medium"/>
                <a:sym typeface="KoHo Medium"/>
              </a:rPr>
              <a:t>Benefits are as follows: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987246" y="5400220"/>
            <a:ext cx="22881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This package is ideal for businesses looking to gain extensive visibility and engage with a large audience during the festivities.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3819800" y="3707550"/>
            <a:ext cx="2511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Logo displayed on select Oktoberfest marketing materials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Social media shout-out leading up to the event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Opportunity to sponsor a specific event activity 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Complimentary tickets for 5 guests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4051037" y="5100104"/>
            <a:ext cx="22881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The Silver Sponsor Package offers a great balance of visibility and engagement, perfect for mid-sized companies wanting to connect with the community.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756000" y="7097366"/>
            <a:ext cx="2511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Logo included in the event program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Mention in the Oktoberfest’s social media posts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Complimentary tickets for 2 guests</a:t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>
            <a:off x="987246" y="7972870"/>
            <a:ext cx="21876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This package targets small businesses or local vendors aiming to boost brand awareness in the community with minimal investment.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4051037" y="8118030"/>
            <a:ext cx="2372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This package is perfect for local businesses wanting to support the event through contributions while gaining exposure to attendees.</a:t>
            </a: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3819800" y="7067100"/>
            <a:ext cx="2372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Opportunity to contribute products or services  in exchange for promotional opportunities</a:t>
            </a:r>
            <a:endParaRPr/>
          </a:p>
          <a:p>
            <a:pPr indent="-143937" lvl="2" marL="43181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EEDBE"/>
              </a:buClr>
              <a:buSzPts val="1000"/>
              <a:buFont typeface="Arial"/>
              <a:buChar char="⚬"/>
            </a:pPr>
            <a:r>
              <a:rPr b="0" i="0" lang="en-US" sz="1000" u="none" cap="none" strike="noStrike">
                <a:solidFill>
                  <a:srgbClr val="FEEDBE"/>
                </a:solidFill>
                <a:latin typeface="KoHo"/>
                <a:ea typeface="KoHo"/>
                <a:cs typeface="KoHo"/>
                <a:sym typeface="KoHo"/>
              </a:rPr>
              <a:t>Name listed as a Community Partner on event materials</a:t>
            </a:r>
            <a:endParaRPr/>
          </a:p>
        </p:txBody>
      </p:sp>
      <p:grpSp>
        <p:nvGrpSpPr>
          <p:cNvPr id="156" name="Google Shape;156;p17"/>
          <p:cNvGrpSpPr/>
          <p:nvPr/>
        </p:nvGrpSpPr>
        <p:grpSpPr>
          <a:xfrm>
            <a:off x="3994342" y="2862680"/>
            <a:ext cx="2501356" cy="307970"/>
            <a:chOff x="0" y="0"/>
            <a:chExt cx="3335141" cy="410626"/>
          </a:xfrm>
        </p:grpSpPr>
        <p:sp>
          <p:nvSpPr>
            <p:cNvPr id="157" name="Google Shape;157;p17"/>
            <p:cNvSpPr/>
            <p:nvPr/>
          </p:nvSpPr>
          <p:spPr>
            <a:xfrm>
              <a:off x="0" y="0"/>
              <a:ext cx="3335141" cy="410626"/>
            </a:xfrm>
            <a:custGeom>
              <a:rect b="b" l="l" r="r" t="t"/>
              <a:pathLst>
                <a:path extrusionOk="0" h="110369" w="896429">
                  <a:moveTo>
                    <a:pt x="0" y="0"/>
                  </a:moveTo>
                  <a:lnTo>
                    <a:pt x="896429" y="0"/>
                  </a:lnTo>
                  <a:lnTo>
                    <a:pt x="896429" y="110369"/>
                  </a:lnTo>
                  <a:lnTo>
                    <a:pt x="0" y="110369"/>
                  </a:lnTo>
                  <a:close/>
                </a:path>
              </a:pathLst>
            </a:custGeom>
            <a:solidFill>
              <a:srgbClr val="F39C02"/>
            </a:solidFill>
            <a:ln>
              <a:noFill/>
            </a:ln>
          </p:spPr>
        </p:sp>
        <p:sp>
          <p:nvSpPr>
            <p:cNvPr id="158" name="Google Shape;158;p17"/>
            <p:cNvSpPr txBox="1"/>
            <p:nvPr/>
          </p:nvSpPr>
          <p:spPr>
            <a:xfrm>
              <a:off x="18215" y="46563"/>
              <a:ext cx="3316926" cy="3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112B26"/>
                  </a:solidFill>
                  <a:latin typeface="KoHo"/>
                  <a:ea typeface="KoHo"/>
                  <a:cs typeface="KoHo"/>
                  <a:sym typeface="KoHo"/>
                </a:rPr>
                <a:t>Silver Sponsor Package</a:t>
              </a:r>
              <a:endParaRPr/>
            </a:p>
          </p:txBody>
        </p:sp>
      </p:grpSp>
      <p:grpSp>
        <p:nvGrpSpPr>
          <p:cNvPr id="159" name="Google Shape;159;p17"/>
          <p:cNvGrpSpPr/>
          <p:nvPr/>
        </p:nvGrpSpPr>
        <p:grpSpPr>
          <a:xfrm>
            <a:off x="903735" y="6138741"/>
            <a:ext cx="2501356" cy="307970"/>
            <a:chOff x="0" y="0"/>
            <a:chExt cx="3335141" cy="410626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0"/>
              <a:ext cx="3335141" cy="410626"/>
            </a:xfrm>
            <a:custGeom>
              <a:rect b="b" l="l" r="r" t="t"/>
              <a:pathLst>
                <a:path extrusionOk="0" h="110369" w="896429">
                  <a:moveTo>
                    <a:pt x="0" y="0"/>
                  </a:moveTo>
                  <a:lnTo>
                    <a:pt x="896429" y="0"/>
                  </a:lnTo>
                  <a:lnTo>
                    <a:pt x="896429" y="110369"/>
                  </a:lnTo>
                  <a:lnTo>
                    <a:pt x="0" y="110369"/>
                  </a:lnTo>
                  <a:close/>
                </a:path>
              </a:pathLst>
            </a:custGeom>
            <a:solidFill>
              <a:srgbClr val="F39C02"/>
            </a:solidFill>
            <a:ln>
              <a:noFill/>
            </a:ln>
          </p:spPr>
        </p:sp>
        <p:sp>
          <p:nvSpPr>
            <p:cNvPr id="161" name="Google Shape;161;p17"/>
            <p:cNvSpPr txBox="1"/>
            <p:nvPr/>
          </p:nvSpPr>
          <p:spPr>
            <a:xfrm>
              <a:off x="18215" y="46563"/>
              <a:ext cx="3316926" cy="3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112B26"/>
                  </a:solidFill>
                  <a:latin typeface="KoHo"/>
                  <a:ea typeface="KoHo"/>
                  <a:cs typeface="KoHo"/>
                  <a:sym typeface="KoHo"/>
                </a:rPr>
                <a:t>Bronze Sponsor Package</a:t>
              </a:r>
              <a:endParaRPr/>
            </a:p>
          </p:txBody>
        </p:sp>
      </p:grpSp>
      <p:grpSp>
        <p:nvGrpSpPr>
          <p:cNvPr id="162" name="Google Shape;162;p17"/>
          <p:cNvGrpSpPr/>
          <p:nvPr/>
        </p:nvGrpSpPr>
        <p:grpSpPr>
          <a:xfrm>
            <a:off x="3994342" y="6138741"/>
            <a:ext cx="2501373" cy="307971"/>
            <a:chOff x="0" y="0"/>
            <a:chExt cx="3335164" cy="410628"/>
          </a:xfrm>
        </p:grpSpPr>
        <p:sp>
          <p:nvSpPr>
            <p:cNvPr id="163" name="Google Shape;163;p17"/>
            <p:cNvSpPr/>
            <p:nvPr/>
          </p:nvSpPr>
          <p:spPr>
            <a:xfrm>
              <a:off x="0" y="0"/>
              <a:ext cx="3335164" cy="410628"/>
            </a:xfrm>
            <a:custGeom>
              <a:rect b="b" l="l" r="r" t="t"/>
              <a:pathLst>
                <a:path extrusionOk="0" h="110369" w="896429">
                  <a:moveTo>
                    <a:pt x="0" y="0"/>
                  </a:moveTo>
                  <a:lnTo>
                    <a:pt x="896429" y="0"/>
                  </a:lnTo>
                  <a:lnTo>
                    <a:pt x="896429" y="110369"/>
                  </a:lnTo>
                  <a:lnTo>
                    <a:pt x="0" y="110369"/>
                  </a:lnTo>
                  <a:close/>
                </a:path>
              </a:pathLst>
            </a:custGeom>
            <a:solidFill>
              <a:srgbClr val="F39C02"/>
            </a:solidFill>
            <a:ln>
              <a:noFill/>
            </a:ln>
          </p:spPr>
        </p:sp>
        <p:sp>
          <p:nvSpPr>
            <p:cNvPr id="164" name="Google Shape;164;p17"/>
            <p:cNvSpPr txBox="1"/>
            <p:nvPr/>
          </p:nvSpPr>
          <p:spPr>
            <a:xfrm>
              <a:off x="18215" y="65613"/>
              <a:ext cx="33168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112B26"/>
                  </a:solidFill>
                  <a:latin typeface="KoHo"/>
                  <a:ea typeface="KoHo"/>
                  <a:cs typeface="KoHo"/>
                  <a:sym typeface="KoHo"/>
                </a:rPr>
                <a:t>Community Sponsor Package</a:t>
              </a:r>
              <a:endParaRPr/>
            </a:p>
          </p:txBody>
        </p:sp>
      </p:grpSp>
      <p:sp>
        <p:nvSpPr>
          <p:cNvPr id="165" name="Google Shape;165;p17"/>
          <p:cNvSpPr txBox="1"/>
          <p:nvPr/>
        </p:nvSpPr>
        <p:spPr>
          <a:xfrm>
            <a:off x="4570754" y="3256545"/>
            <a:ext cx="1348532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39C02"/>
                </a:solidFill>
                <a:latin typeface="KoHo"/>
                <a:ea typeface="KoHo"/>
                <a:cs typeface="KoHo"/>
                <a:sym typeface="KoHo"/>
              </a:rPr>
              <a:t>Investment: $5,000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4540787" y="3494825"/>
            <a:ext cx="1408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F39C02"/>
                </a:solidFill>
                <a:latin typeface="KoHo Medium"/>
                <a:ea typeface="KoHo Medium"/>
                <a:cs typeface="KoHo Medium"/>
                <a:sym typeface="KoHo Medium"/>
              </a:rPr>
              <a:t>Benefits are as follows: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1481710" y="6589586"/>
            <a:ext cx="1345406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39C02"/>
                </a:solidFill>
                <a:latin typeface="KoHo"/>
                <a:ea typeface="KoHo"/>
                <a:cs typeface="KoHo"/>
                <a:sym typeface="KoHo"/>
              </a:rPr>
              <a:t>Investment: $3,000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1403225" y="6827500"/>
            <a:ext cx="1502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F39C02"/>
                </a:solidFill>
                <a:latin typeface="KoHo Medium"/>
                <a:ea typeface="KoHo Medium"/>
                <a:cs typeface="KoHo Medium"/>
                <a:sym typeface="KoHo Medium"/>
              </a:rPr>
              <a:t>Benefits are as follows: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3931091" y="6587900"/>
            <a:ext cx="2627858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39C02"/>
                </a:solidFill>
                <a:latin typeface="KoHo"/>
                <a:ea typeface="KoHo"/>
                <a:cs typeface="KoHo"/>
                <a:sym typeface="KoHo"/>
              </a:rPr>
              <a:t>In-kind contributions valued at $700+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4443874" y="6825800"/>
            <a:ext cx="1502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F39C02"/>
                </a:solidFill>
                <a:latin typeface="KoHo Medium"/>
                <a:ea typeface="KoHo Medium"/>
                <a:cs typeface="KoHo Medium"/>
                <a:sym typeface="KoHo Medium"/>
              </a:rPr>
              <a:t>Benefits are as follows:</a:t>
            </a:r>
            <a:endParaRPr/>
          </a:p>
        </p:txBody>
      </p:sp>
      <p:grpSp>
        <p:nvGrpSpPr>
          <p:cNvPr id="171" name="Google Shape;171;p17"/>
          <p:cNvGrpSpPr/>
          <p:nvPr/>
        </p:nvGrpSpPr>
        <p:grpSpPr>
          <a:xfrm>
            <a:off x="2447542" y="9082023"/>
            <a:ext cx="2664912" cy="562087"/>
            <a:chOff x="0" y="0"/>
            <a:chExt cx="3553217" cy="749450"/>
          </a:xfrm>
        </p:grpSpPr>
        <p:sp>
          <p:nvSpPr>
            <p:cNvPr id="172" name="Google Shape;172;p17"/>
            <p:cNvSpPr/>
            <p:nvPr/>
          </p:nvSpPr>
          <p:spPr>
            <a:xfrm>
              <a:off x="0" y="0"/>
              <a:ext cx="3553217" cy="749450"/>
            </a:xfrm>
            <a:custGeom>
              <a:rect b="b" l="l" r="r" t="t"/>
              <a:pathLst>
                <a:path extrusionOk="0" h="201439" w="955045">
                  <a:moveTo>
                    <a:pt x="0" y="0"/>
                  </a:moveTo>
                  <a:lnTo>
                    <a:pt x="955045" y="0"/>
                  </a:lnTo>
                  <a:lnTo>
                    <a:pt x="955045" y="201439"/>
                  </a:lnTo>
                  <a:lnTo>
                    <a:pt x="0" y="201439"/>
                  </a:lnTo>
                  <a:close/>
                </a:path>
              </a:pathLst>
            </a:custGeom>
            <a:solidFill>
              <a:srgbClr val="3AC1B3"/>
            </a:solidFill>
            <a:ln>
              <a:noFill/>
            </a:ln>
          </p:spPr>
        </p:sp>
        <p:sp>
          <p:nvSpPr>
            <p:cNvPr id="173" name="Google Shape;173;p17"/>
            <p:cNvSpPr txBox="1"/>
            <p:nvPr/>
          </p:nvSpPr>
          <p:spPr>
            <a:xfrm>
              <a:off x="118147" y="95325"/>
              <a:ext cx="3316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112B26"/>
                  </a:solidFill>
                  <a:latin typeface="KoHo Medium"/>
                  <a:ea typeface="KoHo Medium"/>
                  <a:cs typeface="KoHo Medium"/>
                  <a:sym typeface="KoHo Medium"/>
                </a:rPr>
                <a:t>Visit for more info: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112B26"/>
                  </a:solidFill>
                  <a:latin typeface="KoHo"/>
                  <a:ea typeface="KoHo"/>
                  <a:cs typeface="KoHo"/>
                  <a:sym typeface="KoHo"/>
                </a:rPr>
                <a:t>www.oktoberfest2024.com</a:t>
              </a:r>
              <a:endParaRPr/>
            </a:p>
          </p:txBody>
        </p:sp>
      </p:grpSp>
      <p:pic>
        <p:nvPicPr>
          <p:cNvPr id="174" name="Google Shape;174;p17"/>
          <p:cNvPicPr preferRelativeResize="0"/>
          <p:nvPr/>
        </p:nvPicPr>
        <p:blipFill rotWithShape="1">
          <a:blip r:embed="rId4">
            <a:alphaModFix/>
          </a:blip>
          <a:srcRect b="0" l="0" r="0" t="86779"/>
          <a:stretch/>
        </p:blipFill>
        <p:spPr>
          <a:xfrm>
            <a:off x="722450" y="-3558"/>
            <a:ext cx="6115123" cy="5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5">
            <a:alphaModFix/>
          </a:blip>
          <a:srcRect b="50536" l="38252" r="0" t="0"/>
          <a:stretch/>
        </p:blipFill>
        <p:spPr>
          <a:xfrm>
            <a:off x="0" y="8576075"/>
            <a:ext cx="1890725" cy="21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5">
            <a:alphaModFix/>
          </a:blip>
          <a:srcRect b="50536" l="38254" r="-2895" t="0"/>
          <a:stretch/>
        </p:blipFill>
        <p:spPr>
          <a:xfrm flipH="1">
            <a:off x="5580700" y="8576075"/>
            <a:ext cx="1979325" cy="211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B26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/>
          </a:blip>
          <a:srcRect b="50536" l="35808" r="-2891" t="0"/>
          <a:stretch/>
        </p:blipFill>
        <p:spPr>
          <a:xfrm flipH="1">
            <a:off x="5509676" y="8576075"/>
            <a:ext cx="2054124" cy="21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 rotWithShape="1">
          <a:blip r:embed="rId3">
            <a:alphaModFix/>
          </a:blip>
          <a:srcRect b="50536" l="38252" r="0" t="0"/>
          <a:stretch/>
        </p:blipFill>
        <p:spPr>
          <a:xfrm>
            <a:off x="0" y="8576075"/>
            <a:ext cx="1890725" cy="2117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797411" y="5589604"/>
            <a:ext cx="6048102" cy="3855506"/>
            <a:chOff x="0" y="-28575"/>
            <a:chExt cx="2702700" cy="1722900"/>
          </a:xfrm>
        </p:grpSpPr>
        <p:sp>
          <p:nvSpPr>
            <p:cNvPr id="184" name="Google Shape;184;p18"/>
            <p:cNvSpPr/>
            <p:nvPr/>
          </p:nvSpPr>
          <p:spPr>
            <a:xfrm>
              <a:off x="0" y="0"/>
              <a:ext cx="2702632" cy="1694279"/>
            </a:xfrm>
            <a:custGeom>
              <a:rect b="b" l="l" r="r" t="t"/>
              <a:pathLst>
                <a:path extrusionOk="0" h="1694279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694279"/>
                  </a:lnTo>
                  <a:lnTo>
                    <a:pt x="0" y="16942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5" name="Google Shape;185;p18"/>
            <p:cNvSpPr txBox="1"/>
            <p:nvPr/>
          </p:nvSpPr>
          <p:spPr>
            <a:xfrm>
              <a:off x="0" y="-28575"/>
              <a:ext cx="2702700" cy="17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8"/>
          <p:cNvGrpSpPr/>
          <p:nvPr/>
        </p:nvGrpSpPr>
        <p:grpSpPr>
          <a:xfrm>
            <a:off x="756000" y="2265559"/>
            <a:ext cx="6048000" cy="2797440"/>
            <a:chOff x="0" y="-28575"/>
            <a:chExt cx="2702632" cy="1250075"/>
          </a:xfrm>
        </p:grpSpPr>
        <p:sp>
          <p:nvSpPr>
            <p:cNvPr id="187" name="Google Shape;187;p18"/>
            <p:cNvSpPr/>
            <p:nvPr/>
          </p:nvSpPr>
          <p:spPr>
            <a:xfrm>
              <a:off x="0" y="0"/>
              <a:ext cx="2702632" cy="1221500"/>
            </a:xfrm>
            <a:custGeom>
              <a:rect b="b" l="l" r="r" t="t"/>
              <a:pathLst>
                <a:path extrusionOk="0" h="1221500" w="2702632">
                  <a:moveTo>
                    <a:pt x="0" y="0"/>
                  </a:moveTo>
                  <a:lnTo>
                    <a:pt x="2702632" y="0"/>
                  </a:lnTo>
                  <a:lnTo>
                    <a:pt x="2702632" y="1221500"/>
                  </a:lnTo>
                  <a:lnTo>
                    <a:pt x="0" y="12215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8" name="Google Shape;188;p18"/>
            <p:cNvSpPr txBox="1"/>
            <p:nvPr/>
          </p:nvSpPr>
          <p:spPr>
            <a:xfrm>
              <a:off x="0" y="-28575"/>
              <a:ext cx="2702632" cy="1250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8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3AC1B3"/>
          </a:solidFill>
          <a:ln>
            <a:noFill/>
          </a:ln>
        </p:spPr>
      </p:sp>
      <p:sp>
        <p:nvSpPr>
          <p:cNvPr id="190" name="Google Shape;190;p18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3AC1B3"/>
          </a:solidFill>
          <a:ln>
            <a:noFill/>
          </a:ln>
        </p:spPr>
      </p:sp>
      <p:sp>
        <p:nvSpPr>
          <p:cNvPr id="191" name="Google Shape;191;p18"/>
          <p:cNvSpPr/>
          <p:nvPr/>
        </p:nvSpPr>
        <p:spPr>
          <a:xfrm>
            <a:off x="2492765" y="5501149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3AC1B3"/>
          </a:solidFill>
          <a:ln>
            <a:noFill/>
          </a:ln>
        </p:spPr>
      </p:sp>
      <p:grpSp>
        <p:nvGrpSpPr>
          <p:cNvPr id="192" name="Google Shape;192;p18"/>
          <p:cNvGrpSpPr/>
          <p:nvPr/>
        </p:nvGrpSpPr>
        <p:grpSpPr>
          <a:xfrm>
            <a:off x="3786089" y="3530677"/>
            <a:ext cx="719858" cy="603696"/>
            <a:chOff x="0" y="0"/>
            <a:chExt cx="959811" cy="804928"/>
          </a:xfrm>
        </p:grpSpPr>
        <p:sp>
          <p:nvSpPr>
            <p:cNvPr id="193" name="Google Shape;193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AC1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8"/>
            <p:cNvSpPr txBox="1"/>
            <p:nvPr/>
          </p:nvSpPr>
          <p:spPr>
            <a:xfrm>
              <a:off x="0" y="675769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#3AC1B3</a:t>
              </a:r>
              <a:endParaRPr/>
            </a:p>
          </p:txBody>
        </p:sp>
      </p:grpSp>
      <p:grpSp>
        <p:nvGrpSpPr>
          <p:cNvPr id="195" name="Google Shape;195;p18"/>
          <p:cNvGrpSpPr/>
          <p:nvPr/>
        </p:nvGrpSpPr>
        <p:grpSpPr>
          <a:xfrm>
            <a:off x="3786089" y="2853468"/>
            <a:ext cx="719858" cy="603696"/>
            <a:chOff x="0" y="0"/>
            <a:chExt cx="959811" cy="804928"/>
          </a:xfrm>
        </p:grpSpPr>
        <p:sp>
          <p:nvSpPr>
            <p:cNvPr id="196" name="Google Shape;196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6EE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8"/>
            <p:cNvSpPr txBox="1"/>
            <p:nvPr/>
          </p:nvSpPr>
          <p:spPr>
            <a:xfrm>
              <a:off x="0" y="675769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#F6EEE1</a:t>
              </a:r>
              <a:endParaRPr/>
            </a:p>
          </p:txBody>
        </p:sp>
      </p:grpSp>
      <p:grpSp>
        <p:nvGrpSpPr>
          <p:cNvPr id="198" name="Google Shape;198;p18"/>
          <p:cNvGrpSpPr/>
          <p:nvPr/>
        </p:nvGrpSpPr>
        <p:grpSpPr>
          <a:xfrm>
            <a:off x="5677155" y="2859013"/>
            <a:ext cx="719858" cy="598152"/>
            <a:chOff x="0" y="0"/>
            <a:chExt cx="959811" cy="797535"/>
          </a:xfrm>
        </p:grpSpPr>
        <p:sp>
          <p:nvSpPr>
            <p:cNvPr id="199" name="Google Shape;199;p18"/>
            <p:cNvSpPr/>
            <p:nvPr/>
          </p:nvSpPr>
          <p:spPr>
            <a:xfrm>
              <a:off x="189303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04B2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8"/>
            <p:cNvSpPr txBox="1"/>
            <p:nvPr/>
          </p:nvSpPr>
          <p:spPr>
            <a:xfrm>
              <a:off x="0" y="668376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#E04B23</a:t>
              </a:r>
              <a:endParaRPr/>
            </a:p>
          </p:txBody>
        </p:sp>
      </p:grpSp>
      <p:sp>
        <p:nvSpPr>
          <p:cNvPr id="201" name="Google Shape;201;p18"/>
          <p:cNvSpPr txBox="1"/>
          <p:nvPr/>
        </p:nvSpPr>
        <p:spPr>
          <a:xfrm>
            <a:off x="871981" y="1662826"/>
            <a:ext cx="5816038" cy="271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6EEE1"/>
                </a:solidFill>
                <a:latin typeface="KoHo"/>
                <a:ea typeface="KoHo"/>
                <a:cs typeface="KoHo"/>
                <a:sym typeface="KoHo"/>
              </a:rPr>
              <a:t>Use these design resources in your Canva Presentation.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854622" y="624601"/>
            <a:ext cx="5850756" cy="1111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F6EEE1"/>
                </a:solidFill>
                <a:latin typeface="Germania One"/>
                <a:ea typeface="Germania One"/>
                <a:cs typeface="Germania One"/>
                <a:sym typeface="Germania One"/>
              </a:rPr>
              <a:t>Resource Page</a:t>
            </a:r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1006119" y="2687746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uses the following free fonts: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951076" y="4727501"/>
            <a:ext cx="2574470" cy="1498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You can find these fonts online too.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1309873" y="3093533"/>
            <a:ext cx="185687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TITLES: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329797" y="2319980"/>
            <a:ext cx="1856876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112B26"/>
                </a:solidFill>
                <a:latin typeface="Germania One"/>
                <a:ea typeface="Germania One"/>
                <a:cs typeface="Germania One"/>
                <a:sym typeface="Germania One"/>
              </a:rPr>
              <a:t>FONTS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4180208" y="2319980"/>
            <a:ext cx="1856876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112B26"/>
                </a:solidFill>
                <a:latin typeface="Germania One"/>
                <a:ea typeface="Germania One"/>
                <a:cs typeface="Germania One"/>
                <a:sym typeface="Germania One"/>
              </a:rPr>
              <a:t>COLORS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2851562" y="5571603"/>
            <a:ext cx="1856876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112B26"/>
                </a:solidFill>
                <a:latin typeface="Germania One"/>
                <a:ea typeface="Germania One"/>
                <a:cs typeface="Germania One"/>
                <a:sym typeface="Germania One"/>
              </a:rPr>
              <a:t>DESIGN ELEMENTS</a:t>
            </a:r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4416445" y="2852225"/>
            <a:ext cx="719858" cy="604939"/>
            <a:chOff x="0" y="0"/>
            <a:chExt cx="959811" cy="806585"/>
          </a:xfrm>
        </p:grpSpPr>
        <p:sp>
          <p:nvSpPr>
            <p:cNvPr id="210" name="Google Shape;210;p18"/>
            <p:cNvSpPr txBox="1"/>
            <p:nvPr/>
          </p:nvSpPr>
          <p:spPr>
            <a:xfrm>
              <a:off x="0" y="677426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#FEEDBE</a:t>
              </a: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EED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5184471" y="4247345"/>
            <a:ext cx="444516" cy="602454"/>
            <a:chOff x="0" y="0"/>
            <a:chExt cx="592688" cy="803271"/>
          </a:xfrm>
        </p:grpSpPr>
        <p:sp>
          <p:nvSpPr>
            <p:cNvPr id="213" name="Google Shape;213;p18"/>
            <p:cNvSpPr/>
            <p:nvPr/>
          </p:nvSpPr>
          <p:spPr>
            <a:xfrm>
              <a:off x="0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230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8"/>
            <p:cNvSpPr txBox="1"/>
            <p:nvPr/>
          </p:nvSpPr>
          <p:spPr>
            <a:xfrm>
              <a:off x="55560" y="674112"/>
              <a:ext cx="484319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#323019</a:t>
              </a:r>
              <a:endParaRPr/>
            </a:p>
          </p:txBody>
        </p:sp>
      </p:grpSp>
      <p:grpSp>
        <p:nvGrpSpPr>
          <p:cNvPr id="215" name="Google Shape;215;p18"/>
          <p:cNvGrpSpPr/>
          <p:nvPr/>
        </p:nvGrpSpPr>
        <p:grpSpPr>
          <a:xfrm>
            <a:off x="5675507" y="4246102"/>
            <a:ext cx="719858" cy="604939"/>
            <a:chOff x="0" y="0"/>
            <a:chExt cx="959811" cy="806585"/>
          </a:xfrm>
        </p:grpSpPr>
        <p:sp>
          <p:nvSpPr>
            <p:cNvPr id="216" name="Google Shape;216;p18"/>
            <p:cNvSpPr txBox="1"/>
            <p:nvPr/>
          </p:nvSpPr>
          <p:spPr>
            <a:xfrm>
              <a:off x="0" y="677426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#112B26</a:t>
              </a: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1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" name="Google Shape;218;p18"/>
          <p:cNvGrpSpPr/>
          <p:nvPr/>
        </p:nvGrpSpPr>
        <p:grpSpPr>
          <a:xfrm>
            <a:off x="5045701" y="3528526"/>
            <a:ext cx="719858" cy="607998"/>
            <a:chOff x="0" y="0"/>
            <a:chExt cx="959811" cy="810664"/>
          </a:xfrm>
        </p:grpSpPr>
        <p:sp>
          <p:nvSpPr>
            <p:cNvPr id="219" name="Google Shape;219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79D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0" y="681505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#D79D2D</a:t>
              </a:r>
              <a:endParaRPr/>
            </a:p>
          </p:txBody>
        </p:sp>
      </p:grpSp>
      <p:grpSp>
        <p:nvGrpSpPr>
          <p:cNvPr id="221" name="Google Shape;221;p18"/>
          <p:cNvGrpSpPr/>
          <p:nvPr/>
        </p:nvGrpSpPr>
        <p:grpSpPr>
          <a:xfrm>
            <a:off x="5675507" y="3527904"/>
            <a:ext cx="719858" cy="609241"/>
            <a:chOff x="0" y="0"/>
            <a:chExt cx="959811" cy="812321"/>
          </a:xfrm>
        </p:grpSpPr>
        <p:sp>
          <p:nvSpPr>
            <p:cNvPr id="222" name="Google Shape;222;p18"/>
            <p:cNvSpPr txBox="1"/>
            <p:nvPr/>
          </p:nvSpPr>
          <p:spPr>
            <a:xfrm>
              <a:off x="0" y="683162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#E5B539</a:t>
              </a: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5B5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4" name="Google Shape;224;p18"/>
          <p:cNvSpPr txBox="1"/>
          <p:nvPr/>
        </p:nvSpPr>
        <p:spPr>
          <a:xfrm>
            <a:off x="1309873" y="3261547"/>
            <a:ext cx="1856876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E04B22"/>
                </a:solidFill>
                <a:latin typeface="Germania One"/>
                <a:ea typeface="Germania One"/>
                <a:cs typeface="Germania One"/>
                <a:sym typeface="Germania One"/>
              </a:rPr>
              <a:t>GERMANIA ONE</a:t>
            </a:r>
            <a:endParaRPr/>
          </a:p>
        </p:txBody>
      </p:sp>
      <p:sp>
        <p:nvSpPr>
          <p:cNvPr id="225" name="Google Shape;225;p18"/>
          <p:cNvSpPr txBox="1"/>
          <p:nvPr/>
        </p:nvSpPr>
        <p:spPr>
          <a:xfrm>
            <a:off x="1309873" y="3495694"/>
            <a:ext cx="1856876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E04B22"/>
                </a:solidFill>
                <a:latin typeface="Carter One"/>
                <a:ea typeface="Carter One"/>
                <a:cs typeface="Carter One"/>
                <a:sym typeface="Carter One"/>
              </a:rPr>
              <a:t>CARTER ONE</a:t>
            </a:r>
            <a:endParaRPr/>
          </a:p>
        </p:txBody>
      </p:sp>
      <p:sp>
        <p:nvSpPr>
          <p:cNvPr id="226" name="Google Shape;226;p18"/>
          <p:cNvSpPr txBox="1"/>
          <p:nvPr/>
        </p:nvSpPr>
        <p:spPr>
          <a:xfrm>
            <a:off x="1309873" y="4351393"/>
            <a:ext cx="185687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E04B22"/>
                </a:solidFill>
                <a:latin typeface="KoHo"/>
                <a:ea typeface="KoHo"/>
                <a:cs typeface="KoHo"/>
                <a:sym typeface="KoHo"/>
              </a:rPr>
              <a:t>KOHO</a:t>
            </a:r>
            <a:endParaRPr/>
          </a:p>
        </p:txBody>
      </p:sp>
      <p:sp>
        <p:nvSpPr>
          <p:cNvPr id="227" name="Google Shape;227;p18"/>
          <p:cNvSpPr txBox="1"/>
          <p:nvPr/>
        </p:nvSpPr>
        <p:spPr>
          <a:xfrm>
            <a:off x="1092991" y="3696948"/>
            <a:ext cx="2290640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E04B22"/>
                </a:solidFill>
                <a:latin typeface="Cormorant SC"/>
                <a:ea typeface="Cormorant SC"/>
                <a:cs typeface="Cormorant SC"/>
                <a:sym typeface="Cormorant SC"/>
              </a:rPr>
              <a:t>CORMORANT SC</a:t>
            </a:r>
            <a:endParaRPr/>
          </a:p>
        </p:txBody>
      </p:sp>
      <p:grpSp>
        <p:nvGrpSpPr>
          <p:cNvPr id="228" name="Google Shape;228;p18"/>
          <p:cNvGrpSpPr/>
          <p:nvPr/>
        </p:nvGrpSpPr>
        <p:grpSpPr>
          <a:xfrm>
            <a:off x="3786089" y="4246723"/>
            <a:ext cx="719858" cy="603696"/>
            <a:chOff x="0" y="0"/>
            <a:chExt cx="959811" cy="804928"/>
          </a:xfrm>
        </p:grpSpPr>
        <p:sp>
          <p:nvSpPr>
            <p:cNvPr id="229" name="Google Shape;229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575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0" y="675769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#D57521</a:t>
              </a:r>
              <a:endParaRPr/>
            </a:p>
          </p:txBody>
        </p:sp>
      </p:grpSp>
      <p:grpSp>
        <p:nvGrpSpPr>
          <p:cNvPr id="231" name="Google Shape;231;p18"/>
          <p:cNvGrpSpPr/>
          <p:nvPr/>
        </p:nvGrpSpPr>
        <p:grpSpPr>
          <a:xfrm>
            <a:off x="4415895" y="4246723"/>
            <a:ext cx="719858" cy="603696"/>
            <a:chOff x="0" y="0"/>
            <a:chExt cx="959811" cy="804928"/>
          </a:xfrm>
        </p:grpSpPr>
        <p:sp>
          <p:nvSpPr>
            <p:cNvPr id="232" name="Google Shape;232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6443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0" y="675769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#644321</a:t>
              </a:r>
              <a:endParaRPr/>
            </a:p>
          </p:txBody>
        </p:sp>
      </p:grpSp>
      <p:grpSp>
        <p:nvGrpSpPr>
          <p:cNvPr id="234" name="Google Shape;234;p18"/>
          <p:cNvGrpSpPr/>
          <p:nvPr/>
        </p:nvGrpSpPr>
        <p:grpSpPr>
          <a:xfrm>
            <a:off x="4415895" y="3531298"/>
            <a:ext cx="719858" cy="602454"/>
            <a:chOff x="0" y="0"/>
            <a:chExt cx="959811" cy="803271"/>
          </a:xfrm>
        </p:grpSpPr>
        <p:sp>
          <p:nvSpPr>
            <p:cNvPr id="235" name="Google Shape;235;p18"/>
            <p:cNvSpPr/>
            <p:nvPr/>
          </p:nvSpPr>
          <p:spPr>
            <a:xfrm>
              <a:off x="17785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4C9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8"/>
            <p:cNvSpPr txBox="1"/>
            <p:nvPr/>
          </p:nvSpPr>
          <p:spPr>
            <a:xfrm>
              <a:off x="0" y="674112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#4C96BB</a:t>
              </a:r>
              <a:endParaRPr/>
            </a:p>
          </p:txBody>
        </p:sp>
      </p:grpSp>
      <p:grpSp>
        <p:nvGrpSpPr>
          <p:cNvPr id="237" name="Google Shape;237;p18"/>
          <p:cNvGrpSpPr/>
          <p:nvPr/>
        </p:nvGrpSpPr>
        <p:grpSpPr>
          <a:xfrm>
            <a:off x="5046800" y="2853468"/>
            <a:ext cx="719858" cy="609241"/>
            <a:chOff x="0" y="0"/>
            <a:chExt cx="959811" cy="812321"/>
          </a:xfrm>
        </p:grpSpPr>
        <p:sp>
          <p:nvSpPr>
            <p:cNvPr id="238" name="Google Shape;238;p18"/>
            <p:cNvSpPr txBox="1"/>
            <p:nvPr/>
          </p:nvSpPr>
          <p:spPr>
            <a:xfrm>
              <a:off x="0" y="683162"/>
              <a:ext cx="959811" cy="1291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644321"/>
                  </a:solidFill>
                  <a:latin typeface="KoHo"/>
                  <a:ea typeface="KoHo"/>
                  <a:cs typeface="KoHo"/>
                  <a:sym typeface="KoHo"/>
                </a:rPr>
                <a:t>#F0E4B5</a:t>
              </a: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183561" y="0"/>
              <a:ext cx="592688" cy="592688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0E4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p18"/>
          <p:cNvSpPr txBox="1"/>
          <p:nvPr/>
        </p:nvSpPr>
        <p:spPr>
          <a:xfrm>
            <a:off x="1092991" y="4516000"/>
            <a:ext cx="2290640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E04B22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1309873" y="4194280"/>
            <a:ext cx="1856876" cy="109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E04B22"/>
                </a:solidFill>
                <a:latin typeface="Corben"/>
                <a:ea typeface="Corben"/>
                <a:cs typeface="Corben"/>
                <a:sym typeface="Corben"/>
              </a:rPr>
              <a:t>CORBEN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1635893" y="4022542"/>
            <a:ext cx="1204836" cy="126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644321"/>
                </a:solidFill>
                <a:latin typeface="KoHo"/>
                <a:ea typeface="KoHo"/>
                <a:cs typeface="KoHo"/>
                <a:sym typeface="KoHo"/>
              </a:rPr>
              <a:t>BODY COPY:</a:t>
            </a:r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4545630" y="7928874"/>
            <a:ext cx="964033" cy="964033"/>
          </a:xfrm>
          <a:custGeom>
            <a:rect b="b" l="l" r="r" t="t"/>
            <a:pathLst>
              <a:path extrusionOk="0" h="964033" w="964033">
                <a:moveTo>
                  <a:pt x="0" y="0"/>
                </a:moveTo>
                <a:lnTo>
                  <a:pt x="964034" y="0"/>
                </a:lnTo>
                <a:lnTo>
                  <a:pt x="964034" y="964033"/>
                </a:lnTo>
                <a:lnTo>
                  <a:pt x="0" y="964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4" name="Google Shape;244;p18"/>
          <p:cNvGrpSpPr/>
          <p:nvPr/>
        </p:nvGrpSpPr>
        <p:grpSpPr>
          <a:xfrm>
            <a:off x="5674992" y="7928874"/>
            <a:ext cx="964034" cy="964034"/>
            <a:chOff x="0" y="0"/>
            <a:chExt cx="1285378" cy="1285378"/>
          </a:xfrm>
        </p:grpSpPr>
        <p:sp>
          <p:nvSpPr>
            <p:cNvPr id="245" name="Google Shape;245;p18"/>
            <p:cNvSpPr/>
            <p:nvPr/>
          </p:nvSpPr>
          <p:spPr>
            <a:xfrm>
              <a:off x="0" y="0"/>
              <a:ext cx="1285378" cy="1285378"/>
            </a:xfrm>
            <a:custGeom>
              <a:rect b="b" l="l" r="r" t="t"/>
              <a:pathLst>
                <a:path extrusionOk="0" h="1285378" w="1285378">
                  <a:moveTo>
                    <a:pt x="0" y="0"/>
                  </a:moveTo>
                  <a:lnTo>
                    <a:pt x="1285378" y="0"/>
                  </a:lnTo>
                  <a:lnTo>
                    <a:pt x="1285378" y="1285378"/>
                  </a:lnTo>
                  <a:lnTo>
                    <a:pt x="0" y="12853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46" name="Google Shape;246;p18"/>
            <p:cNvGrpSpPr/>
            <p:nvPr/>
          </p:nvGrpSpPr>
          <p:grpSpPr>
            <a:xfrm>
              <a:off x="214645" y="184547"/>
              <a:ext cx="915423" cy="886352"/>
              <a:chOff x="0" y="-28575"/>
              <a:chExt cx="869100" cy="841500"/>
            </a:xfrm>
          </p:grpSpPr>
          <p:sp>
            <p:nvSpPr>
              <p:cNvPr id="247" name="Google Shape;247;p18"/>
              <p:cNvSpPr/>
              <p:nvPr/>
            </p:nvSpPr>
            <p:spPr>
              <a:xfrm>
                <a:off x="0" y="0"/>
                <a:ext cx="869050" cy="812800"/>
              </a:xfrm>
              <a:custGeom>
                <a:rect b="b" l="l" r="r" t="t"/>
                <a:pathLst>
                  <a:path extrusionOk="0" h="812800" w="869050">
                    <a:moveTo>
                      <a:pt x="0" y="0"/>
                    </a:moveTo>
                    <a:lnTo>
                      <a:pt x="869050" y="0"/>
                    </a:lnTo>
                    <a:lnTo>
                      <a:pt x="86905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CD655"/>
              </a:solidFill>
              <a:ln>
                <a:noFill/>
              </a:ln>
            </p:spPr>
          </p:sp>
          <p:sp>
            <p:nvSpPr>
              <p:cNvPr id="248" name="Google Shape;248;p18"/>
              <p:cNvSpPr txBox="1"/>
              <p:nvPr/>
            </p:nvSpPr>
            <p:spPr>
              <a:xfrm>
                <a:off x="0" y="-28575"/>
                <a:ext cx="8691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9" name="Google Shape;249;p18"/>
            <p:cNvSpPr/>
            <p:nvPr/>
          </p:nvSpPr>
          <p:spPr>
            <a:xfrm>
              <a:off x="308471" y="128130"/>
              <a:ext cx="696178" cy="1021061"/>
            </a:xfrm>
            <a:custGeom>
              <a:rect b="b" l="l" r="r" t="t"/>
              <a:pathLst>
                <a:path extrusionOk="0" h="1021061" w="696178">
                  <a:moveTo>
                    <a:pt x="0" y="0"/>
                  </a:moveTo>
                  <a:lnTo>
                    <a:pt x="696178" y="0"/>
                  </a:lnTo>
                  <a:lnTo>
                    <a:pt x="696178" y="1021060"/>
                  </a:lnTo>
                  <a:lnTo>
                    <a:pt x="0" y="10210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50" name="Google Shape;25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4325" y="7894125"/>
            <a:ext cx="635700" cy="105928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8"/>
          <p:cNvSpPr/>
          <p:nvPr/>
        </p:nvSpPr>
        <p:spPr>
          <a:xfrm>
            <a:off x="1092991" y="6120274"/>
            <a:ext cx="1311857" cy="1202138"/>
          </a:xfrm>
          <a:custGeom>
            <a:rect b="b" l="l" r="r" t="t"/>
            <a:pathLst>
              <a:path extrusionOk="0" h="1202138" w="1311857">
                <a:moveTo>
                  <a:pt x="0" y="0"/>
                </a:moveTo>
                <a:lnTo>
                  <a:pt x="1311857" y="0"/>
                </a:lnTo>
                <a:lnTo>
                  <a:pt x="1311857" y="1202138"/>
                </a:lnTo>
                <a:lnTo>
                  <a:pt x="0" y="1202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8"/>
          <p:cNvSpPr/>
          <p:nvPr/>
        </p:nvSpPr>
        <p:spPr>
          <a:xfrm>
            <a:off x="3589562" y="7899235"/>
            <a:ext cx="790741" cy="1023311"/>
          </a:xfrm>
          <a:custGeom>
            <a:rect b="b" l="l" r="r" t="t"/>
            <a:pathLst>
              <a:path extrusionOk="0" h="1023311" w="790741">
                <a:moveTo>
                  <a:pt x="0" y="0"/>
                </a:moveTo>
                <a:lnTo>
                  <a:pt x="790740" y="0"/>
                </a:lnTo>
                <a:lnTo>
                  <a:pt x="790740" y="1023311"/>
                </a:lnTo>
                <a:lnTo>
                  <a:pt x="0" y="1023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8"/>
          <p:cNvSpPr/>
          <p:nvPr/>
        </p:nvSpPr>
        <p:spPr>
          <a:xfrm>
            <a:off x="5601725" y="6375112"/>
            <a:ext cx="1086294" cy="874961"/>
          </a:xfrm>
          <a:custGeom>
            <a:rect b="b" l="l" r="r" t="t"/>
            <a:pathLst>
              <a:path extrusionOk="0" h="874961" w="1086294">
                <a:moveTo>
                  <a:pt x="0" y="0"/>
                </a:moveTo>
                <a:lnTo>
                  <a:pt x="1086294" y="0"/>
                </a:lnTo>
                <a:lnTo>
                  <a:pt x="1086294" y="874960"/>
                </a:lnTo>
                <a:lnTo>
                  <a:pt x="0" y="874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8"/>
          <p:cNvSpPr/>
          <p:nvPr/>
        </p:nvSpPr>
        <p:spPr>
          <a:xfrm>
            <a:off x="3690622" y="6265962"/>
            <a:ext cx="751368" cy="1093260"/>
          </a:xfrm>
          <a:custGeom>
            <a:rect b="b" l="l" r="r" t="t"/>
            <a:pathLst>
              <a:path extrusionOk="0" h="1093260" w="751368">
                <a:moveTo>
                  <a:pt x="0" y="0"/>
                </a:moveTo>
                <a:lnTo>
                  <a:pt x="751368" y="0"/>
                </a:lnTo>
                <a:lnTo>
                  <a:pt x="751368" y="1093260"/>
                </a:lnTo>
                <a:lnTo>
                  <a:pt x="0" y="1093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5" name="Google Shape;25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2549125" y="8062976"/>
            <a:ext cx="1066476" cy="6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91374" y="6177900"/>
            <a:ext cx="859926" cy="12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96659" y="7868997"/>
            <a:ext cx="678524" cy="105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53325" y="6320801"/>
            <a:ext cx="827824" cy="101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C96BB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9"/>
          <p:cNvPicPr preferRelativeResize="0"/>
          <p:nvPr/>
        </p:nvPicPr>
        <p:blipFill rotWithShape="1">
          <a:blip r:embed="rId3">
            <a:alphaModFix/>
          </a:blip>
          <a:srcRect b="71271" l="5739" r="7432" t="0"/>
          <a:stretch/>
        </p:blipFill>
        <p:spPr>
          <a:xfrm>
            <a:off x="0" y="7458750"/>
            <a:ext cx="7556502" cy="323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9"/>
          <p:cNvPicPr preferRelativeResize="0"/>
          <p:nvPr/>
        </p:nvPicPr>
        <p:blipFill rotWithShape="1">
          <a:blip r:embed="rId4">
            <a:alphaModFix/>
          </a:blip>
          <a:srcRect b="14893" l="0" r="0" t="1529"/>
          <a:stretch/>
        </p:blipFill>
        <p:spPr>
          <a:xfrm>
            <a:off x="2617750" y="8620925"/>
            <a:ext cx="2479677" cy="207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5">
            <a:alphaModFix/>
          </a:blip>
          <a:srcRect b="18156" l="8206" r="0" t="1541"/>
          <a:stretch/>
        </p:blipFill>
        <p:spPr>
          <a:xfrm>
            <a:off x="0" y="8620925"/>
            <a:ext cx="2369126" cy="207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/>
          <p:cNvPicPr preferRelativeResize="0"/>
          <p:nvPr/>
        </p:nvPicPr>
        <p:blipFill rotWithShape="1">
          <a:blip r:embed="rId5">
            <a:alphaModFix/>
          </a:blip>
          <a:srcRect b="18160" l="0" r="14354" t="0"/>
          <a:stretch/>
        </p:blipFill>
        <p:spPr>
          <a:xfrm>
            <a:off x="5346000" y="8581275"/>
            <a:ext cx="2210499" cy="211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 rotWithShape="1">
          <a:blip r:embed="rId6">
            <a:alphaModFix/>
          </a:blip>
          <a:srcRect b="0" l="0" r="42253" t="0"/>
          <a:stretch/>
        </p:blipFill>
        <p:spPr>
          <a:xfrm>
            <a:off x="6054275" y="191625"/>
            <a:ext cx="1502225" cy="433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 rotWithShape="1">
          <a:blip r:embed="rId7">
            <a:alphaModFix/>
          </a:blip>
          <a:srcRect b="0" l="16415" r="0" t="0"/>
          <a:stretch/>
        </p:blipFill>
        <p:spPr>
          <a:xfrm>
            <a:off x="-1" y="2359125"/>
            <a:ext cx="2128524" cy="42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8">
            <a:alphaModFix/>
          </a:blip>
          <a:srcRect b="0" l="0" r="0" t="556"/>
          <a:stretch/>
        </p:blipFill>
        <p:spPr>
          <a:xfrm>
            <a:off x="73900" y="0"/>
            <a:ext cx="7556500" cy="605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3300" y="490082"/>
            <a:ext cx="6213399" cy="970636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 txBox="1"/>
          <p:nvPr/>
        </p:nvSpPr>
        <p:spPr>
          <a:xfrm>
            <a:off x="1285449" y="2787455"/>
            <a:ext cx="49890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everyone to use thanks to the following:</a:t>
            </a:r>
            <a:endParaRPr/>
          </a:p>
        </p:txBody>
      </p:sp>
      <p:sp>
        <p:nvSpPr>
          <p:cNvPr id="272" name="Google Shape;272;p19"/>
          <p:cNvSpPr txBox="1"/>
          <p:nvPr/>
        </p:nvSpPr>
        <p:spPr>
          <a:xfrm>
            <a:off x="1633978" y="7344467"/>
            <a:ext cx="4292045" cy="590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9" u="none" cap="none" strike="noStrike">
                <a:solidFill>
                  <a:srgbClr val="C1262D"/>
                </a:solidFill>
                <a:latin typeface="Germania One"/>
                <a:ea typeface="Germania One"/>
                <a:cs typeface="Germania One"/>
                <a:sym typeface="Germania One"/>
              </a:rPr>
              <a:t>Happy designing!</a:t>
            </a:r>
            <a:endParaRPr/>
          </a:p>
        </p:txBody>
      </p:sp>
      <p:sp>
        <p:nvSpPr>
          <p:cNvPr id="273" name="Google Shape;273;p19"/>
          <p:cNvSpPr txBox="1"/>
          <p:nvPr/>
        </p:nvSpPr>
        <p:spPr>
          <a:xfrm>
            <a:off x="2350819" y="5153643"/>
            <a:ext cx="2858363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for the presentation template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2275111" y="6487940"/>
            <a:ext cx="3009779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for the photos</a:t>
            </a:r>
            <a:endParaRPr/>
          </a:p>
        </p:txBody>
      </p:sp>
      <p:sp>
        <p:nvSpPr>
          <p:cNvPr id="275" name="Google Shape;275;p19"/>
          <p:cNvSpPr txBox="1"/>
          <p:nvPr/>
        </p:nvSpPr>
        <p:spPr>
          <a:xfrm>
            <a:off x="1538812" y="1728599"/>
            <a:ext cx="4482375" cy="1111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499" u="none" cap="none" strike="noStrike">
                <a:solidFill>
                  <a:srgbClr val="323019"/>
                </a:solidFill>
                <a:latin typeface="Germania One"/>
                <a:ea typeface="Germania One"/>
                <a:cs typeface="Germania One"/>
                <a:sym typeface="Germania One"/>
              </a:rPr>
              <a:t>Credits</a:t>
            </a:r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1461697" y="5954251"/>
            <a:ext cx="4636607" cy="424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23019"/>
                </a:solidFill>
                <a:latin typeface="KoHo"/>
                <a:ea typeface="KoHo"/>
                <a:cs typeface="KoHo"/>
                <a:sym typeface="KoHo"/>
              </a:rPr>
              <a:t>Pexels, Pixabay</a:t>
            </a:r>
            <a:endParaRPr/>
          </a:p>
        </p:txBody>
      </p:sp>
      <p:pic>
        <p:nvPicPr>
          <p:cNvPr id="277" name="Google Shape;27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26900" y="7621404"/>
            <a:ext cx="7556502" cy="977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36775" y="4070100"/>
            <a:ext cx="3686569" cy="92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ktoberfest Sponsorship Packages">
  <a:themeElements>
    <a:clrScheme name="Office">
      <a:dk1>
        <a:srgbClr val="323019"/>
      </a:dk1>
      <a:lt1>
        <a:srgbClr val="F6EEE1"/>
      </a:lt1>
      <a:dk2>
        <a:srgbClr val="F0E4B5"/>
      </a:dk2>
      <a:lt2>
        <a:srgbClr val="4C96BB"/>
      </a:lt2>
      <a:accent1>
        <a:srgbClr val="3AC1B3"/>
      </a:accent1>
      <a:accent2>
        <a:srgbClr val="D69B2E"/>
      </a:accent2>
      <a:accent3>
        <a:srgbClr val="D57521"/>
      </a:accent3>
      <a:accent4>
        <a:srgbClr val="644321"/>
      </a:accent4>
      <a:accent5>
        <a:srgbClr val="E5B539"/>
      </a:accent5>
      <a:accent6>
        <a:srgbClr val="FEEDBE"/>
      </a:accent6>
      <a:hlink>
        <a:srgbClr val="E03D2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