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24"/>
  </p:notesMasterIdLst>
  <p:sldIdLst>
    <p:sldId id="256" r:id="rId2"/>
    <p:sldId id="734" r:id="rId3"/>
    <p:sldId id="722" r:id="rId4"/>
    <p:sldId id="725" r:id="rId5"/>
    <p:sldId id="723" r:id="rId6"/>
    <p:sldId id="724" r:id="rId7"/>
    <p:sldId id="710" r:id="rId8"/>
    <p:sldId id="727" r:id="rId9"/>
    <p:sldId id="728" r:id="rId10"/>
    <p:sldId id="731" r:id="rId11"/>
    <p:sldId id="730" r:id="rId12"/>
    <p:sldId id="732" r:id="rId13"/>
    <p:sldId id="693" r:id="rId14"/>
    <p:sldId id="737" r:id="rId15"/>
    <p:sldId id="718" r:id="rId16"/>
    <p:sldId id="716" r:id="rId17"/>
    <p:sldId id="720" r:id="rId18"/>
    <p:sldId id="714" r:id="rId19"/>
    <p:sldId id="733" r:id="rId20"/>
    <p:sldId id="739" r:id="rId21"/>
    <p:sldId id="721" r:id="rId22"/>
    <p:sldId id="726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7CF"/>
    <a:srgbClr val="72AC47"/>
    <a:srgbClr val="F4F1DF"/>
    <a:srgbClr val="FFFC00"/>
    <a:srgbClr val="FFD400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77"/>
    <p:restoredTop sz="91713"/>
  </p:normalViewPr>
  <p:slideViewPr>
    <p:cSldViewPr snapToObjects="1">
      <p:cViewPr varScale="1">
        <p:scale>
          <a:sx n="56" d="100"/>
          <a:sy n="56" d="100"/>
        </p:scale>
        <p:origin x="1378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4" d="100"/>
        <a:sy n="10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569A1-E621-0741-A3EE-812E80249E78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DBAB7A-F04A-B446-84A7-66AB34DAC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20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9432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7297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85764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tif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5AD6-1F48-834A-BDD3-D9376592F490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D0A77-C517-2446-8DD6-9188CE41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694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5AD6-1F48-834A-BDD3-D9376592F490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D0A77-C517-2446-8DD6-9188CE41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12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5AD6-1F48-834A-BDD3-D9376592F490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D0A77-C517-2446-8DD6-9188CE41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870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72685-1FBD-3E46-AF8A-6CA6E0BD2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46176"/>
          </a:xfrm>
          <a:prstGeom prst="rect">
            <a:avLst/>
          </a:prstGeom>
        </p:spPr>
        <p:txBody>
          <a:bodyPr/>
          <a:lstStyle>
            <a:lvl1pPr algn="ctr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D0C434-CDA1-E74D-9598-6365B7349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996" y="1146178"/>
            <a:ext cx="8692376" cy="50307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399EB4-ED1C-0E4C-B40F-990D6EF3BD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76" y="6006792"/>
            <a:ext cx="2689648" cy="9946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6FC9BEA-7CC7-684B-8EBE-15A65B934A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769" y="6147229"/>
            <a:ext cx="1470421" cy="6810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25FBE2-BE6B-0B4D-9624-298FAD21430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076" y="6176965"/>
            <a:ext cx="431231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433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B881A-601F-B349-A78D-E1588138A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722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11882-9D51-BF47-8184-934D26ABD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AE06C5-9587-2043-A3B2-D9713BE76C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947346-CD0E-3245-A31B-198C4D5BCD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A34D5AD6-1F48-834A-BDD3-D9376592F490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D111D0-28C9-614C-8B04-B2009DC20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5ADA8A-9BE4-9141-979A-DE0270424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0ADD0A77-C517-2446-8DD6-9188CE41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522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22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5AD6-1F48-834A-BDD3-D9376592F490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D0A77-C517-2446-8DD6-9188CE41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89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5AD6-1F48-834A-BDD3-D9376592F490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D0A77-C517-2446-8DD6-9188CE41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489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5AD6-1F48-834A-BDD3-D9376592F490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D0A77-C517-2446-8DD6-9188CE41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755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5AD6-1F48-834A-BDD3-D9376592F490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D0A77-C517-2446-8DD6-9188CE41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17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1/29/2020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645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5AD6-1F48-834A-BDD3-D9376592F490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D0A77-C517-2446-8DD6-9188CE41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17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4D5AD6-1F48-834A-BDD3-D9376592F490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D0A77-C517-2446-8DD6-9188CE417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051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1/29/2020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746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650" r:id="rId12"/>
    <p:sldLayoutId id="214748365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microsoft.com/office/2007/relationships/hdphoto" Target="../media/hdphoto1.wdp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6.jpeg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14C75A-1355-8C40-A453-187FD1B54E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48730" y="11668"/>
            <a:ext cx="12192930" cy="685434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C184BE3-0646-024A-B48A-647786126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13" y="465942"/>
            <a:ext cx="9144000" cy="10580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Ocean Dunes SVRA Dust Control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Update from the Science Advisory Group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DB9FE0-3E07-2D4B-8347-D8422D3385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5410200"/>
            <a:ext cx="2438400" cy="6763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D1EA2A-253E-7845-B419-1627589ABA09}"/>
              </a:ext>
            </a:extLst>
          </p:cNvPr>
          <p:cNvSpPr txBox="1"/>
          <p:nvPr/>
        </p:nvSpPr>
        <p:spPr>
          <a:xfrm>
            <a:off x="3008628" y="4267200"/>
            <a:ext cx="6211572" cy="17081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J.A. Gillies, Desert Research Institute, Reno, NV</a:t>
            </a:r>
          </a:p>
          <a:p>
            <a:endParaRPr lang="en-US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W.G. </a:t>
            </a:r>
            <a:r>
              <a:rPr lang="en-US" sz="2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Nickling</a:t>
            </a:r>
            <a:r>
              <a:rPr 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1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Nickling</a:t>
            </a:r>
            <a:r>
              <a:rPr 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Environmental, Cambridge, ON</a:t>
            </a:r>
          </a:p>
          <a:p>
            <a:endParaRPr lang="en-US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 Walker, Arizona State University, Tempe, AZ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BAAF46-78E2-474E-9247-D989C2912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2713" y="4070586"/>
            <a:ext cx="789087" cy="7890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E50375-4A43-4D02-BE6E-B526BE5AEBE3}"/>
              </a:ext>
            </a:extLst>
          </p:cNvPr>
          <p:cNvSpPr txBox="1"/>
          <p:nvPr/>
        </p:nvSpPr>
        <p:spPr>
          <a:xfrm>
            <a:off x="0" y="4933890"/>
            <a:ext cx="3153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chemeClr val="accent6">
                    <a:lumMod val="75000"/>
                  </a:schemeClr>
                </a:solidFill>
              </a:rPr>
              <a:t>Nickling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Environmental, Ltd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8A81C5-F5BB-41F9-8712-289FBD6C9FD8}"/>
              </a:ext>
            </a:extLst>
          </p:cNvPr>
          <p:cNvSpPr txBox="1"/>
          <p:nvPr/>
        </p:nvSpPr>
        <p:spPr>
          <a:xfrm>
            <a:off x="2971800" y="6070327"/>
            <a:ext cx="5193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R. Martin, E. Withycombe, C. Scheidlinger, M. Bush </a:t>
            </a:r>
          </a:p>
        </p:txBody>
      </p:sp>
    </p:spTree>
    <p:extLst>
      <p:ext uri="{BB962C8B-B14F-4D97-AF65-F5344CB8AC3E}">
        <p14:creationId xmlns:p14="http://schemas.microsoft.com/office/powerpoint/2010/main" val="3312601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14C75A-1355-8C40-A453-187FD1B54E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50123" y="-52706"/>
            <a:ext cx="12345329" cy="694001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C184BE3-0646-024A-B48A-647786126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838200"/>
            <a:ext cx="7696200" cy="10580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Dust Control: Sand Fences</a:t>
            </a:r>
            <a:br>
              <a:rPr lang="en-US" sz="3600" b="1" dirty="0"/>
            </a:br>
            <a:r>
              <a:rPr lang="en-US" sz="3600" b="1" dirty="0"/>
              <a:t> </a:t>
            </a:r>
          </a:p>
        </p:txBody>
      </p:sp>
      <p:pic>
        <p:nvPicPr>
          <p:cNvPr id="10" name="Google Shape;143;p9">
            <a:extLst>
              <a:ext uri="{FF2B5EF4-FFF2-40B4-BE49-F238E27FC236}">
                <a16:creationId xmlns:a16="http://schemas.microsoft.com/office/drawing/2014/main" id="{28AEF915-003E-41B9-8DB7-500EA27B462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9783" y="1524000"/>
            <a:ext cx="740422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8B2E370-638C-4D9A-AE4C-26D676B5EB94}"/>
              </a:ext>
            </a:extLst>
          </p:cNvPr>
          <p:cNvSpPr/>
          <p:nvPr/>
        </p:nvSpPr>
        <p:spPr>
          <a:xfrm>
            <a:off x="646160" y="1544497"/>
            <a:ext cx="20333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7 acre, 1</a:t>
            </a:r>
            <a:r>
              <a:rPr lang="en-US" sz="2400" b="1" baseline="30000" dirty="0"/>
              <a:t>st</a:t>
            </a:r>
            <a:r>
              <a:rPr lang="en-US" sz="2400" b="1" dirty="0"/>
              <a:t> year</a:t>
            </a:r>
          </a:p>
        </p:txBody>
      </p:sp>
      <p:pic>
        <p:nvPicPr>
          <p:cNvPr id="3" name="Picture 2" descr="A picture containing outdoor, nature, orange, water&#10;&#10;Description automatically generated">
            <a:extLst>
              <a:ext uri="{FF2B5EF4-FFF2-40B4-BE49-F238E27FC236}">
                <a16:creationId xmlns:a16="http://schemas.microsoft.com/office/drawing/2014/main" id="{0DE7A544-F07C-4678-90C9-DBDA43D7A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092" y="4932730"/>
            <a:ext cx="2282508" cy="171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82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14C75A-1355-8C40-A453-187FD1B54E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50123" y="-52706"/>
            <a:ext cx="12345329" cy="694001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C184BE3-0646-024A-B48A-647786126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084" y="2430454"/>
            <a:ext cx="7696200" cy="10580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Dust Control 2020</a:t>
            </a:r>
            <a:br>
              <a:rPr lang="en-US" sz="3600" b="1" dirty="0"/>
            </a:br>
            <a:br>
              <a:rPr lang="en-US" sz="3600" b="1" dirty="0"/>
            </a:br>
            <a:r>
              <a:rPr lang="en-US" sz="3600" b="1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327C78-56DE-4946-9D67-76EFF7B4BC6E}"/>
              </a:ext>
            </a:extLst>
          </p:cNvPr>
          <p:cNvSpPr txBox="1"/>
          <p:nvPr/>
        </p:nvSpPr>
        <p:spPr>
          <a:xfrm>
            <a:off x="838201" y="3125212"/>
            <a:ext cx="85343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/>
              <a:t>Permanent Control: Vegetation Projects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Additional 4.2 acres in ODSVRA riding area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/>
              <a:t>Temporary Controls: Sand Fences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40 acres (2, 20 acre installations) 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400" dirty="0"/>
              <a:t>Foredune Restoration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48 acres, 5 treatment types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74170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14C75A-1355-8C40-A453-187FD1B54E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50123" y="-52706"/>
            <a:ext cx="12345329" cy="694001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C184BE3-0646-024A-B48A-647786126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1764268"/>
            <a:ext cx="7696200" cy="10580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600" b="1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28AB0E-DF90-4941-9F25-2080662D6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907" y="909072"/>
            <a:ext cx="3892093" cy="4953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63C892E-280D-40EF-8472-C9A81739B1F5}"/>
              </a:ext>
            </a:extLst>
          </p:cNvPr>
          <p:cNvGrpSpPr/>
          <p:nvPr/>
        </p:nvGrpSpPr>
        <p:grpSpPr>
          <a:xfrm>
            <a:off x="-76199" y="1447800"/>
            <a:ext cx="8534399" cy="2907268"/>
            <a:chOff x="-76199" y="1447800"/>
            <a:chExt cx="8534399" cy="290726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A327C78-56DE-4946-9D67-76EFF7B4BC6E}"/>
                </a:ext>
              </a:extLst>
            </p:cNvPr>
            <p:cNvSpPr txBox="1"/>
            <p:nvPr/>
          </p:nvSpPr>
          <p:spPr>
            <a:xfrm>
              <a:off x="-76199" y="2416076"/>
              <a:ext cx="8534399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en-US" sz="2400" dirty="0"/>
                <a:t>Permanent Control: Vegetation Projects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4.2 acres </a:t>
              </a:r>
            </a:p>
            <a:p>
              <a:pPr marL="342900" indent="-342900">
                <a:buFont typeface="Courier New" panose="02070309020205020404" pitchFamily="49" charset="0"/>
                <a:buChar char="o"/>
              </a:pPr>
              <a:r>
                <a:rPr lang="en-US" sz="2400" dirty="0"/>
                <a:t>Temporary Controls: Sand Fences</a:t>
              </a:r>
            </a:p>
            <a:p>
              <a:pPr marL="800100" lvl="1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40 acres (2, 20 acre installations) </a:t>
              </a:r>
            </a:p>
            <a:p>
              <a:endParaRPr lang="en-US" sz="2400" dirty="0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CAC8161-B1E2-4C05-8D08-DCFBD94BA82F}"/>
                </a:ext>
              </a:extLst>
            </p:cNvPr>
            <p:cNvCxnSpPr/>
            <p:nvPr/>
          </p:nvCxnSpPr>
          <p:spPr>
            <a:xfrm>
              <a:off x="1905000" y="3048000"/>
              <a:ext cx="6400800" cy="1307068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5EA24667-9042-4EFC-A5D2-B7E819BAD7D6}"/>
                </a:ext>
              </a:extLst>
            </p:cNvPr>
            <p:cNvCxnSpPr/>
            <p:nvPr/>
          </p:nvCxnSpPr>
          <p:spPr>
            <a:xfrm flipV="1">
              <a:off x="4800600" y="1447800"/>
              <a:ext cx="3124200" cy="2286000"/>
            </a:xfrm>
            <a:prstGeom prst="straightConnector1">
              <a:avLst/>
            </a:prstGeom>
            <a:ln w="15875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F77D889-B0D0-46D2-A0E2-00FB04D5A181}"/>
              </a:ext>
            </a:extLst>
          </p:cNvPr>
          <p:cNvCxnSpPr/>
          <p:nvPr/>
        </p:nvCxnSpPr>
        <p:spPr>
          <a:xfrm>
            <a:off x="4800600" y="3733800"/>
            <a:ext cx="3505200" cy="838200"/>
          </a:xfrm>
          <a:prstGeom prst="straightConnector1">
            <a:avLst/>
          </a:prstGeom>
          <a:ln w="15875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8142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C92F97-A85C-433E-BFEF-5A438EEE44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50123" y="-52706"/>
            <a:ext cx="12345329" cy="69400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FBAC8E-DDC6-904C-A212-4656DD52F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65314"/>
            <a:ext cx="4604013" cy="841634"/>
          </a:xfrm>
        </p:spPr>
        <p:txBody>
          <a:bodyPr>
            <a:normAutofit/>
          </a:bodyPr>
          <a:lstStyle/>
          <a:p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Foredune Restoration Update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578D2-7F64-5849-A52A-05FB4D1C3B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4013" y="857251"/>
            <a:ext cx="4539987" cy="5143499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40EC20-66D0-C041-A49C-9E7CA974A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85276"/>
            <a:ext cx="4604013" cy="4515474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A1027E5-6164-E54A-97BF-D2D314CD5CD3}"/>
              </a:ext>
            </a:extLst>
          </p:cNvPr>
          <p:cNvSpPr/>
          <p:nvPr/>
        </p:nvSpPr>
        <p:spPr>
          <a:xfrm rot="402223">
            <a:off x="5225143" y="1240971"/>
            <a:ext cx="930729" cy="3584122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490698-4E7B-4737-BB9B-81B8234486C7}"/>
              </a:ext>
            </a:extLst>
          </p:cNvPr>
          <p:cNvSpPr txBox="1"/>
          <p:nvPr/>
        </p:nvSpPr>
        <p:spPr>
          <a:xfrm>
            <a:off x="6358956" y="1306470"/>
            <a:ext cx="21725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500" b="1" dirty="0">
                <a:solidFill>
                  <a:srgbClr val="FFFF00"/>
                </a:solidFill>
                <a:ea typeface="Calibri"/>
                <a:cs typeface="Calibri"/>
                <a:sym typeface="Calibri"/>
              </a:rPr>
              <a:t>Established (reference) foredune</a:t>
            </a:r>
          </a:p>
          <a:p>
            <a:pPr lvl="0"/>
            <a:r>
              <a:rPr lang="en-US" sz="1500" b="1" dirty="0">
                <a:solidFill>
                  <a:srgbClr val="FFFF00"/>
                </a:solidFill>
                <a:ea typeface="Calibri"/>
                <a:cs typeface="Calibri"/>
                <a:sym typeface="Calibri"/>
              </a:rPr>
              <a:t>north of Oso </a:t>
            </a:r>
            <a:r>
              <a:rPr lang="en-US" sz="1500" b="1" dirty="0" err="1">
                <a:solidFill>
                  <a:srgbClr val="FFFF00"/>
                </a:solidFill>
                <a:ea typeface="Calibri"/>
                <a:cs typeface="Calibri"/>
                <a:sym typeface="Calibri"/>
              </a:rPr>
              <a:t>Flaco</a:t>
            </a:r>
            <a:r>
              <a:rPr lang="en-US" sz="1500" b="1" dirty="0">
                <a:solidFill>
                  <a:srgbClr val="FFFF00"/>
                </a:solidFill>
                <a:ea typeface="Calibri"/>
                <a:cs typeface="Calibri"/>
                <a:sym typeface="Calibri"/>
              </a:rPr>
              <a:t> Lake</a:t>
            </a:r>
          </a:p>
        </p:txBody>
      </p:sp>
    </p:spTree>
    <p:extLst>
      <p:ext uri="{BB962C8B-B14F-4D97-AF65-F5344CB8AC3E}">
        <p14:creationId xmlns:p14="http://schemas.microsoft.com/office/powerpoint/2010/main" val="1963130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7E79C15-B430-46C8-BD48-AE2814CA3D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50123" y="-52706"/>
            <a:ext cx="12345329" cy="6940014"/>
          </a:xfrm>
          <a:prstGeom prst="rect">
            <a:avLst/>
          </a:prstGeom>
        </p:spPr>
      </p:pic>
      <p:pic>
        <p:nvPicPr>
          <p:cNvPr id="4" name="Picture 3" descr="A group of people on a beach&#10;&#10;Description automatically generated">
            <a:extLst>
              <a:ext uri="{FF2B5EF4-FFF2-40B4-BE49-F238E27FC236}">
                <a16:creationId xmlns:a16="http://schemas.microsoft.com/office/drawing/2014/main" id="{11905569-286F-4978-95A8-6A5E251B3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955882"/>
            <a:ext cx="6858000" cy="51401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AF2227-F721-4AB8-A211-0A6F0FB4D181}"/>
              </a:ext>
            </a:extLst>
          </p:cNvPr>
          <p:cNvSpPr txBox="1"/>
          <p:nvPr/>
        </p:nvSpPr>
        <p:spPr>
          <a:xfrm>
            <a:off x="1371600" y="1093628"/>
            <a:ext cx="2998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Area of Foredune Restoration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2D1E3D-F156-4784-A2FC-CC4305C3F9BE}"/>
              </a:ext>
            </a:extLst>
          </p:cNvPr>
          <p:cNvSpPr/>
          <p:nvPr/>
        </p:nvSpPr>
        <p:spPr>
          <a:xfrm>
            <a:off x="3045125" y="2976113"/>
            <a:ext cx="5063705" cy="3536830"/>
          </a:xfrm>
          <a:custGeom>
            <a:avLst/>
            <a:gdLst>
              <a:gd name="connsiteX0" fmla="*/ 1733909 w 5063705"/>
              <a:gd name="connsiteY0" fmla="*/ 0 h 3536830"/>
              <a:gd name="connsiteX1" fmla="*/ 0 w 5063705"/>
              <a:gd name="connsiteY1" fmla="*/ 2001329 h 3536830"/>
              <a:gd name="connsiteX2" fmla="*/ 5063705 w 5063705"/>
              <a:gd name="connsiteY2" fmla="*/ 3536830 h 3536830"/>
              <a:gd name="connsiteX3" fmla="*/ 2717320 w 5063705"/>
              <a:gd name="connsiteY3" fmla="*/ 51759 h 3536830"/>
              <a:gd name="connsiteX4" fmla="*/ 1733909 w 5063705"/>
              <a:gd name="connsiteY4" fmla="*/ 0 h 3536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63705" h="3536830">
                <a:moveTo>
                  <a:pt x="1733909" y="0"/>
                </a:moveTo>
                <a:lnTo>
                  <a:pt x="0" y="2001329"/>
                </a:lnTo>
                <a:lnTo>
                  <a:pt x="5063705" y="3536830"/>
                </a:lnTo>
                <a:lnTo>
                  <a:pt x="2717320" y="51759"/>
                </a:lnTo>
                <a:lnTo>
                  <a:pt x="1733909" y="0"/>
                </a:lnTo>
                <a:close/>
              </a:path>
            </a:pathLst>
          </a:cu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897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33E38F-AE75-49E9-AE8F-E4F8612E57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50123" y="-52706"/>
            <a:ext cx="12345329" cy="69400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B7D970-C4A2-E945-8778-4E13E4DCD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1" y="857251"/>
            <a:ext cx="6857999" cy="51434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D2A575-3D6E-4698-9D84-C5916CC14A7E}"/>
              </a:ext>
            </a:extLst>
          </p:cNvPr>
          <p:cNvSpPr txBox="1"/>
          <p:nvPr/>
        </p:nvSpPr>
        <p:spPr>
          <a:xfrm>
            <a:off x="1182330" y="1066800"/>
            <a:ext cx="474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Early Phase Expected Development of Foredune</a:t>
            </a:r>
          </a:p>
        </p:txBody>
      </p:sp>
    </p:spTree>
    <p:extLst>
      <p:ext uri="{BB962C8B-B14F-4D97-AF65-F5344CB8AC3E}">
        <p14:creationId xmlns:p14="http://schemas.microsoft.com/office/powerpoint/2010/main" val="2576619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A00983-A03D-4639-9E9B-9B571D6A57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50123" y="-52706"/>
            <a:ext cx="12345329" cy="69400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743F18-A3AB-3E48-8323-D3640BF3D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1" y="857251"/>
            <a:ext cx="6857999" cy="51434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5815E6-94B8-46D7-A028-984BAD9AD89C}"/>
              </a:ext>
            </a:extLst>
          </p:cNvPr>
          <p:cNvSpPr txBox="1"/>
          <p:nvPr/>
        </p:nvSpPr>
        <p:spPr>
          <a:xfrm>
            <a:off x="1182330" y="1066800"/>
            <a:ext cx="3781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Mature Phase Expected Development</a:t>
            </a:r>
          </a:p>
        </p:txBody>
      </p:sp>
    </p:spTree>
    <p:extLst>
      <p:ext uri="{BB962C8B-B14F-4D97-AF65-F5344CB8AC3E}">
        <p14:creationId xmlns:p14="http://schemas.microsoft.com/office/powerpoint/2010/main" val="1546452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36C0EDF-2E6C-4E24-9E74-2CACACBF85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63129" y="-52706"/>
            <a:ext cx="12345329" cy="69400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99CE01-1FE7-4949-916D-0C1089352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57251"/>
            <a:ext cx="9144000" cy="684014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Oceano Foredune Restoration Treatments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1ABFC7-18D8-4C04-A72B-BED2E9A4393F}"/>
              </a:ext>
            </a:extLst>
          </p:cNvPr>
          <p:cNvSpPr txBox="1"/>
          <p:nvPr/>
        </p:nvSpPr>
        <p:spPr>
          <a:xfrm>
            <a:off x="77166" y="2451222"/>
            <a:ext cx="40636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 Sheepsfoot only</a:t>
            </a:r>
          </a:p>
          <a:p>
            <a:r>
              <a:rPr lang="en-US" sz="2000" dirty="0"/>
              <a:t>2 Sheepsfoot plus native seed</a:t>
            </a:r>
          </a:p>
          <a:p>
            <a:r>
              <a:rPr lang="en-US" sz="2000" dirty="0"/>
              <a:t>3 Sheepsfoot plus seed + sterile grass</a:t>
            </a:r>
          </a:p>
          <a:p>
            <a:r>
              <a:rPr lang="en-US" sz="2000" dirty="0"/>
              <a:t>4 Randomized </a:t>
            </a:r>
            <a:r>
              <a:rPr lang="en-US" sz="2000" dirty="0" err="1"/>
              <a:t>Nebkha</a:t>
            </a:r>
            <a:r>
              <a:rPr lang="en-US" sz="2000" dirty="0"/>
              <a:t> Planting Nodes (density 1)</a:t>
            </a:r>
          </a:p>
          <a:p>
            <a:r>
              <a:rPr lang="en-US" sz="2000" dirty="0"/>
              <a:t>5 Randomized </a:t>
            </a:r>
            <a:r>
              <a:rPr lang="en-US" sz="2000" dirty="0" err="1"/>
              <a:t>Nebkha</a:t>
            </a:r>
            <a:r>
              <a:rPr lang="en-US" sz="2000" dirty="0"/>
              <a:t> Planting Nodes (density 2)</a:t>
            </a:r>
          </a:p>
          <a:p>
            <a:r>
              <a:rPr lang="en-US" sz="2000" dirty="0"/>
              <a:t>6 Parks “classic” (straw/plants/seed)</a:t>
            </a:r>
          </a:p>
          <a:p>
            <a:endParaRPr lang="en-US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DC44099-0653-45F8-97E5-024C520BCCA0}"/>
              </a:ext>
            </a:extLst>
          </p:cNvPr>
          <p:cNvGrpSpPr/>
          <p:nvPr/>
        </p:nvGrpSpPr>
        <p:grpSpPr>
          <a:xfrm>
            <a:off x="4314200" y="1748202"/>
            <a:ext cx="4752634" cy="4171951"/>
            <a:chOff x="685800" y="1541264"/>
            <a:chExt cx="4752634" cy="417195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DFF9152-1FED-4CD9-A7B7-E16C12EC35A8}"/>
                </a:ext>
              </a:extLst>
            </p:cNvPr>
            <p:cNvGrpSpPr/>
            <p:nvPr/>
          </p:nvGrpSpPr>
          <p:grpSpPr>
            <a:xfrm>
              <a:off x="685800" y="1541264"/>
              <a:ext cx="4752634" cy="4171951"/>
              <a:chOff x="4010366" y="1541264"/>
              <a:chExt cx="4752634" cy="4171951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AD93F0F2-881B-4CE6-AEE4-1FDBA52C4DEB}"/>
                  </a:ext>
                </a:extLst>
              </p:cNvPr>
              <p:cNvGrpSpPr/>
              <p:nvPr/>
            </p:nvGrpSpPr>
            <p:grpSpPr>
              <a:xfrm>
                <a:off x="4010366" y="1541264"/>
                <a:ext cx="4752634" cy="4171950"/>
                <a:chOff x="4000500" y="1541264"/>
                <a:chExt cx="4752634" cy="4171950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411E2EE4-7555-7F4E-8D84-7146314F2F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r="46107"/>
                <a:stretch/>
              </p:blipFill>
              <p:spPr>
                <a:xfrm>
                  <a:off x="4000500" y="1541264"/>
                  <a:ext cx="1600200" cy="4171950"/>
                </a:xfrm>
                <a:prstGeom prst="rect">
                  <a:avLst/>
                </a:prstGeom>
              </p:spPr>
            </p:pic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C81EA24F-716B-A645-9514-C14D468E9F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783908" y="1541264"/>
                  <a:ext cx="2969226" cy="4171950"/>
                </a:xfrm>
                <a:prstGeom prst="rect">
                  <a:avLst/>
                </a:prstGeom>
                <a:ln w="38100">
                  <a:solidFill>
                    <a:srgbClr val="0070C0"/>
                  </a:solidFill>
                </a:ln>
              </p:spPr>
            </p:pic>
          </p:grp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CFF0B44F-939A-E344-9E7E-D889D42CB32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200651" y="1541265"/>
                <a:ext cx="583257" cy="1601986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BF87BCE1-3E5C-034D-8538-DDFCC6BF10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200651" y="5143501"/>
                <a:ext cx="583257" cy="569714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DCFCA45-1107-B149-91CD-506942043B70}"/>
                </a:ext>
              </a:extLst>
            </p:cNvPr>
            <p:cNvSpPr/>
            <p:nvPr/>
          </p:nvSpPr>
          <p:spPr>
            <a:xfrm>
              <a:off x="935810" y="3143251"/>
              <a:ext cx="914400" cy="2000250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878588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103AE44-FE68-4DDC-B0FE-701BD68873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50123" y="-52706"/>
            <a:ext cx="12345329" cy="6940014"/>
          </a:xfrm>
          <a:prstGeom prst="rect">
            <a:avLst/>
          </a:prstGeom>
        </p:spPr>
      </p:pic>
      <p:pic>
        <p:nvPicPr>
          <p:cNvPr id="84" name="Google Shape;84;p1"/>
          <p:cNvPicPr preferRelativeResize="0"/>
          <p:nvPr/>
        </p:nvPicPr>
        <p:blipFill rotWithShape="1"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811" b="96586" l="9412" r="89412">
                        <a14:foregroundMark x1="47059" y1="93833" x2="47059" y2="93833"/>
                        <a14:foregroundMark x1="58588" y1="8811" x2="58588" y2="8811"/>
                        <a14:foregroundMark x1="42824" y1="96586" x2="42824" y2="96586"/>
                      </a14:backgroundRemoval>
                    </a14:imgEffect>
                  </a14:imgLayer>
                </a14:imgProps>
              </a:ext>
            </a:extLst>
          </a:blip>
          <a:srcRect l="28901" t="4846" r="8136"/>
          <a:stretch/>
        </p:blipFill>
        <p:spPr>
          <a:xfrm>
            <a:off x="7278757" y="-57103"/>
            <a:ext cx="1733550" cy="422852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EBB3F3-9BB0-D440-9203-6C17DB125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0" y="99648"/>
            <a:ext cx="7200900" cy="685799"/>
          </a:xfrm>
        </p:spPr>
        <p:txBody>
          <a:bodyPr>
            <a:normAutofit/>
          </a:bodyPr>
          <a:lstStyle/>
          <a:p>
            <a:r>
              <a:rPr lang="en-US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Oceano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Foredune Restoration Monitoring: UAS</a:t>
            </a: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9DEAE-EBB3-324E-8F9F-065D888FA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07" y="722435"/>
            <a:ext cx="6840607" cy="2000251"/>
          </a:xfrm>
        </p:spPr>
        <p:txBody>
          <a:bodyPr>
            <a:noAutofit/>
          </a:bodyPr>
          <a:lstStyle/>
          <a:p>
            <a:pPr fontAlgn="base">
              <a:lnSpc>
                <a:spcPct val="120000"/>
              </a:lnSpc>
            </a:pPr>
            <a:r>
              <a:rPr lang="en-US" sz="2300" u="sng" dirty="0"/>
              <a:t>Platform</a:t>
            </a:r>
            <a:r>
              <a:rPr lang="en-US" sz="2300" dirty="0"/>
              <a:t>: </a:t>
            </a:r>
            <a:r>
              <a:rPr lang="en-US" sz="2300" dirty="0" err="1"/>
              <a:t>Wingtra</a:t>
            </a:r>
            <a:r>
              <a:rPr lang="en-US" sz="2300" dirty="0"/>
              <a:t> One, 35 mm camera, 42 megapixels</a:t>
            </a:r>
          </a:p>
          <a:p>
            <a:pPr fontAlgn="base">
              <a:lnSpc>
                <a:spcPct val="120000"/>
              </a:lnSpc>
            </a:pPr>
            <a:r>
              <a:rPr lang="en-US" sz="2300" u="sng" dirty="0"/>
              <a:t>Flight campaign</a:t>
            </a:r>
            <a:r>
              <a:rPr lang="en-US" sz="2300" dirty="0"/>
              <a:t>: 100-120 m elevation, NADIR, 70% overlap and </a:t>
            </a:r>
            <a:r>
              <a:rPr lang="en-US" sz="2300" dirty="0" err="1"/>
              <a:t>sidelap</a:t>
            </a:r>
            <a:endParaRPr lang="en-US" sz="2300" dirty="0"/>
          </a:p>
          <a:p>
            <a:pPr fontAlgn="base">
              <a:lnSpc>
                <a:spcPct val="120000"/>
              </a:lnSpc>
            </a:pPr>
            <a:r>
              <a:rPr lang="en-US" sz="2300" dirty="0"/>
              <a:t>~1-2 weeks post-processing</a:t>
            </a:r>
          </a:p>
          <a:p>
            <a:pPr fontAlgn="base">
              <a:lnSpc>
                <a:spcPct val="120000"/>
              </a:lnSpc>
            </a:pPr>
            <a:r>
              <a:rPr lang="en-US" sz="2300" u="sng" dirty="0"/>
              <a:t>Products</a:t>
            </a:r>
            <a:r>
              <a:rPr lang="en-US" sz="2300" dirty="0"/>
              <a:t>: </a:t>
            </a:r>
          </a:p>
          <a:p>
            <a:pPr lvl="1" fontAlgn="base">
              <a:lnSpc>
                <a:spcPct val="120000"/>
              </a:lnSpc>
            </a:pPr>
            <a:r>
              <a:rPr lang="en-US" sz="2300" dirty="0"/>
              <a:t>Digital orthophoto mosaic @ resolution 1.45 cm/pix</a:t>
            </a:r>
          </a:p>
          <a:p>
            <a:pPr lvl="1" fontAlgn="base">
              <a:lnSpc>
                <a:spcPct val="120000"/>
              </a:lnSpc>
            </a:pPr>
            <a:r>
              <a:rPr lang="en-US" sz="2300" dirty="0"/>
              <a:t>Bare-earth digital elevation model (DEM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0E7E01-9219-B149-968B-2A83F20A57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4133850"/>
            <a:ext cx="3428999" cy="2571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EAC66C-D43C-104A-AD0F-C2B747E58B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9843" y="4133850"/>
            <a:ext cx="3428999" cy="2571749"/>
          </a:xfrm>
          <a:prstGeom prst="rect">
            <a:avLst/>
          </a:prstGeom>
        </p:spPr>
      </p:pic>
      <p:pic>
        <p:nvPicPr>
          <p:cNvPr id="11" name="Google Shape;84;p1">
            <a:extLst>
              <a:ext uri="{FF2B5EF4-FFF2-40B4-BE49-F238E27FC236}">
                <a16:creationId xmlns:a16="http://schemas.microsoft.com/office/drawing/2014/main" id="{2CF032CE-AEE7-3A4F-AEF6-5182EF1ABBA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l="4004" t="94032" r="69963" b="1486"/>
          <a:stretch/>
        </p:blipFill>
        <p:spPr>
          <a:xfrm>
            <a:off x="8058150" y="5622830"/>
            <a:ext cx="1028700" cy="284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1;p12">
            <a:extLst>
              <a:ext uri="{FF2B5EF4-FFF2-40B4-BE49-F238E27FC236}">
                <a16:creationId xmlns:a16="http://schemas.microsoft.com/office/drawing/2014/main" id="{A71A4BB0-98D0-47B1-88A3-02A01DCB072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728842" y="4133850"/>
            <a:ext cx="2796158" cy="25439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7769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103AE44-FE68-4DDC-B0FE-701BD68873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50123" y="-52706"/>
            <a:ext cx="12345329" cy="69400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EBB3F3-9BB0-D440-9203-6C17DB125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857251"/>
            <a:ext cx="7200900" cy="685799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Oceano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Foredune Restoration Monitoring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9DEAE-EBB3-324E-8F9F-065D888FA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57199" y="1371600"/>
            <a:ext cx="4343400" cy="1600200"/>
          </a:xfrm>
        </p:spPr>
        <p:txBody>
          <a:bodyPr>
            <a:noAutofit/>
          </a:bodyPr>
          <a:lstStyle/>
          <a:p>
            <a:pPr lvl="1" fontAlgn="base">
              <a:lnSpc>
                <a:spcPct val="120000"/>
              </a:lnSpc>
            </a:pPr>
            <a:r>
              <a:rPr lang="en-US" sz="2000" dirty="0"/>
              <a:t>Produce maps of geomorphic change and sand transport corridors (UAS)</a:t>
            </a:r>
          </a:p>
          <a:p>
            <a:pPr lvl="1" fontAlgn="base">
              <a:lnSpc>
                <a:spcPct val="120000"/>
              </a:lnSpc>
            </a:pPr>
            <a:r>
              <a:rPr lang="en-US" sz="2000" dirty="0"/>
              <a:t>Sand flux through treatment areas measured with sand traps (same as fences and vegetation projects)</a:t>
            </a:r>
          </a:p>
          <a:p>
            <a:pPr lvl="1" fontAlgn="base">
              <a:lnSpc>
                <a:spcPct val="120000"/>
              </a:lnSpc>
            </a:pPr>
            <a:r>
              <a:rPr lang="en-US" sz="2000" dirty="0"/>
              <a:t>Threshold winds required to initiate movement within treatment areas</a:t>
            </a:r>
          </a:p>
          <a:p>
            <a:pPr lvl="1" fontAlgn="base">
              <a:lnSpc>
                <a:spcPct val="120000"/>
              </a:lnSpc>
            </a:pPr>
            <a:r>
              <a:rPr lang="en-US" sz="2000" dirty="0" err="1"/>
              <a:t>MetOne</a:t>
            </a:r>
            <a:r>
              <a:rPr lang="en-US" sz="2000" dirty="0"/>
              <a:t> Particle Profilers deployed upwind/downwind to evaluate changes in PM</a:t>
            </a:r>
          </a:p>
          <a:p>
            <a:pPr lvl="1" fontAlgn="base">
              <a:lnSpc>
                <a:spcPct val="120000"/>
              </a:lnSpc>
            </a:pPr>
            <a:endParaRPr lang="en-US" sz="2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69476ED-20EE-48BE-A8B3-4C6A14B4DBBD}"/>
              </a:ext>
            </a:extLst>
          </p:cNvPr>
          <p:cNvGrpSpPr/>
          <p:nvPr/>
        </p:nvGrpSpPr>
        <p:grpSpPr>
          <a:xfrm>
            <a:off x="3886201" y="1447800"/>
            <a:ext cx="5794307" cy="5086350"/>
            <a:chOff x="5334000" y="912019"/>
            <a:chExt cx="6336845" cy="55626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B4064F5-EA1F-4BAC-B53D-753CCECAE5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6107"/>
            <a:stretch/>
          </p:blipFill>
          <p:spPr>
            <a:xfrm>
              <a:off x="5334000" y="912019"/>
              <a:ext cx="2133600" cy="55626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C8908B4-DD1E-4602-A665-11E3DFCFC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711877" y="912019"/>
              <a:ext cx="3958968" cy="5562600"/>
            </a:xfrm>
            <a:prstGeom prst="rect">
              <a:avLst/>
            </a:prstGeom>
            <a:ln w="38100">
              <a:solidFill>
                <a:srgbClr val="0070C0"/>
              </a:solidFill>
            </a:ln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AF4D967-FCF7-4513-B51C-4A0602BE0757}"/>
                </a:ext>
              </a:extLst>
            </p:cNvPr>
            <p:cNvSpPr/>
            <p:nvPr/>
          </p:nvSpPr>
          <p:spPr>
            <a:xfrm>
              <a:off x="5715000" y="3048000"/>
              <a:ext cx="1219200" cy="2667000"/>
            </a:xfrm>
            <a:prstGeom prst="rect">
              <a:avLst/>
            </a:prstGeom>
            <a:noFill/>
            <a:ln w="38100">
              <a:solidFill>
                <a:srgbClr val="0070C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6D6CC79-6105-4564-AF90-B647755886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34201" y="912019"/>
              <a:ext cx="777676" cy="213598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F53002F-77AD-4637-B3D4-85C3C7212D5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34201" y="5715000"/>
              <a:ext cx="777676" cy="75961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36025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14C75A-1355-8C40-A453-187FD1B54E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38400" y="-82014"/>
            <a:ext cx="12345329" cy="694001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C184BE3-0646-024A-B48A-647786126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31" y="685800"/>
            <a:ext cx="9144000" cy="10580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ODSVRA Dust Control updates from the SAG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B24EE1-AE43-4E05-8267-9531B68C15FA}"/>
              </a:ext>
            </a:extLst>
          </p:cNvPr>
          <p:cNvSpPr txBox="1"/>
          <p:nvPr/>
        </p:nvSpPr>
        <p:spPr>
          <a:xfrm>
            <a:off x="-76200" y="1623273"/>
            <a:ext cx="944809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Air Quality, 2019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PM Emission Characterizations (PM emission patterns and emissivity)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Air Quality PM Reduction Characterization – Regional PM modeling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Dust Control Activities, 2019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Dust Control Effectiveness, 2019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Dust Control Activities, 2020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Foredune Restoration,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87C657-07B4-4E09-80DB-FDAA69B50C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9601" y="2835205"/>
            <a:ext cx="4808930" cy="3128652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EC6D65-EB9B-4E12-B77A-1FC3053630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0" y="4270077"/>
            <a:ext cx="3950689" cy="2511723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398416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4DC631-0E19-46CC-BFFA-5474848898A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357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46B7B33-DBC6-4AD7-8771-E03DBDEB07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38400" y="-82014"/>
            <a:ext cx="12345329" cy="694001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5127607-D22D-4E93-9075-8C7344ACFD36}"/>
              </a:ext>
            </a:extLst>
          </p:cNvPr>
          <p:cNvSpPr txBox="1">
            <a:spLocks/>
          </p:cNvSpPr>
          <p:nvPr/>
        </p:nvSpPr>
        <p:spPr>
          <a:xfrm>
            <a:off x="2054439" y="372090"/>
            <a:ext cx="48363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Dust Mitigation Plan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 descr="Oceano.dispersion_may22.png">
            <a:extLst>
              <a:ext uri="{FF2B5EF4-FFF2-40B4-BE49-F238E27FC236}">
                <a16:creationId xmlns:a16="http://schemas.microsoft.com/office/drawing/2014/main" id="{39EC01C4-0259-489D-8073-BD6515D2D6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162"/>
          <a:stretch/>
        </p:blipFill>
        <p:spPr>
          <a:xfrm>
            <a:off x="0" y="1496252"/>
            <a:ext cx="2363604" cy="24719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A75532-EC38-4043-A471-25226191F2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0742" y="4453696"/>
            <a:ext cx="2257730" cy="1435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AE8AB90-35FC-419C-8845-097C9D0B37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4" y="4423365"/>
            <a:ext cx="2252908" cy="1465724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12" name="Picture 11" descr="Oceano.dispersion_may22.png">
            <a:extLst>
              <a:ext uri="{FF2B5EF4-FFF2-40B4-BE49-F238E27FC236}">
                <a16:creationId xmlns:a16="http://schemas.microsoft.com/office/drawing/2014/main" id="{424EB4B8-CA2E-4BBA-B483-16C394D05B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994" y="3993514"/>
            <a:ext cx="1919445" cy="2437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07592F-BEBB-4971-9A42-84817DB4EE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20416" y="1799780"/>
            <a:ext cx="2998383" cy="2248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58609E0-F697-4B22-B81B-3C44F3556124}"/>
              </a:ext>
            </a:extLst>
          </p:cNvPr>
          <p:cNvSpPr/>
          <p:nvPr/>
        </p:nvSpPr>
        <p:spPr>
          <a:xfrm>
            <a:off x="2363605" y="1520492"/>
            <a:ext cx="452713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i="1" dirty="0"/>
              <a:t>SOA Obj. 2.c requires establishing an initial target of reducing maximum 24-hour PM</a:t>
            </a:r>
            <a:r>
              <a:rPr lang="en-US" sz="1200" i="1" baseline="-25000" dirty="0"/>
              <a:t>10</a:t>
            </a:r>
            <a:r>
              <a:rPr lang="en-US" sz="1200" i="1" dirty="0"/>
              <a:t> baseline emissions by 50% using air quality modeling and a May-Aug 2013 observation period carried out by the California Air Resources Board (CARB), or other modeling groups, subject to the review of the Scientific Advisory Group (SAG).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4BD826-1C57-4EDE-8FAD-7C785AF7C7D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8668" y="2468889"/>
            <a:ext cx="3690817" cy="186953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84E9200-EA9A-4A15-8A16-6107A033D724}"/>
              </a:ext>
            </a:extLst>
          </p:cNvPr>
          <p:cNvSpPr txBox="1"/>
          <p:nvPr/>
        </p:nvSpPr>
        <p:spPr>
          <a:xfrm>
            <a:off x="3990572" y="3281494"/>
            <a:ext cx="127320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i="1" dirty="0">
                <a:solidFill>
                  <a:schemeClr val="accent1">
                    <a:lumMod val="75000"/>
                  </a:schemeClr>
                </a:solidFill>
              </a:rPr>
              <a:t>Adaptive management approach</a:t>
            </a:r>
          </a:p>
        </p:txBody>
      </p:sp>
    </p:spTree>
    <p:extLst>
      <p:ext uri="{BB962C8B-B14F-4D97-AF65-F5344CB8AC3E}">
        <p14:creationId xmlns:p14="http://schemas.microsoft.com/office/powerpoint/2010/main" val="101156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14C75A-1355-8C40-A453-187FD1B54E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50123" y="-52706"/>
            <a:ext cx="12345329" cy="694001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C184BE3-0646-024A-B48A-647786126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838200"/>
            <a:ext cx="7696200" cy="10580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PM</a:t>
            </a:r>
            <a:r>
              <a:rPr lang="en-US" sz="3600" b="1" baseline="-25000" dirty="0"/>
              <a:t>10</a:t>
            </a:r>
            <a:r>
              <a:rPr lang="en-US" sz="3600" b="1" dirty="0"/>
              <a:t> Emission Patterns</a:t>
            </a:r>
            <a:br>
              <a:rPr lang="en-US" sz="3600" b="1" dirty="0"/>
            </a:br>
            <a:r>
              <a:rPr lang="en-US" sz="3600" b="1" dirty="0"/>
              <a:t> </a:t>
            </a:r>
            <a:br>
              <a:rPr lang="en-US" sz="3600" b="1" dirty="0"/>
            </a:br>
            <a:r>
              <a:rPr lang="en-US" sz="3600" b="1" dirty="0"/>
              <a:t>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A9F4E6-7DDC-4E3A-8FE2-3398A2797769}"/>
              </a:ext>
            </a:extLst>
          </p:cNvPr>
          <p:cNvSpPr txBox="1">
            <a:spLocks/>
          </p:cNvSpPr>
          <p:nvPr/>
        </p:nvSpPr>
        <p:spPr>
          <a:xfrm>
            <a:off x="304800" y="1741939"/>
            <a:ext cx="3657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Multi-day events are prevalent April - June</a:t>
            </a:r>
          </a:p>
          <a:p>
            <a:r>
              <a:rPr lang="en-US" sz="2400" dirty="0"/>
              <a:t>July – August, generally low winds</a:t>
            </a:r>
          </a:p>
          <a:p>
            <a:r>
              <a:rPr lang="en-US" sz="2400" dirty="0"/>
              <a:t>However, rare July – August events can result in higher dust levels for similar wind speeds in April-June (PM building up between longer intervals between events?)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3E1C5A-D90C-49D1-B292-E3A338F3E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900" y="1608844"/>
            <a:ext cx="8229600" cy="554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25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14C75A-1355-8C40-A453-187FD1B54E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38400" y="-160207"/>
            <a:ext cx="12345329" cy="694001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C184BE3-0646-024A-B48A-647786126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971800"/>
            <a:ext cx="5097069" cy="10580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br>
              <a:rPr lang="en-US" sz="3600" b="1" dirty="0"/>
            </a:br>
            <a:br>
              <a:rPr lang="en-US" sz="3600" b="1" dirty="0"/>
            </a:br>
            <a:r>
              <a:rPr lang="en-US" sz="2400" b="1" dirty="0"/>
              <a:t>EPA</a:t>
            </a:r>
            <a:br>
              <a:rPr lang="en-US" sz="2000" b="1" dirty="0"/>
            </a:br>
            <a:r>
              <a:rPr lang="en-US" sz="2000" b="1" dirty="0"/>
              <a:t>24 </a:t>
            </a:r>
            <a:r>
              <a:rPr lang="en-US" sz="2000" b="1" dirty="0" err="1"/>
              <a:t>hr</a:t>
            </a:r>
            <a:r>
              <a:rPr lang="en-US" sz="2000" b="1" dirty="0"/>
              <a:t> Mean Concentration (≥150 µg m</a:t>
            </a:r>
            <a:r>
              <a:rPr lang="en-US" sz="2000" b="1" baseline="30000" dirty="0"/>
              <a:t>-3</a:t>
            </a:r>
            <a:r>
              <a:rPr lang="en-US" sz="2000" b="1" dirty="0"/>
              <a:t>)</a:t>
            </a:r>
            <a:br>
              <a:rPr lang="en-US" sz="2000" b="1" dirty="0"/>
            </a:br>
            <a:r>
              <a:rPr lang="en-US" sz="2000" b="1" dirty="0"/>
              <a:t>CDF – 0</a:t>
            </a:r>
            <a:br>
              <a:rPr lang="en-US" sz="2000" b="1" dirty="0"/>
            </a:br>
            <a:r>
              <a:rPr lang="en-US" sz="2000" b="1" dirty="0"/>
              <a:t>Mesa2 – 0</a:t>
            </a:r>
            <a:br>
              <a:rPr lang="en-US" sz="2000" b="1" dirty="0"/>
            </a:br>
            <a:r>
              <a:rPr lang="en-US" sz="2000" b="1" dirty="0"/>
              <a:t>Oso </a:t>
            </a:r>
            <a:r>
              <a:rPr lang="en-US" sz="2000" b="1" dirty="0" err="1"/>
              <a:t>Flaco</a:t>
            </a:r>
            <a:r>
              <a:rPr lang="en-US" sz="2000" b="1" dirty="0"/>
              <a:t> – 0</a:t>
            </a:r>
            <a:br>
              <a:rPr lang="en-US" sz="2000" b="1" dirty="0"/>
            </a:br>
            <a:br>
              <a:rPr lang="en-US" sz="2000" b="1" dirty="0"/>
            </a:br>
            <a:r>
              <a:rPr lang="en-US" sz="2400" b="1" dirty="0"/>
              <a:t>State</a:t>
            </a:r>
            <a:br>
              <a:rPr lang="en-US" sz="2000" b="1" dirty="0"/>
            </a:br>
            <a:r>
              <a:rPr lang="en-US" sz="2000" b="1" dirty="0"/>
              <a:t>24 </a:t>
            </a:r>
            <a:r>
              <a:rPr lang="en-US" sz="2000" b="1" dirty="0" err="1"/>
              <a:t>hr</a:t>
            </a:r>
            <a:r>
              <a:rPr lang="en-US" sz="2000" b="1" dirty="0"/>
              <a:t> Mean Concentration (≥50 µg m</a:t>
            </a:r>
            <a:r>
              <a:rPr lang="en-US" sz="2000" b="1" baseline="30000" dirty="0"/>
              <a:t>-3</a:t>
            </a:r>
            <a:r>
              <a:rPr lang="en-US" sz="2000" b="1" dirty="0"/>
              <a:t>)</a:t>
            </a:r>
            <a:br>
              <a:rPr lang="en-US" sz="2000" b="1" dirty="0"/>
            </a:br>
            <a:r>
              <a:rPr lang="en-US" sz="2000" b="1" dirty="0"/>
              <a:t>CDF – 35</a:t>
            </a:r>
            <a:br>
              <a:rPr lang="en-US" sz="2000" b="1" dirty="0"/>
            </a:br>
            <a:r>
              <a:rPr lang="en-US" sz="2000" b="1" dirty="0"/>
              <a:t>Mesa2 – 34</a:t>
            </a:r>
            <a:br>
              <a:rPr lang="en-US" sz="2000" b="1" dirty="0"/>
            </a:br>
            <a:r>
              <a:rPr lang="en-US" sz="2000" b="1" dirty="0"/>
              <a:t>Oso </a:t>
            </a:r>
            <a:r>
              <a:rPr lang="en-US" sz="2000" b="1" dirty="0" err="1"/>
              <a:t>Flaco</a:t>
            </a:r>
            <a:r>
              <a:rPr lang="en-US" sz="2000" b="1" dirty="0"/>
              <a:t> – 5</a:t>
            </a:r>
            <a:endParaRPr lang="en-US" sz="3600" b="1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E18B895-8694-41CA-9F5B-2E2A437DF4A7}"/>
              </a:ext>
            </a:extLst>
          </p:cNvPr>
          <p:cNvGrpSpPr/>
          <p:nvPr/>
        </p:nvGrpSpPr>
        <p:grpSpPr>
          <a:xfrm>
            <a:off x="4409055" y="1752600"/>
            <a:ext cx="6273045" cy="4218554"/>
            <a:chOff x="3654012" y="2132666"/>
            <a:chExt cx="6273045" cy="421855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1C0B176-7706-4A5E-8ECC-912113C25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54012" y="2132666"/>
              <a:ext cx="6273045" cy="421855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F7B8502-F4F5-4412-8DE8-96FCDE8629D0}"/>
                </a:ext>
              </a:extLst>
            </p:cNvPr>
            <p:cNvSpPr txBox="1"/>
            <p:nvPr/>
          </p:nvSpPr>
          <p:spPr>
            <a:xfrm>
              <a:off x="6452027" y="3581400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CDF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AB1B220-8AF3-4624-ADC5-A2AC20268F0D}"/>
                </a:ext>
              </a:extLst>
            </p:cNvPr>
            <p:cNvSpPr txBox="1"/>
            <p:nvPr/>
          </p:nvSpPr>
          <p:spPr>
            <a:xfrm>
              <a:off x="7467600" y="4953000"/>
              <a:ext cx="8242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Mesa2</a:t>
              </a:r>
            </a:p>
          </p:txBody>
        </p:sp>
      </p:grpSp>
      <p:sp>
        <p:nvSpPr>
          <p:cNvPr id="10" name="Title 3">
            <a:extLst>
              <a:ext uri="{FF2B5EF4-FFF2-40B4-BE49-F238E27FC236}">
                <a16:creationId xmlns:a16="http://schemas.microsoft.com/office/drawing/2014/main" id="{B3920CCA-C371-406E-8AEF-917B073DA8FA}"/>
              </a:ext>
            </a:extLst>
          </p:cNvPr>
          <p:cNvSpPr txBox="1">
            <a:spLocks/>
          </p:cNvSpPr>
          <p:nvPr/>
        </p:nvSpPr>
        <p:spPr>
          <a:xfrm>
            <a:off x="1295400" y="694542"/>
            <a:ext cx="6705600" cy="10580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/>
              <a:t>Air Quality 2019, Exceedances – PM</a:t>
            </a:r>
            <a:r>
              <a:rPr lang="en-US" sz="3100" b="1" baseline="-25000" dirty="0"/>
              <a:t>10</a:t>
            </a:r>
            <a:br>
              <a:rPr lang="en-US" sz="3600" b="1" dirty="0"/>
            </a:br>
            <a:r>
              <a:rPr lang="en-US" sz="36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6000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31AF859-63E7-49C1-A05C-C985F96C6A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38400" y="0"/>
            <a:ext cx="12345329" cy="694001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C184BE3-0646-024A-B48A-647786126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999342"/>
            <a:ext cx="8153397" cy="10580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PM</a:t>
            </a:r>
            <a:r>
              <a:rPr lang="en-US" sz="3600" b="1" baseline="-25000" dirty="0"/>
              <a:t>10</a:t>
            </a:r>
            <a:r>
              <a:rPr lang="en-US" sz="3600" b="1" dirty="0"/>
              <a:t> Emission Patterns</a:t>
            </a:r>
            <a:br>
              <a:rPr lang="en-US" sz="3600" b="1" dirty="0"/>
            </a:br>
            <a:r>
              <a:rPr lang="en-US" sz="2700" b="1" dirty="0"/>
              <a:t>(</a:t>
            </a:r>
            <a:r>
              <a:rPr lang="en-US" sz="2700" b="1" dirty="0" err="1"/>
              <a:t>MetOne</a:t>
            </a:r>
            <a:r>
              <a:rPr lang="en-US" sz="2700" b="1" dirty="0"/>
              <a:t> Aerosol Particle Profiler Network, and meteorology)</a:t>
            </a:r>
            <a:br>
              <a:rPr lang="en-US" sz="2700" b="1" dirty="0"/>
            </a:br>
            <a:r>
              <a:rPr lang="en-US" sz="3600" b="1" dirty="0"/>
              <a:t> </a:t>
            </a:r>
            <a:br>
              <a:rPr lang="en-US" sz="3600" b="1" dirty="0"/>
            </a:br>
            <a:r>
              <a:rPr lang="en-US" sz="3600" b="1" dirty="0"/>
              <a:t>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1A9F4E6-7DDC-4E3A-8FE2-3398A2797769}"/>
              </a:ext>
            </a:extLst>
          </p:cNvPr>
          <p:cNvSpPr txBox="1">
            <a:spLocks/>
          </p:cNvSpPr>
          <p:nvPr/>
        </p:nvSpPr>
        <p:spPr>
          <a:xfrm>
            <a:off x="304800" y="1741939"/>
            <a:ext cx="3657600" cy="435133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Most emissions occur in the west with comparatively lower input from points east of the BBQ, LG, and WF monitors</a:t>
            </a:r>
          </a:p>
          <a:p>
            <a:r>
              <a:rPr lang="en-US" sz="2400" dirty="0"/>
              <a:t>Multi-day events: first 1-2 days are (at comparable wind speeds) generally highest </a:t>
            </a:r>
          </a:p>
          <a:p>
            <a:r>
              <a:rPr lang="en-US" sz="2400" dirty="0"/>
              <a:t>Exceptions when moisture below the surface is “high”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3E1C5A-D90C-49D1-B292-E3A338F3E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2900" y="1608844"/>
            <a:ext cx="8229600" cy="55423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97F93C-769A-4FF7-AA30-38A79E3E3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900" y="1608844"/>
            <a:ext cx="1442377" cy="235355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0825912-783E-4BA1-B77D-3546691CA920}"/>
              </a:ext>
            </a:extLst>
          </p:cNvPr>
          <p:cNvCxnSpPr/>
          <p:nvPr/>
        </p:nvCxnSpPr>
        <p:spPr>
          <a:xfrm>
            <a:off x="6400800" y="2743200"/>
            <a:ext cx="0" cy="274320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7040BD7-22D1-48DB-A4E9-8C5705665D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6049302"/>
            <a:ext cx="1286055" cy="890712"/>
          </a:xfrm>
          <a:prstGeom prst="rect">
            <a:avLst/>
          </a:prstGeom>
        </p:spPr>
      </p:pic>
      <p:pic>
        <p:nvPicPr>
          <p:cNvPr id="8" name="Picture 7" descr="A picture containing outdoor, building, large, white&#10;&#10;Description automatically generated">
            <a:extLst>
              <a:ext uri="{FF2B5EF4-FFF2-40B4-BE49-F238E27FC236}">
                <a16:creationId xmlns:a16="http://schemas.microsoft.com/office/drawing/2014/main" id="{F63A5866-8766-45E4-9B52-9BAD89EFC2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4800" y="1608844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9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14C75A-1355-8C40-A453-187FD1B54E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38400" y="-84007"/>
            <a:ext cx="12345329" cy="694001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C184BE3-0646-024A-B48A-647786126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914400"/>
            <a:ext cx="7696200" cy="10580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PM</a:t>
            </a:r>
            <a:r>
              <a:rPr lang="en-US" sz="3600" b="1" baseline="-25000" dirty="0"/>
              <a:t>10</a:t>
            </a:r>
            <a:r>
              <a:rPr lang="en-US" sz="3600" b="1" dirty="0"/>
              <a:t> Emission Characterizations</a:t>
            </a:r>
            <a:br>
              <a:rPr lang="en-US" sz="3600" b="1" dirty="0"/>
            </a:br>
            <a:r>
              <a:rPr lang="en-US" sz="2700" b="1" dirty="0"/>
              <a:t>(PM</a:t>
            </a:r>
            <a:r>
              <a:rPr lang="en-US" sz="2700" b="1" baseline="-25000" dirty="0"/>
              <a:t>10</a:t>
            </a:r>
            <a:r>
              <a:rPr lang="en-US" sz="2700" b="1" dirty="0"/>
              <a:t> Emissivity)</a:t>
            </a:r>
            <a:br>
              <a:rPr lang="en-US" sz="3600" b="1" dirty="0"/>
            </a:br>
            <a:r>
              <a:rPr lang="en-US" sz="3600" b="1" dirty="0"/>
              <a:t> </a:t>
            </a:r>
            <a:br>
              <a:rPr lang="en-US" sz="3600" b="1" dirty="0"/>
            </a:br>
            <a:r>
              <a:rPr lang="en-US" sz="3600" b="1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87AD40-EADE-4CB2-B1DD-36449EFA0705}"/>
              </a:ext>
            </a:extLst>
          </p:cNvPr>
          <p:cNvSpPr txBox="1"/>
          <p:nvPr/>
        </p:nvSpPr>
        <p:spPr>
          <a:xfrm>
            <a:off x="457200" y="1591211"/>
            <a:ext cx="807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May 2019, PI-SWERL</a:t>
            </a:r>
            <a:r>
              <a:rPr lang="en-US" sz="2000" b="1" baseline="30000" dirty="0">
                <a:sym typeface="Symbol" panose="05050102010706020507" pitchFamily="18" charset="2"/>
              </a:rPr>
              <a:t></a:t>
            </a:r>
            <a:r>
              <a:rPr lang="en-US" sz="2000" b="1" dirty="0">
                <a:sym typeface="Symbol" panose="05050102010706020507" pitchFamily="18" charset="2"/>
              </a:rPr>
              <a:t> instrument was used to measure PM</a:t>
            </a:r>
            <a:r>
              <a:rPr lang="en-US" sz="2000" b="1" baseline="-25000" dirty="0">
                <a:sym typeface="Symbol" panose="05050102010706020507" pitchFamily="18" charset="2"/>
              </a:rPr>
              <a:t>10</a:t>
            </a:r>
            <a:r>
              <a:rPr lang="en-US" sz="2000" b="1" dirty="0">
                <a:sym typeface="Symbol" panose="05050102010706020507" pitchFamily="18" charset="2"/>
              </a:rPr>
              <a:t> emissivity (mg m</a:t>
            </a:r>
            <a:r>
              <a:rPr lang="en-US" sz="2000" b="1" baseline="30000" dirty="0">
                <a:sym typeface="Symbol" panose="05050102010706020507" pitchFamily="18" charset="2"/>
              </a:rPr>
              <a:t>-2</a:t>
            </a:r>
            <a:r>
              <a:rPr lang="en-US" sz="2000" b="1" dirty="0">
                <a:sym typeface="Symbol" panose="05050102010706020507" pitchFamily="18" charset="2"/>
              </a:rPr>
              <a:t> s</a:t>
            </a:r>
            <a:r>
              <a:rPr lang="en-US" sz="2000" b="1" baseline="30000" dirty="0">
                <a:sym typeface="Symbol" panose="05050102010706020507" pitchFamily="18" charset="2"/>
              </a:rPr>
              <a:t>-1</a:t>
            </a:r>
            <a:r>
              <a:rPr lang="en-US" sz="2000" b="1" dirty="0">
                <a:sym typeface="Symbol" panose="05050102010706020507" pitchFamily="18" charset="2"/>
              </a:rPr>
              <a:t>) at &gt;400 locations across the ODSVRA (riding and non-riding areas). November 2019, Plover </a:t>
            </a:r>
            <a:r>
              <a:rPr lang="en-US" sz="2000" b="1" dirty="0" err="1">
                <a:sym typeface="Symbol" panose="05050102010706020507" pitchFamily="18" charset="2"/>
              </a:rPr>
              <a:t>exclosure</a:t>
            </a:r>
            <a:r>
              <a:rPr lang="en-US" sz="2000" b="1" dirty="0">
                <a:sym typeface="Symbol" panose="05050102010706020507" pitchFamily="18" charset="2"/>
              </a:rPr>
              <a:t> and dune preserve measurements completed.</a:t>
            </a:r>
            <a:endParaRPr lang="en-US" sz="20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2E0E89-ADCB-4831-A494-F3BFA6154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2971800"/>
            <a:ext cx="5181600" cy="3886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C3EC87-3F98-4ADC-8E99-82F83A3F3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2857500"/>
            <a:ext cx="533400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54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14C75A-1355-8C40-A453-187FD1B54E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38400" y="-84007"/>
            <a:ext cx="12345329" cy="694001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C184BE3-0646-024A-B48A-647786126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914400"/>
            <a:ext cx="7696200" cy="10580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PM</a:t>
            </a:r>
            <a:r>
              <a:rPr lang="en-US" sz="3600" b="1" baseline="-25000" dirty="0"/>
              <a:t>10</a:t>
            </a:r>
            <a:r>
              <a:rPr lang="en-US" sz="3600" b="1" dirty="0"/>
              <a:t> Emissivity</a:t>
            </a:r>
            <a:br>
              <a:rPr lang="en-US" sz="3600" b="1" dirty="0"/>
            </a:br>
            <a:r>
              <a:rPr lang="en-US" sz="3600" b="1" dirty="0"/>
              <a:t> </a:t>
            </a:r>
            <a:br>
              <a:rPr lang="en-US" sz="3600" b="1" dirty="0"/>
            </a:br>
            <a:r>
              <a:rPr lang="en-US" sz="3600" b="1" dirty="0"/>
              <a:t>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659DAD-D1B3-4F4B-AE1E-9C6307705C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500276"/>
            <a:ext cx="2737182" cy="52529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75C2D7-894D-4432-9AAE-1001047361D8}"/>
              </a:ext>
            </a:extLst>
          </p:cNvPr>
          <p:cNvSpPr txBox="1"/>
          <p:nvPr/>
        </p:nvSpPr>
        <p:spPr>
          <a:xfrm>
            <a:off x="5181600" y="2207887"/>
            <a:ext cx="38862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Locations of PI-SWERL tests</a:t>
            </a:r>
          </a:p>
          <a:p>
            <a:r>
              <a:rPr lang="en-US" sz="2400" dirty="0"/>
              <a:t>At each location, 3 measurements of emissivity (3 wind speeds)</a:t>
            </a:r>
          </a:p>
          <a:p>
            <a:r>
              <a:rPr lang="en-US" sz="2400" dirty="0"/>
              <a:t>Sand sample collected</a:t>
            </a:r>
          </a:p>
          <a:p>
            <a:r>
              <a:rPr lang="en-US" sz="2400" dirty="0"/>
              <a:t>Moisture content measured/observed</a:t>
            </a:r>
          </a:p>
        </p:txBody>
      </p:sp>
      <p:pic>
        <p:nvPicPr>
          <p:cNvPr id="6" name="Picture 5" descr="A truck on a beach&#10;&#10;Description automatically generated">
            <a:extLst>
              <a:ext uri="{FF2B5EF4-FFF2-40B4-BE49-F238E27FC236}">
                <a16:creationId xmlns:a16="http://schemas.microsoft.com/office/drawing/2014/main" id="{7098FA1A-BB4F-4ED0-909B-61A51D353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565" y="4800600"/>
            <a:ext cx="2629943" cy="197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748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0621AE-CCC1-4252-A96F-57F06A5219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38400" y="-84007"/>
            <a:ext cx="12345329" cy="694001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A0A0312-4D21-7A4E-8237-76C2257F4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65126"/>
            <a:ext cx="8820150" cy="1325563"/>
          </a:xfrm>
        </p:spPr>
        <p:txBody>
          <a:bodyPr>
            <a:normAutofit/>
          </a:bodyPr>
          <a:lstStyle/>
          <a:p>
            <a:r>
              <a:rPr lang="en-US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Oceano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Dunes Dust Emissions Modeling: 2013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C5DA2-1D4D-FA45-AE05-EAA5FAE1B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981" y="1371600"/>
            <a:ext cx="6890038" cy="450267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EA47329-EAA9-44D8-BF1C-84CF50FD16DB}"/>
              </a:ext>
            </a:extLst>
          </p:cNvPr>
          <p:cNvSpPr/>
          <p:nvPr/>
        </p:nvSpPr>
        <p:spPr>
          <a:xfrm>
            <a:off x="3352800" y="1585911"/>
            <a:ext cx="2286000" cy="3733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A7F75F-120D-4F7F-8714-B2D0F3561874}"/>
              </a:ext>
            </a:extLst>
          </p:cNvPr>
          <p:cNvSpPr txBox="1"/>
          <p:nvPr/>
        </p:nvSpPr>
        <p:spPr>
          <a:xfrm>
            <a:off x="1045127" y="5903916"/>
            <a:ext cx="7187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Amalgamation of 10 highest emission days, 2013, serves as the benchmark</a:t>
            </a:r>
          </a:p>
        </p:txBody>
      </p:sp>
    </p:spTree>
    <p:extLst>
      <p:ext uri="{BB962C8B-B14F-4D97-AF65-F5344CB8AC3E}">
        <p14:creationId xmlns:p14="http://schemas.microsoft.com/office/powerpoint/2010/main" val="3389536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14C75A-1355-8C40-A453-187FD1B54E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50123" y="-52706"/>
            <a:ext cx="12345329" cy="694001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C184BE3-0646-024A-B48A-647786126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7696200" cy="10580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Dust Control Activities 2018-2019 </a:t>
            </a:r>
            <a:br>
              <a:rPr lang="en-US" sz="3600" b="1" dirty="0"/>
            </a:br>
            <a:r>
              <a:rPr lang="en-US" sz="3600" b="1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327C78-56DE-4946-9D67-76EFF7B4BC6E}"/>
              </a:ext>
            </a:extLst>
          </p:cNvPr>
          <p:cNvSpPr txBox="1"/>
          <p:nvPr/>
        </p:nvSpPr>
        <p:spPr>
          <a:xfrm>
            <a:off x="457201" y="990600"/>
            <a:ext cx="8839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36.1 acres of strawbales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400" dirty="0"/>
              <a:t>BBQ, 3,630 bales distributed over 27 acres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400" dirty="0"/>
              <a:t>Eucalyptus, 1,360 bales over 9.1 acres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400" dirty="0"/>
              <a:t>All bales broken and distributed to receive plants, fall 2018/winter 2019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44.1 acres of vegetation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2400" dirty="0"/>
              <a:t>Native plants (106,000), native seed (450 pounds) , fertilizer, and sterile grass seed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48.6 acres of wind fencing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net increase of 84.7 acres of control between summer 2018/July 31,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1791B9-EA69-48F4-B145-99240BF683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7370" y="5036029"/>
            <a:ext cx="2757230" cy="1752959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7" name="Picture 6" descr="A picture containing outdoor, nature, orange, water&#10;&#10;Description automatically generated">
            <a:extLst>
              <a:ext uri="{FF2B5EF4-FFF2-40B4-BE49-F238E27FC236}">
                <a16:creationId xmlns:a16="http://schemas.microsoft.com/office/drawing/2014/main" id="{24183978-EB59-4433-AF6A-C5C757C402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5017339"/>
            <a:ext cx="2362200" cy="1771650"/>
          </a:xfrm>
          <a:prstGeom prst="rect">
            <a:avLst/>
          </a:prstGeom>
        </p:spPr>
      </p:pic>
      <p:pic>
        <p:nvPicPr>
          <p:cNvPr id="11" name="Picture 10" descr="A sandy beach&#10;&#10;Description automatically generated">
            <a:extLst>
              <a:ext uri="{FF2B5EF4-FFF2-40B4-BE49-F238E27FC236}">
                <a16:creationId xmlns:a16="http://schemas.microsoft.com/office/drawing/2014/main" id="{0DB2510F-C34C-4948-A3F3-5AAAF53126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930" y="5036028"/>
            <a:ext cx="2629439" cy="175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06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614C75A-1355-8C40-A453-187FD1B54E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50123" y="-52706"/>
            <a:ext cx="12345329" cy="694001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C184BE3-0646-024A-B48A-647786126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838200"/>
            <a:ext cx="7696200" cy="10580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ctr"/>
            <a:r>
              <a:rPr lang="en-US" sz="3600" b="1" dirty="0"/>
              <a:t>Dust Control Effectiveness, 2019</a:t>
            </a:r>
            <a:br>
              <a:rPr lang="en-US" sz="3600" b="1" dirty="0"/>
            </a:br>
            <a:r>
              <a:rPr lang="en-US" sz="3600" b="1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327C78-56DE-4946-9D67-76EFF7B4BC6E}"/>
              </a:ext>
            </a:extLst>
          </p:cNvPr>
          <p:cNvSpPr txBox="1"/>
          <p:nvPr/>
        </p:nvSpPr>
        <p:spPr>
          <a:xfrm>
            <a:off x="304801" y="1828800"/>
            <a:ext cx="85343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44.1 acres of vegetation (year one, with straw distributed, plants emplaced, and seeded):</a:t>
            </a:r>
          </a:p>
          <a:p>
            <a:r>
              <a:rPr lang="en-US" sz="2400" dirty="0"/>
              <a:t>	Sand flux reduction of 42%, 0-80 feet</a:t>
            </a:r>
          </a:p>
          <a:p>
            <a:r>
              <a:rPr lang="en-US" sz="2400" dirty="0"/>
              <a:t>	 Sand flux reduction of 98% &gt;80 feet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48.6 acres of wind fencing (spaced 7h apart, h=4 feet)</a:t>
            </a:r>
          </a:p>
          <a:p>
            <a:r>
              <a:rPr lang="en-US" sz="2400" dirty="0"/>
              <a:t>	(30 acre, 2</a:t>
            </a:r>
            <a:r>
              <a:rPr lang="en-US" sz="2400" baseline="30000" dirty="0"/>
              <a:t>nd</a:t>
            </a:r>
            <a:r>
              <a:rPr lang="en-US" sz="2400" dirty="0"/>
              <a:t> year ) sand flux reduction of 79%, &gt;row 3</a:t>
            </a:r>
          </a:p>
          <a:p>
            <a:r>
              <a:rPr lang="en-US" sz="2400" dirty="0"/>
              <a:t>	(7 acre, 1</a:t>
            </a:r>
            <a:r>
              <a:rPr lang="en-US" sz="2400" baseline="30000" dirty="0"/>
              <a:t>st</a:t>
            </a:r>
            <a:r>
              <a:rPr lang="en-US" sz="2400" dirty="0"/>
              <a:t> year) sand flux reduction of 98%, &gt;row 3</a:t>
            </a:r>
          </a:p>
          <a:p>
            <a:r>
              <a:rPr lang="en-US" sz="2400" dirty="0"/>
              <a:t> </a:t>
            </a:r>
          </a:p>
          <a:p>
            <a:endParaRPr lang="en-US" sz="2400" dirty="0"/>
          </a:p>
        </p:txBody>
      </p:sp>
      <p:pic>
        <p:nvPicPr>
          <p:cNvPr id="6" name="Picture 5" descr="A group of people on a beach&#10;&#10;Description automatically generated">
            <a:extLst>
              <a:ext uri="{FF2B5EF4-FFF2-40B4-BE49-F238E27FC236}">
                <a16:creationId xmlns:a16="http://schemas.microsoft.com/office/drawing/2014/main" id="{7E922A4F-E87F-4C53-B6BD-98219D358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4419600"/>
            <a:ext cx="3251200" cy="2438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F8DD5E-43DC-4711-A3C4-9B24294BE8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678" y="4419600"/>
            <a:ext cx="3892922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6013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18349</TotalTime>
  <Words>724</Words>
  <Application>Microsoft Office PowerPoint</Application>
  <PresentationFormat>On-screen Show (4:3)</PresentationFormat>
  <Paragraphs>96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Courier New</vt:lpstr>
      <vt:lpstr>Office Theme</vt:lpstr>
      <vt:lpstr>Ocean Dunes SVRA Dust Control Update from the Science Advisory Group</vt:lpstr>
      <vt:lpstr>ODSVRA Dust Control updates from the SAG</vt:lpstr>
      <vt:lpstr>  EPA 24 hr Mean Concentration (≥150 µg m-3) CDF – 0 Mesa2 – 0 Oso Flaco – 0  State 24 hr Mean Concentration (≥50 µg m-3) CDF – 35 Mesa2 – 34 Oso Flaco – 5</vt:lpstr>
      <vt:lpstr>PM10 Emission Patterns (MetOne Aerosol Particle Profiler Network, and meteorology)    </vt:lpstr>
      <vt:lpstr>PM10 Emission Characterizations (PM10 Emissivity)    </vt:lpstr>
      <vt:lpstr>PM10 Emissivity    </vt:lpstr>
      <vt:lpstr>Oceano Dunes Dust Emissions Modeling: 2013</vt:lpstr>
      <vt:lpstr>Dust Control Activities 2018-2019   </vt:lpstr>
      <vt:lpstr>Dust Control Effectiveness, 2019  </vt:lpstr>
      <vt:lpstr>Dust Control: Sand Fences  </vt:lpstr>
      <vt:lpstr>Dust Control 2020   </vt:lpstr>
      <vt:lpstr> </vt:lpstr>
      <vt:lpstr>Foredune Restoration Update</vt:lpstr>
      <vt:lpstr>PowerPoint Presentation</vt:lpstr>
      <vt:lpstr>PowerPoint Presentation</vt:lpstr>
      <vt:lpstr>PowerPoint Presentation</vt:lpstr>
      <vt:lpstr>Oceano Foredune Restoration Treatments</vt:lpstr>
      <vt:lpstr>Oceano Foredune Restoration Monitoring: UAS</vt:lpstr>
      <vt:lpstr>Oceano Foredune Restoration Monitoring</vt:lpstr>
      <vt:lpstr>PowerPoint Presentation</vt:lpstr>
      <vt:lpstr>PowerPoint Presentation</vt:lpstr>
      <vt:lpstr>PM10 Emission Patterns  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Walker</dc:creator>
  <cp:lastModifiedBy>Jack Gillies</cp:lastModifiedBy>
  <cp:revision>395</cp:revision>
  <dcterms:created xsi:type="dcterms:W3CDTF">2018-05-10T22:43:07Z</dcterms:created>
  <dcterms:modified xsi:type="dcterms:W3CDTF">2020-01-29T23:58:31Z</dcterms:modified>
</cp:coreProperties>
</file>