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charts/chart1.xml" ContentType="application/vnd.openxmlformats-officedocument.drawingml.chart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olors3.xml" ContentType="application/vnd.ms-office.chartcolorstyle+xml"/>
  <Override PartName="/ppt/charts/colors5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diagrams/drawing1.xml" ContentType="application/vnd.ms-office.drawingml.diagramDrawing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3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83" r:id="rId11"/>
    <p:sldId id="270" r:id="rId12"/>
    <p:sldId id="276" r:id="rId13"/>
    <p:sldId id="288" r:id="rId14"/>
    <p:sldId id="277" r:id="rId15"/>
    <p:sldId id="278" r:id="rId16"/>
    <p:sldId id="279" r:id="rId17"/>
    <p:sldId id="272" r:id="rId18"/>
    <p:sldId id="280" r:id="rId19"/>
    <p:sldId id="281" r:id="rId20"/>
    <p:sldId id="284" r:id="rId21"/>
    <p:sldId id="285" r:id="rId22"/>
    <p:sldId id="28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9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D94"/>
    <a:srgbClr val="99DAF3"/>
    <a:srgbClr val="008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5102" autoAdjust="0"/>
    <p:restoredTop sz="94270" autoAdjust="0"/>
  </p:normalViewPr>
  <p:slideViewPr>
    <p:cSldViewPr snapToGrid="0">
      <p:cViewPr varScale="1">
        <p:scale>
          <a:sx n="75" d="100"/>
          <a:sy n="75" d="100"/>
        </p:scale>
        <p:origin x="94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040"/>
    </p:cViewPr>
  </p:sorterViewPr>
  <p:notesViewPr>
    <p:cSldViewPr snapToGrid="0">
      <p:cViewPr varScale="1">
        <p:scale>
          <a:sx n="55" d="100"/>
          <a:sy n="55" d="100"/>
        </p:scale>
        <p:origin x="256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Sheet2!$A$1:$A$12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val>
        </c:ser>
        <c:ser>
          <c:idx val="1"/>
          <c:order val="1"/>
          <c:spPr>
            <a:noFill/>
            <a:ln>
              <a:noFill/>
            </a:ln>
            <a:effectLst/>
          </c:spPr>
          <c:invertIfNegative val="0"/>
          <c:val>
            <c:numRef>
              <c:f>Sheet2!$B$1:$B$12</c:f>
              <c:numCache>
                <c:formatCode>General</c:formatCode>
                <c:ptCount val="12"/>
                <c:pt idx="0">
                  <c:v>20000</c:v>
                </c:pt>
                <c:pt idx="1">
                  <c:v>22999.999999999996</c:v>
                </c:pt>
                <c:pt idx="2">
                  <c:v>26500</c:v>
                </c:pt>
                <c:pt idx="3">
                  <c:v>30000</c:v>
                </c:pt>
                <c:pt idx="4">
                  <c:v>34600</c:v>
                </c:pt>
                <c:pt idx="5">
                  <c:v>40100</c:v>
                </c:pt>
                <c:pt idx="6">
                  <c:v>45700</c:v>
                </c:pt>
                <c:pt idx="7">
                  <c:v>53000</c:v>
                </c:pt>
                <c:pt idx="8">
                  <c:v>61400</c:v>
                </c:pt>
                <c:pt idx="9">
                  <c:v>70200</c:v>
                </c:pt>
                <c:pt idx="10">
                  <c:v>81800</c:v>
                </c:pt>
                <c:pt idx="11">
                  <c:v>95300</c:v>
                </c:pt>
              </c:numCache>
            </c:numRef>
          </c:val>
        </c:ser>
        <c:ser>
          <c:idx val="2"/>
          <c:order val="2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Sheet2!$C$1:$C$12</c:f>
              <c:numCache>
                <c:formatCode>General</c:formatCode>
                <c:ptCount val="12"/>
                <c:pt idx="0">
                  <c:v>10000</c:v>
                </c:pt>
                <c:pt idx="1">
                  <c:v>11499.999999999996</c:v>
                </c:pt>
                <c:pt idx="2">
                  <c:v>13200</c:v>
                </c:pt>
                <c:pt idx="3">
                  <c:v>16400</c:v>
                </c:pt>
                <c:pt idx="4">
                  <c:v>19000</c:v>
                </c:pt>
                <c:pt idx="5">
                  <c:v>22100</c:v>
                </c:pt>
                <c:pt idx="6">
                  <c:v>27300</c:v>
                </c:pt>
                <c:pt idx="7">
                  <c:v>31700</c:v>
                </c:pt>
                <c:pt idx="8">
                  <c:v>36900</c:v>
                </c:pt>
                <c:pt idx="9">
                  <c:v>45700</c:v>
                </c:pt>
                <c:pt idx="10">
                  <c:v>53200</c:v>
                </c:pt>
                <c:pt idx="11">
                  <c:v>61900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078504"/>
        <c:axId val="238061152"/>
      </c:barChart>
      <c:catAx>
        <c:axId val="14907850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061152"/>
        <c:crosses val="autoZero"/>
        <c:auto val="1"/>
        <c:lblAlgn val="ctr"/>
        <c:lblOffset val="100"/>
        <c:noMultiLvlLbl val="0"/>
      </c:catAx>
      <c:valAx>
        <c:axId val="238061152"/>
        <c:scaling>
          <c:orientation val="minMax"/>
          <c:max val="158000"/>
          <c:min val="18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078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Needs Imp.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Accomplished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Exemplary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3975696"/>
        <c:axId val="233976088"/>
        <c:axId val="0"/>
      </c:bar3DChart>
      <c:catAx>
        <c:axId val="233975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3976088"/>
        <c:crosses val="autoZero"/>
        <c:auto val="1"/>
        <c:lblAlgn val="ctr"/>
        <c:lblOffset val="100"/>
        <c:noMultiLvlLbl val="0"/>
      </c:catAx>
      <c:valAx>
        <c:axId val="23397608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397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Needs Imp.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Accomplished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Exemplary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409552"/>
        <c:axId val="235409944"/>
        <c:axId val="0"/>
      </c:bar3DChart>
      <c:catAx>
        <c:axId val="235409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5409944"/>
        <c:crosses val="autoZero"/>
        <c:auto val="1"/>
        <c:lblAlgn val="ctr"/>
        <c:lblOffset val="100"/>
        <c:noMultiLvlLbl val="0"/>
      </c:catAx>
      <c:valAx>
        <c:axId val="23540994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accent1">
                  <a:shade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540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312131919905771E-2"/>
          <c:y val="5.3868016995995596E-2"/>
          <c:w val="0.97177238261883936"/>
          <c:h val="0.90124196884067476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Needs Imp.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Accomplished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Exemplary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410728"/>
        <c:axId val="239413496"/>
        <c:axId val="0"/>
      </c:bar3DChart>
      <c:catAx>
        <c:axId val="235410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9413496"/>
        <c:crosses val="autoZero"/>
        <c:auto val="1"/>
        <c:lblAlgn val="ctr"/>
        <c:lblOffset val="100"/>
        <c:noMultiLvlLbl val="0"/>
      </c:catAx>
      <c:valAx>
        <c:axId val="239413496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5410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496134487447641E-2"/>
          <c:y val="4.1700185516573361E-2"/>
          <c:w val="0.97408716136631335"/>
          <c:h val="0.90124196884067476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Needs Imp.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Accomplished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Exemplary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14280"/>
        <c:axId val="239414672"/>
        <c:axId val="0"/>
      </c:bar3DChart>
      <c:catAx>
        <c:axId val="239414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9414672"/>
        <c:crosses val="autoZero"/>
        <c:auto val="1"/>
        <c:lblAlgn val="ctr"/>
        <c:lblOffset val="100"/>
        <c:noMultiLvlLbl val="0"/>
      </c:catAx>
      <c:valAx>
        <c:axId val="239414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94142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Sheet2!$A$1:$A$12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val>
        </c:ser>
        <c:ser>
          <c:idx val="1"/>
          <c:order val="1"/>
          <c:spPr>
            <a:noFill/>
            <a:ln>
              <a:noFill/>
            </a:ln>
            <a:effectLst/>
          </c:spPr>
          <c:invertIfNegative val="0"/>
          <c:val>
            <c:numRef>
              <c:f>Sheet2!$B$1:$B$12</c:f>
              <c:numCache>
                <c:formatCode>General</c:formatCode>
                <c:ptCount val="12"/>
                <c:pt idx="0">
                  <c:v>20300</c:v>
                </c:pt>
                <c:pt idx="1">
                  <c:v>23300</c:v>
                </c:pt>
                <c:pt idx="2">
                  <c:v>26900</c:v>
                </c:pt>
                <c:pt idx="3">
                  <c:v>30500</c:v>
                </c:pt>
                <c:pt idx="4">
                  <c:v>35100</c:v>
                </c:pt>
                <c:pt idx="5">
                  <c:v>40700</c:v>
                </c:pt>
                <c:pt idx="6">
                  <c:v>46400</c:v>
                </c:pt>
                <c:pt idx="7">
                  <c:v>53800</c:v>
                </c:pt>
                <c:pt idx="8">
                  <c:v>62300</c:v>
                </c:pt>
                <c:pt idx="9">
                  <c:v>71300</c:v>
                </c:pt>
                <c:pt idx="10">
                  <c:v>83000</c:v>
                </c:pt>
                <c:pt idx="11">
                  <c:v>96700</c:v>
                </c:pt>
              </c:numCache>
            </c:numRef>
          </c:val>
        </c:ser>
        <c:ser>
          <c:idx val="2"/>
          <c:order val="2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Sheet2!$C$1:$C$12</c:f>
              <c:numCache>
                <c:formatCode>General</c:formatCode>
                <c:ptCount val="12"/>
                <c:pt idx="0">
                  <c:v>10200</c:v>
                </c:pt>
                <c:pt idx="1">
                  <c:v>11700</c:v>
                </c:pt>
                <c:pt idx="2">
                  <c:v>13400</c:v>
                </c:pt>
                <c:pt idx="3">
                  <c:v>16600</c:v>
                </c:pt>
                <c:pt idx="4">
                  <c:v>19300</c:v>
                </c:pt>
                <c:pt idx="5">
                  <c:v>22400</c:v>
                </c:pt>
                <c:pt idx="6">
                  <c:v>27700</c:v>
                </c:pt>
                <c:pt idx="7">
                  <c:v>32200</c:v>
                </c:pt>
                <c:pt idx="8">
                  <c:v>37500</c:v>
                </c:pt>
                <c:pt idx="9">
                  <c:v>46300</c:v>
                </c:pt>
                <c:pt idx="10">
                  <c:v>54000</c:v>
                </c:pt>
                <c:pt idx="11">
                  <c:v>62900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415456"/>
        <c:axId val="239415848"/>
      </c:barChart>
      <c:catAx>
        <c:axId val="23941545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415848"/>
        <c:crosses val="autoZero"/>
        <c:auto val="1"/>
        <c:lblAlgn val="ctr"/>
        <c:lblOffset val="100"/>
        <c:noMultiLvlLbl val="0"/>
      </c:catAx>
      <c:valAx>
        <c:axId val="239415848"/>
        <c:scaling>
          <c:orientation val="minMax"/>
          <c:max val="158000"/>
          <c:min val="18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41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3323C7-FEF3-4140-9C7C-6CF64E0BF5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C4211C-C042-4F01-8072-A6A895A2B41A}">
      <dgm:prSet phldrT="[Text]"/>
      <dgm:spPr/>
      <dgm:t>
        <a:bodyPr/>
        <a:lstStyle/>
        <a:p>
          <a:r>
            <a:rPr lang="en-US" dirty="0" smtClean="0"/>
            <a:t>Salary Data for Widget Maker</a:t>
          </a:r>
          <a:endParaRPr lang="en-US" dirty="0"/>
        </a:p>
      </dgm:t>
    </dgm:pt>
    <dgm:pt modelId="{2E8716EC-7909-4A54-82D6-447B35F1B742}" type="parTrans" cxnId="{FC727DA4-7909-4A62-8577-524FD69E64DE}">
      <dgm:prSet/>
      <dgm:spPr/>
      <dgm:t>
        <a:bodyPr/>
        <a:lstStyle/>
        <a:p>
          <a:endParaRPr lang="en-US"/>
        </a:p>
      </dgm:t>
    </dgm:pt>
    <dgm:pt modelId="{70A1FDBE-1903-4156-B490-ADB8D66DE7E5}" type="sibTrans" cxnId="{FC727DA4-7909-4A62-8577-524FD69E64DE}">
      <dgm:prSet/>
      <dgm:spPr/>
      <dgm:t>
        <a:bodyPr/>
        <a:lstStyle/>
        <a:p>
          <a:endParaRPr lang="en-US"/>
        </a:p>
      </dgm:t>
    </dgm:pt>
    <dgm:pt modelId="{93EDF682-163D-4326-9E16-67343F5A4CAC}" type="pres">
      <dgm:prSet presAssocID="{203323C7-FEF3-4140-9C7C-6CF64E0BF5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F9F658-01D3-4D35-BCE3-50E149E4808C}" type="pres">
      <dgm:prSet presAssocID="{26C4211C-C042-4F01-8072-A6A895A2B41A}" presName="node" presStyleLbl="node1" presStyleIdx="0" presStyleCnt="1" custScaleX="538239" custLinFactX="-98283" custLinFactNeighborX="-100000" custLinFactNeighborY="-46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8B4322-B52C-4010-B85B-556B6A2EDF33}" type="presOf" srcId="{26C4211C-C042-4F01-8072-A6A895A2B41A}" destId="{FBF9F658-01D3-4D35-BCE3-50E149E4808C}" srcOrd="0" destOrd="0" presId="urn:microsoft.com/office/officeart/2005/8/layout/default"/>
    <dgm:cxn modelId="{FC727DA4-7909-4A62-8577-524FD69E64DE}" srcId="{203323C7-FEF3-4140-9C7C-6CF64E0BF51A}" destId="{26C4211C-C042-4F01-8072-A6A895A2B41A}" srcOrd="0" destOrd="0" parTransId="{2E8716EC-7909-4A54-82D6-447B35F1B742}" sibTransId="{70A1FDBE-1903-4156-B490-ADB8D66DE7E5}"/>
    <dgm:cxn modelId="{BD97E980-315D-4D63-A740-F2B17E818BB5}" type="presOf" srcId="{203323C7-FEF3-4140-9C7C-6CF64E0BF51A}" destId="{93EDF682-163D-4326-9E16-67343F5A4CAC}" srcOrd="0" destOrd="0" presId="urn:microsoft.com/office/officeart/2005/8/layout/default"/>
    <dgm:cxn modelId="{1254BEA1-E052-4F79-8AD6-6299AEAECED6}" type="presParOf" srcId="{93EDF682-163D-4326-9E16-67343F5A4CAC}" destId="{FBF9F658-01D3-4D35-BCE3-50E149E4808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9F658-01D3-4D35-BCE3-50E149E4808C}">
      <dsp:nvSpPr>
        <dsp:cNvPr id="0" name=""/>
        <dsp:cNvSpPr/>
      </dsp:nvSpPr>
      <dsp:spPr>
        <a:xfrm>
          <a:off x="0" y="0"/>
          <a:ext cx="8801097" cy="981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Salary Data for Widget Maker</a:t>
          </a:r>
          <a:endParaRPr lang="en-US" sz="4800" kern="1200" dirty="0"/>
        </a:p>
      </dsp:txBody>
      <dsp:txXfrm>
        <a:off x="0" y="0"/>
        <a:ext cx="8801097" cy="981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1E91A-37B1-4907-9FEA-83D68CC579FF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86788-FB64-46D0-AC49-7E7D64B13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95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2F32E-E99E-46C0-8901-23899B57B70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A47F-83A6-4E1F-807D-84613F36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72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will be placed on the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0A47F-83A6-4E1F-807D-84613F363E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9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will be placed on the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0A47F-83A6-4E1F-807D-84613F363EF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3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71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6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1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35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9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1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5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9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0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7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29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Furman university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Compensation Structure and Merit Process - 2017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– 2017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Grades will be updated at the start of the fiscal year, July 1.</a:t>
            </a:r>
          </a:p>
          <a:p>
            <a:endParaRPr lang="en-US" sz="3600" dirty="0"/>
          </a:p>
          <a:p>
            <a:r>
              <a:rPr lang="en-US" sz="3600" dirty="0" smtClean="0"/>
              <a:t>Grades will be adjusted 1.0% (rounded to the nearest $100).  The percentage is based on the increase in the cost of living.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10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Salary increase percentages are based on three metrics:</a:t>
            </a:r>
          </a:p>
          <a:p>
            <a:pPr lvl="1"/>
            <a:r>
              <a:rPr lang="en-US" sz="2400" dirty="0" smtClean="0"/>
              <a:t>Cost of Living</a:t>
            </a:r>
          </a:p>
          <a:p>
            <a:pPr lvl="1"/>
            <a:r>
              <a:rPr lang="en-US" sz="2400" dirty="0" smtClean="0"/>
              <a:t>Employee Performance</a:t>
            </a:r>
          </a:p>
          <a:p>
            <a:pPr lvl="1"/>
            <a:r>
              <a:rPr lang="en-US" sz="2400" dirty="0" smtClean="0"/>
              <a:t>Employee position within the salary grade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Furman has implemented a plan to address those employees who fall below their grade minimum</a:t>
            </a:r>
          </a:p>
          <a:p>
            <a:pPr lvl="1"/>
            <a:r>
              <a:rPr lang="en-US" sz="2400" dirty="0" smtClean="0"/>
              <a:t>For 2017, the cost of living and merit increase categories are combined.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231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Numeric Performance Ratings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34621979"/>
              </p:ext>
            </p:extLst>
          </p:nvPr>
        </p:nvGraphicFramePr>
        <p:xfrm>
          <a:off x="584200" y="2949363"/>
          <a:ext cx="10782300" cy="282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2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2017</a:t>
            </a:r>
            <a:endParaRPr lang="en-US" dirty="0"/>
          </a:p>
        </p:txBody>
      </p:sp>
      <p:pic>
        <p:nvPicPr>
          <p:cNvPr id="1026" name="Picture 2" descr="Image result for 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23" y="1705413"/>
            <a:ext cx="45815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6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788" y="2150979"/>
            <a:ext cx="9720073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Numeric Performance Ratings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884721245"/>
              </p:ext>
            </p:extLst>
          </p:nvPr>
        </p:nvGraphicFramePr>
        <p:xfrm>
          <a:off x="685797" y="3119269"/>
          <a:ext cx="10972800" cy="274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94120" y="809203"/>
            <a:ext cx="4312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Needs Improvement</a:t>
            </a:r>
          </a:p>
          <a:p>
            <a:pPr algn="ctr"/>
            <a:r>
              <a:rPr lang="en-US" sz="4000" dirty="0" smtClean="0"/>
              <a:t>Score 44 - 74</a:t>
            </a:r>
            <a:endParaRPr lang="en-US" sz="40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98871821"/>
              </p:ext>
            </p:extLst>
          </p:nvPr>
        </p:nvGraphicFramePr>
        <p:xfrm>
          <a:off x="685797" y="3123091"/>
          <a:ext cx="10972800" cy="271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572072768"/>
              </p:ext>
            </p:extLst>
          </p:nvPr>
        </p:nvGraphicFramePr>
        <p:xfrm>
          <a:off x="685797" y="3139016"/>
          <a:ext cx="10972802" cy="2765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362700" y="790866"/>
            <a:ext cx="4312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Accomplished</a:t>
            </a:r>
          </a:p>
          <a:p>
            <a:pPr algn="ctr"/>
            <a:r>
              <a:rPr lang="en-US" sz="4000" dirty="0" smtClean="0"/>
              <a:t>Score 75 - 114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431280" y="800034"/>
            <a:ext cx="4312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Exemplary</a:t>
            </a:r>
          </a:p>
          <a:p>
            <a:pPr algn="ctr"/>
            <a:r>
              <a:rPr lang="en-US" sz="4000" dirty="0" smtClean="0"/>
              <a:t>Score 115 - 132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939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85185E-6 L -0.2806 0.325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36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2 -0.02639 L -0.09115 0.3282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5" y="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04661 0.3268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5" grpId="0"/>
      <p:bldP spid="5" grpId="1"/>
      <p:bldP spid="5" grpId="2"/>
      <p:bldGraphic spid="7" grpId="0">
        <p:bldAsOne/>
      </p:bldGraphic>
      <p:bldGraphic spid="8" grpId="0">
        <p:bldAsOne/>
      </p:bldGraphic>
      <p:bldP spid="10" grpId="0"/>
      <p:bldP spid="10" grpId="1"/>
      <p:bldP spid="10" grpId="2"/>
      <p:bldP spid="11" grpId="0"/>
      <p:bldP spid="11" grpId="1"/>
      <p:bldP spid="11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Image result for 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13" y="4306388"/>
            <a:ext cx="2002972" cy="20029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xtLst/>
        </p:spPr>
      </p:pic>
      <p:pic>
        <p:nvPicPr>
          <p:cNvPr id="4104" name="Picture 8" descr="Image result for 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085" y="3265822"/>
            <a:ext cx="3413107" cy="3413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Cost of living and Merit Increase categories combined into one merit pool.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4802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1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11022E-16 L -0.21628 -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20" y="-1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2.59259E-6 L 0.17604 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2" y="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Stipends for staff over grade maximum will be an amount at managers’ discretion (within guidelines).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556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employees </a:t>
            </a:r>
            <a:r>
              <a:rPr lang="en-US" u="sng" dirty="0" smtClean="0"/>
              <a:t>below</a:t>
            </a:r>
            <a:r>
              <a:rPr lang="en-US" dirty="0" smtClean="0"/>
              <a:t> the salary grade minimum: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25483"/>
              </p:ext>
            </p:extLst>
          </p:nvPr>
        </p:nvGraphicFramePr>
        <p:xfrm>
          <a:off x="1024128" y="2793999"/>
          <a:ext cx="9123172" cy="1993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86"/>
                <a:gridCol w="4561586"/>
              </a:tblGrid>
              <a:tr h="664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Performance Rating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 Salary Increase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64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Accomplished (score</a:t>
                      </a:r>
                      <a:r>
                        <a:rPr lang="en-US" sz="2400" baseline="0" dirty="0" smtClean="0"/>
                        <a:t> 75 – 114)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6.00%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64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Exemplary (score 115 – 132)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7.00%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41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employees </a:t>
            </a:r>
            <a:r>
              <a:rPr lang="en-US" u="sng" dirty="0" smtClean="0"/>
              <a:t>within</a:t>
            </a:r>
            <a:r>
              <a:rPr lang="en-US" dirty="0" smtClean="0"/>
              <a:t> the salary grade: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934903"/>
              </p:ext>
            </p:extLst>
          </p:nvPr>
        </p:nvGraphicFramePr>
        <p:xfrm>
          <a:off x="1024128" y="2793999"/>
          <a:ext cx="9123172" cy="1993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3172"/>
              </a:tblGrid>
              <a:tr h="199390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Discretionary</a:t>
                      </a:r>
                      <a:r>
                        <a:rPr lang="en-US" sz="3600" baseline="0" dirty="0" smtClean="0"/>
                        <a:t> Pool </a:t>
                      </a:r>
                    </a:p>
                    <a:p>
                      <a:pPr algn="ctr"/>
                      <a:r>
                        <a:rPr lang="en-US" sz="3600" baseline="0" dirty="0" smtClean="0"/>
                        <a:t>Of up to</a:t>
                      </a:r>
                    </a:p>
                    <a:p>
                      <a:pPr algn="ctr"/>
                      <a:r>
                        <a:rPr lang="en-US" sz="3600" baseline="0" dirty="0" smtClean="0"/>
                        <a:t>4.00%</a:t>
                      </a:r>
                      <a:endParaRPr lang="en-US" sz="3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01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employees </a:t>
            </a:r>
            <a:r>
              <a:rPr lang="en-US" u="sng" dirty="0" smtClean="0"/>
              <a:t>above</a:t>
            </a:r>
            <a:r>
              <a:rPr lang="en-US" dirty="0" smtClean="0"/>
              <a:t> the salary grade maximum: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340831"/>
              </p:ext>
            </p:extLst>
          </p:nvPr>
        </p:nvGraphicFramePr>
        <p:xfrm>
          <a:off x="1024128" y="2793999"/>
          <a:ext cx="9123172" cy="1993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86"/>
                <a:gridCol w="4561586"/>
              </a:tblGrid>
              <a:tr h="664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Performance Rating</a:t>
                      </a:r>
                      <a:endParaRPr lang="en-US" sz="2400" dirty="0"/>
                    </a:p>
                  </a:txBody>
                  <a:tcPr>
                    <a:solidFill>
                      <a:srgbClr val="E77D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 Salary Increase</a:t>
                      </a:r>
                      <a:endParaRPr lang="en-US" sz="2400" dirty="0"/>
                    </a:p>
                  </a:txBody>
                  <a:tcPr>
                    <a:solidFill>
                      <a:srgbClr val="E77D94"/>
                    </a:solidFill>
                  </a:tcPr>
                </a:tc>
              </a:tr>
              <a:tr h="664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Accomplished (score</a:t>
                      </a:r>
                      <a:r>
                        <a:rPr lang="en-US" sz="2400" baseline="0" dirty="0" smtClean="0"/>
                        <a:t> 75 – 114)</a:t>
                      </a:r>
                      <a:endParaRPr lang="en-US" sz="2400" dirty="0"/>
                    </a:p>
                  </a:txBody>
                  <a:tcPr>
                    <a:solidFill>
                      <a:srgbClr val="E77D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Up to 2.00%</a:t>
                      </a:r>
                      <a:r>
                        <a:rPr lang="en-US" sz="2400" baseline="0" dirty="0" smtClean="0"/>
                        <a:t> One Time Stipend</a:t>
                      </a:r>
                      <a:endParaRPr lang="en-US" sz="2400" dirty="0"/>
                    </a:p>
                  </a:txBody>
                  <a:tcPr>
                    <a:solidFill>
                      <a:srgbClr val="E77D94"/>
                    </a:solidFill>
                  </a:tcPr>
                </a:tc>
              </a:tr>
              <a:tr h="664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Exemplary (score 115 – 132)</a:t>
                      </a:r>
                      <a:endParaRPr lang="en-US" sz="2400" dirty="0"/>
                    </a:p>
                  </a:txBody>
                  <a:tcPr>
                    <a:solidFill>
                      <a:srgbClr val="E77D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Up to 2.50% One Time Stipend</a:t>
                      </a:r>
                      <a:endParaRPr lang="en-US" sz="2400" dirty="0"/>
                    </a:p>
                  </a:txBody>
                  <a:tcPr>
                    <a:solidFill>
                      <a:srgbClr val="E77D9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9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000" dirty="0" smtClean="0"/>
              <a:t>Compensation Study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000" dirty="0" smtClean="0"/>
              <a:t>Salary Grades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000" dirty="0" smtClean="0"/>
              <a:t>Annual Increases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488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grades (2017)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46962"/>
              </p:ext>
            </p:extLst>
          </p:nvPr>
        </p:nvGraphicFramePr>
        <p:xfrm>
          <a:off x="1306286" y="1307305"/>
          <a:ext cx="9895114" cy="527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92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chart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639343"/>
              </p:ext>
            </p:extLst>
          </p:nvPr>
        </p:nvGraphicFramePr>
        <p:xfrm>
          <a:off x="1518558" y="1671184"/>
          <a:ext cx="8507184" cy="4878705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26796"/>
                <a:gridCol w="2126796"/>
                <a:gridCol w="2126796"/>
                <a:gridCol w="2126796"/>
              </a:tblGrid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Grade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Min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Max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20,300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25,400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30,500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23,300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29,200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35,000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26,900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33,600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40,300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30,500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38,800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47,100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35,100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44,800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54,400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40,700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52,000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63,100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46,400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60,200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74,100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53,800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69,900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86,000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62,300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81,100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99,800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71,300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94,400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117,600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83,000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110,000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137,000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96,700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128,200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159,600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80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chart – hourly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620940"/>
              </p:ext>
            </p:extLst>
          </p:nvPr>
        </p:nvGraphicFramePr>
        <p:xfrm>
          <a:off x="1518558" y="1671184"/>
          <a:ext cx="8507184" cy="4878705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26796"/>
                <a:gridCol w="2126796"/>
                <a:gridCol w="2126796"/>
                <a:gridCol w="2126796"/>
              </a:tblGrid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Grade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Min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Mid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Max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9.76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12.21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14.64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14.04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16.83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12.93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19.38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14.66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18.65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22.64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16.88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21.54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26.15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19.57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25.00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30.34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22.31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28.94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35.63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25.87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33.61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41.35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29.95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38.99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47.98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34.28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45.38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56.54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39.90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52.88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65.87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46.49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61.63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76.73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5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600" dirty="0" smtClean="0"/>
              <a:t>In 2015, Furman University partnered with Towers Watson, a global professional services firm to perform a market assessment of jobs throughout the organization.</a:t>
            </a:r>
          </a:p>
          <a:p>
            <a:pPr lvl="1"/>
            <a:r>
              <a:rPr lang="en-US" sz="3600" dirty="0" smtClean="0"/>
              <a:t>The primary objectives were to assess the competitiveness of Furman’s compensation levels, and to establish market-based salary ranges for jobs.</a:t>
            </a:r>
          </a:p>
        </p:txBody>
      </p:sp>
      <p:sp>
        <p:nvSpPr>
          <p:cNvPr id="4" name="AutoShape 2" descr="Image result for towers watson"/>
          <p:cNvSpPr>
            <a:spLocks noChangeAspect="1" noChangeArrowheads="1"/>
          </p:cNvSpPr>
          <p:nvPr/>
        </p:nvSpPr>
        <p:spPr bwMode="auto">
          <a:xfrm>
            <a:off x="0" y="-263525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28" y="1322832"/>
            <a:ext cx="4152900" cy="76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975" y="841375"/>
            <a:ext cx="238125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6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Furman HR met with managers to determine appropriate matches based on descriptions provided in the College and University Professional Association (CUPA).</a:t>
            </a:r>
          </a:p>
          <a:p>
            <a:r>
              <a:rPr lang="en-US" sz="3200" dirty="0" smtClean="0"/>
              <a:t>Additional survey matches were gathered by Towers Watson using multidiscipline surveys from their own organization and Mercer.</a:t>
            </a:r>
          </a:p>
          <a:p>
            <a:r>
              <a:rPr lang="en-US" sz="3200" dirty="0" smtClean="0"/>
              <a:t>Salary data was compiled from these surveys, utilizing the appropriate labor market.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878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35200"/>
            <a:ext cx="9720073" cy="40233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Towers Watson provided market data for benchmark positions.  Standard market data control points include the 25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percentile, median and 75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percentile.</a:t>
            </a:r>
            <a:endParaRPr lang="en-US" sz="3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2523325"/>
              </p:ext>
            </p:extLst>
          </p:nvPr>
        </p:nvGraphicFramePr>
        <p:xfrm>
          <a:off x="1024128" y="3848100"/>
          <a:ext cx="8801100" cy="982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Up Arrow 4"/>
          <p:cNvSpPr/>
          <p:nvPr/>
        </p:nvSpPr>
        <p:spPr>
          <a:xfrm>
            <a:off x="2286000" y="4851400"/>
            <a:ext cx="533400" cy="584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5858764" y="4851400"/>
            <a:ext cx="533400" cy="584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8140700" y="4851400"/>
            <a:ext cx="533400" cy="584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25728" y="4482068"/>
            <a:ext cx="859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$20,000	$22,000	$24,000	$26,000	$28,000	$30,000	$32,000	$34,000	$36,000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4350" y="5450316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16042" y="5435600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Median	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39050" y="5452102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4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Internally, Furman HR developed Salary Grades.</a:t>
            </a:r>
          </a:p>
          <a:p>
            <a:r>
              <a:rPr lang="en-US" sz="2400" dirty="0" smtClean="0"/>
              <a:t>Salary grades are used to group jobs of similar responsibility, requirements, experience level and market range data.</a:t>
            </a:r>
          </a:p>
          <a:p>
            <a:r>
              <a:rPr lang="en-US" sz="2400" dirty="0" smtClean="0"/>
              <a:t>Grades have three control points: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05370" y="3622286"/>
            <a:ext cx="1476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Minimum,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548356" y="3622285"/>
            <a:ext cx="1476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Midpoint,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908063" y="3622284"/>
            <a:ext cx="1476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Maximum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344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grades (2016)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046969"/>
              </p:ext>
            </p:extLst>
          </p:nvPr>
        </p:nvGraphicFramePr>
        <p:xfrm>
          <a:off x="1306286" y="1307305"/>
          <a:ext cx="9895114" cy="527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5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chart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67338"/>
              </p:ext>
            </p:extLst>
          </p:nvPr>
        </p:nvGraphicFramePr>
        <p:xfrm>
          <a:off x="1518558" y="1671184"/>
          <a:ext cx="8507184" cy="4878705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26796"/>
                <a:gridCol w="2126796"/>
                <a:gridCol w="2126796"/>
                <a:gridCol w="2126796"/>
              </a:tblGrid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Grade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Min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Max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20,000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25,000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30,000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23,000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28,800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34,500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26,500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33,100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39,700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30,000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38,200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46,400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34,600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44,100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53,600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40,100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51,200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62,200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45,700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59,300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73,000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53,000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68,900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84,700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61,400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79,900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98,300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70,200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93,000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115,900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81,800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108,400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135,000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95,300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126,300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157,200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chart – hourly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444894"/>
              </p:ext>
            </p:extLst>
          </p:nvPr>
        </p:nvGraphicFramePr>
        <p:xfrm>
          <a:off x="1518558" y="1671184"/>
          <a:ext cx="8507184" cy="4878705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26796"/>
                <a:gridCol w="2126796"/>
                <a:gridCol w="2126796"/>
                <a:gridCol w="2126796"/>
              </a:tblGrid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Grade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Min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Mid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Max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9.62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12.02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14.42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11.06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13.85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16.59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12.74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15.91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19.09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14.42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18.37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22.31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16.63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21.20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25.77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19.28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24.62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29.90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21.97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28.51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35.10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25.48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33.13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40.72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29.52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38.41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47.26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33.75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44.71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55.72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39.33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52.12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64.90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6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45.82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60.72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75.58 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1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7A3523C4C95E4198B53B525177694E" ma:contentTypeVersion="1" ma:contentTypeDescription="Create a new document." ma:contentTypeScope="" ma:versionID="fffa962fb79d3ddad94e644ef5effe5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C93EF75-0EA3-4B2A-B4B9-0585AE422D16}"/>
</file>

<file path=customXml/itemProps2.xml><?xml version="1.0" encoding="utf-8"?>
<ds:datastoreItem xmlns:ds="http://schemas.openxmlformats.org/officeDocument/2006/customXml" ds:itemID="{9166A443-590A-4481-AFD7-83BE4FDB6916}"/>
</file>

<file path=customXml/itemProps3.xml><?xml version="1.0" encoding="utf-8"?>
<ds:datastoreItem xmlns:ds="http://schemas.openxmlformats.org/officeDocument/2006/customXml" ds:itemID="{8C028758-F4C7-4A15-AF0A-8B6171B813BD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16579</TotalTime>
  <Words>776</Words>
  <Application>Microsoft Office PowerPoint</Application>
  <PresentationFormat>Widescreen</PresentationFormat>
  <Paragraphs>294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Tw Cen MT</vt:lpstr>
      <vt:lpstr>Tw Cen MT Condensed</vt:lpstr>
      <vt:lpstr>Wingdings</vt:lpstr>
      <vt:lpstr>Wingdings 3</vt:lpstr>
      <vt:lpstr>Integral</vt:lpstr>
      <vt:lpstr>Furman university  </vt:lpstr>
      <vt:lpstr>introduction</vt:lpstr>
      <vt:lpstr>Introduction</vt:lpstr>
      <vt:lpstr>introduction</vt:lpstr>
      <vt:lpstr>Market data</vt:lpstr>
      <vt:lpstr>Salary grades</vt:lpstr>
      <vt:lpstr>Salary grades (2016)</vt:lpstr>
      <vt:lpstr>Grade chart</vt:lpstr>
      <vt:lpstr>Grade chart – hourly rate</vt:lpstr>
      <vt:lpstr>GRADES – 2017 </vt:lpstr>
      <vt:lpstr>Salary increases</vt:lpstr>
      <vt:lpstr>New for 2017</vt:lpstr>
      <vt:lpstr>New for 2017</vt:lpstr>
      <vt:lpstr>New for 2017</vt:lpstr>
      <vt:lpstr>New for 2017</vt:lpstr>
      <vt:lpstr>New for 2017</vt:lpstr>
      <vt:lpstr>Salary increases</vt:lpstr>
      <vt:lpstr>Salary increases</vt:lpstr>
      <vt:lpstr>Salary increases</vt:lpstr>
      <vt:lpstr>Salary grades (2017)</vt:lpstr>
      <vt:lpstr>Grade chart</vt:lpstr>
      <vt:lpstr>Grade chart – hourly rate</vt:lpstr>
    </vt:vector>
  </TitlesOfParts>
  <Company>Furman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Furman university</dc:title>
  <dc:creator>Tripp Scott</dc:creator>
  <cp:lastModifiedBy>Tripp Scott</cp:lastModifiedBy>
  <cp:revision>93</cp:revision>
  <dcterms:created xsi:type="dcterms:W3CDTF">2015-04-30T13:28:03Z</dcterms:created>
  <dcterms:modified xsi:type="dcterms:W3CDTF">2017-06-14T20:25:50Z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0x010100D67A3523C4C95E4198B53B525177694E</vt:lpwstr>
  </property>
</Properties>
</file>