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82991"/>
  </p:normalViewPr>
  <p:slideViewPr>
    <p:cSldViewPr snapToGrid="0">
      <p:cViewPr varScale="1">
        <p:scale>
          <a:sx n="89" d="100"/>
          <a:sy n="89" d="100"/>
        </p:scale>
        <p:origin x="1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2DEE9-B5CA-2244-8439-EE3621AAF608}" type="datetimeFigureOut">
              <a:rPr lang="en-US" smtClean="0"/>
              <a:t>9/29/20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41859-8374-7D49-80FF-89E26D49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Furman also</a:t>
            </a:r>
            <a:r>
              <a:rPr lang="en-US" b="1" baseline="0" dirty="0"/>
              <a:t> won the </a:t>
            </a:r>
            <a:r>
              <a:rPr lang="en-US" b="1" dirty="0"/>
              <a:t>AASHE Sustainability</a:t>
            </a:r>
            <a:r>
              <a:rPr lang="en-US" b="1" baseline="0" dirty="0"/>
              <a:t> Achievement Award in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SUS</a:t>
            </a:r>
            <a:r>
              <a:rPr lang="en-US" baseline="0" dirty="0"/>
              <a:t> is f</a:t>
            </a:r>
            <a:r>
              <a:rPr lang="en-US" dirty="0"/>
              <a:t>astest</a:t>
            </a:r>
            <a:r>
              <a:rPr lang="en-US" baseline="0" dirty="0"/>
              <a:t> growing major in the history of Furman.</a:t>
            </a:r>
            <a:endParaRPr lang="en-US" dirty="0"/>
          </a:p>
          <a:p>
            <a:r>
              <a:rPr lang="en-US" dirty="0"/>
              <a:t>Signed ACUPCC in 2007</a:t>
            </a:r>
            <a:r>
              <a:rPr lang="en-US" baseline="0" dirty="0"/>
              <a:t>, created a sustainability master plan called “Sustainable Furman” and set goals for the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4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Shi Center: Infusing sustainability across the curriculum.  Began as a Southern Living Showcase Home featuring sustainable products.  Go visit to learn more and get involved! 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Recycle: Plastics #1 and #2, aluminum,</a:t>
            </a:r>
            <a:r>
              <a:rPr lang="en-US" baseline="0" dirty="0"/>
              <a:t> paper/cardboard in bins around campus;  </a:t>
            </a:r>
            <a:r>
              <a:rPr lang="en-US" dirty="0"/>
              <a:t>Electronics recycling in </a:t>
            </a:r>
            <a:r>
              <a:rPr lang="en-US" dirty="0" err="1"/>
              <a:t>Trone</a:t>
            </a:r>
            <a:r>
              <a:rPr lang="en-US" dirty="0"/>
              <a:t>, lower entrance by the stairs.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Dining: Bon</a:t>
            </a:r>
            <a:r>
              <a:rPr lang="en-US" baseline="0" dirty="0"/>
              <a:t> </a:t>
            </a:r>
            <a:r>
              <a:rPr lang="en-US" baseline="0" dirty="0" err="1"/>
              <a:t>Appetit</a:t>
            </a:r>
            <a:r>
              <a:rPr lang="en-US" baseline="0" dirty="0"/>
              <a:t>- focus on sustainability; local and scratch made food.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Composting:</a:t>
            </a:r>
            <a:r>
              <a:rPr lang="en-US" baseline="0" dirty="0"/>
              <a:t> </a:t>
            </a:r>
            <a:r>
              <a:rPr lang="en-US" dirty="0"/>
              <a:t>All pre and post consumer food waste from the DH is composted at the Furman Farm. You can add your compost to the farm pile, too!  Currently piloting a paper towel composting program.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Farm</a:t>
            </a:r>
            <a:r>
              <a:rPr lang="en-US" baseline="0" dirty="0"/>
              <a:t>: All organic produce, used in the DH and sold in summer as part of a CSA (Community Supported Agriculture; contact the Shi Center for more info).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Green Purchasing Guidelines: see http://</a:t>
            </a:r>
            <a:r>
              <a:rPr lang="en-US" baseline="0" dirty="0" err="1"/>
              <a:t>www.furman.edu</a:t>
            </a:r>
            <a:r>
              <a:rPr lang="en-US" baseline="0" dirty="0"/>
              <a:t>/sites/sustainability/Resources/Documents/</a:t>
            </a:r>
            <a:r>
              <a:rPr lang="en-US" baseline="0" dirty="0" err="1"/>
              <a:t>Green_Purchasing_Guidelines.pdf</a:t>
            </a:r>
            <a:r>
              <a:rPr lang="en-US" baseline="0" dirty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/>
              <a:t>UCapture.com</a:t>
            </a:r>
            <a:r>
              <a:rPr lang="en-US" baseline="0" dirty="0"/>
              <a:t>/Furman: create an account to offset your carbon footprint (for free); consider gifting carbon offsets to Furman to help us reach carbon neutrality.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9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pegs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" r="-18" b="38014"/>
          <a:stretch/>
        </p:blipFill>
        <p:spPr>
          <a:xfrm>
            <a:off x="10808" y="0"/>
            <a:ext cx="12192000" cy="42667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248" y="369949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77225"/>
            <a:ext cx="8534400" cy="15083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Furman-Academic-Logo-RGB_L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0" y="6200073"/>
            <a:ext cx="3354413" cy="4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8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8588"/>
            <a:ext cx="109728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0326"/>
            <a:ext cx="10972800" cy="398302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6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98588"/>
            <a:ext cx="109728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695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9FF8-BD2B-4EFA-A2D7-454FE7971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2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033" y="1600201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4233" y="1600201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265B-344F-4E70-9994-A100353CD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6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pegs22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3" y="0"/>
            <a:ext cx="1214701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08191"/>
            <a:ext cx="10972800" cy="4181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Furman-Academic-Logo-RGB_LR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0" y="6200073"/>
            <a:ext cx="3354413" cy="4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80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q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stainability@furman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Furman Excellence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42" y="2264812"/>
            <a:ext cx="2289311" cy="22893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3507" y="4514537"/>
            <a:ext cx="21469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ACADEMICS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1F497D"/>
                </a:solidFill>
                <a:latin typeface="Tw Cen MT" pitchFamily="34" charset="0"/>
              </a:rPr>
              <a:t>America’s Best Colleges</a:t>
            </a:r>
            <a:endParaRPr lang="en-US" sz="1400" b="1" dirty="0">
              <a:solidFill>
                <a:srgbClr val="1F497D"/>
              </a:solidFill>
              <a:latin typeface="Tw Cen MT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 is ranked No. 1 in South Carolina and top five in the Southeast </a:t>
            </a:r>
            <a:br>
              <a:rPr lang="en-US" sz="1200" dirty="0">
                <a:solidFill>
                  <a:srgbClr val="1F497D"/>
                </a:solidFill>
                <a:latin typeface="Tw Cen MT" pitchFamily="34" charset="0"/>
              </a:rPr>
            </a:b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by</a:t>
            </a:r>
            <a:r>
              <a:rPr lang="en-US" sz="1200" i="1" dirty="0">
                <a:solidFill>
                  <a:srgbClr val="1F497D"/>
                </a:solidFill>
                <a:latin typeface="Tw Cen MT" pitchFamily="34" charset="0"/>
              </a:rPr>
              <a:t> U.S. News &amp; World Report.</a:t>
            </a:r>
            <a:endParaRPr lang="en-US" sz="1200" dirty="0">
              <a:solidFill>
                <a:srgbClr val="1F497D"/>
              </a:solidFill>
              <a:latin typeface="Tw Cen MT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554" y="2264812"/>
            <a:ext cx="2271063" cy="2271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269" y="2337906"/>
            <a:ext cx="2167993" cy="2167993"/>
          </a:xfrm>
          <a:prstGeom prst="rect">
            <a:avLst/>
          </a:prstGeom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611596" y="4514537"/>
            <a:ext cx="21949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SUSTAINABILITY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STARS Gold Rating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 earned a STARS Gold Rating from the Association of the Advancement of Sustainability in Higher Education. It is the most widely recognized report card in higher education for grading sustainability performance.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10737" y="4514537"/>
            <a:ext cx="213505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CAMPUS BEAUTY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Most Beautiful Campuses in the World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solidFill>
                  <a:srgbClr val="1F497D"/>
                </a:solidFill>
                <a:latin typeface="Tw Cen MT" pitchFamily="34" charset="0"/>
              </a:rPr>
              <a:t>BuzzFeed</a:t>
            </a: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 named Furman among the "25 of The Most Beautiful </a:t>
            </a:r>
            <a:br>
              <a:rPr lang="en-US" sz="1200" dirty="0">
                <a:solidFill>
                  <a:srgbClr val="1F497D"/>
                </a:solidFill>
                <a:latin typeface="Tw Cen MT" pitchFamily="34" charset="0"/>
              </a:rPr>
            </a:b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College Campuses in the World.”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06" y="2811114"/>
            <a:ext cx="2260356" cy="1161647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9636369" y="4445326"/>
            <a:ext cx="25556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CAMPUS BEAUTY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Arbor Day Foundation Tree Campus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 earned the Tree Campus USA designation for its commitment to effective urban forest management.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974" y="2420080"/>
            <a:ext cx="1943713" cy="1943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50381" y="4514537"/>
            <a:ext cx="19308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SUSTAINABILITY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LEED Certification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 has 8 LEED certified buildings on campus, signifying Leadership in Energy and Environmental Design.</a:t>
            </a:r>
          </a:p>
        </p:txBody>
      </p:sp>
    </p:spTree>
    <p:extLst>
      <p:ext uri="{BB962C8B-B14F-4D97-AF65-F5344CB8AC3E}">
        <p14:creationId xmlns:p14="http://schemas.microsoft.com/office/powerpoint/2010/main" val="142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University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Furman Advantage </a:t>
            </a:r>
          </a:p>
          <a:p>
            <a:pPr lvl="1"/>
            <a:r>
              <a:rPr lang="en-US" dirty="0"/>
              <a:t>Four-year pathway that combines classroom learning with real-world experiences and self-discovery</a:t>
            </a:r>
          </a:p>
          <a:p>
            <a:r>
              <a:rPr lang="en-US" dirty="0"/>
              <a:t>Furman Engaged</a:t>
            </a:r>
          </a:p>
          <a:p>
            <a:pPr lvl="1"/>
            <a:r>
              <a:rPr lang="en-US" dirty="0"/>
              <a:t>First-year experience for students that provides easy transition via academic support by faculty/staff</a:t>
            </a:r>
          </a:p>
          <a:p>
            <a:r>
              <a:rPr lang="en-US" dirty="0"/>
              <a:t>Diversity</a:t>
            </a:r>
          </a:p>
          <a:p>
            <a:pPr lvl="1"/>
            <a:r>
              <a:rPr lang="en-US" dirty="0"/>
              <a:t>Chief Diversity Officer Michael Jennings</a:t>
            </a:r>
          </a:p>
          <a:p>
            <a:r>
              <a:rPr lang="en-US" dirty="0"/>
              <a:t>Sustainability</a:t>
            </a:r>
          </a:p>
          <a:p>
            <a:pPr lvl="1"/>
            <a:r>
              <a:rPr lang="en-US" dirty="0"/>
              <a:t>Charter signatory of the American College and University Presidents Climate Commitment. Goal: Carbon Neutral Campus by 2026. </a:t>
            </a:r>
          </a:p>
          <a:p>
            <a:pPr lvl="1"/>
            <a:r>
              <a:rPr lang="en-US" dirty="0"/>
              <a:t>First Sustainability Science major in the Southeast at a liberal arts college. 8 LEED-certified buildings on campus.</a:t>
            </a:r>
          </a:p>
          <a:p>
            <a:pPr lvl="1"/>
            <a:r>
              <a:rPr lang="en-US" dirty="0"/>
              <a:t>New 6-acre solar farm, plus 7 other solar electric and 2 solar hot water arrays on campus</a:t>
            </a:r>
          </a:p>
        </p:txBody>
      </p:sp>
    </p:spTree>
    <p:extLst>
      <p:ext uri="{BB962C8B-B14F-4D97-AF65-F5344CB8AC3E}">
        <p14:creationId xmlns:p14="http://schemas.microsoft.com/office/powerpoint/2010/main" val="30492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Carbon Neutral 2026: We need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Shi Institute for Sustainable Communities – </a:t>
            </a:r>
            <a:r>
              <a:rPr lang="en-US" dirty="0">
                <a:hlinkClick r:id="rId3"/>
              </a:rPr>
              <a:t>sustainability@furman.edu</a:t>
            </a:r>
            <a:r>
              <a:rPr lang="en-US" dirty="0"/>
              <a:t>, </a:t>
            </a:r>
            <a:r>
              <a:rPr lang="en-US" dirty="0" err="1"/>
              <a:t>www.furman.edu</a:t>
            </a:r>
            <a:r>
              <a:rPr lang="en-US" dirty="0"/>
              <a:t>/sustainability</a:t>
            </a:r>
          </a:p>
          <a:p>
            <a:r>
              <a:rPr lang="en-US" dirty="0"/>
              <a:t>Recycle paper, cardboard, plastics #1 and #2, aluminum in blue bins; small electronics &amp; batteries on the lower level of Trone</a:t>
            </a:r>
          </a:p>
          <a:p>
            <a:r>
              <a:rPr lang="en-US" dirty="0"/>
              <a:t>Composting available at the farm</a:t>
            </a:r>
          </a:p>
          <a:p>
            <a:r>
              <a:rPr lang="en-US" dirty="0"/>
              <a:t>Green Office Program – contact </a:t>
            </a:r>
            <a:r>
              <a:rPr lang="en-US" dirty="0" err="1"/>
              <a:t>laura.bain@furman.edu</a:t>
            </a:r>
            <a:endParaRPr lang="en-US" dirty="0"/>
          </a:p>
          <a:p>
            <a:r>
              <a:rPr lang="en-US" dirty="0"/>
              <a:t>Green Purchasing Guidelines </a:t>
            </a:r>
          </a:p>
          <a:p>
            <a:r>
              <a:rPr lang="en-US" dirty="0"/>
              <a:t>Help us reach carbon neutrality (for free) when you shop at </a:t>
            </a:r>
            <a:r>
              <a:rPr lang="en-US" dirty="0" err="1"/>
              <a:t>Ucapture.com</a:t>
            </a:r>
            <a:r>
              <a:rPr lang="en-US" dirty="0"/>
              <a:t>/Furman</a:t>
            </a:r>
          </a:p>
        </p:txBody>
      </p:sp>
    </p:spTree>
    <p:extLst>
      <p:ext uri="{BB962C8B-B14F-4D97-AF65-F5344CB8AC3E}">
        <p14:creationId xmlns:p14="http://schemas.microsoft.com/office/powerpoint/2010/main" val="1957806360"/>
      </p:ext>
    </p:extLst>
  </p:cSld>
  <p:clrMapOvr>
    <a:masterClrMapping/>
  </p:clrMapOvr>
</p:sld>
</file>

<file path=ppt/theme/theme1.xml><?xml version="1.0" encoding="utf-8"?>
<a:theme xmlns:a="http://schemas.openxmlformats.org/drawingml/2006/main" name="Furman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5939</TotalTime>
  <Words>576</Words>
  <Application>Microsoft Macintosh PowerPoint</Application>
  <PresentationFormat>Widescreen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Tw Cen MT</vt:lpstr>
      <vt:lpstr>Wingdings</vt:lpstr>
      <vt:lpstr>Furman PPT Template</vt:lpstr>
      <vt:lpstr>Furman Excellence</vt:lpstr>
      <vt:lpstr>Current University Initiatives</vt:lpstr>
      <vt:lpstr>Carbon Neutral 2026: We need you!</vt:lpstr>
    </vt:vector>
  </TitlesOfParts>
  <Company>Furman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Furman Excellence</dc:title>
  <dc:creator>Leander Jones</dc:creator>
  <cp:lastModifiedBy>Charlie Lott-Student</cp:lastModifiedBy>
  <cp:revision>17</cp:revision>
  <dcterms:created xsi:type="dcterms:W3CDTF">2017-04-19T16:14:00Z</dcterms:created>
  <dcterms:modified xsi:type="dcterms:W3CDTF">2020-09-29T14:25:27Z</dcterms:modified>
</cp:coreProperties>
</file>