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59" r:id="rId3"/>
    <p:sldId id="260"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791"/>
    <a:srgbClr val="3C4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3"/>
    <p:restoredTop sz="80705"/>
  </p:normalViewPr>
  <p:slideViewPr>
    <p:cSldViewPr snapToGrid="0" snapToObjects="1">
      <p:cViewPr varScale="1">
        <p:scale>
          <a:sx n="81" d="100"/>
          <a:sy n="81" d="100"/>
        </p:scale>
        <p:origin x="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560B8-FD4D-9749-B1E7-F7EB2A78A51C}" type="doc">
      <dgm:prSet loTypeId="urn:microsoft.com/office/officeart/2005/8/layout/cycle1" loCatId="" qsTypeId="urn:microsoft.com/office/officeart/2005/8/quickstyle/simple1" qsCatId="simple" csTypeId="urn:microsoft.com/office/officeart/2005/8/colors/accent6_1" csCatId="accent6" phldr="1"/>
      <dgm:spPr/>
      <dgm:t>
        <a:bodyPr/>
        <a:lstStyle/>
        <a:p>
          <a:endParaRPr lang="en-US"/>
        </a:p>
      </dgm:t>
    </dgm:pt>
    <dgm:pt modelId="{9FD63025-8563-4245-ADC7-73DEFB8C14E6}">
      <dgm:prSet phldrT="[Text]"/>
      <dgm:spPr/>
      <dgm:t>
        <a:bodyPr/>
        <a:lstStyle/>
        <a:p>
          <a:r>
            <a:rPr lang="en-US" dirty="0">
              <a:solidFill>
                <a:schemeClr val="bg1"/>
              </a:solidFill>
            </a:rPr>
            <a:t>Screen</a:t>
          </a:r>
        </a:p>
      </dgm:t>
    </dgm:pt>
    <dgm:pt modelId="{947E7D9D-7CFF-5E42-917E-8F6921AEAB73}" type="parTrans" cxnId="{BC45C88A-A640-BE4F-A56C-C3F40CEEC9CA}">
      <dgm:prSet/>
      <dgm:spPr/>
      <dgm:t>
        <a:bodyPr/>
        <a:lstStyle/>
        <a:p>
          <a:endParaRPr lang="en-US"/>
        </a:p>
      </dgm:t>
    </dgm:pt>
    <dgm:pt modelId="{4916DA43-8825-774A-95E1-14F70B30134F}" type="sibTrans" cxnId="{BC45C88A-A640-BE4F-A56C-C3F40CEEC9CA}">
      <dgm:prSet/>
      <dgm:spPr>
        <a:solidFill>
          <a:schemeClr val="accent6">
            <a:lumMod val="60000"/>
            <a:lumOff val="40000"/>
          </a:schemeClr>
        </a:solidFill>
      </dgm:spPr>
      <dgm:t>
        <a:bodyPr/>
        <a:lstStyle/>
        <a:p>
          <a:endParaRPr lang="en-US"/>
        </a:p>
      </dgm:t>
    </dgm:pt>
    <dgm:pt modelId="{AE7D2EB2-762A-6449-B662-44A2394859EA}">
      <dgm:prSet phldrT="[Text]"/>
      <dgm:spPr/>
      <dgm:t>
        <a:bodyPr/>
        <a:lstStyle/>
        <a:p>
          <a:r>
            <a:rPr lang="en-US" dirty="0">
              <a:solidFill>
                <a:schemeClr val="bg1"/>
              </a:solidFill>
            </a:rPr>
            <a:t>Score</a:t>
          </a:r>
        </a:p>
      </dgm:t>
    </dgm:pt>
    <dgm:pt modelId="{1690CF15-4A6A-1347-8990-1BCD45E17BEB}" type="parTrans" cxnId="{CCC9A4AF-3991-E049-AD7F-5366202D5D95}">
      <dgm:prSet/>
      <dgm:spPr/>
      <dgm:t>
        <a:bodyPr/>
        <a:lstStyle/>
        <a:p>
          <a:endParaRPr lang="en-US"/>
        </a:p>
      </dgm:t>
    </dgm:pt>
    <dgm:pt modelId="{1C278FC9-B838-C147-B93F-5869C98DEC66}" type="sibTrans" cxnId="{CCC9A4AF-3991-E049-AD7F-5366202D5D95}">
      <dgm:prSet/>
      <dgm:spPr>
        <a:solidFill>
          <a:schemeClr val="accent6">
            <a:lumMod val="60000"/>
            <a:lumOff val="40000"/>
          </a:schemeClr>
        </a:solidFill>
      </dgm:spPr>
      <dgm:t>
        <a:bodyPr/>
        <a:lstStyle/>
        <a:p>
          <a:endParaRPr lang="en-US"/>
        </a:p>
      </dgm:t>
    </dgm:pt>
    <dgm:pt modelId="{D89CCA7D-DD85-F540-BAB9-3FF28E069997}">
      <dgm:prSet phldrT="[Text]"/>
      <dgm:spPr/>
      <dgm:t>
        <a:bodyPr/>
        <a:lstStyle/>
        <a:p>
          <a:r>
            <a:rPr lang="en-US" dirty="0">
              <a:solidFill>
                <a:schemeClr val="bg1"/>
              </a:solidFill>
            </a:rPr>
            <a:t>Approve</a:t>
          </a:r>
        </a:p>
      </dgm:t>
    </dgm:pt>
    <dgm:pt modelId="{4F2F49BC-56ED-7644-A5B1-8B8D1699ACBF}" type="parTrans" cxnId="{FB072D1D-2E6E-F245-8A54-024CEA0AB8F0}">
      <dgm:prSet/>
      <dgm:spPr/>
      <dgm:t>
        <a:bodyPr/>
        <a:lstStyle/>
        <a:p>
          <a:endParaRPr lang="en-US"/>
        </a:p>
      </dgm:t>
    </dgm:pt>
    <dgm:pt modelId="{E47C678E-E80E-874E-80FF-D6F620C684ED}" type="sibTrans" cxnId="{FB072D1D-2E6E-F245-8A54-024CEA0AB8F0}">
      <dgm:prSet/>
      <dgm:spPr>
        <a:solidFill>
          <a:schemeClr val="accent6">
            <a:lumMod val="60000"/>
            <a:lumOff val="40000"/>
          </a:schemeClr>
        </a:solidFill>
      </dgm:spPr>
      <dgm:t>
        <a:bodyPr/>
        <a:lstStyle/>
        <a:p>
          <a:endParaRPr lang="en-US"/>
        </a:p>
      </dgm:t>
    </dgm:pt>
    <dgm:pt modelId="{D154E09A-9A26-B749-98CD-45836BAB7F28}">
      <dgm:prSet phldrT="[Text]"/>
      <dgm:spPr/>
      <dgm:t>
        <a:bodyPr/>
        <a:lstStyle/>
        <a:p>
          <a:r>
            <a:rPr lang="en-US" dirty="0">
              <a:solidFill>
                <a:schemeClr val="bg1"/>
              </a:solidFill>
            </a:rPr>
            <a:t>Allocate</a:t>
          </a:r>
        </a:p>
      </dgm:t>
    </dgm:pt>
    <dgm:pt modelId="{47E66FE7-A011-794D-90D3-E8FCAF800C53}" type="parTrans" cxnId="{FB116F1D-AA4B-FB4E-8F90-0E2B5EF15F89}">
      <dgm:prSet/>
      <dgm:spPr/>
      <dgm:t>
        <a:bodyPr/>
        <a:lstStyle/>
        <a:p>
          <a:endParaRPr lang="en-US"/>
        </a:p>
      </dgm:t>
    </dgm:pt>
    <dgm:pt modelId="{76FBCAE4-3E51-9342-85EA-92F0F55F9BC5}" type="sibTrans" cxnId="{FB116F1D-AA4B-FB4E-8F90-0E2B5EF15F89}">
      <dgm:prSet/>
      <dgm:spPr>
        <a:solidFill>
          <a:schemeClr val="accent6">
            <a:lumMod val="60000"/>
            <a:lumOff val="40000"/>
          </a:schemeClr>
        </a:solidFill>
      </dgm:spPr>
      <dgm:t>
        <a:bodyPr/>
        <a:lstStyle/>
        <a:p>
          <a:endParaRPr lang="en-US"/>
        </a:p>
      </dgm:t>
    </dgm:pt>
    <dgm:pt modelId="{6FA40F5A-2CA6-8149-9DC7-85D153E2246E}">
      <dgm:prSet phldrT="[Text]"/>
      <dgm:spPr/>
      <dgm:t>
        <a:bodyPr/>
        <a:lstStyle/>
        <a:p>
          <a:r>
            <a:rPr lang="en-US" dirty="0">
              <a:solidFill>
                <a:schemeClr val="bg1"/>
              </a:solidFill>
            </a:rPr>
            <a:t>Monitor</a:t>
          </a:r>
        </a:p>
      </dgm:t>
    </dgm:pt>
    <dgm:pt modelId="{CE2A6EFC-3BC2-EC49-A9DB-133C7D3B371F}" type="parTrans" cxnId="{B207D538-AD0F-AB4D-9870-5B9A48E32B9C}">
      <dgm:prSet/>
      <dgm:spPr/>
      <dgm:t>
        <a:bodyPr/>
        <a:lstStyle/>
        <a:p>
          <a:endParaRPr lang="en-US"/>
        </a:p>
      </dgm:t>
    </dgm:pt>
    <dgm:pt modelId="{598911F9-1FEB-6A47-871B-5A70DB46ABE4}" type="sibTrans" cxnId="{B207D538-AD0F-AB4D-9870-5B9A48E32B9C}">
      <dgm:prSet/>
      <dgm:spPr>
        <a:solidFill>
          <a:schemeClr val="accent6">
            <a:lumMod val="60000"/>
            <a:lumOff val="40000"/>
          </a:schemeClr>
        </a:solidFill>
      </dgm:spPr>
      <dgm:t>
        <a:bodyPr/>
        <a:lstStyle/>
        <a:p>
          <a:endParaRPr lang="en-US"/>
        </a:p>
      </dgm:t>
    </dgm:pt>
    <dgm:pt modelId="{ECBFCDB3-FEEC-AC4B-93E7-96ECDB2D9249}" type="pres">
      <dgm:prSet presAssocID="{A72560B8-FD4D-9749-B1E7-F7EB2A78A51C}" presName="cycle" presStyleCnt="0">
        <dgm:presLayoutVars>
          <dgm:dir/>
          <dgm:resizeHandles val="exact"/>
        </dgm:presLayoutVars>
      </dgm:prSet>
      <dgm:spPr/>
      <dgm:t>
        <a:bodyPr/>
        <a:lstStyle/>
        <a:p>
          <a:endParaRPr lang="en-US"/>
        </a:p>
      </dgm:t>
    </dgm:pt>
    <dgm:pt modelId="{DDC54458-8B68-8841-9B98-9DF9C1FF6786}" type="pres">
      <dgm:prSet presAssocID="{9FD63025-8563-4245-ADC7-73DEFB8C14E6}" presName="dummy" presStyleCnt="0"/>
      <dgm:spPr/>
    </dgm:pt>
    <dgm:pt modelId="{DB2F52DE-744B-D742-9976-73636E639587}" type="pres">
      <dgm:prSet presAssocID="{9FD63025-8563-4245-ADC7-73DEFB8C14E6}" presName="node" presStyleLbl="revTx" presStyleIdx="0" presStyleCnt="5">
        <dgm:presLayoutVars>
          <dgm:bulletEnabled val="1"/>
        </dgm:presLayoutVars>
      </dgm:prSet>
      <dgm:spPr/>
      <dgm:t>
        <a:bodyPr/>
        <a:lstStyle/>
        <a:p>
          <a:endParaRPr lang="en-US"/>
        </a:p>
      </dgm:t>
    </dgm:pt>
    <dgm:pt modelId="{4F74E347-75BE-F74F-9180-099A78F1D900}" type="pres">
      <dgm:prSet presAssocID="{4916DA43-8825-774A-95E1-14F70B30134F}" presName="sibTrans" presStyleLbl="node1" presStyleIdx="0" presStyleCnt="5"/>
      <dgm:spPr/>
      <dgm:t>
        <a:bodyPr/>
        <a:lstStyle/>
        <a:p>
          <a:endParaRPr lang="en-US"/>
        </a:p>
      </dgm:t>
    </dgm:pt>
    <dgm:pt modelId="{DBD832D2-D8CE-7940-A726-0701543B618E}" type="pres">
      <dgm:prSet presAssocID="{AE7D2EB2-762A-6449-B662-44A2394859EA}" presName="dummy" presStyleCnt="0"/>
      <dgm:spPr/>
    </dgm:pt>
    <dgm:pt modelId="{CC23BFC5-4397-F243-A27C-309A2071B8EA}" type="pres">
      <dgm:prSet presAssocID="{AE7D2EB2-762A-6449-B662-44A2394859EA}" presName="node" presStyleLbl="revTx" presStyleIdx="1" presStyleCnt="5">
        <dgm:presLayoutVars>
          <dgm:bulletEnabled val="1"/>
        </dgm:presLayoutVars>
      </dgm:prSet>
      <dgm:spPr/>
      <dgm:t>
        <a:bodyPr/>
        <a:lstStyle/>
        <a:p>
          <a:endParaRPr lang="en-US"/>
        </a:p>
      </dgm:t>
    </dgm:pt>
    <dgm:pt modelId="{E05B87CF-4027-CE48-A480-F114DE9B02C8}" type="pres">
      <dgm:prSet presAssocID="{1C278FC9-B838-C147-B93F-5869C98DEC66}" presName="sibTrans" presStyleLbl="node1" presStyleIdx="1" presStyleCnt="5"/>
      <dgm:spPr/>
      <dgm:t>
        <a:bodyPr/>
        <a:lstStyle/>
        <a:p>
          <a:endParaRPr lang="en-US"/>
        </a:p>
      </dgm:t>
    </dgm:pt>
    <dgm:pt modelId="{590D7EB6-3C9D-734A-A020-851F612E1DF5}" type="pres">
      <dgm:prSet presAssocID="{D89CCA7D-DD85-F540-BAB9-3FF28E069997}" presName="dummy" presStyleCnt="0"/>
      <dgm:spPr/>
    </dgm:pt>
    <dgm:pt modelId="{F47E9FED-BB7E-4A41-AA60-653084F24BEA}" type="pres">
      <dgm:prSet presAssocID="{D89CCA7D-DD85-F540-BAB9-3FF28E069997}" presName="node" presStyleLbl="revTx" presStyleIdx="2" presStyleCnt="5">
        <dgm:presLayoutVars>
          <dgm:bulletEnabled val="1"/>
        </dgm:presLayoutVars>
      </dgm:prSet>
      <dgm:spPr/>
      <dgm:t>
        <a:bodyPr/>
        <a:lstStyle/>
        <a:p>
          <a:endParaRPr lang="en-US"/>
        </a:p>
      </dgm:t>
    </dgm:pt>
    <dgm:pt modelId="{BFB27843-F961-7F46-9279-121A18AD66AC}" type="pres">
      <dgm:prSet presAssocID="{E47C678E-E80E-874E-80FF-D6F620C684ED}" presName="sibTrans" presStyleLbl="node1" presStyleIdx="2" presStyleCnt="5"/>
      <dgm:spPr/>
      <dgm:t>
        <a:bodyPr/>
        <a:lstStyle/>
        <a:p>
          <a:endParaRPr lang="en-US"/>
        </a:p>
      </dgm:t>
    </dgm:pt>
    <dgm:pt modelId="{1BF1BFA7-6BE8-1A4F-978D-B84AE7335B5F}" type="pres">
      <dgm:prSet presAssocID="{D154E09A-9A26-B749-98CD-45836BAB7F28}" presName="dummy" presStyleCnt="0"/>
      <dgm:spPr/>
    </dgm:pt>
    <dgm:pt modelId="{56C3169C-D529-FE45-A2B7-1764F91385E8}" type="pres">
      <dgm:prSet presAssocID="{D154E09A-9A26-B749-98CD-45836BAB7F28}" presName="node" presStyleLbl="revTx" presStyleIdx="3" presStyleCnt="5">
        <dgm:presLayoutVars>
          <dgm:bulletEnabled val="1"/>
        </dgm:presLayoutVars>
      </dgm:prSet>
      <dgm:spPr/>
      <dgm:t>
        <a:bodyPr/>
        <a:lstStyle/>
        <a:p>
          <a:endParaRPr lang="en-US"/>
        </a:p>
      </dgm:t>
    </dgm:pt>
    <dgm:pt modelId="{33CC0769-8C01-F247-9068-4D103AFECEE7}" type="pres">
      <dgm:prSet presAssocID="{76FBCAE4-3E51-9342-85EA-92F0F55F9BC5}" presName="sibTrans" presStyleLbl="node1" presStyleIdx="3" presStyleCnt="5"/>
      <dgm:spPr/>
      <dgm:t>
        <a:bodyPr/>
        <a:lstStyle/>
        <a:p>
          <a:endParaRPr lang="en-US"/>
        </a:p>
      </dgm:t>
    </dgm:pt>
    <dgm:pt modelId="{12B77B33-42CE-A743-A95A-8E359A27C3E8}" type="pres">
      <dgm:prSet presAssocID="{6FA40F5A-2CA6-8149-9DC7-85D153E2246E}" presName="dummy" presStyleCnt="0"/>
      <dgm:spPr/>
    </dgm:pt>
    <dgm:pt modelId="{A3ACDFC9-5159-6543-8D10-BDF96AB6546C}" type="pres">
      <dgm:prSet presAssocID="{6FA40F5A-2CA6-8149-9DC7-85D153E2246E}" presName="node" presStyleLbl="revTx" presStyleIdx="4" presStyleCnt="5">
        <dgm:presLayoutVars>
          <dgm:bulletEnabled val="1"/>
        </dgm:presLayoutVars>
      </dgm:prSet>
      <dgm:spPr/>
      <dgm:t>
        <a:bodyPr/>
        <a:lstStyle/>
        <a:p>
          <a:endParaRPr lang="en-US"/>
        </a:p>
      </dgm:t>
    </dgm:pt>
    <dgm:pt modelId="{DDD2B643-F46F-B94B-9327-27BF2B4FA8CC}" type="pres">
      <dgm:prSet presAssocID="{598911F9-1FEB-6A47-871B-5A70DB46ABE4}" presName="sibTrans" presStyleLbl="node1" presStyleIdx="4" presStyleCnt="5"/>
      <dgm:spPr/>
      <dgm:t>
        <a:bodyPr/>
        <a:lstStyle/>
        <a:p>
          <a:endParaRPr lang="en-US"/>
        </a:p>
      </dgm:t>
    </dgm:pt>
  </dgm:ptLst>
  <dgm:cxnLst>
    <dgm:cxn modelId="{B79AAAF2-2CA6-D844-89EA-257A05232EDD}" type="presOf" srcId="{1C278FC9-B838-C147-B93F-5869C98DEC66}" destId="{E05B87CF-4027-CE48-A480-F114DE9B02C8}" srcOrd="0" destOrd="0" presId="urn:microsoft.com/office/officeart/2005/8/layout/cycle1"/>
    <dgm:cxn modelId="{2F8CDD2E-24B8-5E49-8B46-BD9BA6A1FBDF}" type="presOf" srcId="{598911F9-1FEB-6A47-871B-5A70DB46ABE4}" destId="{DDD2B643-F46F-B94B-9327-27BF2B4FA8CC}" srcOrd="0" destOrd="0" presId="urn:microsoft.com/office/officeart/2005/8/layout/cycle1"/>
    <dgm:cxn modelId="{D03ABEE1-073A-5244-AB0B-E2104DC1D0CE}" type="presOf" srcId="{4916DA43-8825-774A-95E1-14F70B30134F}" destId="{4F74E347-75BE-F74F-9180-099A78F1D900}" srcOrd="0" destOrd="0" presId="urn:microsoft.com/office/officeart/2005/8/layout/cycle1"/>
    <dgm:cxn modelId="{A2AD272C-D9B5-6142-BC14-20E9F7D96429}" type="presOf" srcId="{D154E09A-9A26-B749-98CD-45836BAB7F28}" destId="{56C3169C-D529-FE45-A2B7-1764F91385E8}" srcOrd="0" destOrd="0" presId="urn:microsoft.com/office/officeart/2005/8/layout/cycle1"/>
    <dgm:cxn modelId="{CCC9A4AF-3991-E049-AD7F-5366202D5D95}" srcId="{A72560B8-FD4D-9749-B1E7-F7EB2A78A51C}" destId="{AE7D2EB2-762A-6449-B662-44A2394859EA}" srcOrd="1" destOrd="0" parTransId="{1690CF15-4A6A-1347-8990-1BCD45E17BEB}" sibTransId="{1C278FC9-B838-C147-B93F-5869C98DEC66}"/>
    <dgm:cxn modelId="{47201FD7-038B-0242-8173-9CFE38F8283C}" type="presOf" srcId="{D89CCA7D-DD85-F540-BAB9-3FF28E069997}" destId="{F47E9FED-BB7E-4A41-AA60-653084F24BEA}" srcOrd="0" destOrd="0" presId="urn:microsoft.com/office/officeart/2005/8/layout/cycle1"/>
    <dgm:cxn modelId="{BC45C88A-A640-BE4F-A56C-C3F40CEEC9CA}" srcId="{A72560B8-FD4D-9749-B1E7-F7EB2A78A51C}" destId="{9FD63025-8563-4245-ADC7-73DEFB8C14E6}" srcOrd="0" destOrd="0" parTransId="{947E7D9D-7CFF-5E42-917E-8F6921AEAB73}" sibTransId="{4916DA43-8825-774A-95E1-14F70B30134F}"/>
    <dgm:cxn modelId="{FB116F1D-AA4B-FB4E-8F90-0E2B5EF15F89}" srcId="{A72560B8-FD4D-9749-B1E7-F7EB2A78A51C}" destId="{D154E09A-9A26-B749-98CD-45836BAB7F28}" srcOrd="3" destOrd="0" parTransId="{47E66FE7-A011-794D-90D3-E8FCAF800C53}" sibTransId="{76FBCAE4-3E51-9342-85EA-92F0F55F9BC5}"/>
    <dgm:cxn modelId="{80E65045-781D-FE49-BB10-45C90325781B}" type="presOf" srcId="{9FD63025-8563-4245-ADC7-73DEFB8C14E6}" destId="{DB2F52DE-744B-D742-9976-73636E639587}" srcOrd="0" destOrd="0" presId="urn:microsoft.com/office/officeart/2005/8/layout/cycle1"/>
    <dgm:cxn modelId="{FB072D1D-2E6E-F245-8A54-024CEA0AB8F0}" srcId="{A72560B8-FD4D-9749-B1E7-F7EB2A78A51C}" destId="{D89CCA7D-DD85-F540-BAB9-3FF28E069997}" srcOrd="2" destOrd="0" parTransId="{4F2F49BC-56ED-7644-A5B1-8B8D1699ACBF}" sibTransId="{E47C678E-E80E-874E-80FF-D6F620C684ED}"/>
    <dgm:cxn modelId="{C1A9A845-CB3D-764C-BDF1-0174D0379C23}" type="presOf" srcId="{E47C678E-E80E-874E-80FF-D6F620C684ED}" destId="{BFB27843-F961-7F46-9279-121A18AD66AC}" srcOrd="0" destOrd="0" presId="urn:microsoft.com/office/officeart/2005/8/layout/cycle1"/>
    <dgm:cxn modelId="{B9DD3CBD-4F0C-D04C-8E71-95CE89F1E8CA}" type="presOf" srcId="{A72560B8-FD4D-9749-B1E7-F7EB2A78A51C}" destId="{ECBFCDB3-FEEC-AC4B-93E7-96ECDB2D9249}" srcOrd="0" destOrd="0" presId="urn:microsoft.com/office/officeart/2005/8/layout/cycle1"/>
    <dgm:cxn modelId="{66B36955-4ADC-7E4A-8005-37B49845BA56}" type="presOf" srcId="{76FBCAE4-3E51-9342-85EA-92F0F55F9BC5}" destId="{33CC0769-8C01-F247-9068-4D103AFECEE7}" srcOrd="0" destOrd="0" presId="urn:microsoft.com/office/officeart/2005/8/layout/cycle1"/>
    <dgm:cxn modelId="{6903D4FE-9AF9-E249-9DAB-BE7DB31A4E02}" type="presOf" srcId="{6FA40F5A-2CA6-8149-9DC7-85D153E2246E}" destId="{A3ACDFC9-5159-6543-8D10-BDF96AB6546C}" srcOrd="0" destOrd="0" presId="urn:microsoft.com/office/officeart/2005/8/layout/cycle1"/>
    <dgm:cxn modelId="{D95FB476-24FC-964E-B399-7A151E0CE841}" type="presOf" srcId="{AE7D2EB2-762A-6449-B662-44A2394859EA}" destId="{CC23BFC5-4397-F243-A27C-309A2071B8EA}" srcOrd="0" destOrd="0" presId="urn:microsoft.com/office/officeart/2005/8/layout/cycle1"/>
    <dgm:cxn modelId="{B207D538-AD0F-AB4D-9870-5B9A48E32B9C}" srcId="{A72560B8-FD4D-9749-B1E7-F7EB2A78A51C}" destId="{6FA40F5A-2CA6-8149-9DC7-85D153E2246E}" srcOrd="4" destOrd="0" parTransId="{CE2A6EFC-3BC2-EC49-A9DB-133C7D3B371F}" sibTransId="{598911F9-1FEB-6A47-871B-5A70DB46ABE4}"/>
    <dgm:cxn modelId="{F70566B6-5D2F-8F49-B979-A53FF35AD162}" type="presParOf" srcId="{ECBFCDB3-FEEC-AC4B-93E7-96ECDB2D9249}" destId="{DDC54458-8B68-8841-9B98-9DF9C1FF6786}" srcOrd="0" destOrd="0" presId="urn:microsoft.com/office/officeart/2005/8/layout/cycle1"/>
    <dgm:cxn modelId="{8EC6E11B-1BC6-4245-8F05-27F57965280E}" type="presParOf" srcId="{ECBFCDB3-FEEC-AC4B-93E7-96ECDB2D9249}" destId="{DB2F52DE-744B-D742-9976-73636E639587}" srcOrd="1" destOrd="0" presId="urn:microsoft.com/office/officeart/2005/8/layout/cycle1"/>
    <dgm:cxn modelId="{3A2A7E73-6499-214A-AC32-F8632E1CBEEE}" type="presParOf" srcId="{ECBFCDB3-FEEC-AC4B-93E7-96ECDB2D9249}" destId="{4F74E347-75BE-F74F-9180-099A78F1D900}" srcOrd="2" destOrd="0" presId="urn:microsoft.com/office/officeart/2005/8/layout/cycle1"/>
    <dgm:cxn modelId="{6E7140E7-0663-B04C-A2DB-A0D2C634B82B}" type="presParOf" srcId="{ECBFCDB3-FEEC-AC4B-93E7-96ECDB2D9249}" destId="{DBD832D2-D8CE-7940-A726-0701543B618E}" srcOrd="3" destOrd="0" presId="urn:microsoft.com/office/officeart/2005/8/layout/cycle1"/>
    <dgm:cxn modelId="{38B2857A-335E-4045-83B0-F945F50DA909}" type="presParOf" srcId="{ECBFCDB3-FEEC-AC4B-93E7-96ECDB2D9249}" destId="{CC23BFC5-4397-F243-A27C-309A2071B8EA}" srcOrd="4" destOrd="0" presId="urn:microsoft.com/office/officeart/2005/8/layout/cycle1"/>
    <dgm:cxn modelId="{23304160-FFA7-3647-9412-900B37BE2907}" type="presParOf" srcId="{ECBFCDB3-FEEC-AC4B-93E7-96ECDB2D9249}" destId="{E05B87CF-4027-CE48-A480-F114DE9B02C8}" srcOrd="5" destOrd="0" presId="urn:microsoft.com/office/officeart/2005/8/layout/cycle1"/>
    <dgm:cxn modelId="{58531EEA-2BF1-EB49-AE4F-263DDEF36D85}" type="presParOf" srcId="{ECBFCDB3-FEEC-AC4B-93E7-96ECDB2D9249}" destId="{590D7EB6-3C9D-734A-A020-851F612E1DF5}" srcOrd="6" destOrd="0" presId="urn:microsoft.com/office/officeart/2005/8/layout/cycle1"/>
    <dgm:cxn modelId="{B346832F-8229-E641-AC6C-C9E01BD0E6D0}" type="presParOf" srcId="{ECBFCDB3-FEEC-AC4B-93E7-96ECDB2D9249}" destId="{F47E9FED-BB7E-4A41-AA60-653084F24BEA}" srcOrd="7" destOrd="0" presId="urn:microsoft.com/office/officeart/2005/8/layout/cycle1"/>
    <dgm:cxn modelId="{391E154C-3454-D24D-BDF2-705ED3560706}" type="presParOf" srcId="{ECBFCDB3-FEEC-AC4B-93E7-96ECDB2D9249}" destId="{BFB27843-F961-7F46-9279-121A18AD66AC}" srcOrd="8" destOrd="0" presId="urn:microsoft.com/office/officeart/2005/8/layout/cycle1"/>
    <dgm:cxn modelId="{F1BC0761-DA85-5347-B5B3-4986E00DADEC}" type="presParOf" srcId="{ECBFCDB3-FEEC-AC4B-93E7-96ECDB2D9249}" destId="{1BF1BFA7-6BE8-1A4F-978D-B84AE7335B5F}" srcOrd="9" destOrd="0" presId="urn:microsoft.com/office/officeart/2005/8/layout/cycle1"/>
    <dgm:cxn modelId="{AF5C5809-A2EE-1346-AD36-1372294E6333}" type="presParOf" srcId="{ECBFCDB3-FEEC-AC4B-93E7-96ECDB2D9249}" destId="{56C3169C-D529-FE45-A2B7-1764F91385E8}" srcOrd="10" destOrd="0" presId="urn:microsoft.com/office/officeart/2005/8/layout/cycle1"/>
    <dgm:cxn modelId="{CB377AB7-3862-E440-BC8B-38297DBEB465}" type="presParOf" srcId="{ECBFCDB3-FEEC-AC4B-93E7-96ECDB2D9249}" destId="{33CC0769-8C01-F247-9068-4D103AFECEE7}" srcOrd="11" destOrd="0" presId="urn:microsoft.com/office/officeart/2005/8/layout/cycle1"/>
    <dgm:cxn modelId="{CF86AFF3-9D69-464A-AF32-A394EDA6DA18}" type="presParOf" srcId="{ECBFCDB3-FEEC-AC4B-93E7-96ECDB2D9249}" destId="{12B77B33-42CE-A743-A95A-8E359A27C3E8}" srcOrd="12" destOrd="0" presId="urn:microsoft.com/office/officeart/2005/8/layout/cycle1"/>
    <dgm:cxn modelId="{C0E40384-14A0-5543-9D1E-65B21D361718}" type="presParOf" srcId="{ECBFCDB3-FEEC-AC4B-93E7-96ECDB2D9249}" destId="{A3ACDFC9-5159-6543-8D10-BDF96AB6546C}" srcOrd="13" destOrd="0" presId="urn:microsoft.com/office/officeart/2005/8/layout/cycle1"/>
    <dgm:cxn modelId="{68FDE695-3BF1-BF47-8A8B-F442B5E3667F}" type="presParOf" srcId="{ECBFCDB3-FEEC-AC4B-93E7-96ECDB2D9249}" destId="{DDD2B643-F46F-B94B-9327-27BF2B4FA8CC}"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F52DE-744B-D742-9976-73636E639587}">
      <dsp:nvSpPr>
        <dsp:cNvPr id="0" name=""/>
        <dsp:cNvSpPr/>
      </dsp:nvSpPr>
      <dsp:spPr>
        <a:xfrm>
          <a:off x="2800459" y="29222"/>
          <a:ext cx="999088" cy="99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Screen</a:t>
          </a:r>
        </a:p>
      </dsp:txBody>
      <dsp:txXfrm>
        <a:off x="2800459" y="29222"/>
        <a:ext cx="999088" cy="999088"/>
      </dsp:txXfrm>
    </dsp:sp>
    <dsp:sp modelId="{4F74E347-75BE-F74F-9180-099A78F1D900}">
      <dsp:nvSpPr>
        <dsp:cNvPr id="0" name=""/>
        <dsp:cNvSpPr/>
      </dsp:nvSpPr>
      <dsp:spPr>
        <a:xfrm>
          <a:off x="448448" y="102"/>
          <a:ext cx="3748128" cy="3748128"/>
        </a:xfrm>
        <a:prstGeom prst="circularArrow">
          <a:avLst>
            <a:gd name="adj1" fmla="val 5198"/>
            <a:gd name="adj2" fmla="val 335745"/>
            <a:gd name="adj3" fmla="val 21293926"/>
            <a:gd name="adj4" fmla="val 19765640"/>
            <a:gd name="adj5" fmla="val 6064"/>
          </a:avLst>
        </a:prstGeom>
        <a:solidFill>
          <a:schemeClr val="accent6">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3BFC5-4397-F243-A27C-309A2071B8EA}">
      <dsp:nvSpPr>
        <dsp:cNvPr id="0" name=""/>
        <dsp:cNvSpPr/>
      </dsp:nvSpPr>
      <dsp:spPr>
        <a:xfrm>
          <a:off x="3404581" y="1888520"/>
          <a:ext cx="999088" cy="99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Score</a:t>
          </a:r>
        </a:p>
      </dsp:txBody>
      <dsp:txXfrm>
        <a:off x="3404581" y="1888520"/>
        <a:ext cx="999088" cy="999088"/>
      </dsp:txXfrm>
    </dsp:sp>
    <dsp:sp modelId="{E05B87CF-4027-CE48-A480-F114DE9B02C8}">
      <dsp:nvSpPr>
        <dsp:cNvPr id="0" name=""/>
        <dsp:cNvSpPr/>
      </dsp:nvSpPr>
      <dsp:spPr>
        <a:xfrm>
          <a:off x="448448" y="102"/>
          <a:ext cx="3748128" cy="3748128"/>
        </a:xfrm>
        <a:prstGeom prst="circularArrow">
          <a:avLst>
            <a:gd name="adj1" fmla="val 5198"/>
            <a:gd name="adj2" fmla="val 335745"/>
            <a:gd name="adj3" fmla="val 4015407"/>
            <a:gd name="adj4" fmla="val 2252782"/>
            <a:gd name="adj5" fmla="val 6064"/>
          </a:avLst>
        </a:prstGeom>
        <a:solidFill>
          <a:schemeClr val="accent6">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E9FED-BB7E-4A41-AA60-653084F24BEA}">
      <dsp:nvSpPr>
        <dsp:cNvPr id="0" name=""/>
        <dsp:cNvSpPr/>
      </dsp:nvSpPr>
      <dsp:spPr>
        <a:xfrm>
          <a:off x="1822968" y="3037629"/>
          <a:ext cx="999088" cy="99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Approve</a:t>
          </a:r>
        </a:p>
      </dsp:txBody>
      <dsp:txXfrm>
        <a:off x="1822968" y="3037629"/>
        <a:ext cx="999088" cy="999088"/>
      </dsp:txXfrm>
    </dsp:sp>
    <dsp:sp modelId="{BFB27843-F961-7F46-9279-121A18AD66AC}">
      <dsp:nvSpPr>
        <dsp:cNvPr id="0" name=""/>
        <dsp:cNvSpPr/>
      </dsp:nvSpPr>
      <dsp:spPr>
        <a:xfrm>
          <a:off x="448448" y="102"/>
          <a:ext cx="3748128" cy="3748128"/>
        </a:xfrm>
        <a:prstGeom prst="circularArrow">
          <a:avLst>
            <a:gd name="adj1" fmla="val 5198"/>
            <a:gd name="adj2" fmla="val 335745"/>
            <a:gd name="adj3" fmla="val 8211473"/>
            <a:gd name="adj4" fmla="val 6448848"/>
            <a:gd name="adj5" fmla="val 6064"/>
          </a:avLst>
        </a:prstGeom>
        <a:solidFill>
          <a:schemeClr val="accent6">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3169C-D529-FE45-A2B7-1764F91385E8}">
      <dsp:nvSpPr>
        <dsp:cNvPr id="0" name=""/>
        <dsp:cNvSpPr/>
      </dsp:nvSpPr>
      <dsp:spPr>
        <a:xfrm>
          <a:off x="241354" y="1888520"/>
          <a:ext cx="999088" cy="99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Allocate</a:t>
          </a:r>
        </a:p>
      </dsp:txBody>
      <dsp:txXfrm>
        <a:off x="241354" y="1888520"/>
        <a:ext cx="999088" cy="999088"/>
      </dsp:txXfrm>
    </dsp:sp>
    <dsp:sp modelId="{33CC0769-8C01-F247-9068-4D103AFECEE7}">
      <dsp:nvSpPr>
        <dsp:cNvPr id="0" name=""/>
        <dsp:cNvSpPr/>
      </dsp:nvSpPr>
      <dsp:spPr>
        <a:xfrm>
          <a:off x="448448" y="102"/>
          <a:ext cx="3748128" cy="3748128"/>
        </a:xfrm>
        <a:prstGeom prst="circularArrow">
          <a:avLst>
            <a:gd name="adj1" fmla="val 5198"/>
            <a:gd name="adj2" fmla="val 335745"/>
            <a:gd name="adj3" fmla="val 12298615"/>
            <a:gd name="adj4" fmla="val 10770329"/>
            <a:gd name="adj5" fmla="val 6064"/>
          </a:avLst>
        </a:prstGeom>
        <a:solidFill>
          <a:schemeClr val="accent6">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CDFC9-5159-6543-8D10-BDF96AB6546C}">
      <dsp:nvSpPr>
        <dsp:cNvPr id="0" name=""/>
        <dsp:cNvSpPr/>
      </dsp:nvSpPr>
      <dsp:spPr>
        <a:xfrm>
          <a:off x="845477" y="29222"/>
          <a:ext cx="999088" cy="99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rPr>
            <a:t>Monitor</a:t>
          </a:r>
        </a:p>
      </dsp:txBody>
      <dsp:txXfrm>
        <a:off x="845477" y="29222"/>
        <a:ext cx="999088" cy="999088"/>
      </dsp:txXfrm>
    </dsp:sp>
    <dsp:sp modelId="{DDD2B643-F46F-B94B-9327-27BF2B4FA8CC}">
      <dsp:nvSpPr>
        <dsp:cNvPr id="0" name=""/>
        <dsp:cNvSpPr/>
      </dsp:nvSpPr>
      <dsp:spPr>
        <a:xfrm>
          <a:off x="448448" y="102"/>
          <a:ext cx="3748128" cy="3748128"/>
        </a:xfrm>
        <a:prstGeom prst="circularArrow">
          <a:avLst>
            <a:gd name="adj1" fmla="val 5198"/>
            <a:gd name="adj2" fmla="val 335745"/>
            <a:gd name="adj3" fmla="val 16866393"/>
            <a:gd name="adj4" fmla="val 15197862"/>
            <a:gd name="adj5" fmla="val 6064"/>
          </a:avLst>
        </a:prstGeom>
        <a:solidFill>
          <a:schemeClr val="accent6">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39DAB-B12D-444D-915C-247BAE06625B}" type="datetimeFigureOut">
              <a:rPr lang="en-US" smtClean="0"/>
              <a:t>6/6/18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44563-BF84-A54A-B69F-E937AEA01E82}" type="slidenum">
              <a:rPr lang="en-US" smtClean="0"/>
              <a:t>‹#›</a:t>
            </a:fld>
            <a:endParaRPr lang="en-US"/>
          </a:p>
        </p:txBody>
      </p:sp>
    </p:spTree>
    <p:extLst>
      <p:ext uri="{BB962C8B-B14F-4D97-AF65-F5344CB8AC3E}">
        <p14:creationId xmlns:p14="http://schemas.microsoft.com/office/powerpoint/2010/main" val="58361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a:t>
            </a:fld>
            <a:endParaRPr lang="en-US"/>
          </a:p>
        </p:txBody>
      </p:sp>
    </p:spTree>
    <p:extLst>
      <p:ext uri="{BB962C8B-B14F-4D97-AF65-F5344CB8AC3E}">
        <p14:creationId xmlns:p14="http://schemas.microsoft.com/office/powerpoint/2010/main" val="2332234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10</a:t>
            </a:fld>
            <a:endParaRPr lang="en-US"/>
          </a:p>
        </p:txBody>
      </p:sp>
    </p:spTree>
    <p:extLst>
      <p:ext uri="{BB962C8B-B14F-4D97-AF65-F5344CB8AC3E}">
        <p14:creationId xmlns:p14="http://schemas.microsoft.com/office/powerpoint/2010/main" val="132817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AB44563-BF84-A54A-B69F-E937AEA01E82}" type="slidenum">
              <a:rPr lang="en-US" smtClean="0"/>
              <a:t>11</a:t>
            </a:fld>
            <a:endParaRPr lang="en-US"/>
          </a:p>
        </p:txBody>
      </p:sp>
    </p:spTree>
    <p:extLst>
      <p:ext uri="{BB962C8B-B14F-4D97-AF65-F5344CB8AC3E}">
        <p14:creationId xmlns:p14="http://schemas.microsoft.com/office/powerpoint/2010/main" val="164700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12</a:t>
            </a:fld>
            <a:endParaRPr lang="en-US"/>
          </a:p>
        </p:txBody>
      </p:sp>
    </p:spTree>
    <p:extLst>
      <p:ext uri="{BB962C8B-B14F-4D97-AF65-F5344CB8AC3E}">
        <p14:creationId xmlns:p14="http://schemas.microsoft.com/office/powerpoint/2010/main" val="1997892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13</a:t>
            </a:fld>
            <a:endParaRPr lang="en-US"/>
          </a:p>
        </p:txBody>
      </p:sp>
    </p:spTree>
    <p:extLst>
      <p:ext uri="{BB962C8B-B14F-4D97-AF65-F5344CB8AC3E}">
        <p14:creationId xmlns:p14="http://schemas.microsoft.com/office/powerpoint/2010/main" val="285955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14</a:t>
            </a:fld>
            <a:endParaRPr lang="en-US"/>
          </a:p>
        </p:txBody>
      </p:sp>
    </p:spTree>
    <p:extLst>
      <p:ext uri="{BB962C8B-B14F-4D97-AF65-F5344CB8AC3E}">
        <p14:creationId xmlns:p14="http://schemas.microsoft.com/office/powerpoint/2010/main" val="172286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15</a:t>
            </a:fld>
            <a:endParaRPr lang="en-US"/>
          </a:p>
        </p:txBody>
      </p:sp>
    </p:spTree>
    <p:extLst>
      <p:ext uri="{BB962C8B-B14F-4D97-AF65-F5344CB8AC3E}">
        <p14:creationId xmlns:p14="http://schemas.microsoft.com/office/powerpoint/2010/main" val="50692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16</a:t>
            </a:fld>
            <a:endParaRPr lang="en-US"/>
          </a:p>
        </p:txBody>
      </p:sp>
    </p:spTree>
    <p:extLst>
      <p:ext uri="{BB962C8B-B14F-4D97-AF65-F5344CB8AC3E}">
        <p14:creationId xmlns:p14="http://schemas.microsoft.com/office/powerpoint/2010/main" val="122087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AB44563-BF84-A54A-B69F-E937AEA01E82}" type="slidenum">
              <a:rPr lang="en-US" smtClean="0"/>
              <a:t>17</a:t>
            </a:fld>
            <a:endParaRPr lang="en-US"/>
          </a:p>
        </p:txBody>
      </p:sp>
    </p:spTree>
    <p:extLst>
      <p:ext uri="{BB962C8B-B14F-4D97-AF65-F5344CB8AC3E}">
        <p14:creationId xmlns:p14="http://schemas.microsoft.com/office/powerpoint/2010/main" val="149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18</a:t>
            </a:fld>
            <a:endParaRPr lang="en-US"/>
          </a:p>
        </p:txBody>
      </p:sp>
    </p:spTree>
    <p:extLst>
      <p:ext uri="{BB962C8B-B14F-4D97-AF65-F5344CB8AC3E}">
        <p14:creationId xmlns:p14="http://schemas.microsoft.com/office/powerpoint/2010/main" val="1099565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19</a:t>
            </a:fld>
            <a:endParaRPr lang="en-US"/>
          </a:p>
        </p:txBody>
      </p:sp>
    </p:spTree>
    <p:extLst>
      <p:ext uri="{BB962C8B-B14F-4D97-AF65-F5344CB8AC3E}">
        <p14:creationId xmlns:p14="http://schemas.microsoft.com/office/powerpoint/2010/main" val="218043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2</a:t>
            </a:fld>
            <a:endParaRPr lang="en-US"/>
          </a:p>
        </p:txBody>
      </p:sp>
    </p:spTree>
    <p:extLst>
      <p:ext uri="{BB962C8B-B14F-4D97-AF65-F5344CB8AC3E}">
        <p14:creationId xmlns:p14="http://schemas.microsoft.com/office/powerpoint/2010/main" val="26288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20</a:t>
            </a:fld>
            <a:endParaRPr lang="en-US"/>
          </a:p>
        </p:txBody>
      </p:sp>
    </p:spTree>
    <p:extLst>
      <p:ext uri="{BB962C8B-B14F-4D97-AF65-F5344CB8AC3E}">
        <p14:creationId xmlns:p14="http://schemas.microsoft.com/office/powerpoint/2010/main" val="221396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3</a:t>
            </a:fld>
            <a:endParaRPr lang="en-US"/>
          </a:p>
        </p:txBody>
      </p:sp>
    </p:spTree>
    <p:extLst>
      <p:ext uri="{BB962C8B-B14F-4D97-AF65-F5344CB8AC3E}">
        <p14:creationId xmlns:p14="http://schemas.microsoft.com/office/powerpoint/2010/main" val="4317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4</a:t>
            </a:fld>
            <a:endParaRPr lang="en-US"/>
          </a:p>
        </p:txBody>
      </p:sp>
    </p:spTree>
    <p:extLst>
      <p:ext uri="{BB962C8B-B14F-4D97-AF65-F5344CB8AC3E}">
        <p14:creationId xmlns:p14="http://schemas.microsoft.com/office/powerpoint/2010/main" val="335525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5</a:t>
            </a:fld>
            <a:endParaRPr lang="en-US"/>
          </a:p>
        </p:txBody>
      </p:sp>
    </p:spTree>
    <p:extLst>
      <p:ext uri="{BB962C8B-B14F-4D97-AF65-F5344CB8AC3E}">
        <p14:creationId xmlns:p14="http://schemas.microsoft.com/office/powerpoint/2010/main" val="22808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AB44563-BF84-A54A-B69F-E937AEA01E82}" type="slidenum">
              <a:rPr lang="en-US" smtClean="0"/>
              <a:t>6</a:t>
            </a:fld>
            <a:endParaRPr lang="en-US"/>
          </a:p>
        </p:txBody>
      </p:sp>
    </p:spTree>
    <p:extLst>
      <p:ext uri="{BB962C8B-B14F-4D97-AF65-F5344CB8AC3E}">
        <p14:creationId xmlns:p14="http://schemas.microsoft.com/office/powerpoint/2010/main" val="51865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7</a:t>
            </a:fld>
            <a:endParaRPr lang="en-US"/>
          </a:p>
        </p:txBody>
      </p:sp>
    </p:spTree>
    <p:extLst>
      <p:ext uri="{BB962C8B-B14F-4D97-AF65-F5344CB8AC3E}">
        <p14:creationId xmlns:p14="http://schemas.microsoft.com/office/powerpoint/2010/main" val="103504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8</a:t>
            </a:fld>
            <a:endParaRPr lang="en-US"/>
          </a:p>
        </p:txBody>
      </p:sp>
    </p:spTree>
    <p:extLst>
      <p:ext uri="{BB962C8B-B14F-4D97-AF65-F5344CB8AC3E}">
        <p14:creationId xmlns:p14="http://schemas.microsoft.com/office/powerpoint/2010/main" val="6020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44563-BF84-A54A-B69F-E937AEA01E82}" type="slidenum">
              <a:rPr lang="en-US" smtClean="0"/>
              <a:t>9</a:t>
            </a:fld>
            <a:endParaRPr lang="en-US"/>
          </a:p>
        </p:txBody>
      </p:sp>
    </p:spTree>
    <p:extLst>
      <p:ext uri="{BB962C8B-B14F-4D97-AF65-F5344CB8AC3E}">
        <p14:creationId xmlns:p14="http://schemas.microsoft.com/office/powerpoint/2010/main" val="69261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C36BB-95B1-DC40-9E6E-5ACC53222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3B09E14-1BD5-F14B-BB53-E3BD99190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4904050-47B9-C64D-B6B0-2339F01B9E6D}"/>
              </a:ext>
            </a:extLst>
          </p:cNvPr>
          <p:cNvSpPr>
            <a:spLocks noGrp="1"/>
          </p:cNvSpPr>
          <p:nvPr>
            <p:ph type="dt" sz="half" idx="10"/>
          </p:nvPr>
        </p:nvSpPr>
        <p:spPr/>
        <p:txBody>
          <a:bodyPr/>
          <a:lstStyle/>
          <a:p>
            <a:fld id="{9192F486-20F0-DA49-B025-0165085709FA}" type="datetime1">
              <a:rPr lang="en-US" smtClean="0"/>
              <a:t>6/6/18</a:t>
            </a:fld>
            <a:endParaRPr lang="en-US"/>
          </a:p>
        </p:txBody>
      </p:sp>
      <p:sp>
        <p:nvSpPr>
          <p:cNvPr id="5" name="Footer Placeholder 4">
            <a:extLst>
              <a:ext uri="{FF2B5EF4-FFF2-40B4-BE49-F238E27FC236}">
                <a16:creationId xmlns:a16="http://schemas.microsoft.com/office/drawing/2014/main" xmlns="" id="{87D71C63-836F-5A4D-B81D-12F1AC649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E475F2-FADC-3143-97D0-F2DEB14728CE}"/>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411133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F6F83-9D2A-6242-8E66-2A78D2652B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AB45AD-2C59-EE4B-A7B4-9167A8229D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8F8689-C9B2-8140-9AD5-0293B063FC1E}"/>
              </a:ext>
            </a:extLst>
          </p:cNvPr>
          <p:cNvSpPr>
            <a:spLocks noGrp="1"/>
          </p:cNvSpPr>
          <p:nvPr>
            <p:ph type="dt" sz="half" idx="10"/>
          </p:nvPr>
        </p:nvSpPr>
        <p:spPr/>
        <p:txBody>
          <a:bodyPr/>
          <a:lstStyle/>
          <a:p>
            <a:fld id="{E3EDC279-0536-F74A-8152-DC4EC2512AEF}" type="datetime1">
              <a:rPr lang="en-US" smtClean="0"/>
              <a:t>6/6/18</a:t>
            </a:fld>
            <a:endParaRPr lang="en-US"/>
          </a:p>
        </p:txBody>
      </p:sp>
      <p:sp>
        <p:nvSpPr>
          <p:cNvPr id="5" name="Footer Placeholder 4">
            <a:extLst>
              <a:ext uri="{FF2B5EF4-FFF2-40B4-BE49-F238E27FC236}">
                <a16:creationId xmlns:a16="http://schemas.microsoft.com/office/drawing/2014/main" xmlns="" id="{96320A02-175F-3D4C-BAA0-8D5EBFEFC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8DC437-FAAC-B644-AAA0-90D9223E8AE5}"/>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1898756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6CD3DF-671C-754D-94DB-666B8A962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915F4C9-1B16-C84A-AED2-83DBD5DB5D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5826C-DBBE-1C46-989D-749F7802567F}"/>
              </a:ext>
            </a:extLst>
          </p:cNvPr>
          <p:cNvSpPr>
            <a:spLocks noGrp="1"/>
          </p:cNvSpPr>
          <p:nvPr>
            <p:ph type="dt" sz="half" idx="10"/>
          </p:nvPr>
        </p:nvSpPr>
        <p:spPr/>
        <p:txBody>
          <a:bodyPr/>
          <a:lstStyle/>
          <a:p>
            <a:fld id="{48AD1C50-07CD-6047-9F13-C0473649679A}" type="datetime1">
              <a:rPr lang="en-US" smtClean="0"/>
              <a:t>6/6/18</a:t>
            </a:fld>
            <a:endParaRPr lang="en-US"/>
          </a:p>
        </p:txBody>
      </p:sp>
      <p:sp>
        <p:nvSpPr>
          <p:cNvPr id="5" name="Footer Placeholder 4">
            <a:extLst>
              <a:ext uri="{FF2B5EF4-FFF2-40B4-BE49-F238E27FC236}">
                <a16:creationId xmlns:a16="http://schemas.microsoft.com/office/drawing/2014/main" xmlns="" id="{4697B975-AD6C-6047-A71D-D104B6E77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BDCAD5-07E6-FC45-B05A-28F73CE5A7E8}"/>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90344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F994B-C8F1-A444-83BD-B95149C36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69DA65-A5F4-F64A-A42F-BAE7CE2192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51AF94-A21D-3F4E-81B9-5362283E67E9}"/>
              </a:ext>
            </a:extLst>
          </p:cNvPr>
          <p:cNvSpPr>
            <a:spLocks noGrp="1"/>
          </p:cNvSpPr>
          <p:nvPr>
            <p:ph type="dt" sz="half" idx="10"/>
          </p:nvPr>
        </p:nvSpPr>
        <p:spPr/>
        <p:txBody>
          <a:bodyPr/>
          <a:lstStyle/>
          <a:p>
            <a:fld id="{46FC4B98-389D-9744-BFFE-4691FE59D5E9}" type="datetime1">
              <a:rPr lang="en-US" smtClean="0"/>
              <a:t>6/6/18</a:t>
            </a:fld>
            <a:endParaRPr lang="en-US"/>
          </a:p>
        </p:txBody>
      </p:sp>
      <p:sp>
        <p:nvSpPr>
          <p:cNvPr id="5" name="Footer Placeholder 4">
            <a:extLst>
              <a:ext uri="{FF2B5EF4-FFF2-40B4-BE49-F238E27FC236}">
                <a16:creationId xmlns:a16="http://schemas.microsoft.com/office/drawing/2014/main" xmlns="" id="{BEA395B9-889E-F844-AA68-08593D83D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562F30-B8F4-CD40-94ED-FE60392560E4}"/>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317095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AE7D3-A756-614E-830A-382FCE2166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CE7AA2-925E-3B41-9663-6BEBDCAF6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30756B4-E11A-2047-968D-98111B0C112E}"/>
              </a:ext>
            </a:extLst>
          </p:cNvPr>
          <p:cNvSpPr>
            <a:spLocks noGrp="1"/>
          </p:cNvSpPr>
          <p:nvPr>
            <p:ph type="dt" sz="half" idx="10"/>
          </p:nvPr>
        </p:nvSpPr>
        <p:spPr/>
        <p:txBody>
          <a:bodyPr/>
          <a:lstStyle/>
          <a:p>
            <a:fld id="{92182E83-9499-BC4D-BC6A-8253B2E77B66}" type="datetime1">
              <a:rPr lang="en-US" smtClean="0"/>
              <a:t>6/6/18</a:t>
            </a:fld>
            <a:endParaRPr lang="en-US"/>
          </a:p>
        </p:txBody>
      </p:sp>
      <p:sp>
        <p:nvSpPr>
          <p:cNvPr id="5" name="Footer Placeholder 4">
            <a:extLst>
              <a:ext uri="{FF2B5EF4-FFF2-40B4-BE49-F238E27FC236}">
                <a16:creationId xmlns:a16="http://schemas.microsoft.com/office/drawing/2014/main" xmlns="" id="{8412A11B-6D51-8344-BDD2-E451AFFA4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25BE3A-B193-3943-911F-BEBD7496AEBF}"/>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61701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20249-5926-1B4A-B919-E4B25DF10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CBE4CB-8F50-E94F-AFAC-A8C8B89D3D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137E61-816D-A24D-9E22-E63B071C5F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AF1D8F6-A029-8548-8AAA-3B76258BA9EB}"/>
              </a:ext>
            </a:extLst>
          </p:cNvPr>
          <p:cNvSpPr>
            <a:spLocks noGrp="1"/>
          </p:cNvSpPr>
          <p:nvPr>
            <p:ph type="dt" sz="half" idx="10"/>
          </p:nvPr>
        </p:nvSpPr>
        <p:spPr/>
        <p:txBody>
          <a:bodyPr/>
          <a:lstStyle/>
          <a:p>
            <a:fld id="{2BCDE7DC-D6B2-0246-820C-961AD2FF77BB}" type="datetime1">
              <a:rPr lang="en-US" smtClean="0"/>
              <a:t>6/6/18</a:t>
            </a:fld>
            <a:endParaRPr lang="en-US"/>
          </a:p>
        </p:txBody>
      </p:sp>
      <p:sp>
        <p:nvSpPr>
          <p:cNvPr id="6" name="Footer Placeholder 5">
            <a:extLst>
              <a:ext uri="{FF2B5EF4-FFF2-40B4-BE49-F238E27FC236}">
                <a16:creationId xmlns:a16="http://schemas.microsoft.com/office/drawing/2014/main" xmlns="" id="{BD509C5E-8511-074A-B073-1F1DB9444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20EC6D-4B61-054B-B1B1-188FBA61C732}"/>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13868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4805B-18E6-EE4F-A43D-3DA62815F9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08BF0F4-BDCE-4B44-95DB-762F72222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8C78E5E-1DD6-864E-8347-FD0CB2FBC6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1048BE-A719-1E4E-86E2-26E651D3F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6971FAB-7D45-8749-AFE1-C073BD9D52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91464C-3737-9848-9312-0E4CFEF5CC94}"/>
              </a:ext>
            </a:extLst>
          </p:cNvPr>
          <p:cNvSpPr>
            <a:spLocks noGrp="1"/>
          </p:cNvSpPr>
          <p:nvPr>
            <p:ph type="dt" sz="half" idx="10"/>
          </p:nvPr>
        </p:nvSpPr>
        <p:spPr/>
        <p:txBody>
          <a:bodyPr/>
          <a:lstStyle/>
          <a:p>
            <a:fld id="{E8029F42-AAEB-5046-AA89-2AF3638FFCE6}" type="datetime1">
              <a:rPr lang="en-US" smtClean="0"/>
              <a:t>6/6/18</a:t>
            </a:fld>
            <a:endParaRPr lang="en-US"/>
          </a:p>
        </p:txBody>
      </p:sp>
      <p:sp>
        <p:nvSpPr>
          <p:cNvPr id="8" name="Footer Placeholder 7">
            <a:extLst>
              <a:ext uri="{FF2B5EF4-FFF2-40B4-BE49-F238E27FC236}">
                <a16:creationId xmlns:a16="http://schemas.microsoft.com/office/drawing/2014/main" xmlns="" id="{F1A83F0D-762B-DC4D-8B12-9FE37F97A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C7964B-D895-C048-8E94-2BCC498F50F1}"/>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396367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63B64-3F60-B24B-AD92-64CC3F6091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CBB62B-012A-014A-A230-CA54F239ADAA}"/>
              </a:ext>
            </a:extLst>
          </p:cNvPr>
          <p:cNvSpPr>
            <a:spLocks noGrp="1"/>
          </p:cNvSpPr>
          <p:nvPr>
            <p:ph type="dt" sz="half" idx="10"/>
          </p:nvPr>
        </p:nvSpPr>
        <p:spPr/>
        <p:txBody>
          <a:bodyPr/>
          <a:lstStyle/>
          <a:p>
            <a:fld id="{D7E0879B-747E-C442-89E6-2656AF37E374}" type="datetime1">
              <a:rPr lang="en-US" smtClean="0"/>
              <a:t>6/6/18</a:t>
            </a:fld>
            <a:endParaRPr lang="en-US"/>
          </a:p>
        </p:txBody>
      </p:sp>
      <p:sp>
        <p:nvSpPr>
          <p:cNvPr id="4" name="Footer Placeholder 3">
            <a:extLst>
              <a:ext uri="{FF2B5EF4-FFF2-40B4-BE49-F238E27FC236}">
                <a16:creationId xmlns:a16="http://schemas.microsoft.com/office/drawing/2014/main" xmlns="" id="{EE1F3563-F0C9-F148-953B-45E842310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2D10F44-BC7A-9146-BE26-93E4759857C2}"/>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372443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00E7E1-24C2-A546-817F-BEFADAB6B563}"/>
              </a:ext>
            </a:extLst>
          </p:cNvPr>
          <p:cNvSpPr>
            <a:spLocks noGrp="1"/>
          </p:cNvSpPr>
          <p:nvPr>
            <p:ph type="dt" sz="half" idx="10"/>
          </p:nvPr>
        </p:nvSpPr>
        <p:spPr/>
        <p:txBody>
          <a:bodyPr/>
          <a:lstStyle/>
          <a:p>
            <a:fld id="{7FAD811B-CF37-3641-8ED6-0910179470B0}" type="datetime1">
              <a:rPr lang="en-US" smtClean="0"/>
              <a:t>6/6/18</a:t>
            </a:fld>
            <a:endParaRPr lang="en-US"/>
          </a:p>
        </p:txBody>
      </p:sp>
      <p:sp>
        <p:nvSpPr>
          <p:cNvPr id="3" name="Footer Placeholder 2">
            <a:extLst>
              <a:ext uri="{FF2B5EF4-FFF2-40B4-BE49-F238E27FC236}">
                <a16:creationId xmlns:a16="http://schemas.microsoft.com/office/drawing/2014/main" xmlns="" id="{E015BF4D-5A82-9344-B3A9-333CB5326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35829D2-72EE-604C-934C-2AC9AA713BA6}"/>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167131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398B2-9E8E-DD41-ABB3-B278B32C6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0BD9FA3-F503-7E44-968E-B4C4D5B7B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01D03E1-1836-5E4F-B79B-D887C1EE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E2255CF-AB34-2742-A076-1BA5F60200BC}"/>
              </a:ext>
            </a:extLst>
          </p:cNvPr>
          <p:cNvSpPr>
            <a:spLocks noGrp="1"/>
          </p:cNvSpPr>
          <p:nvPr>
            <p:ph type="dt" sz="half" idx="10"/>
          </p:nvPr>
        </p:nvSpPr>
        <p:spPr/>
        <p:txBody>
          <a:bodyPr/>
          <a:lstStyle/>
          <a:p>
            <a:fld id="{22FE374F-5994-C843-BB6D-26C8EAB3587B}" type="datetime1">
              <a:rPr lang="en-US" smtClean="0"/>
              <a:t>6/6/18</a:t>
            </a:fld>
            <a:endParaRPr lang="en-US"/>
          </a:p>
        </p:txBody>
      </p:sp>
      <p:sp>
        <p:nvSpPr>
          <p:cNvPr id="6" name="Footer Placeholder 5">
            <a:extLst>
              <a:ext uri="{FF2B5EF4-FFF2-40B4-BE49-F238E27FC236}">
                <a16:creationId xmlns:a16="http://schemas.microsoft.com/office/drawing/2014/main" xmlns="" id="{C85675D0-C47E-D844-A864-92C1E09AB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6DE21B-BA8D-EC4F-A8EE-3B71B6043A35}"/>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208325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F88F9-7E65-5C47-9526-573397B94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823EBDD-548E-8042-80A5-AAB3C1097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B13BCB0-EF83-8747-9DCB-D4303EEED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30FC213-B419-274B-9A15-C59393D5A945}"/>
              </a:ext>
            </a:extLst>
          </p:cNvPr>
          <p:cNvSpPr>
            <a:spLocks noGrp="1"/>
          </p:cNvSpPr>
          <p:nvPr>
            <p:ph type="dt" sz="half" idx="10"/>
          </p:nvPr>
        </p:nvSpPr>
        <p:spPr/>
        <p:txBody>
          <a:bodyPr/>
          <a:lstStyle/>
          <a:p>
            <a:fld id="{85ACF0E8-09C7-0E49-9E79-A5633D2A3C1F}" type="datetime1">
              <a:rPr lang="en-US" smtClean="0"/>
              <a:t>6/6/18</a:t>
            </a:fld>
            <a:endParaRPr lang="en-US"/>
          </a:p>
        </p:txBody>
      </p:sp>
      <p:sp>
        <p:nvSpPr>
          <p:cNvPr id="6" name="Footer Placeholder 5">
            <a:extLst>
              <a:ext uri="{FF2B5EF4-FFF2-40B4-BE49-F238E27FC236}">
                <a16:creationId xmlns:a16="http://schemas.microsoft.com/office/drawing/2014/main" xmlns="" id="{8C6898E0-2755-4A45-85F7-3F881EA9D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A7D416-564D-0B42-8E63-DABDC58A7366}"/>
              </a:ext>
            </a:extLst>
          </p:cNvPr>
          <p:cNvSpPr>
            <a:spLocks noGrp="1"/>
          </p:cNvSpPr>
          <p:nvPr>
            <p:ph type="sldNum" sz="quarter" idx="12"/>
          </p:nvPr>
        </p:nvSpPr>
        <p:spPr/>
        <p:txBody>
          <a:bodyPr/>
          <a:lstStyle/>
          <a:p>
            <a:fld id="{E6ECC69C-0012-B549-9231-46403942E0E3}" type="slidenum">
              <a:rPr lang="en-US" smtClean="0"/>
              <a:t>‹#›</a:t>
            </a:fld>
            <a:endParaRPr lang="en-US"/>
          </a:p>
        </p:txBody>
      </p:sp>
    </p:spTree>
    <p:extLst>
      <p:ext uri="{BB962C8B-B14F-4D97-AF65-F5344CB8AC3E}">
        <p14:creationId xmlns:p14="http://schemas.microsoft.com/office/powerpoint/2010/main" val="22854621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579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BD5DC2-4FF4-044F-A360-7B1ADEC7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1C42EF9-3C13-2340-A5DC-B3869368B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707F52-3E76-E64A-B21E-20A705DE0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B5BE9-33FF-F549-A794-23EE0C3A8938}" type="datetime1">
              <a:rPr lang="en-US" smtClean="0"/>
              <a:t>6/6/18</a:t>
            </a:fld>
            <a:endParaRPr lang="en-US"/>
          </a:p>
        </p:txBody>
      </p:sp>
      <p:sp>
        <p:nvSpPr>
          <p:cNvPr id="5" name="Footer Placeholder 4">
            <a:extLst>
              <a:ext uri="{FF2B5EF4-FFF2-40B4-BE49-F238E27FC236}">
                <a16:creationId xmlns:a16="http://schemas.microsoft.com/office/drawing/2014/main" xmlns="" id="{75C97666-A361-C74A-B29B-050361286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4CD3316-E0F4-9647-A902-11B4F5D817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CC69C-0012-B549-9231-46403942E0E3}" type="slidenum">
              <a:rPr lang="en-US" smtClean="0"/>
              <a:t>‹#›</a:t>
            </a:fld>
            <a:endParaRPr lang="en-US"/>
          </a:p>
        </p:txBody>
      </p:sp>
    </p:spTree>
    <p:extLst>
      <p:ext uri="{BB962C8B-B14F-4D97-AF65-F5344CB8AC3E}">
        <p14:creationId xmlns:p14="http://schemas.microsoft.com/office/powerpoint/2010/main" val="114849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1F07F-5598-6644-A872-A7B02B85770E}"/>
              </a:ext>
            </a:extLst>
          </p:cNvPr>
          <p:cNvSpPr>
            <a:spLocks noGrp="1"/>
          </p:cNvSpPr>
          <p:nvPr>
            <p:ph type="ctrTitle"/>
          </p:nvPr>
        </p:nvSpPr>
        <p:spPr/>
        <p:txBody>
          <a:bodyPr/>
          <a:lstStyle/>
          <a:p>
            <a:r>
              <a:rPr lang="en-US" dirty="0">
                <a:solidFill>
                  <a:schemeClr val="bg1"/>
                </a:solidFill>
              </a:rPr>
              <a:t>Pacific Impact Fund</a:t>
            </a:r>
          </a:p>
        </p:txBody>
      </p:sp>
      <p:sp>
        <p:nvSpPr>
          <p:cNvPr id="3" name="Subtitle 2">
            <a:extLst>
              <a:ext uri="{FF2B5EF4-FFF2-40B4-BE49-F238E27FC236}">
                <a16:creationId xmlns:a16="http://schemas.microsoft.com/office/drawing/2014/main" xmlns="" id="{B7B7025E-68EC-AB4B-BFFB-79994AE014ED}"/>
              </a:ext>
            </a:extLst>
          </p:cNvPr>
          <p:cNvSpPr>
            <a:spLocks noGrp="1"/>
          </p:cNvSpPr>
          <p:nvPr>
            <p:ph type="subTitle" idx="1"/>
          </p:nvPr>
        </p:nvSpPr>
        <p:spPr/>
        <p:txBody>
          <a:bodyPr/>
          <a:lstStyle/>
          <a:p>
            <a:r>
              <a:rPr lang="en-US" dirty="0">
                <a:solidFill>
                  <a:schemeClr val="bg1"/>
                </a:solidFill>
              </a:rPr>
              <a:t>Pacific University Oregon</a:t>
            </a:r>
          </a:p>
          <a:p>
            <a:r>
              <a:rPr lang="en-US" dirty="0">
                <a:solidFill>
                  <a:schemeClr val="bg1"/>
                </a:solidFill>
              </a:rPr>
              <a:t>Center for a Sustainable Society &amp; College of Business</a:t>
            </a:r>
          </a:p>
          <a:p>
            <a:r>
              <a:rPr lang="en-US" dirty="0">
                <a:solidFill>
                  <a:schemeClr val="bg1"/>
                </a:solidFill>
              </a:rPr>
              <a:t>Spring 2018</a:t>
            </a:r>
          </a:p>
        </p:txBody>
      </p:sp>
    </p:spTree>
    <p:extLst>
      <p:ext uri="{BB962C8B-B14F-4D97-AF65-F5344CB8AC3E}">
        <p14:creationId xmlns:p14="http://schemas.microsoft.com/office/powerpoint/2010/main" val="34125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8286E-3007-4741-81DD-F364A77BCE90}"/>
              </a:ext>
            </a:extLst>
          </p:cNvPr>
          <p:cNvSpPr>
            <a:spLocks noGrp="1"/>
          </p:cNvSpPr>
          <p:nvPr>
            <p:ph type="title"/>
          </p:nvPr>
        </p:nvSpPr>
        <p:spPr/>
        <p:txBody>
          <a:bodyPr/>
          <a:lstStyle/>
          <a:p>
            <a:r>
              <a:rPr lang="en-US" dirty="0">
                <a:solidFill>
                  <a:schemeClr val="bg1"/>
                </a:solidFill>
              </a:rPr>
              <a:t>Vision</a:t>
            </a:r>
          </a:p>
        </p:txBody>
      </p:sp>
      <p:sp>
        <p:nvSpPr>
          <p:cNvPr id="3" name="Content Placeholder 2">
            <a:extLst>
              <a:ext uri="{FF2B5EF4-FFF2-40B4-BE49-F238E27FC236}">
                <a16:creationId xmlns:a16="http://schemas.microsoft.com/office/drawing/2014/main" xmlns="" id="{5232C324-FB91-E94E-86FE-00CF9217D341}"/>
              </a:ext>
            </a:extLst>
          </p:cNvPr>
          <p:cNvSpPr>
            <a:spLocks noGrp="1"/>
          </p:cNvSpPr>
          <p:nvPr>
            <p:ph idx="1"/>
          </p:nvPr>
        </p:nvSpPr>
        <p:spPr/>
        <p:txBody>
          <a:bodyPr>
            <a:normAutofit/>
          </a:bodyPr>
          <a:lstStyle/>
          <a:p>
            <a:pPr marL="0" indent="0">
              <a:buNone/>
            </a:pPr>
            <a:r>
              <a:rPr lang="en-US" sz="3600" dirty="0">
                <a:solidFill>
                  <a:schemeClr val="accent6">
                    <a:lumMod val="60000"/>
                    <a:lumOff val="40000"/>
                  </a:schemeClr>
                </a:solidFill>
              </a:rPr>
              <a:t>By 2021, the Pacific Impact Fund aims to: </a:t>
            </a:r>
          </a:p>
          <a:p>
            <a:r>
              <a:rPr lang="en-US" dirty="0">
                <a:solidFill>
                  <a:schemeClr val="bg1"/>
                </a:solidFill>
              </a:rPr>
              <a:t>Promote impact investing as a viable strategy to the Pacific University community. </a:t>
            </a:r>
          </a:p>
          <a:p>
            <a:r>
              <a:rPr lang="en-US" dirty="0">
                <a:solidFill>
                  <a:schemeClr val="bg1"/>
                </a:solidFill>
              </a:rPr>
              <a:t>Encourage Pacific University to allocate a portion of the university’s endowment towards impact investing. </a:t>
            </a:r>
          </a:p>
          <a:p>
            <a:r>
              <a:rPr lang="en-US" dirty="0">
                <a:solidFill>
                  <a:schemeClr val="bg1"/>
                </a:solidFill>
              </a:rPr>
              <a:t>Reach $20,000 in Assets Under Management (AUM). </a:t>
            </a:r>
          </a:p>
          <a:p>
            <a:pPr lvl="1"/>
            <a:r>
              <a:rPr lang="en-US" dirty="0">
                <a:solidFill>
                  <a:schemeClr val="bg1"/>
                </a:solidFill>
              </a:rPr>
              <a:t>After reaching $20,000 AUM, the fund will begin to function as an endowed fund, distributing a percentage in the form of scholarship money. </a:t>
            </a:r>
          </a:p>
          <a:p>
            <a:endParaRPr lang="en-US" dirty="0"/>
          </a:p>
        </p:txBody>
      </p:sp>
      <p:sp>
        <p:nvSpPr>
          <p:cNvPr id="5" name="Slide Number Placeholder 4">
            <a:extLst>
              <a:ext uri="{FF2B5EF4-FFF2-40B4-BE49-F238E27FC236}">
                <a16:creationId xmlns:a16="http://schemas.microsoft.com/office/drawing/2014/main" xmlns="" id="{8F6D55F8-0360-8948-911F-275DBB29DD83}"/>
              </a:ext>
            </a:extLst>
          </p:cNvPr>
          <p:cNvSpPr>
            <a:spLocks noGrp="1"/>
          </p:cNvSpPr>
          <p:nvPr>
            <p:ph type="sldNum" sz="quarter" idx="12"/>
          </p:nvPr>
        </p:nvSpPr>
        <p:spPr/>
        <p:txBody>
          <a:bodyPr/>
          <a:lstStyle/>
          <a:p>
            <a:fld id="{E6ECC69C-0012-B549-9231-46403942E0E3}" type="slidenum">
              <a:rPr lang="en-US" smtClean="0"/>
              <a:t>10</a:t>
            </a:fld>
            <a:endParaRPr lang="en-US"/>
          </a:p>
        </p:txBody>
      </p:sp>
      <p:sp>
        <p:nvSpPr>
          <p:cNvPr id="6" name="Footer Placeholder 1">
            <a:extLst>
              <a:ext uri="{FF2B5EF4-FFF2-40B4-BE49-F238E27FC236}">
                <a16:creationId xmlns:a16="http://schemas.microsoft.com/office/drawing/2014/main" xmlns="" id="{B644902E-998D-4E4B-A279-D1AA5B1EF627}"/>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312325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C76D6-E55A-0D45-82AA-61E484F0380B}"/>
              </a:ext>
            </a:extLst>
          </p:cNvPr>
          <p:cNvSpPr>
            <a:spLocks noGrp="1"/>
          </p:cNvSpPr>
          <p:nvPr>
            <p:ph type="title"/>
          </p:nvPr>
        </p:nvSpPr>
        <p:spPr/>
        <p:txBody>
          <a:bodyPr/>
          <a:lstStyle/>
          <a:p>
            <a:r>
              <a:rPr lang="en-US" dirty="0">
                <a:solidFill>
                  <a:schemeClr val="bg1"/>
                </a:solidFill>
              </a:rPr>
              <a:t>Operating Principles</a:t>
            </a:r>
          </a:p>
        </p:txBody>
      </p:sp>
      <p:sp>
        <p:nvSpPr>
          <p:cNvPr id="3" name="Content Placeholder 2">
            <a:extLst>
              <a:ext uri="{FF2B5EF4-FFF2-40B4-BE49-F238E27FC236}">
                <a16:creationId xmlns:a16="http://schemas.microsoft.com/office/drawing/2014/main" xmlns="" id="{359505C8-34F4-A847-A06F-85830306D453}"/>
              </a:ext>
            </a:extLst>
          </p:cNvPr>
          <p:cNvSpPr>
            <a:spLocks noGrp="1"/>
          </p:cNvSpPr>
          <p:nvPr>
            <p:ph idx="1"/>
          </p:nvPr>
        </p:nvSpPr>
        <p:spPr/>
        <p:txBody>
          <a:bodyPr>
            <a:normAutofit fontScale="70000" lnSpcReduction="20000"/>
          </a:bodyPr>
          <a:lstStyle/>
          <a:p>
            <a:pPr marL="0" indent="0">
              <a:buNone/>
            </a:pPr>
            <a:r>
              <a:rPr lang="en-US" dirty="0">
                <a:solidFill>
                  <a:schemeClr val="accent6">
                    <a:lumMod val="60000"/>
                    <a:lumOff val="40000"/>
                  </a:schemeClr>
                </a:solidFill>
              </a:rPr>
              <a:t>As a subsidiary of the Center for the Sustainable Society, the fund’s principles reflect the CSS goal of making Pacific University more sustainable. Additionally, the fund is centered around the following basic principles:</a:t>
            </a:r>
          </a:p>
          <a:p>
            <a:r>
              <a:rPr lang="en-US" dirty="0">
                <a:solidFill>
                  <a:schemeClr val="bg1"/>
                </a:solidFill>
              </a:rPr>
              <a:t>Investment returns and social responsibility are not mutually exclusive. </a:t>
            </a:r>
          </a:p>
          <a:p>
            <a:r>
              <a:rPr lang="en-US" dirty="0">
                <a:solidFill>
                  <a:schemeClr val="bg1"/>
                </a:solidFill>
              </a:rPr>
              <a:t>Consistent direct investment returns are best realized by qualified, professional investment managers. </a:t>
            </a:r>
          </a:p>
          <a:p>
            <a:r>
              <a:rPr lang="en-US" dirty="0">
                <a:solidFill>
                  <a:schemeClr val="bg1"/>
                </a:solidFill>
              </a:rPr>
              <a:t>Exposure to index funds can provide temporary advantages to investment portfolios. </a:t>
            </a:r>
          </a:p>
          <a:p>
            <a:r>
              <a:rPr lang="en-US" dirty="0">
                <a:solidFill>
                  <a:schemeClr val="bg1"/>
                </a:solidFill>
              </a:rPr>
              <a:t>Careful research and investment into socially responsible funds – in other words, avoiding funds which do not explicitly follow socially responsible investment practices – will yield the best long term investment results. </a:t>
            </a:r>
          </a:p>
          <a:p>
            <a:r>
              <a:rPr lang="en-US" dirty="0">
                <a:solidFill>
                  <a:schemeClr val="bg1"/>
                </a:solidFill>
              </a:rPr>
              <a:t>Portfolio risk is best mitigated by ongoing performance monitoring and portfolio rebalancing.  </a:t>
            </a:r>
          </a:p>
          <a:p>
            <a:r>
              <a:rPr lang="en-US" dirty="0">
                <a:solidFill>
                  <a:schemeClr val="bg1"/>
                </a:solidFill>
              </a:rPr>
              <a:t>While environmental consciousness is fundamental in defining “sustainability,” true sustainability reflects a blend of economic, social,</a:t>
            </a:r>
            <a:r>
              <a:rPr lang="en-US" i="1" dirty="0">
                <a:solidFill>
                  <a:schemeClr val="bg1"/>
                </a:solidFill>
              </a:rPr>
              <a:t> </a:t>
            </a:r>
            <a:r>
              <a:rPr lang="en-US" b="1" i="1" dirty="0">
                <a:solidFill>
                  <a:schemeClr val="bg1"/>
                </a:solidFill>
              </a:rPr>
              <a:t>and</a:t>
            </a:r>
            <a:r>
              <a:rPr lang="en-US" i="1" dirty="0">
                <a:solidFill>
                  <a:schemeClr val="bg1"/>
                </a:solidFill>
              </a:rPr>
              <a:t> </a:t>
            </a:r>
            <a:r>
              <a:rPr lang="en-US" dirty="0">
                <a:solidFill>
                  <a:schemeClr val="bg1"/>
                </a:solidFill>
              </a:rPr>
              <a:t>environmental responsibility.  </a:t>
            </a:r>
          </a:p>
          <a:p>
            <a:pPr marL="0" indent="0">
              <a:buNone/>
            </a:pPr>
            <a:r>
              <a:rPr lang="en-US" b="1" dirty="0">
                <a:solidFill>
                  <a:schemeClr val="accent6">
                    <a:lumMod val="60000"/>
                    <a:lumOff val="40000"/>
                  </a:schemeClr>
                </a:solidFill>
              </a:rPr>
              <a:t>Investing is only one way to make a positive social impact. The Pacific Impact Fund team is encouraged to engage in and foster social responsibility in all areas of life.    </a:t>
            </a:r>
          </a:p>
          <a:p>
            <a:pPr marL="0" indent="0">
              <a:buNone/>
            </a:pPr>
            <a:endParaRPr lang="en-US" dirty="0">
              <a:solidFill>
                <a:schemeClr val="bg1"/>
              </a:solidFill>
            </a:endParaRPr>
          </a:p>
        </p:txBody>
      </p:sp>
      <p:sp>
        <p:nvSpPr>
          <p:cNvPr id="5" name="Slide Number Placeholder 4">
            <a:extLst>
              <a:ext uri="{FF2B5EF4-FFF2-40B4-BE49-F238E27FC236}">
                <a16:creationId xmlns:a16="http://schemas.microsoft.com/office/drawing/2014/main" xmlns="" id="{44E531A9-A31D-BB40-800D-F116FB1F8331}"/>
              </a:ext>
            </a:extLst>
          </p:cNvPr>
          <p:cNvSpPr>
            <a:spLocks noGrp="1"/>
          </p:cNvSpPr>
          <p:nvPr>
            <p:ph type="sldNum" sz="quarter" idx="12"/>
          </p:nvPr>
        </p:nvSpPr>
        <p:spPr/>
        <p:txBody>
          <a:bodyPr/>
          <a:lstStyle/>
          <a:p>
            <a:fld id="{E6ECC69C-0012-B549-9231-46403942E0E3}" type="slidenum">
              <a:rPr lang="en-US" smtClean="0"/>
              <a:t>11</a:t>
            </a:fld>
            <a:endParaRPr lang="en-US"/>
          </a:p>
        </p:txBody>
      </p:sp>
      <p:sp>
        <p:nvSpPr>
          <p:cNvPr id="6" name="Footer Placeholder 1">
            <a:extLst>
              <a:ext uri="{FF2B5EF4-FFF2-40B4-BE49-F238E27FC236}">
                <a16:creationId xmlns:a16="http://schemas.microsoft.com/office/drawing/2014/main" xmlns="" id="{35364A71-0FB1-6642-87D1-03025AFFD6D1}"/>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262119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74BFB-D99D-614D-B045-EBD5B9771397}"/>
              </a:ext>
            </a:extLst>
          </p:cNvPr>
          <p:cNvSpPr>
            <a:spLocks noGrp="1"/>
          </p:cNvSpPr>
          <p:nvPr>
            <p:ph type="title"/>
          </p:nvPr>
        </p:nvSpPr>
        <p:spPr/>
        <p:txBody>
          <a:bodyPr/>
          <a:lstStyle/>
          <a:p>
            <a:r>
              <a:rPr lang="en-US" dirty="0">
                <a:solidFill>
                  <a:schemeClr val="bg1"/>
                </a:solidFill>
              </a:rPr>
              <a:t>Fund Structure</a:t>
            </a:r>
          </a:p>
        </p:txBody>
      </p:sp>
      <p:sp>
        <p:nvSpPr>
          <p:cNvPr id="3" name="Content Placeholder 2">
            <a:extLst>
              <a:ext uri="{FF2B5EF4-FFF2-40B4-BE49-F238E27FC236}">
                <a16:creationId xmlns:a16="http://schemas.microsoft.com/office/drawing/2014/main" xmlns="" id="{F7D05AD5-4D5B-DC4B-9E99-C584CD5704B8}"/>
              </a:ext>
            </a:extLst>
          </p:cNvPr>
          <p:cNvSpPr>
            <a:spLocks noGrp="1"/>
          </p:cNvSpPr>
          <p:nvPr>
            <p:ph idx="1"/>
          </p:nvPr>
        </p:nvSpPr>
        <p:spPr/>
        <p:txBody>
          <a:bodyPr/>
          <a:lstStyle/>
          <a:p>
            <a:r>
              <a:rPr lang="en-US" dirty="0">
                <a:solidFill>
                  <a:schemeClr val="bg1"/>
                </a:solidFill>
              </a:rPr>
              <a:t>Absolute return investment strategy</a:t>
            </a:r>
          </a:p>
          <a:p>
            <a:r>
              <a:rPr lang="en-US" dirty="0">
                <a:solidFill>
                  <a:schemeClr val="bg1"/>
                </a:solidFill>
              </a:rPr>
              <a:t>Performance benchmark (6%-8%)</a:t>
            </a:r>
          </a:p>
          <a:p>
            <a:r>
              <a:rPr lang="en-US" dirty="0">
                <a:solidFill>
                  <a:schemeClr val="bg1"/>
                </a:solidFill>
              </a:rPr>
              <a:t>Fund of funds portfolio construction</a:t>
            </a:r>
          </a:p>
          <a:p>
            <a:endParaRPr lang="en-US" dirty="0">
              <a:solidFill>
                <a:schemeClr val="bg1"/>
              </a:solidFill>
            </a:endParaRPr>
          </a:p>
        </p:txBody>
      </p:sp>
      <p:sp>
        <p:nvSpPr>
          <p:cNvPr id="5" name="Slide Number Placeholder 4">
            <a:extLst>
              <a:ext uri="{FF2B5EF4-FFF2-40B4-BE49-F238E27FC236}">
                <a16:creationId xmlns:a16="http://schemas.microsoft.com/office/drawing/2014/main" xmlns="" id="{A74DB339-0936-9149-9F60-81139EB3B042}"/>
              </a:ext>
            </a:extLst>
          </p:cNvPr>
          <p:cNvSpPr>
            <a:spLocks noGrp="1"/>
          </p:cNvSpPr>
          <p:nvPr>
            <p:ph type="sldNum" sz="quarter" idx="12"/>
          </p:nvPr>
        </p:nvSpPr>
        <p:spPr/>
        <p:txBody>
          <a:bodyPr/>
          <a:lstStyle/>
          <a:p>
            <a:fld id="{E6ECC69C-0012-B549-9231-46403942E0E3}" type="slidenum">
              <a:rPr lang="en-US" smtClean="0"/>
              <a:t>12</a:t>
            </a:fld>
            <a:endParaRPr lang="en-US"/>
          </a:p>
        </p:txBody>
      </p:sp>
      <p:sp>
        <p:nvSpPr>
          <p:cNvPr id="6" name="Footer Placeholder 1">
            <a:extLst>
              <a:ext uri="{FF2B5EF4-FFF2-40B4-BE49-F238E27FC236}">
                <a16:creationId xmlns:a16="http://schemas.microsoft.com/office/drawing/2014/main" xmlns="" id="{72AEA808-439E-A544-8783-11539DAD7102}"/>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53517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8A295-03D7-024B-BF2F-791C420D3EE8}"/>
              </a:ext>
            </a:extLst>
          </p:cNvPr>
          <p:cNvSpPr>
            <a:spLocks noGrp="1"/>
          </p:cNvSpPr>
          <p:nvPr>
            <p:ph type="title"/>
          </p:nvPr>
        </p:nvSpPr>
        <p:spPr/>
        <p:txBody>
          <a:bodyPr/>
          <a:lstStyle/>
          <a:p>
            <a:r>
              <a:rPr lang="en-US" dirty="0">
                <a:solidFill>
                  <a:schemeClr val="bg1"/>
                </a:solidFill>
              </a:rPr>
              <a:t>Strategic Objectives</a:t>
            </a:r>
          </a:p>
        </p:txBody>
      </p:sp>
      <p:sp>
        <p:nvSpPr>
          <p:cNvPr id="3" name="Content Placeholder 2">
            <a:extLst>
              <a:ext uri="{FF2B5EF4-FFF2-40B4-BE49-F238E27FC236}">
                <a16:creationId xmlns:a16="http://schemas.microsoft.com/office/drawing/2014/main" xmlns="" id="{AF34E8EB-FDEF-A34D-BD07-4781E933B422}"/>
              </a:ext>
            </a:extLst>
          </p:cNvPr>
          <p:cNvSpPr>
            <a:spLocks noGrp="1"/>
          </p:cNvSpPr>
          <p:nvPr>
            <p:ph idx="1"/>
          </p:nvPr>
        </p:nvSpPr>
        <p:spPr/>
        <p:txBody>
          <a:bodyPr>
            <a:normAutofit/>
          </a:bodyPr>
          <a:lstStyle/>
          <a:p>
            <a:pPr lvl="0"/>
            <a:r>
              <a:rPr lang="en-US" dirty="0">
                <a:solidFill>
                  <a:schemeClr val="bg1"/>
                </a:solidFill>
              </a:rPr>
              <a:t>Provide a platform for Pacific University students to learn and apply investment strategies </a:t>
            </a:r>
            <a:r>
              <a:rPr lang="en-US" i="1" dirty="0">
                <a:solidFill>
                  <a:schemeClr val="bg1"/>
                </a:solidFill>
              </a:rPr>
              <a:t>and </a:t>
            </a:r>
            <a:r>
              <a:rPr lang="en-US" dirty="0">
                <a:solidFill>
                  <a:schemeClr val="bg1"/>
                </a:solidFill>
              </a:rPr>
              <a:t>support sustainability. </a:t>
            </a:r>
          </a:p>
          <a:p>
            <a:pPr lvl="0"/>
            <a:r>
              <a:rPr lang="en-US" dirty="0">
                <a:solidFill>
                  <a:schemeClr val="accent6">
                    <a:lumMod val="60000"/>
                    <a:lumOff val="40000"/>
                  </a:schemeClr>
                </a:solidFill>
              </a:rPr>
              <a:t>Consistent documentation of processes and decision-making by fund participants. </a:t>
            </a:r>
          </a:p>
          <a:p>
            <a:pPr lvl="0"/>
            <a:r>
              <a:rPr lang="en-US" dirty="0">
                <a:solidFill>
                  <a:schemeClr val="bg1"/>
                </a:solidFill>
              </a:rPr>
              <a:t>Encourage coordination between the CSS, COB and the rest of the Pacific community to include students and faculty who embody the principles of the fund. </a:t>
            </a:r>
          </a:p>
          <a:p>
            <a:pPr lvl="0"/>
            <a:r>
              <a:rPr lang="en-US" dirty="0">
                <a:solidFill>
                  <a:schemeClr val="accent6">
                    <a:lumMod val="60000"/>
                    <a:lumOff val="40000"/>
                  </a:schemeClr>
                </a:solidFill>
              </a:rPr>
              <a:t>Maintain integrity and transparency in investment decisions and day-to-day operations.</a:t>
            </a:r>
          </a:p>
          <a:p>
            <a:pPr marL="0" indent="0">
              <a:buNone/>
            </a:pPr>
            <a:endParaRPr lang="en-US" dirty="0">
              <a:solidFill>
                <a:schemeClr val="bg1"/>
              </a:solidFill>
            </a:endParaRPr>
          </a:p>
        </p:txBody>
      </p:sp>
      <p:sp>
        <p:nvSpPr>
          <p:cNvPr id="5" name="Slide Number Placeholder 4">
            <a:extLst>
              <a:ext uri="{FF2B5EF4-FFF2-40B4-BE49-F238E27FC236}">
                <a16:creationId xmlns:a16="http://schemas.microsoft.com/office/drawing/2014/main" xmlns="" id="{00265344-5A86-4643-B8E3-EBAD031C0DDD}"/>
              </a:ext>
            </a:extLst>
          </p:cNvPr>
          <p:cNvSpPr>
            <a:spLocks noGrp="1"/>
          </p:cNvSpPr>
          <p:nvPr>
            <p:ph type="sldNum" sz="quarter" idx="12"/>
          </p:nvPr>
        </p:nvSpPr>
        <p:spPr/>
        <p:txBody>
          <a:bodyPr/>
          <a:lstStyle/>
          <a:p>
            <a:fld id="{E6ECC69C-0012-B549-9231-46403942E0E3}" type="slidenum">
              <a:rPr lang="en-US" smtClean="0"/>
              <a:t>13</a:t>
            </a:fld>
            <a:endParaRPr lang="en-US"/>
          </a:p>
        </p:txBody>
      </p:sp>
      <p:sp>
        <p:nvSpPr>
          <p:cNvPr id="6" name="Footer Placeholder 1">
            <a:extLst>
              <a:ext uri="{FF2B5EF4-FFF2-40B4-BE49-F238E27FC236}">
                <a16:creationId xmlns:a16="http://schemas.microsoft.com/office/drawing/2014/main" xmlns="" id="{A09835A7-C300-7449-A8D6-041C68879C71}"/>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43353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3ADC-6E69-0540-A972-7794B893C89D}"/>
              </a:ext>
            </a:extLst>
          </p:cNvPr>
          <p:cNvSpPr>
            <a:spLocks noGrp="1"/>
          </p:cNvSpPr>
          <p:nvPr>
            <p:ph type="title"/>
          </p:nvPr>
        </p:nvSpPr>
        <p:spPr/>
        <p:txBody>
          <a:bodyPr/>
          <a:lstStyle/>
          <a:p>
            <a:r>
              <a:rPr lang="en-US" dirty="0">
                <a:solidFill>
                  <a:schemeClr val="bg1"/>
                </a:solidFill>
              </a:rPr>
              <a:t>Investment Objectives</a:t>
            </a:r>
          </a:p>
        </p:txBody>
      </p:sp>
      <p:sp>
        <p:nvSpPr>
          <p:cNvPr id="3" name="Content Placeholder 2">
            <a:extLst>
              <a:ext uri="{FF2B5EF4-FFF2-40B4-BE49-F238E27FC236}">
                <a16:creationId xmlns:a16="http://schemas.microsoft.com/office/drawing/2014/main" xmlns="" id="{69FDE035-930B-1F41-BD6D-575AA5CDDC97}"/>
              </a:ext>
            </a:extLst>
          </p:cNvPr>
          <p:cNvSpPr>
            <a:spLocks noGrp="1"/>
          </p:cNvSpPr>
          <p:nvPr>
            <p:ph idx="1"/>
          </p:nvPr>
        </p:nvSpPr>
        <p:spPr/>
        <p:txBody>
          <a:bodyPr/>
          <a:lstStyle/>
          <a:p>
            <a:pPr lvl="0"/>
            <a:r>
              <a:rPr lang="en-US" dirty="0">
                <a:solidFill>
                  <a:schemeClr val="accent6">
                    <a:lumMod val="60000"/>
                    <a:lumOff val="40000"/>
                  </a:schemeClr>
                </a:solidFill>
              </a:rPr>
              <a:t>Highest possible risk adjusted rate of return.</a:t>
            </a:r>
          </a:p>
          <a:p>
            <a:pPr lvl="0"/>
            <a:r>
              <a:rPr lang="en-US" dirty="0">
                <a:solidFill>
                  <a:schemeClr val="bg1"/>
                </a:solidFill>
              </a:rPr>
              <a:t>Achieve reasonable diversification.</a:t>
            </a:r>
          </a:p>
          <a:p>
            <a:pPr lvl="0"/>
            <a:r>
              <a:rPr lang="en-US" dirty="0">
                <a:solidFill>
                  <a:schemeClr val="accent6">
                    <a:lumMod val="60000"/>
                    <a:lumOff val="40000"/>
                  </a:schemeClr>
                </a:solidFill>
              </a:rPr>
              <a:t>Rigorous due diligence regarding target funds’ alliance with sustainable and impact oriented strategies. </a:t>
            </a:r>
          </a:p>
          <a:p>
            <a:pPr lvl="0"/>
            <a:r>
              <a:rPr lang="en-US" dirty="0">
                <a:solidFill>
                  <a:schemeClr val="bg1"/>
                </a:solidFill>
              </a:rPr>
              <a:t>In the short-term, a reinvestment strategy which aims to accumulate AUM</a:t>
            </a:r>
          </a:p>
          <a:p>
            <a:pPr lvl="0"/>
            <a:r>
              <a:rPr lang="en-US" dirty="0">
                <a:solidFill>
                  <a:schemeClr val="bg1"/>
                </a:solidFill>
              </a:rPr>
              <a:t>In the medium to long-term, alter the fund’s risk profile to reflect an endowment-style fund (that is, a fund with a payout distribution). </a:t>
            </a:r>
          </a:p>
          <a:p>
            <a:endParaRPr lang="en-US" dirty="0"/>
          </a:p>
        </p:txBody>
      </p:sp>
      <p:sp>
        <p:nvSpPr>
          <p:cNvPr id="5" name="Slide Number Placeholder 4">
            <a:extLst>
              <a:ext uri="{FF2B5EF4-FFF2-40B4-BE49-F238E27FC236}">
                <a16:creationId xmlns:a16="http://schemas.microsoft.com/office/drawing/2014/main" xmlns="" id="{552BA905-B8F3-2049-975C-77B7E9B4AAFB}"/>
              </a:ext>
            </a:extLst>
          </p:cNvPr>
          <p:cNvSpPr>
            <a:spLocks noGrp="1"/>
          </p:cNvSpPr>
          <p:nvPr>
            <p:ph type="sldNum" sz="quarter" idx="12"/>
          </p:nvPr>
        </p:nvSpPr>
        <p:spPr/>
        <p:txBody>
          <a:bodyPr/>
          <a:lstStyle/>
          <a:p>
            <a:fld id="{E6ECC69C-0012-B549-9231-46403942E0E3}" type="slidenum">
              <a:rPr lang="en-US" smtClean="0"/>
              <a:t>14</a:t>
            </a:fld>
            <a:endParaRPr lang="en-US"/>
          </a:p>
        </p:txBody>
      </p:sp>
      <p:sp>
        <p:nvSpPr>
          <p:cNvPr id="6" name="Footer Placeholder 1">
            <a:extLst>
              <a:ext uri="{FF2B5EF4-FFF2-40B4-BE49-F238E27FC236}">
                <a16:creationId xmlns:a16="http://schemas.microsoft.com/office/drawing/2014/main" xmlns="" id="{804A2AD7-8C64-9943-98FA-E15665BF4003}"/>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161983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D6BCB-609B-EC44-B8B5-B8A5F2589BA1}"/>
              </a:ext>
            </a:extLst>
          </p:cNvPr>
          <p:cNvSpPr>
            <a:spLocks noGrp="1"/>
          </p:cNvSpPr>
          <p:nvPr>
            <p:ph type="title"/>
          </p:nvPr>
        </p:nvSpPr>
        <p:spPr>
          <a:xfrm>
            <a:off x="838200" y="2679700"/>
            <a:ext cx="10515600" cy="1325563"/>
          </a:xfrm>
        </p:spPr>
        <p:txBody>
          <a:bodyPr/>
          <a:lstStyle/>
          <a:p>
            <a:pPr algn="ctr"/>
            <a:r>
              <a:rPr lang="en-US" dirty="0">
                <a:solidFill>
                  <a:schemeClr val="bg1"/>
                </a:solidFill>
              </a:rPr>
              <a:t>A Note On Due Diligence</a:t>
            </a:r>
          </a:p>
        </p:txBody>
      </p:sp>
      <p:sp>
        <p:nvSpPr>
          <p:cNvPr id="5" name="Slide Number Placeholder 4">
            <a:extLst>
              <a:ext uri="{FF2B5EF4-FFF2-40B4-BE49-F238E27FC236}">
                <a16:creationId xmlns:a16="http://schemas.microsoft.com/office/drawing/2014/main" xmlns="" id="{EF3C3110-EF47-694A-BB82-179E17C43605}"/>
              </a:ext>
            </a:extLst>
          </p:cNvPr>
          <p:cNvSpPr>
            <a:spLocks noGrp="1"/>
          </p:cNvSpPr>
          <p:nvPr>
            <p:ph type="sldNum" sz="quarter" idx="12"/>
          </p:nvPr>
        </p:nvSpPr>
        <p:spPr/>
        <p:txBody>
          <a:bodyPr/>
          <a:lstStyle/>
          <a:p>
            <a:fld id="{E6ECC69C-0012-B549-9231-46403942E0E3}" type="slidenum">
              <a:rPr lang="en-US" smtClean="0"/>
              <a:t>15</a:t>
            </a:fld>
            <a:endParaRPr lang="en-US"/>
          </a:p>
        </p:txBody>
      </p:sp>
      <p:sp>
        <p:nvSpPr>
          <p:cNvPr id="6" name="Footer Placeholder 1">
            <a:extLst>
              <a:ext uri="{FF2B5EF4-FFF2-40B4-BE49-F238E27FC236}">
                <a16:creationId xmlns:a16="http://schemas.microsoft.com/office/drawing/2014/main" xmlns="" id="{39F10EEF-049E-B746-BF1D-B58087BCACA2}"/>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275434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42A785DB-ED83-F441-B48F-BFB32A3E1725}"/>
              </a:ext>
            </a:extLst>
          </p:cNvPr>
          <p:cNvSpPr>
            <a:spLocks noGrp="1"/>
          </p:cNvSpPr>
          <p:nvPr>
            <p:ph type="sldNum" sz="quarter" idx="12"/>
          </p:nvPr>
        </p:nvSpPr>
        <p:spPr/>
        <p:txBody>
          <a:bodyPr/>
          <a:lstStyle/>
          <a:p>
            <a:fld id="{E6ECC69C-0012-B549-9231-46403942E0E3}" type="slidenum">
              <a:rPr lang="en-US" smtClean="0"/>
              <a:t>16</a:t>
            </a:fld>
            <a:endParaRPr lang="en-US"/>
          </a:p>
        </p:txBody>
      </p:sp>
      <p:sp>
        <p:nvSpPr>
          <p:cNvPr id="7" name="Footer Placeholder 1">
            <a:extLst>
              <a:ext uri="{FF2B5EF4-FFF2-40B4-BE49-F238E27FC236}">
                <a16:creationId xmlns:a16="http://schemas.microsoft.com/office/drawing/2014/main" xmlns="" id="{BD398136-FF49-0745-A85F-F7D2F5CE18CF}"/>
              </a:ext>
            </a:extLst>
          </p:cNvPr>
          <p:cNvSpPr>
            <a:spLocks noGrp="1"/>
          </p:cNvSpPr>
          <p:nvPr>
            <p:ph type="ftr" sz="quarter" idx="11"/>
          </p:nvPr>
        </p:nvSpPr>
        <p:spPr>
          <a:xfrm>
            <a:off x="4038600" y="6356349"/>
            <a:ext cx="4114800" cy="365125"/>
          </a:xfrm>
        </p:spPr>
        <p:txBody>
          <a:bodyPr/>
          <a:lstStyle/>
          <a:p>
            <a:r>
              <a:rPr lang="en-US" dirty="0">
                <a:solidFill>
                  <a:schemeClr val="bg1"/>
                </a:solidFill>
              </a:rPr>
              <a:t>Pacific Impact Fund</a:t>
            </a:r>
          </a:p>
        </p:txBody>
      </p:sp>
      <p:pic>
        <p:nvPicPr>
          <p:cNvPr id="30" name="Picture 29">
            <a:extLst>
              <a:ext uri="{FF2B5EF4-FFF2-40B4-BE49-F238E27FC236}">
                <a16:creationId xmlns:a16="http://schemas.microsoft.com/office/drawing/2014/main" xmlns="" id="{EB8D4050-4112-2D47-ABF8-0E1A34A6B80A}"/>
              </a:ext>
            </a:extLst>
          </p:cNvPr>
          <p:cNvPicPr>
            <a:picLocks noChangeAspect="1"/>
          </p:cNvPicPr>
          <p:nvPr/>
        </p:nvPicPr>
        <p:blipFill>
          <a:blip r:embed="rId3"/>
          <a:stretch>
            <a:fillRect/>
          </a:stretch>
        </p:blipFill>
        <p:spPr>
          <a:xfrm>
            <a:off x="485775" y="1561041"/>
            <a:ext cx="6019800" cy="4686300"/>
          </a:xfrm>
          <a:prstGeom prst="rect">
            <a:avLst/>
          </a:prstGeom>
        </p:spPr>
      </p:pic>
      <p:sp>
        <p:nvSpPr>
          <p:cNvPr id="31" name="Title 1">
            <a:extLst>
              <a:ext uri="{FF2B5EF4-FFF2-40B4-BE49-F238E27FC236}">
                <a16:creationId xmlns:a16="http://schemas.microsoft.com/office/drawing/2014/main" xmlns="" id="{D0FE104B-715F-D847-A6FA-7BCAD0D23477}"/>
              </a:ext>
            </a:extLst>
          </p:cNvPr>
          <p:cNvSpPr>
            <a:spLocks noGrp="1"/>
          </p:cNvSpPr>
          <p:nvPr>
            <p:ph type="title"/>
          </p:nvPr>
        </p:nvSpPr>
        <p:spPr>
          <a:xfrm>
            <a:off x="838200" y="365125"/>
            <a:ext cx="10515600" cy="1325563"/>
          </a:xfrm>
        </p:spPr>
        <p:txBody>
          <a:bodyPr/>
          <a:lstStyle/>
          <a:p>
            <a:r>
              <a:rPr lang="en-US" dirty="0">
                <a:solidFill>
                  <a:schemeClr val="bg1"/>
                </a:solidFill>
              </a:rPr>
              <a:t>Investment Process</a:t>
            </a:r>
          </a:p>
        </p:txBody>
      </p:sp>
      <p:graphicFrame>
        <p:nvGraphicFramePr>
          <p:cNvPr id="32" name="Diagram 31">
            <a:extLst>
              <a:ext uri="{FF2B5EF4-FFF2-40B4-BE49-F238E27FC236}">
                <a16:creationId xmlns:a16="http://schemas.microsoft.com/office/drawing/2014/main" xmlns="" id="{53E60D6A-69DE-E144-B82D-D8B5D4FEDE02}"/>
              </a:ext>
            </a:extLst>
          </p:cNvPr>
          <p:cNvGraphicFramePr/>
          <p:nvPr>
            <p:extLst>
              <p:ext uri="{D42A27DB-BD31-4B8C-83A1-F6EECF244321}">
                <p14:modId xmlns:p14="http://schemas.microsoft.com/office/powerpoint/2010/main" val="1001615570"/>
              </p:ext>
            </p:extLst>
          </p:nvPr>
        </p:nvGraphicFramePr>
        <p:xfrm>
          <a:off x="6607175" y="1799696"/>
          <a:ext cx="4645025" cy="4038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83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0D4B5-E3F3-B54E-81BB-B9646339FE38}"/>
              </a:ext>
            </a:extLst>
          </p:cNvPr>
          <p:cNvSpPr>
            <a:spLocks noGrp="1"/>
          </p:cNvSpPr>
          <p:nvPr>
            <p:ph type="title"/>
          </p:nvPr>
        </p:nvSpPr>
        <p:spPr/>
        <p:txBody>
          <a:bodyPr/>
          <a:lstStyle/>
          <a:p>
            <a:r>
              <a:rPr lang="en-US" dirty="0">
                <a:solidFill>
                  <a:schemeClr val="bg1"/>
                </a:solidFill>
              </a:rPr>
              <a:t>Performance Monitoring</a:t>
            </a:r>
          </a:p>
        </p:txBody>
      </p:sp>
      <p:sp>
        <p:nvSpPr>
          <p:cNvPr id="3" name="Content Placeholder 2">
            <a:extLst>
              <a:ext uri="{FF2B5EF4-FFF2-40B4-BE49-F238E27FC236}">
                <a16:creationId xmlns:a16="http://schemas.microsoft.com/office/drawing/2014/main" xmlns="" id="{93201D45-E1B4-C049-ABCE-DEBF984D0EDF}"/>
              </a:ext>
            </a:extLst>
          </p:cNvPr>
          <p:cNvSpPr>
            <a:spLocks noGrp="1"/>
          </p:cNvSpPr>
          <p:nvPr>
            <p:ph idx="1"/>
          </p:nvPr>
        </p:nvSpPr>
        <p:spPr/>
        <p:txBody>
          <a:bodyPr/>
          <a:lstStyle/>
          <a:p>
            <a:pPr lvl="0"/>
            <a:r>
              <a:rPr lang="en-US" dirty="0">
                <a:solidFill>
                  <a:schemeClr val="bg1"/>
                </a:solidFill>
              </a:rPr>
              <a:t>The most effective way to realize long term returns is to mitigate losses</a:t>
            </a:r>
          </a:p>
          <a:p>
            <a:pPr lvl="0"/>
            <a:r>
              <a:rPr lang="en-US" dirty="0">
                <a:solidFill>
                  <a:schemeClr val="bg1"/>
                </a:solidFill>
              </a:rPr>
              <a:t>Documentation of performance monitoring is necessary to develop a long term view of fund performance</a:t>
            </a:r>
          </a:p>
          <a:p>
            <a:pPr lvl="0"/>
            <a:r>
              <a:rPr lang="en-US" dirty="0">
                <a:solidFill>
                  <a:schemeClr val="bg1"/>
                </a:solidFill>
              </a:rPr>
              <a:t>Returns </a:t>
            </a:r>
            <a:r>
              <a:rPr lang="en-US" i="1" dirty="0">
                <a:solidFill>
                  <a:schemeClr val="bg1"/>
                </a:solidFill>
              </a:rPr>
              <a:t>and</a:t>
            </a:r>
            <a:r>
              <a:rPr lang="en-US" dirty="0">
                <a:solidFill>
                  <a:schemeClr val="bg1"/>
                </a:solidFill>
              </a:rPr>
              <a:t> risk should be measured during each evaluation</a:t>
            </a:r>
          </a:p>
          <a:p>
            <a:pPr marL="0" indent="0">
              <a:buNone/>
            </a:pPr>
            <a:endParaRPr lang="en-US" dirty="0">
              <a:solidFill>
                <a:schemeClr val="bg1"/>
              </a:solidFill>
            </a:endParaRPr>
          </a:p>
        </p:txBody>
      </p:sp>
      <p:sp>
        <p:nvSpPr>
          <p:cNvPr id="7" name="Slide Number Placeholder 6">
            <a:extLst>
              <a:ext uri="{FF2B5EF4-FFF2-40B4-BE49-F238E27FC236}">
                <a16:creationId xmlns:a16="http://schemas.microsoft.com/office/drawing/2014/main" xmlns="" id="{994BE292-55B5-E84E-BD52-07D35E2854ED}"/>
              </a:ext>
            </a:extLst>
          </p:cNvPr>
          <p:cNvSpPr>
            <a:spLocks noGrp="1"/>
          </p:cNvSpPr>
          <p:nvPr>
            <p:ph type="sldNum" sz="quarter" idx="12"/>
          </p:nvPr>
        </p:nvSpPr>
        <p:spPr/>
        <p:txBody>
          <a:bodyPr/>
          <a:lstStyle/>
          <a:p>
            <a:fld id="{E6ECC69C-0012-B549-9231-46403942E0E3}" type="slidenum">
              <a:rPr lang="en-US" smtClean="0"/>
              <a:t>17</a:t>
            </a:fld>
            <a:endParaRPr lang="en-US"/>
          </a:p>
        </p:txBody>
      </p:sp>
      <p:sp>
        <p:nvSpPr>
          <p:cNvPr id="8" name="Footer Placeholder 1">
            <a:extLst>
              <a:ext uri="{FF2B5EF4-FFF2-40B4-BE49-F238E27FC236}">
                <a16:creationId xmlns:a16="http://schemas.microsoft.com/office/drawing/2014/main" xmlns="" id="{42349CA2-D353-AF4A-AA69-6A4C70694166}"/>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278140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87DBBC-9810-B643-A952-B6991FA83CA6}"/>
              </a:ext>
            </a:extLst>
          </p:cNvPr>
          <p:cNvSpPr>
            <a:spLocks noGrp="1"/>
          </p:cNvSpPr>
          <p:nvPr>
            <p:ph type="title"/>
          </p:nvPr>
        </p:nvSpPr>
        <p:spPr/>
        <p:txBody>
          <a:bodyPr/>
          <a:lstStyle/>
          <a:p>
            <a:r>
              <a:rPr lang="en-US" dirty="0">
                <a:solidFill>
                  <a:schemeClr val="bg1"/>
                </a:solidFill>
              </a:rPr>
              <a:t>Deciding to Sell </a:t>
            </a:r>
          </a:p>
        </p:txBody>
      </p:sp>
      <p:sp>
        <p:nvSpPr>
          <p:cNvPr id="3" name="Content Placeholder 2">
            <a:extLst>
              <a:ext uri="{FF2B5EF4-FFF2-40B4-BE49-F238E27FC236}">
                <a16:creationId xmlns:a16="http://schemas.microsoft.com/office/drawing/2014/main" xmlns="" id="{56AEC1B8-783A-8B46-A4AD-0E5AED0DBBBA}"/>
              </a:ext>
            </a:extLst>
          </p:cNvPr>
          <p:cNvSpPr>
            <a:spLocks noGrp="1"/>
          </p:cNvSpPr>
          <p:nvPr>
            <p:ph idx="1"/>
          </p:nvPr>
        </p:nvSpPr>
        <p:spPr/>
        <p:txBody>
          <a:bodyPr/>
          <a:lstStyle/>
          <a:p>
            <a:pPr marL="0" indent="0">
              <a:buNone/>
            </a:pPr>
            <a:r>
              <a:rPr lang="en-US" dirty="0">
                <a:solidFill>
                  <a:schemeClr val="bg1"/>
                </a:solidFill>
              </a:rPr>
              <a:t>Decisions to sell mutual funds and ETFs can be a function of a few things:</a:t>
            </a:r>
          </a:p>
          <a:p>
            <a:pPr lvl="0"/>
            <a:r>
              <a:rPr lang="en-US" dirty="0">
                <a:solidFill>
                  <a:schemeClr val="bg1"/>
                </a:solidFill>
              </a:rPr>
              <a:t>Consistent poor performance</a:t>
            </a:r>
          </a:p>
          <a:p>
            <a:pPr lvl="0"/>
            <a:r>
              <a:rPr lang="en-US" dirty="0">
                <a:solidFill>
                  <a:schemeClr val="bg1"/>
                </a:solidFill>
              </a:rPr>
              <a:t>Fund manager changes (mutual funds)</a:t>
            </a:r>
          </a:p>
          <a:p>
            <a:pPr lvl="0"/>
            <a:r>
              <a:rPr lang="en-US" dirty="0">
                <a:solidFill>
                  <a:schemeClr val="bg1"/>
                </a:solidFill>
              </a:rPr>
              <a:t>Changing fund strategy</a:t>
            </a:r>
          </a:p>
          <a:p>
            <a:pPr lvl="0"/>
            <a:r>
              <a:rPr lang="en-US" dirty="0">
                <a:solidFill>
                  <a:schemeClr val="bg1"/>
                </a:solidFill>
              </a:rPr>
              <a:t>Qualitative consideration (news, macroeconomic environment)</a:t>
            </a:r>
          </a:p>
          <a:p>
            <a:pPr marL="0" indent="0">
              <a:buNone/>
            </a:pPr>
            <a:endParaRPr lang="en-US" dirty="0"/>
          </a:p>
        </p:txBody>
      </p:sp>
      <p:sp>
        <p:nvSpPr>
          <p:cNvPr id="5" name="Slide Number Placeholder 4">
            <a:extLst>
              <a:ext uri="{FF2B5EF4-FFF2-40B4-BE49-F238E27FC236}">
                <a16:creationId xmlns:a16="http://schemas.microsoft.com/office/drawing/2014/main" xmlns="" id="{65CB11B0-78CD-9740-9516-5B59D9821AC2}"/>
              </a:ext>
            </a:extLst>
          </p:cNvPr>
          <p:cNvSpPr>
            <a:spLocks noGrp="1"/>
          </p:cNvSpPr>
          <p:nvPr>
            <p:ph type="sldNum" sz="quarter" idx="12"/>
          </p:nvPr>
        </p:nvSpPr>
        <p:spPr/>
        <p:txBody>
          <a:bodyPr/>
          <a:lstStyle/>
          <a:p>
            <a:fld id="{E6ECC69C-0012-B549-9231-46403942E0E3}" type="slidenum">
              <a:rPr lang="en-US" smtClean="0"/>
              <a:t>18</a:t>
            </a:fld>
            <a:endParaRPr lang="en-US"/>
          </a:p>
        </p:txBody>
      </p:sp>
      <p:sp>
        <p:nvSpPr>
          <p:cNvPr id="6" name="Footer Placeholder 1">
            <a:extLst>
              <a:ext uri="{FF2B5EF4-FFF2-40B4-BE49-F238E27FC236}">
                <a16:creationId xmlns:a16="http://schemas.microsoft.com/office/drawing/2014/main" xmlns="" id="{0DD7F528-8589-714E-9D01-D790287709D9}"/>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136577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8DCA4-7B5A-EC44-8CD0-E49EED8DF173}"/>
              </a:ext>
            </a:extLst>
          </p:cNvPr>
          <p:cNvSpPr>
            <a:spLocks noGrp="1"/>
          </p:cNvSpPr>
          <p:nvPr>
            <p:ph type="title"/>
          </p:nvPr>
        </p:nvSpPr>
        <p:spPr/>
        <p:txBody>
          <a:bodyPr/>
          <a:lstStyle/>
          <a:p>
            <a:r>
              <a:rPr lang="en-US" dirty="0">
                <a:solidFill>
                  <a:schemeClr val="bg1"/>
                </a:solidFill>
              </a:rPr>
              <a:t>Coming Up</a:t>
            </a:r>
          </a:p>
        </p:txBody>
      </p:sp>
      <p:sp>
        <p:nvSpPr>
          <p:cNvPr id="3" name="Content Placeholder 2">
            <a:extLst>
              <a:ext uri="{FF2B5EF4-FFF2-40B4-BE49-F238E27FC236}">
                <a16:creationId xmlns:a16="http://schemas.microsoft.com/office/drawing/2014/main" xmlns="" id="{7E3CDE05-2291-444C-8BE0-A10686A4564C}"/>
              </a:ext>
            </a:extLst>
          </p:cNvPr>
          <p:cNvSpPr>
            <a:spLocks noGrp="1"/>
          </p:cNvSpPr>
          <p:nvPr>
            <p:ph idx="1"/>
          </p:nvPr>
        </p:nvSpPr>
        <p:spPr/>
        <p:txBody>
          <a:bodyPr/>
          <a:lstStyle/>
          <a:p>
            <a:pPr marL="0" indent="0">
              <a:buNone/>
            </a:pPr>
            <a:r>
              <a:rPr lang="en-US" dirty="0">
                <a:solidFill>
                  <a:schemeClr val="bg1"/>
                </a:solidFill>
              </a:rPr>
              <a:t>Contact: </a:t>
            </a:r>
          </a:p>
          <a:p>
            <a:pPr marL="0" indent="0">
              <a:buNone/>
            </a:pPr>
            <a:r>
              <a:rPr lang="en-US" dirty="0">
                <a:solidFill>
                  <a:schemeClr val="bg1"/>
                </a:solidFill>
              </a:rPr>
              <a:t>skerben@pacificu.edu</a:t>
            </a:r>
          </a:p>
          <a:p>
            <a:pPr marL="0" indent="0">
              <a:buNone/>
            </a:pPr>
            <a:r>
              <a:rPr lang="en-US" dirty="0" err="1">
                <a:solidFill>
                  <a:schemeClr val="bg1"/>
                </a:solidFill>
              </a:rPr>
              <a:t>michelle.larkins@pacificu.edu</a:t>
            </a:r>
            <a:endParaRPr lang="en-US" dirty="0">
              <a:solidFill>
                <a:schemeClr val="bg1"/>
              </a:solidFill>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xmlns="" id="{6883E5D5-1B58-814D-898C-5A825D0B0756}"/>
              </a:ext>
            </a:extLst>
          </p:cNvPr>
          <p:cNvSpPr>
            <a:spLocks noGrp="1"/>
          </p:cNvSpPr>
          <p:nvPr>
            <p:ph type="sldNum" sz="quarter" idx="12"/>
          </p:nvPr>
        </p:nvSpPr>
        <p:spPr/>
        <p:txBody>
          <a:bodyPr/>
          <a:lstStyle/>
          <a:p>
            <a:fld id="{E6ECC69C-0012-B549-9231-46403942E0E3}" type="slidenum">
              <a:rPr lang="en-US" smtClean="0"/>
              <a:t>19</a:t>
            </a:fld>
            <a:endParaRPr lang="en-US"/>
          </a:p>
        </p:txBody>
      </p:sp>
      <p:sp>
        <p:nvSpPr>
          <p:cNvPr id="6" name="Footer Placeholder 1">
            <a:extLst>
              <a:ext uri="{FF2B5EF4-FFF2-40B4-BE49-F238E27FC236}">
                <a16:creationId xmlns:a16="http://schemas.microsoft.com/office/drawing/2014/main" xmlns="" id="{4A08B8AC-C1B5-3742-B57E-9BAFFCE86C0F}"/>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227934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714" y="1850116"/>
            <a:ext cx="5802086" cy="4460875"/>
          </a:xfrm>
        </p:spPr>
        <p:txBody>
          <a:bodyPr>
            <a:normAutofit/>
          </a:bodyPr>
          <a:lstStyle/>
          <a:p>
            <a:pPr marL="0" indent="0">
              <a:buNone/>
            </a:pPr>
            <a:r>
              <a:rPr lang="en-US" i="1" dirty="0">
                <a:solidFill>
                  <a:schemeClr val="bg1"/>
                </a:solidFill>
              </a:rPr>
              <a:t>Investments made into companies, organizations, or funds with the intention of generating social and environmental impact alongside a financial return.</a:t>
            </a:r>
          </a:p>
        </p:txBody>
      </p:sp>
      <p:sp>
        <p:nvSpPr>
          <p:cNvPr id="4" name="Title 1"/>
          <p:cNvSpPr txBox="1">
            <a:spLocks/>
          </p:cNvSpPr>
          <p:nvPr/>
        </p:nvSpPr>
        <p:spPr>
          <a:xfrm>
            <a:off x="598714" y="271461"/>
            <a:ext cx="10820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What is Impact Investing?</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216" y="1850116"/>
            <a:ext cx="5669482" cy="3954690"/>
          </a:xfrm>
          <a:prstGeom prst="rect">
            <a:avLst/>
          </a:prstGeom>
        </p:spPr>
      </p:pic>
      <p:sp>
        <p:nvSpPr>
          <p:cNvPr id="8" name="TextBox 7"/>
          <p:cNvSpPr txBox="1"/>
          <p:nvPr/>
        </p:nvSpPr>
        <p:spPr>
          <a:xfrm>
            <a:off x="8734134" y="5750121"/>
            <a:ext cx="3143168" cy="307777"/>
          </a:xfrm>
          <a:prstGeom prst="rect">
            <a:avLst/>
          </a:prstGeom>
          <a:noFill/>
        </p:spPr>
        <p:txBody>
          <a:bodyPr wrap="none" rtlCol="0">
            <a:spAutoFit/>
          </a:bodyPr>
          <a:lstStyle/>
          <a:p>
            <a:r>
              <a:rPr lang="en-US" sz="1400" i="1" dirty="0">
                <a:solidFill>
                  <a:schemeClr val="accent6">
                    <a:lumMod val="20000"/>
                    <a:lumOff val="80000"/>
                  </a:schemeClr>
                </a:solidFill>
              </a:rPr>
              <a:t>Source: Global Impact Investing Network</a:t>
            </a:r>
          </a:p>
        </p:txBody>
      </p:sp>
      <p:sp>
        <p:nvSpPr>
          <p:cNvPr id="2" name="Footer Placeholder 1">
            <a:extLst>
              <a:ext uri="{FF2B5EF4-FFF2-40B4-BE49-F238E27FC236}">
                <a16:creationId xmlns:a16="http://schemas.microsoft.com/office/drawing/2014/main" xmlns="" id="{5492D768-42F8-6F46-ADF5-AA8B580D2604}"/>
              </a:ext>
            </a:extLst>
          </p:cNvPr>
          <p:cNvSpPr>
            <a:spLocks noGrp="1"/>
          </p:cNvSpPr>
          <p:nvPr>
            <p:ph type="ftr" sz="quarter" idx="11"/>
          </p:nvPr>
        </p:nvSpPr>
        <p:spPr/>
        <p:txBody>
          <a:bodyPr/>
          <a:lstStyle/>
          <a:p>
            <a:r>
              <a:rPr lang="en-US" dirty="0">
                <a:solidFill>
                  <a:schemeClr val="bg1"/>
                </a:solidFill>
              </a:rPr>
              <a:t>Pacific Impact Fund</a:t>
            </a:r>
          </a:p>
        </p:txBody>
      </p:sp>
      <p:sp>
        <p:nvSpPr>
          <p:cNvPr id="5" name="Slide Number Placeholder 4">
            <a:extLst>
              <a:ext uri="{FF2B5EF4-FFF2-40B4-BE49-F238E27FC236}">
                <a16:creationId xmlns:a16="http://schemas.microsoft.com/office/drawing/2014/main" xmlns="" id="{DB0C52C3-C7FC-094C-9744-9B4D49FCB185}"/>
              </a:ext>
            </a:extLst>
          </p:cNvPr>
          <p:cNvSpPr>
            <a:spLocks noGrp="1"/>
          </p:cNvSpPr>
          <p:nvPr>
            <p:ph type="sldNum" sz="quarter" idx="12"/>
          </p:nvPr>
        </p:nvSpPr>
        <p:spPr/>
        <p:txBody>
          <a:bodyPr/>
          <a:lstStyle/>
          <a:p>
            <a:fld id="{E6ECC69C-0012-B549-9231-46403942E0E3}" type="slidenum">
              <a:rPr lang="en-US" smtClean="0">
                <a:solidFill>
                  <a:schemeClr val="bg1">
                    <a:lumMod val="50000"/>
                  </a:schemeClr>
                </a:solidFill>
              </a:rPr>
              <a:t>2</a:t>
            </a:fld>
            <a:endParaRPr lang="en-US" dirty="0">
              <a:solidFill>
                <a:schemeClr val="bg1">
                  <a:lumMod val="50000"/>
                </a:schemeClr>
              </a:solidFill>
            </a:endParaRPr>
          </a:p>
        </p:txBody>
      </p:sp>
    </p:spTree>
    <p:extLst>
      <p:ext uri="{BB962C8B-B14F-4D97-AF65-F5344CB8AC3E}">
        <p14:creationId xmlns:p14="http://schemas.microsoft.com/office/powerpoint/2010/main" val="1632190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2553B-B168-864A-8DA9-770A32A47987}"/>
              </a:ext>
            </a:extLst>
          </p:cNvPr>
          <p:cNvSpPr>
            <a:spLocks noGrp="1"/>
          </p:cNvSpPr>
          <p:nvPr>
            <p:ph type="title"/>
          </p:nvPr>
        </p:nvSpPr>
        <p:spPr/>
        <p:txBody>
          <a:bodyPr/>
          <a:lstStyle/>
          <a:p>
            <a:r>
              <a:rPr lang="en-US" dirty="0">
                <a:solidFill>
                  <a:schemeClr val="bg1"/>
                </a:solidFill>
              </a:rPr>
              <a:t>Guidelines, Not Rules</a:t>
            </a:r>
          </a:p>
        </p:txBody>
      </p:sp>
      <p:sp>
        <p:nvSpPr>
          <p:cNvPr id="3" name="Content Placeholder 2">
            <a:extLst>
              <a:ext uri="{FF2B5EF4-FFF2-40B4-BE49-F238E27FC236}">
                <a16:creationId xmlns:a16="http://schemas.microsoft.com/office/drawing/2014/main" xmlns="" id="{AB08C3E7-F545-3B4D-8258-6B2AA6BAB0A2}"/>
              </a:ext>
            </a:extLst>
          </p:cNvPr>
          <p:cNvSpPr>
            <a:spLocks noGrp="1"/>
          </p:cNvSpPr>
          <p:nvPr>
            <p:ph idx="1"/>
          </p:nvPr>
        </p:nvSpPr>
        <p:spPr/>
        <p:txBody>
          <a:bodyPr/>
          <a:lstStyle/>
          <a:p>
            <a:pPr lvl="0"/>
            <a:r>
              <a:rPr lang="en-US" dirty="0">
                <a:solidFill>
                  <a:schemeClr val="bg1"/>
                </a:solidFill>
              </a:rPr>
              <a:t>Altering the investment process as the University acquires more resources (such as The Bloomberg Terminal, etc.)</a:t>
            </a:r>
          </a:p>
          <a:p>
            <a:pPr lvl="0"/>
            <a:r>
              <a:rPr lang="en-US" dirty="0">
                <a:solidFill>
                  <a:schemeClr val="bg1"/>
                </a:solidFill>
              </a:rPr>
              <a:t>Raising capital for the fund</a:t>
            </a:r>
          </a:p>
          <a:p>
            <a:pPr lvl="0"/>
            <a:r>
              <a:rPr lang="en-US" dirty="0">
                <a:solidFill>
                  <a:schemeClr val="bg1"/>
                </a:solidFill>
              </a:rPr>
              <a:t>Direct investment into companies that reflect a sound impact agenda</a:t>
            </a:r>
          </a:p>
          <a:p>
            <a:pPr lvl="0"/>
            <a:r>
              <a:rPr lang="en-US" dirty="0">
                <a:solidFill>
                  <a:schemeClr val="bg1"/>
                </a:solidFill>
              </a:rPr>
              <a:t>Seeking out and connecting with industry professionals in the impact investing space</a:t>
            </a:r>
          </a:p>
          <a:p>
            <a:pPr lvl="0"/>
            <a:r>
              <a:rPr lang="en-US" dirty="0">
                <a:solidFill>
                  <a:schemeClr val="bg1"/>
                </a:solidFill>
              </a:rPr>
              <a:t>Continued communication with Administration and Faculty regarding the importance of socially responsible investing to the University as well the global community</a:t>
            </a:r>
          </a:p>
          <a:p>
            <a:endParaRPr lang="en-US" dirty="0">
              <a:solidFill>
                <a:schemeClr val="bg1"/>
              </a:solidFill>
            </a:endParaRPr>
          </a:p>
        </p:txBody>
      </p:sp>
      <p:sp>
        <p:nvSpPr>
          <p:cNvPr id="5" name="Slide Number Placeholder 4">
            <a:extLst>
              <a:ext uri="{FF2B5EF4-FFF2-40B4-BE49-F238E27FC236}">
                <a16:creationId xmlns:a16="http://schemas.microsoft.com/office/drawing/2014/main" xmlns="" id="{92B13291-7E8B-3D4B-AA59-47057F057FAB}"/>
              </a:ext>
            </a:extLst>
          </p:cNvPr>
          <p:cNvSpPr>
            <a:spLocks noGrp="1"/>
          </p:cNvSpPr>
          <p:nvPr>
            <p:ph type="sldNum" sz="quarter" idx="12"/>
          </p:nvPr>
        </p:nvSpPr>
        <p:spPr/>
        <p:txBody>
          <a:bodyPr/>
          <a:lstStyle/>
          <a:p>
            <a:fld id="{E6ECC69C-0012-B549-9231-46403942E0E3}" type="slidenum">
              <a:rPr lang="en-US" smtClean="0"/>
              <a:t>20</a:t>
            </a:fld>
            <a:endParaRPr lang="en-US"/>
          </a:p>
        </p:txBody>
      </p:sp>
      <p:sp>
        <p:nvSpPr>
          <p:cNvPr id="6" name="Footer Placeholder 1">
            <a:extLst>
              <a:ext uri="{FF2B5EF4-FFF2-40B4-BE49-F238E27FC236}">
                <a16:creationId xmlns:a16="http://schemas.microsoft.com/office/drawing/2014/main" xmlns="" id="{EC041B93-0D79-7D4C-BEED-67BAE8D66D81}"/>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381136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19BF6-D6EB-CC47-99C6-F3845C9A7C85}"/>
              </a:ext>
            </a:extLst>
          </p:cNvPr>
          <p:cNvSpPr>
            <a:spLocks noGrp="1"/>
          </p:cNvSpPr>
          <p:nvPr>
            <p:ph type="title"/>
          </p:nvPr>
        </p:nvSpPr>
        <p:spPr/>
        <p:txBody>
          <a:bodyPr/>
          <a:lstStyle/>
          <a:p>
            <a:r>
              <a:rPr lang="en-US" i="1" dirty="0">
                <a:solidFill>
                  <a:schemeClr val="bg1"/>
                </a:solidFill>
              </a:rPr>
              <a:t>Thank you!</a:t>
            </a:r>
          </a:p>
        </p:txBody>
      </p:sp>
      <p:sp>
        <p:nvSpPr>
          <p:cNvPr id="5" name="Slide Number Placeholder 4">
            <a:extLst>
              <a:ext uri="{FF2B5EF4-FFF2-40B4-BE49-F238E27FC236}">
                <a16:creationId xmlns:a16="http://schemas.microsoft.com/office/drawing/2014/main" xmlns="" id="{7F4DCFD5-D87B-EA42-8053-BA6FA86DE52B}"/>
              </a:ext>
            </a:extLst>
          </p:cNvPr>
          <p:cNvSpPr>
            <a:spLocks noGrp="1"/>
          </p:cNvSpPr>
          <p:nvPr>
            <p:ph type="sldNum" sz="quarter" idx="12"/>
          </p:nvPr>
        </p:nvSpPr>
        <p:spPr/>
        <p:txBody>
          <a:bodyPr/>
          <a:lstStyle/>
          <a:p>
            <a:fld id="{E6ECC69C-0012-B549-9231-46403942E0E3}" type="slidenum">
              <a:rPr lang="en-US" smtClean="0"/>
              <a:t>21</a:t>
            </a:fld>
            <a:endParaRPr lang="en-US"/>
          </a:p>
        </p:txBody>
      </p:sp>
      <p:pic>
        <p:nvPicPr>
          <p:cNvPr id="6" name="Picture 5">
            <a:extLst>
              <a:ext uri="{FF2B5EF4-FFF2-40B4-BE49-F238E27FC236}">
                <a16:creationId xmlns:a16="http://schemas.microsoft.com/office/drawing/2014/main" xmlns="" id="{A841DB6E-328D-BB42-AFDE-1A2112013243}"/>
              </a:ext>
            </a:extLst>
          </p:cNvPr>
          <p:cNvPicPr>
            <a:picLocks noChangeAspect="1"/>
          </p:cNvPicPr>
          <p:nvPr/>
        </p:nvPicPr>
        <p:blipFill>
          <a:blip r:embed="rId2"/>
          <a:stretch>
            <a:fillRect/>
          </a:stretch>
        </p:blipFill>
        <p:spPr>
          <a:xfrm>
            <a:off x="0" y="0"/>
            <a:ext cx="12192000" cy="6858000"/>
          </a:xfrm>
          <a:prstGeom prst="rect">
            <a:avLst/>
          </a:prstGeom>
        </p:spPr>
      </p:pic>
      <p:sp>
        <p:nvSpPr>
          <p:cNvPr id="7" name="Footer Placeholder 1">
            <a:extLst>
              <a:ext uri="{FF2B5EF4-FFF2-40B4-BE49-F238E27FC236}">
                <a16:creationId xmlns:a16="http://schemas.microsoft.com/office/drawing/2014/main" xmlns="" id="{EFDC7F52-94B2-6C47-938B-BCF1D508F732}"/>
              </a:ext>
            </a:extLst>
          </p:cNvPr>
          <p:cNvSpPr>
            <a:spLocks noGrp="1"/>
          </p:cNvSpPr>
          <p:nvPr>
            <p:ph type="ftr" sz="quarter" idx="11"/>
          </p:nvPr>
        </p:nvSpPr>
        <p:spPr>
          <a:xfrm>
            <a:off x="4038600" y="6356350"/>
            <a:ext cx="4114800" cy="365125"/>
          </a:xfrm>
        </p:spPr>
        <p:txBody>
          <a:bodyPr/>
          <a:lstStyle/>
          <a:p>
            <a:r>
              <a:rPr lang="en-US" dirty="0">
                <a:solidFill>
                  <a:schemeClr val="bg1"/>
                </a:solidFill>
              </a:rPr>
              <a:t>Pacific Impact Fund</a:t>
            </a:r>
          </a:p>
        </p:txBody>
      </p:sp>
    </p:spTree>
    <p:extLst>
      <p:ext uri="{BB962C8B-B14F-4D97-AF65-F5344CB8AC3E}">
        <p14:creationId xmlns:p14="http://schemas.microsoft.com/office/powerpoint/2010/main" val="295346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9845"/>
          <a:stretch/>
        </p:blipFill>
        <p:spPr>
          <a:xfrm>
            <a:off x="259185" y="390058"/>
            <a:ext cx="11641614" cy="5780868"/>
          </a:xfrm>
          <a:prstGeom prst="rect">
            <a:avLst/>
          </a:prstGeom>
        </p:spPr>
      </p:pic>
      <p:sp>
        <p:nvSpPr>
          <p:cNvPr id="8" name="TextBox 7"/>
          <p:cNvSpPr txBox="1"/>
          <p:nvPr/>
        </p:nvSpPr>
        <p:spPr>
          <a:xfrm>
            <a:off x="10048689" y="6140647"/>
            <a:ext cx="1852110" cy="307777"/>
          </a:xfrm>
          <a:prstGeom prst="rect">
            <a:avLst/>
          </a:prstGeom>
          <a:noFill/>
        </p:spPr>
        <p:txBody>
          <a:bodyPr wrap="none" rtlCol="0">
            <a:spAutoFit/>
          </a:bodyPr>
          <a:lstStyle/>
          <a:p>
            <a:r>
              <a:rPr lang="en-US" sz="1400" i="1" dirty="0">
                <a:solidFill>
                  <a:schemeClr val="bg1"/>
                </a:solidFill>
              </a:rPr>
              <a:t>Source: United Nations</a:t>
            </a:r>
          </a:p>
        </p:txBody>
      </p:sp>
      <p:sp>
        <p:nvSpPr>
          <p:cNvPr id="3" name="Slide Number Placeholder 2">
            <a:extLst>
              <a:ext uri="{FF2B5EF4-FFF2-40B4-BE49-F238E27FC236}">
                <a16:creationId xmlns:a16="http://schemas.microsoft.com/office/drawing/2014/main" xmlns="" id="{80652BC7-A7A3-D444-8F14-A048AD093582}"/>
              </a:ext>
            </a:extLst>
          </p:cNvPr>
          <p:cNvSpPr>
            <a:spLocks noGrp="1"/>
          </p:cNvSpPr>
          <p:nvPr>
            <p:ph type="sldNum" sz="quarter" idx="12"/>
          </p:nvPr>
        </p:nvSpPr>
        <p:spPr/>
        <p:txBody>
          <a:bodyPr/>
          <a:lstStyle/>
          <a:p>
            <a:fld id="{E6ECC69C-0012-B549-9231-46403942E0E3}" type="slidenum">
              <a:rPr lang="en-US" smtClean="0">
                <a:solidFill>
                  <a:schemeClr val="bg1">
                    <a:lumMod val="50000"/>
                  </a:schemeClr>
                </a:solidFill>
              </a:rPr>
              <a:t>3</a:t>
            </a:fld>
            <a:endParaRPr lang="en-US" dirty="0">
              <a:solidFill>
                <a:schemeClr val="bg1">
                  <a:lumMod val="50000"/>
                </a:schemeClr>
              </a:solidFill>
            </a:endParaRPr>
          </a:p>
        </p:txBody>
      </p:sp>
      <p:sp>
        <p:nvSpPr>
          <p:cNvPr id="6" name="Footer Placeholder 1">
            <a:extLst>
              <a:ext uri="{FF2B5EF4-FFF2-40B4-BE49-F238E27FC236}">
                <a16:creationId xmlns:a16="http://schemas.microsoft.com/office/drawing/2014/main" xmlns="" id="{08C1175D-496A-4549-84AA-A095AEB180FE}"/>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89301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1137053"/>
            <a:ext cx="4179034" cy="2400657"/>
          </a:xfrm>
          <a:prstGeom prst="rect">
            <a:avLst/>
          </a:prstGeom>
          <a:noFill/>
        </p:spPr>
        <p:txBody>
          <a:bodyPr wrap="square" rtlCol="0">
            <a:spAutoFit/>
          </a:bodyPr>
          <a:lstStyle/>
          <a:p>
            <a:pPr marL="285750" indent="-285750">
              <a:buFont typeface="Arial" charset="0"/>
              <a:buChar char="•"/>
            </a:pPr>
            <a:r>
              <a:rPr lang="en-US" sz="2400" dirty="0">
                <a:solidFill>
                  <a:schemeClr val="bg1"/>
                </a:solidFill>
              </a:rPr>
              <a:t>Promising returns</a:t>
            </a:r>
          </a:p>
          <a:p>
            <a:pPr marL="285750" indent="-285750">
              <a:buFont typeface="Arial" charset="0"/>
              <a:buChar char="•"/>
            </a:pPr>
            <a:r>
              <a:rPr lang="en-US" sz="2400" dirty="0">
                <a:solidFill>
                  <a:schemeClr val="bg1"/>
                </a:solidFill>
              </a:rPr>
              <a:t>Peace of mind</a:t>
            </a:r>
          </a:p>
          <a:p>
            <a:pPr marL="285750" indent="-285750">
              <a:buFont typeface="Arial" charset="0"/>
              <a:buChar char="•"/>
            </a:pPr>
            <a:r>
              <a:rPr lang="en-US" sz="2400" dirty="0">
                <a:solidFill>
                  <a:schemeClr val="bg1"/>
                </a:solidFill>
              </a:rPr>
              <a:t>Greater responsibility</a:t>
            </a:r>
          </a:p>
          <a:p>
            <a:pPr marL="285750" indent="-285750">
              <a:buFont typeface="Arial" charset="0"/>
              <a:buChar char="•"/>
            </a:pPr>
            <a:r>
              <a:rPr lang="en-US" sz="2400" dirty="0">
                <a:solidFill>
                  <a:schemeClr val="bg1"/>
                </a:solidFill>
              </a:rPr>
              <a:t>Increasing research</a:t>
            </a:r>
            <a:endParaRPr lang="en-US" dirty="0">
              <a:solidFill>
                <a:schemeClr val="bg1"/>
              </a:solidFill>
            </a:endParaRPr>
          </a:p>
          <a:p>
            <a:pPr marL="285750" indent="-285750">
              <a:buFont typeface="Arial" charset="0"/>
              <a:buChar char="•"/>
            </a:pPr>
            <a:endParaRPr lang="en-US" dirty="0">
              <a:solidFill>
                <a:schemeClr val="bg1"/>
              </a:solidFill>
            </a:endParaRPr>
          </a:p>
          <a:p>
            <a:pPr marL="285750" indent="-285750">
              <a:buFont typeface="Arial" charset="0"/>
              <a:buChar char="•"/>
            </a:pPr>
            <a:endParaRPr lang="en-US" dirty="0">
              <a:solidFill>
                <a:schemeClr val="bg1"/>
              </a:solidFill>
            </a:endParaRPr>
          </a:p>
          <a:p>
            <a:endParaRPr lang="en-US" dirty="0"/>
          </a:p>
        </p:txBody>
      </p:sp>
      <p:pic>
        <p:nvPicPr>
          <p:cNvPr id="6" name="Content Placeholder 3"/>
          <p:cNvPicPr>
            <a:picLocks noChangeAspect="1"/>
          </p:cNvPicPr>
          <p:nvPr/>
        </p:nvPicPr>
        <p:blipFill>
          <a:blip r:embed="rId3"/>
          <a:stretch>
            <a:fillRect/>
          </a:stretch>
        </p:blipFill>
        <p:spPr>
          <a:xfrm>
            <a:off x="838200" y="2682014"/>
            <a:ext cx="9824634" cy="3674336"/>
          </a:xfrm>
          <a:prstGeom prst="rect">
            <a:avLst/>
          </a:prstGeom>
        </p:spPr>
      </p:pic>
      <p:sp>
        <p:nvSpPr>
          <p:cNvPr id="4" name="Title 3"/>
          <p:cNvSpPr>
            <a:spLocks noGrp="1"/>
          </p:cNvSpPr>
          <p:nvPr>
            <p:ph type="title"/>
          </p:nvPr>
        </p:nvSpPr>
        <p:spPr>
          <a:xfrm>
            <a:off x="838200" y="49140"/>
            <a:ext cx="10515600" cy="1325563"/>
          </a:xfrm>
        </p:spPr>
        <p:txBody>
          <a:bodyPr/>
          <a:lstStyle/>
          <a:p>
            <a:r>
              <a:rPr lang="en-US" dirty="0">
                <a:solidFill>
                  <a:schemeClr val="bg1"/>
                </a:solidFill>
              </a:rPr>
              <a:t>Rising Support</a:t>
            </a:r>
          </a:p>
        </p:txBody>
      </p:sp>
      <p:sp>
        <p:nvSpPr>
          <p:cNvPr id="7" name="TextBox 6"/>
          <p:cNvSpPr txBox="1"/>
          <p:nvPr/>
        </p:nvSpPr>
        <p:spPr>
          <a:xfrm>
            <a:off x="8467746" y="6356350"/>
            <a:ext cx="2195088" cy="307777"/>
          </a:xfrm>
          <a:prstGeom prst="rect">
            <a:avLst/>
          </a:prstGeom>
          <a:noFill/>
        </p:spPr>
        <p:txBody>
          <a:bodyPr wrap="none" rtlCol="0">
            <a:spAutoFit/>
          </a:bodyPr>
          <a:lstStyle/>
          <a:p>
            <a:r>
              <a:rPr lang="en-US" sz="1400" i="1" dirty="0">
                <a:solidFill>
                  <a:schemeClr val="accent6">
                    <a:lumMod val="20000"/>
                    <a:lumOff val="80000"/>
                  </a:schemeClr>
                </a:solidFill>
              </a:rPr>
              <a:t>Source: Calvert Investments</a:t>
            </a:r>
          </a:p>
        </p:txBody>
      </p:sp>
      <p:sp>
        <p:nvSpPr>
          <p:cNvPr id="2" name="Footer Placeholder 1">
            <a:extLst>
              <a:ext uri="{FF2B5EF4-FFF2-40B4-BE49-F238E27FC236}">
                <a16:creationId xmlns:a16="http://schemas.microsoft.com/office/drawing/2014/main" xmlns="" id="{A8412D65-A12F-C44D-9E22-86DE6518DFB2}"/>
              </a:ext>
            </a:extLst>
          </p:cNvPr>
          <p:cNvSpPr>
            <a:spLocks noGrp="1"/>
          </p:cNvSpPr>
          <p:nvPr>
            <p:ph type="ftr" sz="quarter" idx="11"/>
          </p:nvPr>
        </p:nvSpPr>
        <p:spPr/>
        <p:txBody>
          <a:bodyPr/>
          <a:lstStyle/>
          <a:p>
            <a:r>
              <a:rPr lang="en-US" dirty="0">
                <a:solidFill>
                  <a:schemeClr val="bg1"/>
                </a:solidFill>
              </a:rPr>
              <a:t>Pacific Impact Fund</a:t>
            </a:r>
          </a:p>
        </p:txBody>
      </p:sp>
      <p:sp>
        <p:nvSpPr>
          <p:cNvPr id="3" name="Slide Number Placeholder 2">
            <a:extLst>
              <a:ext uri="{FF2B5EF4-FFF2-40B4-BE49-F238E27FC236}">
                <a16:creationId xmlns:a16="http://schemas.microsoft.com/office/drawing/2014/main" xmlns="" id="{A282A56F-8ACC-EC4C-B23C-BA8B6FAB56E3}"/>
              </a:ext>
            </a:extLst>
          </p:cNvPr>
          <p:cNvSpPr>
            <a:spLocks noGrp="1"/>
          </p:cNvSpPr>
          <p:nvPr>
            <p:ph type="sldNum" sz="quarter" idx="12"/>
          </p:nvPr>
        </p:nvSpPr>
        <p:spPr/>
        <p:txBody>
          <a:bodyPr/>
          <a:lstStyle/>
          <a:p>
            <a:fld id="{E6ECC69C-0012-B549-9231-46403942E0E3}" type="slidenum">
              <a:rPr lang="en-US" smtClean="0"/>
              <a:t>4</a:t>
            </a:fld>
            <a:endParaRPr lang="en-US" dirty="0"/>
          </a:p>
        </p:txBody>
      </p:sp>
    </p:spTree>
    <p:extLst>
      <p:ext uri="{BB962C8B-B14F-4D97-AF65-F5344CB8AC3E}">
        <p14:creationId xmlns:p14="http://schemas.microsoft.com/office/powerpoint/2010/main" val="227425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Increasing Popularity = Increasing Opportunities</a:t>
            </a:r>
          </a:p>
        </p:txBody>
      </p:sp>
      <p:sp>
        <p:nvSpPr>
          <p:cNvPr id="10" name="TextBox 9"/>
          <p:cNvSpPr txBox="1"/>
          <p:nvPr/>
        </p:nvSpPr>
        <p:spPr>
          <a:xfrm>
            <a:off x="838199" y="1347709"/>
            <a:ext cx="8259305" cy="1384995"/>
          </a:xfrm>
          <a:prstGeom prst="rect">
            <a:avLst/>
          </a:prstGeom>
          <a:noFill/>
        </p:spPr>
        <p:txBody>
          <a:bodyPr wrap="square" rtlCol="0">
            <a:spAutoFit/>
          </a:bodyPr>
          <a:lstStyle/>
          <a:p>
            <a:pPr marL="285750" indent="-285750">
              <a:buFont typeface="Arial" charset="0"/>
              <a:buChar char="•"/>
            </a:pPr>
            <a:r>
              <a:rPr lang="en-US" sz="2400" dirty="0">
                <a:solidFill>
                  <a:schemeClr val="bg1"/>
                </a:solidFill>
              </a:rPr>
              <a:t>More assets means more jobs</a:t>
            </a:r>
          </a:p>
          <a:p>
            <a:pPr marL="285750" indent="-285750">
              <a:buFont typeface="Arial" charset="0"/>
              <a:buChar char="•"/>
            </a:pPr>
            <a:r>
              <a:rPr lang="en-US" sz="2400" dirty="0">
                <a:solidFill>
                  <a:schemeClr val="bg1"/>
                </a:solidFill>
              </a:rPr>
              <a:t>Relevance of a liberal arts education</a:t>
            </a:r>
            <a:endParaRPr lang="en-US" dirty="0">
              <a:solidFill>
                <a:schemeClr val="bg1"/>
              </a:solidFill>
            </a:endParaRPr>
          </a:p>
          <a:p>
            <a:pPr marL="285750" indent="-285750">
              <a:buFont typeface="Arial" charset="0"/>
              <a:buChar char="•"/>
            </a:pPr>
            <a:endParaRPr lang="en-US" dirty="0">
              <a:solidFill>
                <a:schemeClr val="bg1"/>
              </a:solidFill>
            </a:endParaRPr>
          </a:p>
          <a:p>
            <a:endParaRPr lang="en-US" dirty="0"/>
          </a:p>
        </p:txBody>
      </p:sp>
      <p:pic>
        <p:nvPicPr>
          <p:cNvPr id="1026" name="Picture 2" descr="https://sc.cnbcfm.com/applications/cnbc.com/resources/files/2018/01/17/Calvert%20Chart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796" y="2242793"/>
            <a:ext cx="6810408" cy="39904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D86626B-5BE3-0445-BC15-1A740022BF7A}"/>
              </a:ext>
            </a:extLst>
          </p:cNvPr>
          <p:cNvSpPr>
            <a:spLocks noGrp="1"/>
          </p:cNvSpPr>
          <p:nvPr>
            <p:ph type="sldNum" sz="quarter" idx="12"/>
          </p:nvPr>
        </p:nvSpPr>
        <p:spPr/>
        <p:txBody>
          <a:bodyPr/>
          <a:lstStyle/>
          <a:p>
            <a:fld id="{E6ECC69C-0012-B549-9231-46403942E0E3}" type="slidenum">
              <a:rPr lang="en-US" smtClean="0"/>
              <a:t>5</a:t>
            </a:fld>
            <a:endParaRPr lang="en-US"/>
          </a:p>
        </p:txBody>
      </p:sp>
      <p:sp>
        <p:nvSpPr>
          <p:cNvPr id="7" name="Footer Placeholder 1">
            <a:extLst>
              <a:ext uri="{FF2B5EF4-FFF2-40B4-BE49-F238E27FC236}">
                <a16:creationId xmlns:a16="http://schemas.microsoft.com/office/drawing/2014/main" xmlns="" id="{760619B8-A90F-8843-9743-97B1FE5DEC88}"/>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145366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Role of Pacific University</a:t>
            </a:r>
          </a:p>
        </p:txBody>
      </p:sp>
      <p:cxnSp>
        <p:nvCxnSpPr>
          <p:cNvPr id="5" name="Straight Connector 4"/>
          <p:cNvCxnSpPr/>
          <p:nvPr/>
        </p:nvCxnSpPr>
        <p:spPr>
          <a:xfrm flipV="1">
            <a:off x="838200" y="3301139"/>
            <a:ext cx="10515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2541723"/>
            <a:ext cx="0" cy="11391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75548" y="2921430"/>
            <a:ext cx="0" cy="7594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09205" y="2541723"/>
            <a:ext cx="0" cy="11443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06542" y="2921430"/>
            <a:ext cx="0" cy="7594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038" y="2017590"/>
            <a:ext cx="2008242" cy="369332"/>
          </a:xfrm>
          <a:prstGeom prst="rect">
            <a:avLst/>
          </a:prstGeom>
          <a:noFill/>
        </p:spPr>
        <p:txBody>
          <a:bodyPr wrap="none" rtlCol="0">
            <a:spAutoFit/>
          </a:bodyPr>
          <a:lstStyle/>
          <a:p>
            <a:r>
              <a:rPr lang="en-US" dirty="0">
                <a:solidFill>
                  <a:schemeClr val="bg1"/>
                </a:solidFill>
              </a:rPr>
              <a:t>Student Movement</a:t>
            </a:r>
          </a:p>
        </p:txBody>
      </p:sp>
      <p:sp>
        <p:nvSpPr>
          <p:cNvPr id="12" name="TextBox 11"/>
          <p:cNvSpPr txBox="1"/>
          <p:nvPr/>
        </p:nvSpPr>
        <p:spPr>
          <a:xfrm rot="2334975">
            <a:off x="221610" y="3812707"/>
            <a:ext cx="1146468" cy="369332"/>
          </a:xfrm>
          <a:prstGeom prst="rect">
            <a:avLst/>
          </a:prstGeom>
          <a:noFill/>
        </p:spPr>
        <p:txBody>
          <a:bodyPr wrap="none" rtlCol="0">
            <a:spAutoFit/>
          </a:bodyPr>
          <a:lstStyle/>
          <a:p>
            <a:r>
              <a:rPr lang="en-US" dirty="0">
                <a:solidFill>
                  <a:schemeClr val="bg1"/>
                </a:solidFill>
              </a:rPr>
              <a:t>Back Then</a:t>
            </a:r>
          </a:p>
        </p:txBody>
      </p:sp>
      <p:sp>
        <p:nvSpPr>
          <p:cNvPr id="13" name="TextBox 12"/>
          <p:cNvSpPr txBox="1"/>
          <p:nvPr/>
        </p:nvSpPr>
        <p:spPr>
          <a:xfrm>
            <a:off x="1775614" y="2546911"/>
            <a:ext cx="3596177" cy="369332"/>
          </a:xfrm>
          <a:prstGeom prst="rect">
            <a:avLst/>
          </a:prstGeom>
          <a:noFill/>
        </p:spPr>
        <p:txBody>
          <a:bodyPr wrap="none" rtlCol="0">
            <a:spAutoFit/>
          </a:bodyPr>
          <a:lstStyle/>
          <a:p>
            <a:r>
              <a:rPr lang="en-US" dirty="0">
                <a:solidFill>
                  <a:schemeClr val="bg1"/>
                </a:solidFill>
              </a:rPr>
              <a:t>Sustainable Investments Club Begins</a:t>
            </a:r>
          </a:p>
        </p:txBody>
      </p:sp>
      <p:sp>
        <p:nvSpPr>
          <p:cNvPr id="14" name="TextBox 13"/>
          <p:cNvSpPr txBox="1"/>
          <p:nvPr/>
        </p:nvSpPr>
        <p:spPr>
          <a:xfrm>
            <a:off x="5257058" y="2022779"/>
            <a:ext cx="2104294" cy="369332"/>
          </a:xfrm>
          <a:prstGeom prst="rect">
            <a:avLst/>
          </a:prstGeom>
          <a:noFill/>
        </p:spPr>
        <p:txBody>
          <a:bodyPr wrap="none" rtlCol="0">
            <a:spAutoFit/>
          </a:bodyPr>
          <a:lstStyle/>
          <a:p>
            <a:r>
              <a:rPr lang="en-US" dirty="0">
                <a:solidFill>
                  <a:schemeClr val="bg1"/>
                </a:solidFill>
              </a:rPr>
              <a:t> $10,000 Investment</a:t>
            </a:r>
          </a:p>
        </p:txBody>
      </p:sp>
      <p:sp>
        <p:nvSpPr>
          <p:cNvPr id="15" name="TextBox 14"/>
          <p:cNvSpPr txBox="1"/>
          <p:nvPr/>
        </p:nvSpPr>
        <p:spPr>
          <a:xfrm rot="1978334">
            <a:off x="8441122" y="3812706"/>
            <a:ext cx="730841" cy="369332"/>
          </a:xfrm>
          <a:prstGeom prst="rect">
            <a:avLst/>
          </a:prstGeom>
          <a:noFill/>
        </p:spPr>
        <p:txBody>
          <a:bodyPr wrap="none" rtlCol="0">
            <a:spAutoFit/>
          </a:bodyPr>
          <a:lstStyle/>
          <a:p>
            <a:r>
              <a:rPr lang="en-US" dirty="0">
                <a:solidFill>
                  <a:schemeClr val="bg1"/>
                </a:solidFill>
              </a:rPr>
              <a:t>Today</a:t>
            </a:r>
          </a:p>
        </p:txBody>
      </p:sp>
      <p:sp>
        <p:nvSpPr>
          <p:cNvPr id="22" name="TextBox 21"/>
          <p:cNvSpPr txBox="1"/>
          <p:nvPr/>
        </p:nvSpPr>
        <p:spPr>
          <a:xfrm>
            <a:off x="7595537" y="2541723"/>
            <a:ext cx="2422010" cy="369332"/>
          </a:xfrm>
          <a:prstGeom prst="rect">
            <a:avLst/>
          </a:prstGeom>
          <a:noFill/>
        </p:spPr>
        <p:txBody>
          <a:bodyPr wrap="none" rtlCol="0">
            <a:spAutoFit/>
          </a:bodyPr>
          <a:lstStyle/>
          <a:p>
            <a:r>
              <a:rPr lang="en-US">
                <a:solidFill>
                  <a:schemeClr val="bg1"/>
                </a:solidFill>
              </a:rPr>
              <a:t>Pacific Impact Fund Talk</a:t>
            </a:r>
            <a:endParaRPr lang="en-US" dirty="0">
              <a:solidFill>
                <a:schemeClr val="bg1"/>
              </a:solidFill>
            </a:endParaRPr>
          </a:p>
        </p:txBody>
      </p:sp>
      <p:cxnSp>
        <p:nvCxnSpPr>
          <p:cNvPr id="23" name="Straight Connector 22"/>
          <p:cNvCxnSpPr/>
          <p:nvPr/>
        </p:nvCxnSpPr>
        <p:spPr>
          <a:xfrm>
            <a:off x="11353800" y="2479458"/>
            <a:ext cx="0" cy="11443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95053" y="1790027"/>
            <a:ext cx="3596947" cy="646331"/>
          </a:xfrm>
          <a:prstGeom prst="rect">
            <a:avLst/>
          </a:prstGeom>
          <a:noFill/>
        </p:spPr>
        <p:txBody>
          <a:bodyPr wrap="none" rtlCol="0">
            <a:spAutoFit/>
          </a:bodyPr>
          <a:lstStyle/>
          <a:p>
            <a:pPr algn="ctr"/>
            <a:r>
              <a:rPr lang="en-US" dirty="0">
                <a:solidFill>
                  <a:schemeClr val="bg1"/>
                </a:solidFill>
              </a:rPr>
              <a:t>Sustainable Investments</a:t>
            </a:r>
          </a:p>
          <a:p>
            <a:pPr algn="ctr"/>
            <a:r>
              <a:rPr lang="en-US" dirty="0">
                <a:solidFill>
                  <a:schemeClr val="bg1"/>
                </a:solidFill>
              </a:rPr>
              <a:t>Club &amp; Pacific Impact Fund Continue</a:t>
            </a:r>
          </a:p>
        </p:txBody>
      </p:sp>
      <p:sp>
        <p:nvSpPr>
          <p:cNvPr id="25" name="TextBox 24"/>
          <p:cNvSpPr txBox="1"/>
          <p:nvPr/>
        </p:nvSpPr>
        <p:spPr>
          <a:xfrm rot="1978334">
            <a:off x="10859741" y="3812706"/>
            <a:ext cx="803618" cy="369332"/>
          </a:xfrm>
          <a:prstGeom prst="rect">
            <a:avLst/>
          </a:prstGeom>
          <a:noFill/>
        </p:spPr>
        <p:txBody>
          <a:bodyPr wrap="none" rtlCol="0">
            <a:spAutoFit/>
          </a:bodyPr>
          <a:lstStyle/>
          <a:p>
            <a:r>
              <a:rPr lang="en-US" dirty="0">
                <a:solidFill>
                  <a:schemeClr val="bg1"/>
                </a:solidFill>
              </a:rPr>
              <a:t>Future</a:t>
            </a:r>
          </a:p>
        </p:txBody>
      </p:sp>
      <p:cxnSp>
        <p:nvCxnSpPr>
          <p:cNvPr id="4" name="Straight Connector 3">
            <a:extLst>
              <a:ext uri="{FF2B5EF4-FFF2-40B4-BE49-F238E27FC236}">
                <a16:creationId xmlns:a16="http://schemas.microsoft.com/office/drawing/2014/main" xmlns="" id="{4F850ED8-2D9E-374B-92F6-15E7F8A025F8}"/>
              </a:ext>
            </a:extLst>
          </p:cNvPr>
          <p:cNvCxnSpPr>
            <a:cxnSpLocks/>
          </p:cNvCxnSpPr>
          <p:nvPr/>
        </p:nvCxnSpPr>
        <p:spPr>
          <a:xfrm flipH="1">
            <a:off x="4911802" y="3301139"/>
            <a:ext cx="2449551" cy="14851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0A8899B-1C3E-D64E-8C04-7A899A0864C1}"/>
              </a:ext>
            </a:extLst>
          </p:cNvPr>
          <p:cNvCxnSpPr>
            <a:cxnSpLocks/>
          </p:cNvCxnSpPr>
          <p:nvPr/>
        </p:nvCxnSpPr>
        <p:spPr>
          <a:xfrm flipH="1">
            <a:off x="5704963" y="3299453"/>
            <a:ext cx="1628925" cy="2001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0B19890-C791-9D4D-BABE-8ACDCD5C8793}"/>
              </a:ext>
            </a:extLst>
          </p:cNvPr>
          <p:cNvSpPr/>
          <p:nvPr/>
        </p:nvSpPr>
        <p:spPr>
          <a:xfrm>
            <a:off x="3314700" y="4697561"/>
            <a:ext cx="2390263" cy="1585912"/>
          </a:xfrm>
          <a:prstGeom prst="rect">
            <a:avLst/>
          </a:prstGeom>
          <a:solidFill>
            <a:schemeClr val="accent6">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E5791"/>
                </a:solidFill>
              </a:rPr>
              <a:t>Strategic Plan Development</a:t>
            </a:r>
          </a:p>
        </p:txBody>
      </p:sp>
      <p:sp>
        <p:nvSpPr>
          <p:cNvPr id="26" name="Slide Number Placeholder 25">
            <a:extLst>
              <a:ext uri="{FF2B5EF4-FFF2-40B4-BE49-F238E27FC236}">
                <a16:creationId xmlns:a16="http://schemas.microsoft.com/office/drawing/2014/main" xmlns="" id="{A244E2B8-FB23-7F4D-A1B5-09725FB656DC}"/>
              </a:ext>
            </a:extLst>
          </p:cNvPr>
          <p:cNvSpPr>
            <a:spLocks noGrp="1"/>
          </p:cNvSpPr>
          <p:nvPr>
            <p:ph type="sldNum" sz="quarter" idx="12"/>
          </p:nvPr>
        </p:nvSpPr>
        <p:spPr/>
        <p:txBody>
          <a:bodyPr/>
          <a:lstStyle/>
          <a:p>
            <a:fld id="{E6ECC69C-0012-B549-9231-46403942E0E3}" type="slidenum">
              <a:rPr lang="en-US" smtClean="0"/>
              <a:t>6</a:t>
            </a:fld>
            <a:endParaRPr lang="en-US"/>
          </a:p>
        </p:txBody>
      </p:sp>
      <p:sp>
        <p:nvSpPr>
          <p:cNvPr id="27" name="Footer Placeholder 1">
            <a:extLst>
              <a:ext uri="{FF2B5EF4-FFF2-40B4-BE49-F238E27FC236}">
                <a16:creationId xmlns:a16="http://schemas.microsoft.com/office/drawing/2014/main" xmlns="" id="{F66B414C-B294-944B-9ABA-12ACD67B4F8F}"/>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163755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Fund Performance Since Inception</a:t>
            </a:r>
          </a:p>
        </p:txBody>
      </p:sp>
      <p:sp>
        <p:nvSpPr>
          <p:cNvPr id="6" name="TextBox 5"/>
          <p:cNvSpPr txBox="1"/>
          <p:nvPr/>
        </p:nvSpPr>
        <p:spPr>
          <a:xfrm>
            <a:off x="1380608" y="5382836"/>
            <a:ext cx="4211346" cy="369332"/>
          </a:xfrm>
          <a:prstGeom prst="rect">
            <a:avLst/>
          </a:prstGeom>
          <a:noFill/>
        </p:spPr>
        <p:txBody>
          <a:bodyPr wrap="none" rtlCol="0">
            <a:spAutoFit/>
          </a:bodyPr>
          <a:lstStyle/>
          <a:p>
            <a:r>
              <a:rPr lang="en-US" b="1" dirty="0">
                <a:solidFill>
                  <a:schemeClr val="bg1"/>
                </a:solidFill>
              </a:rPr>
              <a:t>Inception Date May 2017 </a:t>
            </a:r>
            <a:r>
              <a:rPr lang="mr-IN" b="1" dirty="0">
                <a:solidFill>
                  <a:schemeClr val="bg1"/>
                </a:solidFill>
              </a:rPr>
              <a:t>–</a:t>
            </a:r>
            <a:r>
              <a:rPr lang="en-US" b="1" dirty="0">
                <a:solidFill>
                  <a:schemeClr val="bg1"/>
                </a:solidFill>
              </a:rPr>
              <a:t> End of 1Q2017</a:t>
            </a:r>
          </a:p>
        </p:txBody>
      </p:sp>
      <p:pic>
        <p:nvPicPr>
          <p:cNvPr id="8" name="Picture 7"/>
          <p:cNvPicPr>
            <a:picLocks noChangeAspect="1"/>
          </p:cNvPicPr>
          <p:nvPr/>
        </p:nvPicPr>
        <p:blipFill>
          <a:blip r:embed="rId3"/>
          <a:stretch>
            <a:fillRect/>
          </a:stretch>
        </p:blipFill>
        <p:spPr>
          <a:xfrm>
            <a:off x="416731" y="1690688"/>
            <a:ext cx="6139101" cy="3692148"/>
          </a:xfrm>
          <a:prstGeom prst="rect">
            <a:avLst/>
          </a:prstGeom>
        </p:spPr>
      </p:pic>
      <p:sp>
        <p:nvSpPr>
          <p:cNvPr id="9" name="TextBox 8"/>
          <p:cNvSpPr txBox="1"/>
          <p:nvPr/>
        </p:nvSpPr>
        <p:spPr>
          <a:xfrm>
            <a:off x="6977301" y="2703794"/>
            <a:ext cx="1839414" cy="461665"/>
          </a:xfrm>
          <a:prstGeom prst="rect">
            <a:avLst/>
          </a:prstGeom>
          <a:noFill/>
        </p:spPr>
        <p:txBody>
          <a:bodyPr wrap="none" rtlCol="0">
            <a:spAutoFit/>
          </a:bodyPr>
          <a:lstStyle/>
          <a:p>
            <a:r>
              <a:rPr lang="en-US" sz="2400" dirty="0">
                <a:solidFill>
                  <a:schemeClr val="bg1"/>
                </a:solidFill>
              </a:rPr>
              <a:t>ROI = 12.65%</a:t>
            </a:r>
          </a:p>
        </p:txBody>
      </p:sp>
      <p:sp>
        <p:nvSpPr>
          <p:cNvPr id="11" name="TextBox 10"/>
          <p:cNvSpPr txBox="1"/>
          <p:nvPr/>
        </p:nvSpPr>
        <p:spPr>
          <a:xfrm>
            <a:off x="6977301" y="3385583"/>
            <a:ext cx="4959458" cy="1323439"/>
          </a:xfrm>
          <a:prstGeom prst="rect">
            <a:avLst/>
          </a:prstGeom>
          <a:noFill/>
        </p:spPr>
        <p:txBody>
          <a:bodyPr wrap="square" rtlCol="0">
            <a:spAutoFit/>
          </a:bodyPr>
          <a:lstStyle/>
          <a:p>
            <a:pPr marL="285750" indent="-285750">
              <a:buFont typeface="Arial" charset="0"/>
              <a:buChar char="•"/>
            </a:pPr>
            <a:r>
              <a:rPr lang="en-US" sz="2000" dirty="0">
                <a:solidFill>
                  <a:schemeClr val="bg1"/>
                </a:solidFill>
              </a:rPr>
              <a:t>Performance propelled by high allocation equities </a:t>
            </a:r>
          </a:p>
          <a:p>
            <a:pPr marL="742950" lvl="1" indent="-285750">
              <a:buFont typeface="Arial" charset="0"/>
              <a:buChar char="•"/>
            </a:pPr>
            <a:r>
              <a:rPr lang="en-US" sz="2000" dirty="0">
                <a:solidFill>
                  <a:schemeClr val="bg1"/>
                </a:solidFill>
              </a:rPr>
              <a:t>US Equity allocation (80%) </a:t>
            </a:r>
          </a:p>
          <a:p>
            <a:pPr marL="742950" lvl="1" indent="-285750">
              <a:buFont typeface="Arial" charset="0"/>
              <a:buChar char="•"/>
            </a:pPr>
            <a:r>
              <a:rPr lang="en-US" sz="2000" dirty="0">
                <a:solidFill>
                  <a:schemeClr val="bg1"/>
                </a:solidFill>
              </a:rPr>
              <a:t>Global Equity Allocation (20%)</a:t>
            </a:r>
          </a:p>
        </p:txBody>
      </p:sp>
      <p:sp>
        <p:nvSpPr>
          <p:cNvPr id="4" name="Slide Number Placeholder 3">
            <a:extLst>
              <a:ext uri="{FF2B5EF4-FFF2-40B4-BE49-F238E27FC236}">
                <a16:creationId xmlns:a16="http://schemas.microsoft.com/office/drawing/2014/main" xmlns="" id="{3DDD03F4-5CBC-9D4E-B9D0-F0B4082ED371}"/>
              </a:ext>
            </a:extLst>
          </p:cNvPr>
          <p:cNvSpPr>
            <a:spLocks noGrp="1"/>
          </p:cNvSpPr>
          <p:nvPr>
            <p:ph type="sldNum" sz="quarter" idx="12"/>
          </p:nvPr>
        </p:nvSpPr>
        <p:spPr/>
        <p:txBody>
          <a:bodyPr/>
          <a:lstStyle/>
          <a:p>
            <a:fld id="{E6ECC69C-0012-B549-9231-46403942E0E3}" type="slidenum">
              <a:rPr lang="en-US" smtClean="0"/>
              <a:t>7</a:t>
            </a:fld>
            <a:endParaRPr lang="en-US"/>
          </a:p>
        </p:txBody>
      </p:sp>
      <p:sp>
        <p:nvSpPr>
          <p:cNvPr id="10" name="Footer Placeholder 1">
            <a:extLst>
              <a:ext uri="{FF2B5EF4-FFF2-40B4-BE49-F238E27FC236}">
                <a16:creationId xmlns:a16="http://schemas.microsoft.com/office/drawing/2014/main" xmlns="" id="{1FAD4DD0-A54A-3E49-9626-AF98B38E6FAD}"/>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128407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Strategic Plan </a:t>
            </a:r>
          </a:p>
        </p:txBody>
      </p:sp>
      <p:sp>
        <p:nvSpPr>
          <p:cNvPr id="3" name="Content Placeholder 2"/>
          <p:cNvSpPr>
            <a:spLocks noGrp="1"/>
          </p:cNvSpPr>
          <p:nvPr>
            <p:ph idx="1"/>
          </p:nvPr>
        </p:nvSpPr>
        <p:spPr>
          <a:xfrm>
            <a:off x="838200" y="1825624"/>
            <a:ext cx="10515600" cy="2346325"/>
          </a:xfrm>
        </p:spPr>
        <p:txBody>
          <a:bodyPr>
            <a:normAutofit/>
          </a:bodyPr>
          <a:lstStyle/>
          <a:p>
            <a:r>
              <a:rPr lang="en-US" dirty="0">
                <a:solidFill>
                  <a:schemeClr val="bg1"/>
                </a:solidFill>
              </a:rPr>
              <a:t>Student involvement</a:t>
            </a:r>
          </a:p>
          <a:p>
            <a:r>
              <a:rPr lang="en-US" dirty="0">
                <a:solidFill>
                  <a:schemeClr val="bg1"/>
                </a:solidFill>
              </a:rPr>
              <a:t>Investment Objectives</a:t>
            </a:r>
          </a:p>
          <a:p>
            <a:r>
              <a:rPr lang="en-US" dirty="0">
                <a:solidFill>
                  <a:schemeClr val="bg1"/>
                </a:solidFill>
              </a:rPr>
              <a:t>Continuity</a:t>
            </a:r>
          </a:p>
        </p:txBody>
      </p:sp>
      <p:sp>
        <p:nvSpPr>
          <p:cNvPr id="4" name="TextBox 3">
            <a:extLst>
              <a:ext uri="{FF2B5EF4-FFF2-40B4-BE49-F238E27FC236}">
                <a16:creationId xmlns:a16="http://schemas.microsoft.com/office/drawing/2014/main" xmlns="" id="{FF2A1BDE-E66D-BA4E-A6A3-345898ABF38D}"/>
              </a:ext>
            </a:extLst>
          </p:cNvPr>
          <p:cNvSpPr txBox="1"/>
          <p:nvPr/>
        </p:nvSpPr>
        <p:spPr>
          <a:xfrm>
            <a:off x="1552495" y="4171948"/>
            <a:ext cx="3214687" cy="2031325"/>
          </a:xfrm>
          <a:prstGeom prst="rect">
            <a:avLst/>
          </a:prstGeom>
          <a:solidFill>
            <a:schemeClr val="accent6">
              <a:lumMod val="40000"/>
              <a:lumOff val="60000"/>
            </a:schemeClr>
          </a:solidFill>
        </p:spPr>
        <p:txBody>
          <a:bodyPr wrap="square" rtlCol="0">
            <a:spAutoFit/>
          </a:bodyPr>
          <a:lstStyle/>
          <a:p>
            <a:endParaRPr lang="en-US" dirty="0"/>
          </a:p>
          <a:p>
            <a:r>
              <a:rPr lang="en-US" dirty="0"/>
              <a:t>“Sustainable Investing”</a:t>
            </a:r>
          </a:p>
          <a:p>
            <a:r>
              <a:rPr lang="en-US" dirty="0"/>
              <a:t>”Socially Responsible Investing”</a:t>
            </a:r>
          </a:p>
          <a:p>
            <a:r>
              <a:rPr lang="en-US" dirty="0"/>
              <a:t>“Values based investing”</a:t>
            </a:r>
          </a:p>
          <a:p>
            <a:r>
              <a:rPr lang="en-US" dirty="0"/>
              <a:t>“Ethical investing”</a:t>
            </a:r>
          </a:p>
          <a:p>
            <a:r>
              <a:rPr lang="en-US" dirty="0"/>
              <a:t>“ESG Investing”</a:t>
            </a:r>
          </a:p>
          <a:p>
            <a:endParaRPr lang="en-US" dirty="0"/>
          </a:p>
        </p:txBody>
      </p:sp>
      <p:sp>
        <p:nvSpPr>
          <p:cNvPr id="5" name="TextBox 4">
            <a:extLst>
              <a:ext uri="{FF2B5EF4-FFF2-40B4-BE49-F238E27FC236}">
                <a16:creationId xmlns:a16="http://schemas.microsoft.com/office/drawing/2014/main" xmlns="" id="{60EF42D3-3BF5-8547-B7F5-3654578B49B6}"/>
              </a:ext>
            </a:extLst>
          </p:cNvPr>
          <p:cNvSpPr txBox="1"/>
          <p:nvPr/>
        </p:nvSpPr>
        <p:spPr>
          <a:xfrm>
            <a:off x="8077282" y="4171949"/>
            <a:ext cx="2341508" cy="2031325"/>
          </a:xfrm>
          <a:prstGeom prst="rect">
            <a:avLst/>
          </a:prstGeom>
          <a:solidFill>
            <a:schemeClr val="accent6">
              <a:lumMod val="40000"/>
              <a:lumOff val="60000"/>
            </a:schemeClr>
          </a:solidFill>
        </p:spPr>
        <p:txBody>
          <a:bodyPr wrap="square" rtlCol="0">
            <a:spAutoFit/>
          </a:bodyPr>
          <a:lstStyle/>
          <a:p>
            <a:pPr algn="ctr"/>
            <a:endParaRPr lang="en-US" b="1" dirty="0"/>
          </a:p>
          <a:p>
            <a:pPr algn="ctr"/>
            <a:endParaRPr lang="en-US" b="1" dirty="0"/>
          </a:p>
          <a:p>
            <a:pPr algn="ctr"/>
            <a:endParaRPr lang="en-US" b="1" dirty="0"/>
          </a:p>
          <a:p>
            <a:pPr algn="ctr"/>
            <a:r>
              <a:rPr lang="en-US" b="1" dirty="0"/>
              <a:t>Impact Investing</a:t>
            </a:r>
          </a:p>
          <a:p>
            <a:pPr algn="ctr"/>
            <a:endParaRPr lang="en-US" b="1" dirty="0"/>
          </a:p>
          <a:p>
            <a:pPr algn="ctr"/>
            <a:endParaRPr lang="en-US" b="1" dirty="0"/>
          </a:p>
          <a:p>
            <a:pPr algn="ctr"/>
            <a:endParaRPr lang="en-US" b="1" dirty="0"/>
          </a:p>
        </p:txBody>
      </p:sp>
      <p:cxnSp>
        <p:nvCxnSpPr>
          <p:cNvPr id="7" name="Straight Arrow Connector 6">
            <a:extLst>
              <a:ext uri="{FF2B5EF4-FFF2-40B4-BE49-F238E27FC236}">
                <a16:creationId xmlns:a16="http://schemas.microsoft.com/office/drawing/2014/main" xmlns="" id="{EDB2BF1D-C65E-0146-AC1F-46DABF39C8E3}"/>
              </a:ext>
            </a:extLst>
          </p:cNvPr>
          <p:cNvCxnSpPr>
            <a:cxnSpLocks/>
          </p:cNvCxnSpPr>
          <p:nvPr/>
        </p:nvCxnSpPr>
        <p:spPr>
          <a:xfrm>
            <a:off x="5214938" y="5315039"/>
            <a:ext cx="2414588" cy="0"/>
          </a:xfrm>
          <a:prstGeom prst="straightConnector1">
            <a:avLst/>
          </a:prstGeom>
          <a:ln w="203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xmlns="" id="{FFCE6461-A7C9-6F43-9A02-DE9E31058458}"/>
              </a:ext>
            </a:extLst>
          </p:cNvPr>
          <p:cNvSpPr>
            <a:spLocks noGrp="1"/>
          </p:cNvSpPr>
          <p:nvPr>
            <p:ph type="sldNum" sz="quarter" idx="12"/>
          </p:nvPr>
        </p:nvSpPr>
        <p:spPr/>
        <p:txBody>
          <a:bodyPr/>
          <a:lstStyle/>
          <a:p>
            <a:fld id="{E6ECC69C-0012-B549-9231-46403942E0E3}" type="slidenum">
              <a:rPr lang="en-US" smtClean="0"/>
              <a:t>8</a:t>
            </a:fld>
            <a:endParaRPr lang="en-US"/>
          </a:p>
        </p:txBody>
      </p:sp>
      <p:sp>
        <p:nvSpPr>
          <p:cNvPr id="11" name="Footer Placeholder 1">
            <a:extLst>
              <a:ext uri="{FF2B5EF4-FFF2-40B4-BE49-F238E27FC236}">
                <a16:creationId xmlns:a16="http://schemas.microsoft.com/office/drawing/2014/main" xmlns="" id="{B112E769-6804-C246-84B8-AF32AA9AB6EE}"/>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196924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604FA-01EE-994A-B1F3-43FD432A4881}"/>
              </a:ext>
            </a:extLst>
          </p:cNvPr>
          <p:cNvSpPr>
            <a:spLocks noGrp="1"/>
          </p:cNvSpPr>
          <p:nvPr>
            <p:ph type="title"/>
          </p:nvPr>
        </p:nvSpPr>
        <p:spPr/>
        <p:txBody>
          <a:bodyPr/>
          <a:lstStyle/>
          <a:p>
            <a:r>
              <a:rPr lang="en-US" dirty="0">
                <a:solidFill>
                  <a:schemeClr val="bg1"/>
                </a:solidFill>
              </a:rPr>
              <a:t>Mission</a:t>
            </a:r>
          </a:p>
        </p:txBody>
      </p:sp>
      <p:sp>
        <p:nvSpPr>
          <p:cNvPr id="3" name="Content Placeholder 2">
            <a:extLst>
              <a:ext uri="{FF2B5EF4-FFF2-40B4-BE49-F238E27FC236}">
                <a16:creationId xmlns:a16="http://schemas.microsoft.com/office/drawing/2014/main" xmlns="" id="{DD5765A0-BAAA-FF4A-8874-964FC8D06FF7}"/>
              </a:ext>
            </a:extLst>
          </p:cNvPr>
          <p:cNvSpPr>
            <a:spLocks noGrp="1"/>
          </p:cNvSpPr>
          <p:nvPr>
            <p:ph idx="1"/>
          </p:nvPr>
        </p:nvSpPr>
        <p:spPr/>
        <p:txBody>
          <a:bodyPr/>
          <a:lstStyle/>
          <a:p>
            <a:pPr marL="0" indent="0">
              <a:buNone/>
            </a:pPr>
            <a:r>
              <a:rPr lang="en-US" i="1" dirty="0">
                <a:solidFill>
                  <a:schemeClr val="bg1"/>
                </a:solidFill>
              </a:rPr>
              <a:t>Utilize impact investing to demonstrate to the Pacific University community that investment returns and social responsibility are not mutually exclusive. </a:t>
            </a:r>
          </a:p>
        </p:txBody>
      </p:sp>
      <p:sp>
        <p:nvSpPr>
          <p:cNvPr id="5" name="Slide Number Placeholder 4">
            <a:extLst>
              <a:ext uri="{FF2B5EF4-FFF2-40B4-BE49-F238E27FC236}">
                <a16:creationId xmlns:a16="http://schemas.microsoft.com/office/drawing/2014/main" xmlns="" id="{F48EC93B-42A7-1940-A429-11B9CF494393}"/>
              </a:ext>
            </a:extLst>
          </p:cNvPr>
          <p:cNvSpPr>
            <a:spLocks noGrp="1"/>
          </p:cNvSpPr>
          <p:nvPr>
            <p:ph type="sldNum" sz="quarter" idx="12"/>
          </p:nvPr>
        </p:nvSpPr>
        <p:spPr/>
        <p:txBody>
          <a:bodyPr/>
          <a:lstStyle/>
          <a:p>
            <a:fld id="{E6ECC69C-0012-B549-9231-46403942E0E3}" type="slidenum">
              <a:rPr lang="en-US" smtClean="0"/>
              <a:t>9</a:t>
            </a:fld>
            <a:endParaRPr lang="en-US"/>
          </a:p>
        </p:txBody>
      </p:sp>
      <p:sp>
        <p:nvSpPr>
          <p:cNvPr id="6" name="Footer Placeholder 1">
            <a:extLst>
              <a:ext uri="{FF2B5EF4-FFF2-40B4-BE49-F238E27FC236}">
                <a16:creationId xmlns:a16="http://schemas.microsoft.com/office/drawing/2014/main" xmlns="" id="{B0993659-2400-F246-B7B0-59A832C1719B}"/>
              </a:ext>
            </a:extLst>
          </p:cNvPr>
          <p:cNvSpPr>
            <a:spLocks noGrp="1"/>
          </p:cNvSpPr>
          <p:nvPr>
            <p:ph type="ftr" sz="quarter" idx="11"/>
          </p:nvPr>
        </p:nvSpPr>
        <p:spPr/>
        <p:txBody>
          <a:bodyPr/>
          <a:lstStyle/>
          <a:p>
            <a:r>
              <a:rPr lang="en-US" dirty="0">
                <a:solidFill>
                  <a:schemeClr val="bg1"/>
                </a:solidFill>
              </a:rPr>
              <a:t>Pacific Impact Fund</a:t>
            </a:r>
          </a:p>
        </p:txBody>
      </p:sp>
    </p:spTree>
    <p:extLst>
      <p:ext uri="{BB962C8B-B14F-4D97-AF65-F5344CB8AC3E}">
        <p14:creationId xmlns:p14="http://schemas.microsoft.com/office/powerpoint/2010/main" val="569567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884</Words>
  <Application>Microsoft Macintosh PowerPoint</Application>
  <PresentationFormat>Widescreen</PresentationFormat>
  <Paragraphs>170</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Calibri Light</vt:lpstr>
      <vt:lpstr>Mangal</vt:lpstr>
      <vt:lpstr>Arial</vt:lpstr>
      <vt:lpstr>Office Theme</vt:lpstr>
      <vt:lpstr>Pacific Impact Fund</vt:lpstr>
      <vt:lpstr>PowerPoint Presentation</vt:lpstr>
      <vt:lpstr>PowerPoint Presentation</vt:lpstr>
      <vt:lpstr>Rising Support</vt:lpstr>
      <vt:lpstr>Increasing Popularity = Increasing Opportunities</vt:lpstr>
      <vt:lpstr>Role of Pacific University</vt:lpstr>
      <vt:lpstr>Fund Performance Since Inception</vt:lpstr>
      <vt:lpstr>Strategic Plan </vt:lpstr>
      <vt:lpstr>Mission</vt:lpstr>
      <vt:lpstr>Vision</vt:lpstr>
      <vt:lpstr>Operating Principles</vt:lpstr>
      <vt:lpstr>Fund Structure</vt:lpstr>
      <vt:lpstr>Strategic Objectives</vt:lpstr>
      <vt:lpstr>Investment Objectives</vt:lpstr>
      <vt:lpstr>A Note On Due Diligence</vt:lpstr>
      <vt:lpstr>Investment Process</vt:lpstr>
      <vt:lpstr>Performance Monitoring</vt:lpstr>
      <vt:lpstr>Deciding to Sell </vt:lpstr>
      <vt:lpstr>Coming Up</vt:lpstr>
      <vt:lpstr>Guidelines, Not Rules</vt:lpstr>
      <vt:lpstr>Thank you!</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Impact Fund</dc:title>
  <dc:creator>Microsoft Office User</dc:creator>
  <cp:lastModifiedBy>Microsoft Office User</cp:lastModifiedBy>
  <cp:revision>48</cp:revision>
  <dcterms:created xsi:type="dcterms:W3CDTF">2018-05-07T05:53:02Z</dcterms:created>
  <dcterms:modified xsi:type="dcterms:W3CDTF">2018-06-06T20:08:56Z</dcterms:modified>
</cp:coreProperties>
</file>