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3"/>
  </p:notesMasterIdLst>
  <p:sldIdLst>
    <p:sldId id="262" r:id="rId2"/>
    <p:sldId id="256" r:id="rId3"/>
    <p:sldId id="257" r:id="rId4"/>
    <p:sldId id="261" r:id="rId5"/>
    <p:sldId id="263" r:id="rId6"/>
    <p:sldId id="264" r:id="rId7"/>
    <p:sldId id="265" r:id="rId8"/>
    <p:sldId id="266" r:id="rId9"/>
    <p:sldId id="258" r:id="rId10"/>
    <p:sldId id="259" r:id="rId11"/>
    <p:sldId id="260" r:id="rId12"/>
  </p:sldIdLst>
  <p:sldSz cx="43891200" cy="27432000"/>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8640">
          <p15:clr>
            <a:srgbClr val="A4A3A4"/>
          </p15:clr>
        </p15:guide>
        <p15:guide id="2" pos="1384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721"/>
  </p:normalViewPr>
  <p:slideViewPr>
    <p:cSldViewPr snapToGrid="0">
      <p:cViewPr varScale="1">
        <p:scale>
          <a:sx n="27" d="100"/>
          <a:sy n="27" d="100"/>
        </p:scale>
        <p:origin x="1192" y="232"/>
      </p:cViewPr>
      <p:guideLst>
        <p:guide orient="horz" pos="8640"/>
        <p:guide pos="138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Users\kenzie\Documents\BIO103H%20Final%20Data.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000" b="0" i="0" u="none" strike="noStrike" kern="1200" spc="0" baseline="0">
                <a:solidFill>
                  <a:schemeClr val="tx1">
                    <a:lumMod val="65000"/>
                    <a:lumOff val="35000"/>
                  </a:schemeClr>
                </a:solidFill>
                <a:latin typeface="+mn-lt"/>
                <a:ea typeface="+mn-ea"/>
                <a:cs typeface="+mn-cs"/>
              </a:defRPr>
            </a:pPr>
            <a:r>
              <a:rPr lang="en-US" sz="4400" b="1" baseline="0" dirty="0">
                <a:solidFill>
                  <a:schemeClr val="tx1"/>
                </a:solidFill>
              </a:rPr>
              <a:t>Graph 1</a:t>
            </a:r>
          </a:p>
          <a:p>
            <a:pPr>
              <a:defRPr sz="3000"/>
            </a:pPr>
            <a:endParaRPr lang="en-US" sz="3000" baseline="0" dirty="0"/>
          </a:p>
        </c:rich>
      </c:tx>
      <c:layout>
        <c:manualLayout>
          <c:xMode val="edge"/>
          <c:yMode val="edge"/>
          <c:x val="0"/>
          <c:y val="4.0255707685916776E-2"/>
        </c:manualLayout>
      </c:layout>
      <c:overlay val="0"/>
      <c:spPr>
        <a:noFill/>
        <a:ln>
          <a:noFill/>
        </a:ln>
        <a:effectLst/>
      </c:spPr>
      <c:txPr>
        <a:bodyPr rot="0" spcFirstLastPara="1" vertOverflow="ellipsis" vert="horz" wrap="square" anchor="ctr" anchorCtr="1"/>
        <a:lstStyle/>
        <a:p>
          <a:pPr>
            <a:defRPr sz="3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45712884250453506"/>
          <c:y val="0.11733374174950381"/>
          <c:w val="0.43962982847894977"/>
          <c:h val="0.60375647766229301"/>
        </c:manualLayout>
      </c:layout>
      <c:pieChart>
        <c:varyColors val="1"/>
        <c:ser>
          <c:idx val="0"/>
          <c:order val="0"/>
          <c:tx>
            <c:strRef>
              <c:f>Sheet1!$B$1</c:f>
              <c:strCache>
                <c:ptCount val="1"/>
                <c:pt idx="0">
                  <c:v>Column1</c:v>
                </c:pt>
              </c:strCache>
            </c:strRef>
          </c:tx>
          <c:dPt>
            <c:idx val="0"/>
            <c:bubble3D val="0"/>
            <c:spPr>
              <a:solidFill>
                <a:srgbClr val="005200"/>
              </a:solidFill>
              <a:ln w="19050">
                <a:solidFill>
                  <a:schemeClr val="lt1"/>
                </a:solidFill>
              </a:ln>
              <a:effectLst/>
            </c:spPr>
            <c:extLst>
              <c:ext xmlns:c16="http://schemas.microsoft.com/office/drawing/2014/chart" uri="{C3380CC4-5D6E-409C-BE32-E72D297353CC}">
                <c16:uniqueId val="{00000006-0020-41A6-8D3D-397F8D6D519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DE8-44A8-9091-9305C7D809DF}"/>
              </c:ext>
            </c:extLst>
          </c:dPt>
          <c:dPt>
            <c:idx val="2"/>
            <c:bubble3D val="0"/>
            <c:spPr>
              <a:solidFill>
                <a:srgbClr val="7030A0"/>
              </a:solidFill>
              <a:ln w="19050">
                <a:solidFill>
                  <a:schemeClr val="lt1"/>
                </a:solidFill>
              </a:ln>
              <a:effectLst/>
            </c:spPr>
            <c:extLst>
              <c:ext xmlns:c16="http://schemas.microsoft.com/office/drawing/2014/chart" uri="{C3380CC4-5D6E-409C-BE32-E72D297353CC}">
                <c16:uniqueId val="{00000003-0020-41A6-8D3D-397F8D6D51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2-0020-41A6-8D3D-397F8D6D5199}"/>
              </c:ext>
            </c:extLst>
          </c:dPt>
          <c:dPt>
            <c:idx val="4"/>
            <c:bubble3D val="0"/>
            <c:spPr>
              <a:solidFill>
                <a:srgbClr val="FFFF00"/>
              </a:solidFill>
              <a:ln w="19050">
                <a:solidFill>
                  <a:schemeClr val="lt1"/>
                </a:solidFill>
              </a:ln>
              <a:effectLst/>
            </c:spPr>
            <c:extLst>
              <c:ext xmlns:c16="http://schemas.microsoft.com/office/drawing/2014/chart" uri="{C3380CC4-5D6E-409C-BE32-E72D297353CC}">
                <c16:uniqueId val="{00000004-0020-41A6-8D3D-397F8D6D5199}"/>
              </c:ext>
            </c:extLst>
          </c:dPt>
          <c:dPt>
            <c:idx val="5"/>
            <c:bubble3D val="0"/>
            <c:spPr>
              <a:solidFill>
                <a:srgbClr val="58F74E"/>
              </a:solidFill>
              <a:ln w="19050">
                <a:solidFill>
                  <a:schemeClr val="lt1"/>
                </a:solidFill>
              </a:ln>
              <a:effectLst/>
            </c:spPr>
            <c:extLst>
              <c:ext xmlns:c16="http://schemas.microsoft.com/office/drawing/2014/chart" uri="{C3380CC4-5D6E-409C-BE32-E72D297353CC}">
                <c16:uniqueId val="{00000005-0020-41A6-8D3D-397F8D6D5199}"/>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DDE8-44A8-9091-9305C7D809DF}"/>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DDE8-44A8-9091-9305C7D809DF}"/>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01-0020-41A6-8D3D-397F8D6D5199}"/>
              </c:ext>
            </c:extLst>
          </c:dPt>
          <c:cat>
            <c:strRef>
              <c:f>Sheet1!$A$2:$A$10</c:f>
              <c:strCache>
                <c:ptCount val="9"/>
                <c:pt idx="0">
                  <c:v>Linanthus bicolor </c:v>
                </c:pt>
                <c:pt idx="1">
                  <c:v>Camassia leichtlinii</c:v>
                </c:pt>
                <c:pt idx="2">
                  <c:v>Vicia hirsuta</c:v>
                </c:pt>
                <c:pt idx="3">
                  <c:v>Vicia sativa</c:v>
                </c:pt>
                <c:pt idx="4">
                  <c:v>Linum bienne</c:v>
                </c:pt>
                <c:pt idx="5">
                  <c:v>Poterium sanguisorba</c:v>
                </c:pt>
                <c:pt idx="6">
                  <c:v>Triphysaria pusilla </c:v>
                </c:pt>
                <c:pt idx="7">
                  <c:v>Ranunculus occidentalis</c:v>
                </c:pt>
                <c:pt idx="8">
                  <c:v>Grasses, mosses, clovers</c:v>
                </c:pt>
              </c:strCache>
            </c:strRef>
          </c:cat>
          <c:val>
            <c:numRef>
              <c:f>Sheet1!$B$2:$B$10</c:f>
              <c:numCache>
                <c:formatCode>General</c:formatCode>
                <c:ptCount val="9"/>
                <c:pt idx="0" formatCode="0%">
                  <c:v>0.05</c:v>
                </c:pt>
                <c:pt idx="1">
                  <c:v>0</c:v>
                </c:pt>
                <c:pt idx="2" formatCode="0%">
                  <c:v>0.05</c:v>
                </c:pt>
                <c:pt idx="3" formatCode="0%">
                  <c:v>0.05</c:v>
                </c:pt>
                <c:pt idx="4" formatCode="0%">
                  <c:v>0.1</c:v>
                </c:pt>
                <c:pt idx="5" formatCode="0%">
                  <c:v>0.02</c:v>
                </c:pt>
                <c:pt idx="6" formatCode="0%">
                  <c:v>0.05</c:v>
                </c:pt>
                <c:pt idx="7" formatCode="0%">
                  <c:v>0.1</c:v>
                </c:pt>
                <c:pt idx="8" formatCode="0%">
                  <c:v>0.56999999999999995</c:v>
                </c:pt>
              </c:numCache>
            </c:numRef>
          </c:val>
          <c:extLst>
            <c:ext xmlns:c16="http://schemas.microsoft.com/office/drawing/2014/chart" uri="{C3380CC4-5D6E-409C-BE32-E72D297353CC}">
              <c16:uniqueId val="{00000000-0020-41A6-8D3D-397F8D6D5199}"/>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6.2085528682108773E-3"/>
          <c:y val="9.6048321787184407E-2"/>
          <c:w val="0.53063792514074049"/>
          <c:h val="0.53766464276872583"/>
        </c:manualLayout>
      </c:layout>
      <c:overlay val="0"/>
      <c:spPr>
        <a:noFill/>
        <a:ln>
          <a:noFill/>
        </a:ln>
        <a:effectLst/>
      </c:spPr>
      <c:txPr>
        <a:bodyPr rot="0" spcFirstLastPara="1" vertOverflow="ellipsis" vert="horz" wrap="square" anchor="ctr" anchorCtr="1"/>
        <a:lstStyle/>
        <a:p>
          <a:pPr>
            <a:defRPr sz="3000" b="1" i="1"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dirty="0"/>
              <a:t>Mycorrhizal Species</a:t>
            </a:r>
            <a:r>
              <a:rPr lang="en-US" baseline="0" dirty="0"/>
              <a:t> </a:t>
            </a:r>
            <a:r>
              <a:rPr lang="en-US" dirty="0"/>
              <a:t>Richness v. Precipitation in Month Before Collection</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25400" cap="rnd">
              <a:noFill/>
              <a:round/>
            </a:ln>
            <a:effectLst>
              <a:outerShdw blurRad="40000" dist="23000" dir="5400000" rotWithShape="0">
                <a:srgbClr val="000000">
                  <a:alpha val="35000"/>
                </a:srgbClr>
              </a:outerShdw>
            </a:effectLst>
          </c:spPr>
          <c:marker>
            <c:symbol val="circle"/>
            <c:size val="6"/>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w="9525" cap="rnd">
                <a:solidFill>
                  <a:schemeClr val="accent1"/>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trendline>
            <c:spPr>
              <a:ln w="19050" cap="rnd">
                <a:solidFill>
                  <a:schemeClr val="accent1"/>
                </a:solidFill>
              </a:ln>
              <a:effectLst/>
            </c:spPr>
            <c:trendlineType val="linear"/>
            <c:dispRSqr val="1"/>
            <c:dispEq val="0"/>
            <c:trendlineLbl>
              <c:numFmt formatCode="General" sourceLinked="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trendlineLbl>
          </c:trendline>
          <c:xVal>
            <c:numRef>
              <c:f>Sheet1!$C$3:$C$22</c:f>
              <c:numCache>
                <c:formatCode>General</c:formatCode>
                <c:ptCount val="20"/>
                <c:pt idx="0">
                  <c:v>0.05</c:v>
                </c:pt>
                <c:pt idx="1">
                  <c:v>0.09</c:v>
                </c:pt>
                <c:pt idx="2">
                  <c:v>0.06</c:v>
                </c:pt>
                <c:pt idx="3">
                  <c:v>0.18</c:v>
                </c:pt>
                <c:pt idx="4">
                  <c:v>0</c:v>
                </c:pt>
                <c:pt idx="5">
                  <c:v>0.05</c:v>
                </c:pt>
                <c:pt idx="6">
                  <c:v>0</c:v>
                </c:pt>
                <c:pt idx="7">
                  <c:v>0.09</c:v>
                </c:pt>
                <c:pt idx="8">
                  <c:v>0.17</c:v>
                </c:pt>
                <c:pt idx="9">
                  <c:v>0.02</c:v>
                </c:pt>
                <c:pt idx="10">
                  <c:v>0.04</c:v>
                </c:pt>
                <c:pt idx="11">
                  <c:v>0.13</c:v>
                </c:pt>
                <c:pt idx="12">
                  <c:v>0.03</c:v>
                </c:pt>
                <c:pt idx="13">
                  <c:v>0.09</c:v>
                </c:pt>
                <c:pt idx="14">
                  <c:v>0.03</c:v>
                </c:pt>
                <c:pt idx="16">
                  <c:v>0.02</c:v>
                </c:pt>
                <c:pt idx="17">
                  <c:v>0.12</c:v>
                </c:pt>
                <c:pt idx="18">
                  <c:v>0.01</c:v>
                </c:pt>
                <c:pt idx="19">
                  <c:v>0.04</c:v>
                </c:pt>
              </c:numCache>
            </c:numRef>
          </c:xVal>
          <c:yVal>
            <c:numRef>
              <c:f>Sheet1!$D$3:$D$22</c:f>
              <c:numCache>
                <c:formatCode>General</c:formatCode>
                <c:ptCount val="20"/>
                <c:pt idx="0">
                  <c:v>2</c:v>
                </c:pt>
                <c:pt idx="1">
                  <c:v>16</c:v>
                </c:pt>
                <c:pt idx="2">
                  <c:v>17</c:v>
                </c:pt>
                <c:pt idx="3">
                  <c:v>22</c:v>
                </c:pt>
                <c:pt idx="4">
                  <c:v>0</c:v>
                </c:pt>
                <c:pt idx="5">
                  <c:v>14</c:v>
                </c:pt>
                <c:pt idx="6">
                  <c:v>0</c:v>
                </c:pt>
                <c:pt idx="7">
                  <c:v>2</c:v>
                </c:pt>
                <c:pt idx="8">
                  <c:v>21</c:v>
                </c:pt>
                <c:pt idx="9">
                  <c:v>24</c:v>
                </c:pt>
                <c:pt idx="10">
                  <c:v>22</c:v>
                </c:pt>
                <c:pt idx="11">
                  <c:v>25</c:v>
                </c:pt>
                <c:pt idx="12">
                  <c:v>1</c:v>
                </c:pt>
                <c:pt idx="13">
                  <c:v>4</c:v>
                </c:pt>
                <c:pt idx="14">
                  <c:v>3</c:v>
                </c:pt>
                <c:pt idx="16">
                  <c:v>3</c:v>
                </c:pt>
                <c:pt idx="17">
                  <c:v>9</c:v>
                </c:pt>
                <c:pt idx="18">
                  <c:v>1</c:v>
                </c:pt>
                <c:pt idx="19">
                  <c:v>1</c:v>
                </c:pt>
              </c:numCache>
            </c:numRef>
          </c:yVal>
          <c:smooth val="0"/>
          <c:extLst>
            <c:ext xmlns:c16="http://schemas.microsoft.com/office/drawing/2014/chart" uri="{C3380CC4-5D6E-409C-BE32-E72D297353CC}">
              <c16:uniqueId val="{00000001-88FC-3246-BD95-404426005130}"/>
            </c:ext>
          </c:extLst>
        </c:ser>
        <c:dLbls>
          <c:showLegendKey val="0"/>
          <c:showVal val="0"/>
          <c:showCatName val="0"/>
          <c:showSerName val="0"/>
          <c:showPercent val="0"/>
          <c:showBubbleSize val="0"/>
        </c:dLbls>
        <c:axId val="1598196928"/>
        <c:axId val="1600824208"/>
      </c:scatterChart>
      <c:valAx>
        <c:axId val="159819692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US"/>
                  <a:t>Precipitation in the month before collection (in inches/day on average)</a:t>
                </a:r>
              </a:p>
            </c:rich>
          </c:tx>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00824208"/>
        <c:crosses val="autoZero"/>
        <c:crossBetween val="midCat"/>
      </c:valAx>
      <c:valAx>
        <c:axId val="16008242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US"/>
                  <a:t>Mycorrhizal Species Richness</a:t>
                </a:r>
              </a:p>
            </c:rich>
          </c:tx>
          <c:overlay val="0"/>
          <c:spPr>
            <a:noFill/>
            <a:ln>
              <a:noFill/>
            </a:ln>
            <a:effectLst/>
          </c:spPr>
          <c:txPr>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9819692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rawings/drawing1.xml><?xml version="1.0" encoding="utf-8"?>
<c:userShapes xmlns:c="http://schemas.openxmlformats.org/drawingml/2006/chart">
  <cdr:relSizeAnchor xmlns:cdr="http://schemas.openxmlformats.org/drawingml/2006/chartDrawing">
    <cdr:from>
      <cdr:x>0.03516</cdr:x>
      <cdr:y>0.67767</cdr:y>
    </cdr:from>
    <cdr:to>
      <cdr:x>0.50404</cdr:x>
      <cdr:y>0.71714</cdr:y>
    </cdr:to>
    <cdr:sp macro="" textlink="">
      <cdr:nvSpPr>
        <cdr:cNvPr id="2" name="TextBox 1"/>
        <cdr:cNvSpPr txBox="1"/>
      </cdr:nvSpPr>
      <cdr:spPr>
        <a:xfrm xmlns:a="http://schemas.openxmlformats.org/drawingml/2006/main">
          <a:off x="575380" y="8075137"/>
          <a:ext cx="7673008" cy="47029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62" tIns="46568" rIns="93162" bIns="46568" anchor="t" anchorCtr="0"/>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4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4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44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970938" y="0"/>
            <a:ext cx="3037840" cy="464820"/>
          </a:xfrm>
          <a:prstGeom prst="rect">
            <a:avLst/>
          </a:prstGeom>
          <a:noFill/>
          <a:ln>
            <a:noFill/>
          </a:ln>
        </p:spPr>
        <p:txBody>
          <a:bodyPr spcFirstLastPara="1" wrap="square" lIns="93162" tIns="46568" rIns="93162" bIns="46568" anchor="t" anchorCtr="0"/>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4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4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44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715963" y="696913"/>
            <a:ext cx="55784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lstStyle>
            <a:lvl1pPr marL="457200" marR="0" lvl="0" indent="-228600" algn="l" rtl="0">
              <a:spcBef>
                <a:spcPts val="630"/>
              </a:spcBef>
              <a:spcAft>
                <a:spcPts val="0"/>
              </a:spcAft>
              <a:buSzPts val="1400"/>
              <a:buNone/>
              <a:defRPr sz="2100" b="0" i="0" u="none" strike="noStrike" cap="none">
                <a:solidFill>
                  <a:schemeClr val="dk1"/>
                </a:solidFill>
                <a:latin typeface="Calibri"/>
                <a:ea typeface="Calibri"/>
                <a:cs typeface="Calibri"/>
                <a:sym typeface="Calibri"/>
              </a:defRPr>
            </a:lvl1pPr>
            <a:lvl2pPr marL="914400" marR="0" lvl="1" indent="-228600" algn="l" rtl="0">
              <a:spcBef>
                <a:spcPts val="630"/>
              </a:spcBef>
              <a:spcAft>
                <a:spcPts val="0"/>
              </a:spcAft>
              <a:buSzPts val="1400"/>
              <a:buNone/>
              <a:defRPr sz="2100" b="0" i="0" u="none" strike="noStrike" cap="none">
                <a:solidFill>
                  <a:schemeClr val="dk1"/>
                </a:solidFill>
                <a:latin typeface="Calibri"/>
                <a:ea typeface="Calibri"/>
                <a:cs typeface="Calibri"/>
                <a:sym typeface="Calibri"/>
              </a:defRPr>
            </a:lvl2pPr>
            <a:lvl3pPr marL="1371600" marR="0" lvl="2" indent="-228600" algn="l" rtl="0">
              <a:spcBef>
                <a:spcPts val="630"/>
              </a:spcBef>
              <a:spcAft>
                <a:spcPts val="0"/>
              </a:spcAft>
              <a:buSzPts val="1400"/>
              <a:buNone/>
              <a:defRPr sz="2100" b="0" i="0" u="none" strike="noStrike" cap="none">
                <a:solidFill>
                  <a:schemeClr val="dk1"/>
                </a:solidFill>
                <a:latin typeface="Calibri"/>
                <a:ea typeface="Calibri"/>
                <a:cs typeface="Calibri"/>
                <a:sym typeface="Calibri"/>
              </a:defRPr>
            </a:lvl3pPr>
            <a:lvl4pPr marL="1828800" marR="0" lvl="3" indent="-228600" algn="l" rtl="0">
              <a:spcBef>
                <a:spcPts val="630"/>
              </a:spcBef>
              <a:spcAft>
                <a:spcPts val="0"/>
              </a:spcAft>
              <a:buSzPts val="1400"/>
              <a:buNone/>
              <a:defRPr sz="2100" b="0" i="0" u="none" strike="noStrike" cap="none">
                <a:solidFill>
                  <a:schemeClr val="dk1"/>
                </a:solidFill>
                <a:latin typeface="Calibri"/>
                <a:ea typeface="Calibri"/>
                <a:cs typeface="Calibri"/>
                <a:sym typeface="Calibri"/>
              </a:defRPr>
            </a:lvl4pPr>
            <a:lvl5pPr marL="2286000" marR="0" lvl="4" indent="-228600" algn="l" rtl="0">
              <a:spcBef>
                <a:spcPts val="630"/>
              </a:spcBef>
              <a:spcAft>
                <a:spcPts val="0"/>
              </a:spcAft>
              <a:buSzPts val="1400"/>
              <a:buNone/>
              <a:defRPr sz="21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4820"/>
          </a:xfrm>
          <a:prstGeom prst="rect">
            <a:avLst/>
          </a:prstGeom>
          <a:noFill/>
          <a:ln>
            <a:noFill/>
          </a:ln>
        </p:spPr>
        <p:txBody>
          <a:bodyPr spcFirstLastPara="1" wrap="square" lIns="93162" tIns="46568" rIns="93162" bIns="46568" anchor="b" anchorCtr="0"/>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4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4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44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smtClean="0">
                <a:solidFill>
                  <a:schemeClr val="dk1"/>
                </a:solidFill>
              </a:rPr>
              <a:pPr algn="r"/>
              <a:t>‹#›</a:t>
            </a:fld>
            <a:endParaRPr lang="en-US" sz="1200">
              <a:solidFill>
                <a:schemeClr val="dk1"/>
              </a:solidFil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mailto:Joann.Otto@wwu.edu"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mailto:Joann.Otto@wwu.edu"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mailto:Joann.Otto@wwu.edu"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a:solidFill>
                  <a:schemeClr val="dk1"/>
                </a:solidFill>
              </a:rPr>
              <a:t>Photos should be at least 300dpi, but not more than 5-12 mgs each. Your poster is set to be enlarged 200% so do not change the page size to fit another poster size. Posters (3’ x 4’) will be printed. Please email your poster as a PPT file. </a:t>
            </a:r>
            <a:r>
              <a:rPr lang="en-US"/>
              <a:t>You can change the font size, colors, column widths, add photos, institutional logos, graphics, etc. This template can also be used as a starting point and you can be as creative as you want in your poster. However, we would like to have all of the posters the same size and we will be printed at the same time, at the same print shop.</a:t>
            </a:r>
            <a:endParaRPr/>
          </a:p>
          <a:p>
            <a:pPr marL="0" lvl="0" indent="0" algn="l" rtl="0">
              <a:lnSpc>
                <a:spcPct val="90000"/>
              </a:lnSpc>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Arial"/>
                <a:ea typeface="Arial"/>
                <a:cs typeface="Arial"/>
                <a:sym typeface="Arial"/>
              </a:rPr>
              <a:t>1</a:t>
            </a:fld>
            <a:endParaRPr>
              <a:latin typeface="Arial"/>
              <a:ea typeface="Arial"/>
              <a:cs typeface="Arial"/>
              <a:sym typeface="Arial"/>
            </a:endParaRPr>
          </a:p>
        </p:txBody>
      </p:sp>
    </p:spTree>
    <p:extLst>
      <p:ext uri="{BB962C8B-B14F-4D97-AF65-F5344CB8AC3E}">
        <p14:creationId xmlns:p14="http://schemas.microsoft.com/office/powerpoint/2010/main" val="1210181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715963" y="696913"/>
            <a:ext cx="5578475"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6" name="Google Shape;86;p1: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lnSpc>
                <a:spcPct val="90000"/>
              </a:lnSpc>
              <a:spcBef>
                <a:spcPts val="0"/>
              </a:spcBef>
            </a:pPr>
            <a:r>
              <a:rPr lang="en-US">
                <a:solidFill>
                  <a:schemeClr val="dk1"/>
                </a:solidFill>
              </a:rPr>
              <a:t>Photos should be at least 300dpi, but not more than 5-12 mgs each. Your poster is set to be enlarged 200% so do not change the page size to fit another poster size. Posters (3’ x 4’) will be printed. Please email your poster as a PPT file. </a:t>
            </a:r>
            <a:r>
              <a:rPr lang="en-US"/>
              <a:t>You can change the font size, colors, column widths, add photos, institutional logos, graphics, etc. This template can also be used as a starting point and you can be as creative as you want in your poster. However, we would like to have all of the posters the same size and we will be printed at the same time, at the same print shop.</a:t>
            </a:r>
            <a:endParaRPr/>
          </a:p>
          <a:p>
            <a:pPr marL="0" indent="0">
              <a:lnSpc>
                <a:spcPct val="90000"/>
              </a:lnSpc>
              <a:spcBef>
                <a:spcPts val="0"/>
              </a:spcBef>
            </a:pPr>
            <a:endParaRPr/>
          </a:p>
        </p:txBody>
      </p:sp>
      <p:sp>
        <p:nvSpPr>
          <p:cNvPr id="87" name="Google Shape;87;p1: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latin typeface="Arial"/>
                <a:ea typeface="Arial"/>
                <a:cs typeface="Arial"/>
                <a:sym typeface="Arial"/>
              </a:rPr>
              <a:pPr algn="r"/>
              <a:t>10</a:t>
            </a:fld>
            <a:endParaRPr>
              <a:latin typeface="Arial"/>
              <a:ea typeface="Arial"/>
              <a:cs typeface="Arial"/>
              <a:sym typeface="Arial"/>
            </a:endParaRPr>
          </a:p>
        </p:txBody>
      </p:sp>
    </p:spTree>
    <p:extLst>
      <p:ext uri="{BB962C8B-B14F-4D97-AF65-F5344CB8AC3E}">
        <p14:creationId xmlns:p14="http://schemas.microsoft.com/office/powerpoint/2010/main" val="4277521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p:cNvSpPr>
          <p:nvPr>
            <p:ph type="sldImg"/>
          </p:nvPr>
        </p:nvSpPr>
        <p:spPr bwMode="auto">
          <a:xfrm>
            <a:off x="715963" y="696913"/>
            <a:ext cx="5578475" cy="3486150"/>
          </a:xfrm>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normAutofit lnSpcReduction="10000"/>
          </a:bodyPr>
          <a:lstStyle/>
          <a:p>
            <a:pPr eaLnBrk="1" hangingPunct="1"/>
            <a:r>
              <a:rPr lang="en-US" dirty="0">
                <a:solidFill>
                  <a:schemeClr val="tx1"/>
                </a:solidFill>
                <a:ea typeface="ＭＳ Ｐゴシック" pitchFamily="43" charset="-128"/>
                <a:cs typeface="ＭＳ Ｐゴシック" pitchFamily="43" charset="-128"/>
              </a:rPr>
              <a:t>Photos should be at least 300dpi, but not more than 5-12 mgs each. Your poster is set to be enlarged 200% so do not change the page size to fit another poster size. </a:t>
            </a:r>
            <a:r>
              <a:rPr lang="en-US" baseline="0" dirty="0">
                <a:solidFill>
                  <a:schemeClr val="tx1"/>
                </a:solidFill>
                <a:ea typeface="ＭＳ Ｐゴシック" pitchFamily="43" charset="-128"/>
                <a:cs typeface="ＭＳ Ｐゴシック" pitchFamily="43" charset="-128"/>
              </a:rPr>
              <a:t>Posters (</a:t>
            </a:r>
            <a:r>
              <a:rPr lang="en-US" dirty="0">
                <a:solidFill>
                  <a:schemeClr val="tx1"/>
                </a:solidFill>
                <a:ea typeface="ＭＳ Ｐゴシック" pitchFamily="43" charset="-128"/>
                <a:cs typeface="ＭＳ Ｐゴシック" pitchFamily="43" charset="-128"/>
              </a:rPr>
              <a:t>3’ x 4’</a:t>
            </a:r>
            <a:r>
              <a:rPr lang="en-US" baseline="0" dirty="0">
                <a:solidFill>
                  <a:schemeClr val="tx1"/>
                </a:solidFill>
                <a:ea typeface="ＭＳ Ｐゴシック" pitchFamily="43" charset="-128"/>
                <a:cs typeface="ＭＳ Ｐゴシック" pitchFamily="43" charset="-128"/>
              </a:rPr>
              <a:t>) will be printed. Please email your poster as a PPT file. </a:t>
            </a:r>
            <a:r>
              <a:rPr lang="en-US" dirty="0">
                <a:ea typeface="ＭＳ Ｐゴシック" pitchFamily="43" charset="-128"/>
                <a:cs typeface="ＭＳ Ｐゴシック" pitchFamily="43" charset="-128"/>
              </a:rPr>
              <a:t>You can change the font size, colors, column widths,</a:t>
            </a:r>
            <a:r>
              <a:rPr lang="en-US" baseline="0" dirty="0">
                <a:ea typeface="ＭＳ Ｐゴシック" pitchFamily="43" charset="-128"/>
                <a:cs typeface="ＭＳ Ｐゴシック" pitchFamily="43" charset="-128"/>
              </a:rPr>
              <a:t> add photos, institutional logos, graphics, etc</a:t>
            </a:r>
            <a:r>
              <a:rPr lang="en-US" dirty="0">
                <a:ea typeface="ＭＳ Ｐゴシック" pitchFamily="43" charset="-128"/>
                <a:cs typeface="ＭＳ Ｐゴシック" pitchFamily="43" charset="-128"/>
              </a:rPr>
              <a:t>.</a:t>
            </a:r>
            <a:r>
              <a:rPr lang="en-US" baseline="0" dirty="0">
                <a:ea typeface="ＭＳ Ｐゴシック" pitchFamily="43" charset="-128"/>
                <a:cs typeface="ＭＳ Ｐゴシック" pitchFamily="43" charset="-128"/>
              </a:rPr>
              <a:t> This</a:t>
            </a:r>
            <a:r>
              <a:rPr lang="en-US" dirty="0">
                <a:ea typeface="ＭＳ Ｐゴシック" pitchFamily="43" charset="-128"/>
                <a:cs typeface="ＭＳ Ｐゴシック" pitchFamily="43" charset="-128"/>
              </a:rPr>
              <a:t> template can also be used as a starting</a:t>
            </a:r>
            <a:r>
              <a:rPr lang="en-US" baseline="0" dirty="0">
                <a:ea typeface="ＭＳ Ｐゴシック" pitchFamily="43" charset="-128"/>
                <a:cs typeface="ＭＳ Ｐゴシック" pitchFamily="43" charset="-128"/>
              </a:rPr>
              <a:t> point and you can be as creative as you want in your poster. However, we would like to have all of the posters the same size and we will be printed at the same time, at the same </a:t>
            </a:r>
            <a:r>
              <a:rPr lang="en-US" baseline="0">
                <a:ea typeface="ＭＳ Ｐゴシック" pitchFamily="43" charset="-128"/>
                <a:cs typeface="ＭＳ Ｐゴシック" pitchFamily="43" charset="-128"/>
              </a:rPr>
              <a:t>print shop.</a:t>
            </a:r>
            <a:endParaRPr lang="en-US" dirty="0">
              <a:ea typeface="ＭＳ Ｐゴシック" pitchFamily="43" charset="-128"/>
              <a:cs typeface="ＭＳ Ｐゴシック" pitchFamily="43" charset="-128"/>
            </a:endParaRPr>
          </a:p>
          <a:p>
            <a:pPr eaLnBrk="1" hangingPunct="1">
              <a:spcBef>
                <a:spcPct val="0"/>
              </a:spcBef>
            </a:pPr>
            <a:endParaRPr lang="en-US" dirty="0">
              <a:ea typeface="ＭＳ Ｐゴシック" pitchFamily="43" charset="-128"/>
              <a:cs typeface="ＭＳ Ｐゴシック" pitchFamily="43" charset="-128"/>
            </a:endParaRPr>
          </a:p>
        </p:txBody>
      </p:sp>
      <p:sp>
        <p:nvSpPr>
          <p:cNvPr id="15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9C208E4-B987-4B62-B5BE-FC5AEB15C575}" type="slidenum">
              <a:rPr lang="en-US" smtClean="0">
                <a:latin typeface="Arial" pitchFamily="43" charset="0"/>
                <a:ea typeface="ヒラギノ角ゴ Pro W3" pitchFamily="43" charset="-128"/>
                <a:cs typeface="ヒラギノ角ゴ Pro W3" pitchFamily="43" charset="-128"/>
              </a:rPr>
              <a:pPr/>
              <a:t>11</a:t>
            </a:fld>
            <a:endParaRPr lang="en-US" dirty="0">
              <a:latin typeface="Arial" pitchFamily="43" charset="0"/>
              <a:ea typeface="ヒラギノ角ゴ Pro W3" pitchFamily="43" charset="-128"/>
              <a:cs typeface="ヒラギノ角ゴ Pro W3" pitchFamily="43" charset="-128"/>
            </a:endParaRPr>
          </a:p>
        </p:txBody>
      </p:sp>
    </p:spTree>
    <p:extLst>
      <p:ext uri="{BB962C8B-B14F-4D97-AF65-F5344CB8AC3E}">
        <p14:creationId xmlns:p14="http://schemas.microsoft.com/office/powerpoint/2010/main" val="48056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715963" y="696913"/>
            <a:ext cx="5578475"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6" name="Google Shape;86;p1: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lnSpc>
                <a:spcPct val="90000"/>
              </a:lnSpc>
              <a:spcBef>
                <a:spcPts val="0"/>
              </a:spcBef>
            </a:pPr>
            <a:r>
              <a:rPr lang="en-US">
                <a:solidFill>
                  <a:schemeClr val="dk1"/>
                </a:solidFill>
              </a:rPr>
              <a:t>Photos should be at least 300dpi, but not more than 5-12 mgs each. Your poster is set to be enlarged 200% so do not change the page size to fit another poster size. Posters (3’ x 4’) will be printed. Please email your poster as a PPT file. </a:t>
            </a:r>
            <a:r>
              <a:rPr lang="en-US"/>
              <a:t>You can change the font size, colors, column widths, add photos, institutional logos, graphics, etc. This template can also be used as a starting point and you can be as creative as you want in your poster. However, we would like to have all of the posters the same size and we will be printed at the same time, at the same print shop.</a:t>
            </a:r>
            <a:endParaRPr/>
          </a:p>
          <a:p>
            <a:pPr marL="0" indent="0">
              <a:lnSpc>
                <a:spcPct val="90000"/>
              </a:lnSpc>
              <a:spcBef>
                <a:spcPts val="0"/>
              </a:spcBef>
            </a:pPr>
            <a:endParaRPr/>
          </a:p>
        </p:txBody>
      </p:sp>
      <p:sp>
        <p:nvSpPr>
          <p:cNvPr id="87" name="Google Shape;87;p1: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latin typeface="Arial"/>
                <a:ea typeface="Arial"/>
                <a:cs typeface="Arial"/>
                <a:sym typeface="Arial"/>
              </a:rPr>
              <a:pPr algn="r"/>
              <a:t>2</a:t>
            </a:fld>
            <a:endParaRPr>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p:cNvSpPr>
          <p:nvPr>
            <p:ph type="sldImg"/>
          </p:nvPr>
        </p:nvSpPr>
        <p:spPr bwMode="auto">
          <a:xfrm>
            <a:off x="715963" y="696913"/>
            <a:ext cx="5578475" cy="3486150"/>
          </a:xfrm>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normAutofit lnSpcReduction="10000"/>
          </a:bodyPr>
          <a:lstStyle/>
          <a:p>
            <a:pPr eaLnBrk="1" hangingPunct="1"/>
            <a:r>
              <a:rPr lang="en-US" dirty="0">
                <a:solidFill>
                  <a:schemeClr val="tx1"/>
                </a:solidFill>
                <a:ea typeface="ＭＳ Ｐゴシック" pitchFamily="43" charset="-128"/>
                <a:cs typeface="ＭＳ Ｐゴシック" pitchFamily="43" charset="-128"/>
              </a:rPr>
              <a:t>Photos should be at least 300dpi, but not more than 5-12 mgs each. Your poster is set to be enlarged 200% so do not change the page size to fit another poster size. </a:t>
            </a:r>
            <a:r>
              <a:rPr lang="en-US" baseline="0" dirty="0">
                <a:solidFill>
                  <a:schemeClr val="tx1"/>
                </a:solidFill>
                <a:ea typeface="ＭＳ Ｐゴシック" pitchFamily="43" charset="-128"/>
                <a:cs typeface="ＭＳ Ｐゴシック" pitchFamily="43" charset="-128"/>
              </a:rPr>
              <a:t>Posters (</a:t>
            </a:r>
            <a:r>
              <a:rPr lang="en-US" dirty="0">
                <a:solidFill>
                  <a:schemeClr val="tx1"/>
                </a:solidFill>
                <a:ea typeface="ＭＳ Ｐゴシック" pitchFamily="43" charset="-128"/>
                <a:cs typeface="ＭＳ Ｐゴシック" pitchFamily="43" charset="-128"/>
              </a:rPr>
              <a:t>3’ x 4’</a:t>
            </a:r>
            <a:r>
              <a:rPr lang="en-US" baseline="0" dirty="0">
                <a:solidFill>
                  <a:schemeClr val="tx1"/>
                </a:solidFill>
                <a:ea typeface="ＭＳ Ｐゴシック" pitchFamily="43" charset="-128"/>
                <a:cs typeface="ＭＳ Ｐゴシック" pitchFamily="43" charset="-128"/>
              </a:rPr>
              <a:t>) will be printed. Please email your poster as a PPT file. </a:t>
            </a:r>
            <a:r>
              <a:rPr lang="en-US" dirty="0">
                <a:ea typeface="ＭＳ Ｐゴシック" pitchFamily="43" charset="-128"/>
                <a:cs typeface="ＭＳ Ｐゴシック" pitchFamily="43" charset="-128"/>
              </a:rPr>
              <a:t>You can change the font size, colors, column widths,</a:t>
            </a:r>
            <a:r>
              <a:rPr lang="en-US" baseline="0" dirty="0">
                <a:ea typeface="ＭＳ Ｐゴシック" pitchFamily="43" charset="-128"/>
                <a:cs typeface="ＭＳ Ｐゴシック" pitchFamily="43" charset="-128"/>
              </a:rPr>
              <a:t> add photos, institutional logos, graphics, etc</a:t>
            </a:r>
            <a:r>
              <a:rPr lang="en-US" dirty="0">
                <a:ea typeface="ＭＳ Ｐゴシック" pitchFamily="43" charset="-128"/>
                <a:cs typeface="ＭＳ Ｐゴシック" pitchFamily="43" charset="-128"/>
              </a:rPr>
              <a:t>.</a:t>
            </a:r>
            <a:r>
              <a:rPr lang="en-US" baseline="0" dirty="0">
                <a:ea typeface="ＭＳ Ｐゴシック" pitchFamily="43" charset="-128"/>
                <a:cs typeface="ＭＳ Ｐゴシック" pitchFamily="43" charset="-128"/>
              </a:rPr>
              <a:t> This</a:t>
            </a:r>
            <a:r>
              <a:rPr lang="en-US" dirty="0">
                <a:ea typeface="ＭＳ Ｐゴシック" pitchFamily="43" charset="-128"/>
                <a:cs typeface="ＭＳ Ｐゴシック" pitchFamily="43" charset="-128"/>
              </a:rPr>
              <a:t> template can also be used as a starting</a:t>
            </a:r>
            <a:r>
              <a:rPr lang="en-US" baseline="0" dirty="0">
                <a:ea typeface="ＭＳ Ｐゴシック" pitchFamily="43" charset="-128"/>
                <a:cs typeface="ＭＳ Ｐゴシック" pitchFamily="43" charset="-128"/>
              </a:rPr>
              <a:t> point and you can be as creative as you want in your poster. However, we would like to have all of the posters the same size and we will be printed at the same time, at the same print shop.</a:t>
            </a:r>
            <a:endParaRPr lang="en-US" dirty="0">
              <a:ea typeface="ＭＳ Ｐゴシック" pitchFamily="43" charset="-128"/>
              <a:cs typeface="ＭＳ Ｐゴシック" pitchFamily="43" charset="-128"/>
            </a:endParaRPr>
          </a:p>
          <a:p>
            <a:pPr eaLnBrk="1" hangingPunct="1">
              <a:spcBef>
                <a:spcPct val="0"/>
              </a:spcBef>
            </a:pPr>
            <a:endParaRPr lang="en-US" dirty="0">
              <a:ea typeface="ＭＳ Ｐゴシック" pitchFamily="43" charset="-128"/>
              <a:cs typeface="ＭＳ Ｐゴシック" pitchFamily="43" charset="-128"/>
            </a:endParaRPr>
          </a:p>
        </p:txBody>
      </p:sp>
      <p:sp>
        <p:nvSpPr>
          <p:cNvPr id="15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9C208E4-B987-4B62-B5BE-FC5AEB15C575}" type="slidenum">
              <a:rPr lang="en-US" smtClean="0">
                <a:latin typeface="Arial" pitchFamily="43" charset="0"/>
                <a:ea typeface="ヒラギノ角ゴ Pro W3" pitchFamily="43" charset="-128"/>
                <a:cs typeface="ヒラギノ角ゴ Pro W3" pitchFamily="43" charset="-128"/>
              </a:rPr>
              <a:pPr/>
              <a:t>3</a:t>
            </a:fld>
            <a:endParaRPr lang="en-US" dirty="0">
              <a:latin typeface="Arial" pitchFamily="43" charset="0"/>
              <a:ea typeface="ヒラギノ角ゴ Pro W3" pitchFamily="43" charset="-128"/>
              <a:cs typeface="ヒラギノ角ゴ Pro W3" pitchFamily="43" charset="-128"/>
            </a:endParaRPr>
          </a:p>
        </p:txBody>
      </p:sp>
    </p:spTree>
    <p:extLst>
      <p:ext uri="{BB962C8B-B14F-4D97-AF65-F5344CB8AC3E}">
        <p14:creationId xmlns:p14="http://schemas.microsoft.com/office/powerpoint/2010/main" val="1895086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715963" y="696913"/>
            <a:ext cx="5578475"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6" name="Google Shape;86;p1: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lnSpc>
                <a:spcPct val="90000"/>
              </a:lnSpc>
              <a:spcBef>
                <a:spcPts val="0"/>
              </a:spcBef>
            </a:pPr>
            <a:r>
              <a:rPr lang="en-US">
                <a:solidFill>
                  <a:schemeClr val="dk1"/>
                </a:solidFill>
              </a:rPr>
              <a:t>Photos should be at least 300dpi, but not more than 5-12 mgs each. Your poster is set to be enlarged 200% so do not change the page size to fit another poster size. Posters (3’ x 4’) will be printed. Please email your poster as a PPT file. </a:t>
            </a:r>
            <a:r>
              <a:rPr lang="en-US"/>
              <a:t>You can change the font size, colors, column widths, add photos, institutional logos, graphics, etc. This template can also be used as a starting point and you can be as creative as you want in your poster. However, we would like to have all of the posters the same size and we will be printed at the same time, at the same print shop.</a:t>
            </a:r>
            <a:endParaRPr/>
          </a:p>
          <a:p>
            <a:pPr marL="0" indent="0">
              <a:lnSpc>
                <a:spcPct val="90000"/>
              </a:lnSpc>
              <a:spcBef>
                <a:spcPts val="0"/>
              </a:spcBef>
            </a:pPr>
            <a:endParaRPr/>
          </a:p>
        </p:txBody>
      </p:sp>
      <p:sp>
        <p:nvSpPr>
          <p:cNvPr id="87" name="Google Shape;87;p1: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latin typeface="Arial"/>
                <a:ea typeface="Arial"/>
                <a:cs typeface="Arial"/>
                <a:sym typeface="Arial"/>
              </a:rPr>
              <a:pPr algn="r"/>
              <a:t>4</a:t>
            </a:fld>
            <a:endParaRPr>
              <a:latin typeface="Arial"/>
              <a:ea typeface="Arial"/>
              <a:cs typeface="Arial"/>
              <a:sym typeface="Arial"/>
            </a:endParaRPr>
          </a:p>
        </p:txBody>
      </p:sp>
    </p:spTree>
    <p:extLst>
      <p:ext uri="{BB962C8B-B14F-4D97-AF65-F5344CB8AC3E}">
        <p14:creationId xmlns:p14="http://schemas.microsoft.com/office/powerpoint/2010/main" val="2279439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p:cNvSpPr>
          <p:nvPr>
            <p:ph type="sldImg"/>
          </p:nvPr>
        </p:nvSpPr>
        <p:spPr bwMode="auto">
          <a:xfrm>
            <a:off x="685800" y="685800"/>
            <a:ext cx="5486400" cy="3429000"/>
          </a:xfrm>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a:solidFill>
                  <a:schemeClr val="tx1"/>
                </a:solidFill>
                <a:ea typeface="ＭＳ Ｐゴシック" pitchFamily="43" charset="-128"/>
                <a:cs typeface="ＭＳ Ｐゴシック" pitchFamily="43" charset="-128"/>
              </a:rPr>
              <a:t>Photos should be at least 300dpi, but not more than 5-12 mgs each. Your poster is set to be enlarged 200% so do not change the page size to fit another poster size. </a:t>
            </a:r>
            <a:r>
              <a:rPr lang="en-US" baseline="0" dirty="0">
                <a:solidFill>
                  <a:schemeClr val="tx1"/>
                </a:solidFill>
                <a:ea typeface="ＭＳ Ｐゴシック" pitchFamily="43" charset="-128"/>
                <a:cs typeface="ＭＳ Ｐゴシック" pitchFamily="43" charset="-128"/>
              </a:rPr>
              <a:t>Posters (</a:t>
            </a:r>
            <a:r>
              <a:rPr lang="en-US" dirty="0">
                <a:solidFill>
                  <a:schemeClr val="tx1"/>
                </a:solidFill>
                <a:ea typeface="ＭＳ Ｐゴシック" pitchFamily="43" charset="-128"/>
                <a:cs typeface="ＭＳ Ｐゴシック" pitchFamily="43" charset="-128"/>
              </a:rPr>
              <a:t>3’ x 4’</a:t>
            </a:r>
            <a:r>
              <a:rPr lang="en-US" baseline="0" dirty="0">
                <a:solidFill>
                  <a:schemeClr val="tx1"/>
                </a:solidFill>
                <a:ea typeface="ＭＳ Ｐゴシック" pitchFamily="43" charset="-128"/>
                <a:cs typeface="ＭＳ Ｐゴシック" pitchFamily="43" charset="-128"/>
              </a:rPr>
              <a:t>) will be printed at WWU using the same purchase order at the same time. Please email your poster as a PPT file to by Joann Otto at WWU by April 20, 2015.  </a:t>
            </a:r>
            <a:r>
              <a:rPr lang="en-US" dirty="0">
                <a:solidFill>
                  <a:schemeClr val="tx1"/>
                </a:solidFill>
                <a:ea typeface="ＭＳ Ｐゴシック" pitchFamily="43" charset="-128"/>
                <a:cs typeface="ＭＳ Ｐゴシック" pitchFamily="43" charset="-128"/>
              </a:rPr>
              <a:t>Please</a:t>
            </a:r>
            <a:r>
              <a:rPr lang="en-US" baseline="0" dirty="0">
                <a:solidFill>
                  <a:schemeClr val="tx1"/>
                </a:solidFill>
                <a:ea typeface="ＭＳ Ｐゴシック" pitchFamily="43" charset="-128"/>
                <a:cs typeface="ＭＳ Ｐゴシック" pitchFamily="43" charset="-128"/>
              </a:rPr>
              <a:t> contact Joann Otto (</a:t>
            </a:r>
            <a:r>
              <a:rPr lang="en-US" sz="1200" u="sng" kern="1200" dirty="0">
                <a:solidFill>
                  <a:schemeClr val="tx1"/>
                </a:solidFill>
                <a:latin typeface="+mn-lt"/>
                <a:ea typeface="ＭＳ Ｐゴシック" pitchFamily="37" charset="-128"/>
                <a:cs typeface="ＭＳ Ｐゴシック" pitchFamily="37" charset="-128"/>
                <a:hlinkClick r:id="rId3"/>
              </a:rPr>
              <a:t>Joann.Otto@wwu.edu</a:t>
            </a:r>
            <a:r>
              <a:rPr lang="en-US" sz="1200" u="none" kern="1200" dirty="0">
                <a:solidFill>
                  <a:schemeClr val="tx1"/>
                </a:solidFill>
                <a:latin typeface="+mn-lt"/>
                <a:ea typeface="ＭＳ Ｐゴシック" pitchFamily="37" charset="-128"/>
                <a:cs typeface="ＭＳ Ｐゴシック" pitchFamily="37" charset="-128"/>
              </a:rPr>
              <a:t>)</a:t>
            </a:r>
            <a:r>
              <a:rPr lang="en-US" sz="1200" u="none" kern="1200" baseline="0" dirty="0">
                <a:solidFill>
                  <a:schemeClr val="tx1"/>
                </a:solidFill>
                <a:latin typeface="+mn-lt"/>
                <a:ea typeface="ＭＳ Ｐゴシック" pitchFamily="37" charset="-128"/>
                <a:cs typeface="ＭＳ Ｐゴシック" pitchFamily="37" charset="-128"/>
              </a:rPr>
              <a:t> </a:t>
            </a:r>
            <a:r>
              <a:rPr lang="en-US" baseline="0" dirty="0">
                <a:solidFill>
                  <a:schemeClr val="tx1"/>
                </a:solidFill>
                <a:ea typeface="ＭＳ Ｐゴシック" pitchFamily="43" charset="-128"/>
                <a:cs typeface="ＭＳ Ｐゴシック" pitchFamily="43" charset="-128"/>
              </a:rPr>
              <a:t>with questions about poster printing. </a:t>
            </a:r>
            <a:r>
              <a:rPr lang="en-US" b="0" baseline="0" dirty="0">
                <a:solidFill>
                  <a:schemeClr val="tx1"/>
                </a:solidFill>
                <a:ea typeface="ＭＳ Ｐゴシック" pitchFamily="43" charset="-128"/>
                <a:cs typeface="ＭＳ Ｐゴシック" pitchFamily="43" charset="-128"/>
              </a:rPr>
              <a:t>Also please put your institution </a:t>
            </a:r>
            <a:r>
              <a:rPr lang="en-US" b="1" baseline="0" dirty="0">
                <a:solidFill>
                  <a:schemeClr val="tx1"/>
                </a:solidFill>
                <a:ea typeface="ＭＳ Ｐゴシック" pitchFamily="43" charset="-128"/>
                <a:cs typeface="ＭＳ Ｐゴシック" pitchFamily="43" charset="-128"/>
              </a:rPr>
              <a:t>“logo” </a:t>
            </a:r>
            <a:r>
              <a:rPr lang="en-US" b="0" baseline="0" dirty="0">
                <a:solidFill>
                  <a:schemeClr val="tx1"/>
                </a:solidFill>
                <a:ea typeface="ＭＳ Ｐゴシック" pitchFamily="43" charset="-128"/>
                <a:cs typeface="ＭＳ Ｐゴシック" pitchFamily="43" charset="-128"/>
              </a:rPr>
              <a:t>on your poster. </a:t>
            </a:r>
            <a:endParaRPr lang="en-US" b="0" dirty="0">
              <a:solidFill>
                <a:schemeClr val="tx1"/>
              </a:solidFill>
              <a:ea typeface="ＭＳ Ｐゴシック" pitchFamily="43" charset="-128"/>
              <a:cs typeface="ＭＳ Ｐゴシック" pitchFamily="43" charset="-128"/>
            </a:endParaRPr>
          </a:p>
          <a:p>
            <a:pPr eaLnBrk="1" hangingPunct="1"/>
            <a:r>
              <a:rPr lang="en-US" u="none" dirty="0">
                <a:ea typeface="ＭＳ Ｐゴシック" pitchFamily="43" charset="-128"/>
                <a:cs typeface="ＭＳ Ｐゴシック" pitchFamily="43" charset="-128"/>
              </a:rPr>
              <a:t>Please note that</a:t>
            </a:r>
            <a:r>
              <a:rPr lang="en-US" u="none" baseline="0" dirty="0">
                <a:ea typeface="ＭＳ Ｐゴシック" pitchFamily="43" charset="-128"/>
                <a:cs typeface="ＭＳ Ｐゴシック" pitchFamily="43" charset="-128"/>
              </a:rPr>
              <a:t> this template is provided to simplify your effort to prepare a poster for the NW Biology meeting. </a:t>
            </a:r>
            <a:r>
              <a:rPr lang="en-US" dirty="0">
                <a:ea typeface="ＭＳ Ｐゴシック" pitchFamily="43" charset="-128"/>
                <a:cs typeface="ＭＳ Ｐゴシック" pitchFamily="43" charset="-128"/>
              </a:rPr>
              <a:t>You can change the font size, colors, column widths,</a:t>
            </a:r>
            <a:r>
              <a:rPr lang="en-US" baseline="0" dirty="0">
                <a:ea typeface="ＭＳ Ｐゴシック" pitchFamily="43" charset="-128"/>
                <a:cs typeface="ＭＳ Ｐゴシック" pitchFamily="43" charset="-128"/>
              </a:rPr>
              <a:t> add photos, institutional logos, graphics, etc</a:t>
            </a:r>
            <a:r>
              <a:rPr lang="en-US" dirty="0">
                <a:ea typeface="ＭＳ Ｐゴシック" pitchFamily="43" charset="-128"/>
                <a:cs typeface="ＭＳ Ｐゴシック" pitchFamily="43" charset="-128"/>
              </a:rPr>
              <a:t>.</a:t>
            </a:r>
            <a:r>
              <a:rPr lang="en-US" baseline="0" dirty="0">
                <a:ea typeface="ＭＳ Ｐゴシック" pitchFamily="43" charset="-128"/>
                <a:cs typeface="ＭＳ Ｐゴシック" pitchFamily="43" charset="-128"/>
              </a:rPr>
              <a:t> This</a:t>
            </a:r>
            <a:r>
              <a:rPr lang="en-US" dirty="0">
                <a:ea typeface="ＭＳ Ｐゴシック" pitchFamily="43" charset="-128"/>
                <a:cs typeface="ＭＳ Ｐゴシック" pitchFamily="43" charset="-128"/>
              </a:rPr>
              <a:t> template can also be used as a starting</a:t>
            </a:r>
            <a:r>
              <a:rPr lang="en-US" baseline="0" dirty="0">
                <a:ea typeface="ＭＳ Ｐゴシック" pitchFamily="43" charset="-128"/>
                <a:cs typeface="ＭＳ Ｐゴシック" pitchFamily="43" charset="-128"/>
              </a:rPr>
              <a:t> point and you can be as creative as you want in your poster. However, we would like to have all of the posters the same size and we will be printed at the same time, at the same print shop in order to easily pay for printing with one purchase order.</a:t>
            </a:r>
            <a:endParaRPr lang="en-US" dirty="0">
              <a:ea typeface="ＭＳ Ｐゴシック" pitchFamily="43" charset="-128"/>
              <a:cs typeface="ＭＳ Ｐゴシック" pitchFamily="43" charset="-128"/>
            </a:endParaRPr>
          </a:p>
          <a:p>
            <a:pPr eaLnBrk="1" hangingPunct="1">
              <a:spcBef>
                <a:spcPct val="0"/>
              </a:spcBef>
            </a:pPr>
            <a:endParaRPr lang="en-US" dirty="0">
              <a:ea typeface="ＭＳ Ｐゴシック" pitchFamily="43" charset="-128"/>
              <a:cs typeface="ＭＳ Ｐゴシック" pitchFamily="43" charset="-128"/>
            </a:endParaRPr>
          </a:p>
        </p:txBody>
      </p:sp>
      <p:sp>
        <p:nvSpPr>
          <p:cNvPr id="15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9C208E4-B987-4B62-B5BE-FC5AEB15C575}" type="slidenum">
              <a:rPr lang="en-US" smtClean="0">
                <a:solidFill>
                  <a:prstClr val="black"/>
                </a:solidFill>
                <a:latin typeface="Arial" pitchFamily="43" charset="0"/>
                <a:ea typeface="ヒラギノ角ゴ Pro W3" pitchFamily="43" charset="-128"/>
                <a:cs typeface="ヒラギノ角ゴ Pro W3" pitchFamily="43" charset="-128"/>
              </a:rPr>
              <a:pPr/>
              <a:t>5</a:t>
            </a:fld>
            <a:endParaRPr lang="en-US" dirty="0">
              <a:solidFill>
                <a:prstClr val="black"/>
              </a:solidFill>
              <a:latin typeface="Arial" pitchFamily="43" charset="0"/>
              <a:ea typeface="ヒラギノ角ゴ Pro W3" pitchFamily="43" charset="-128"/>
              <a:cs typeface="ヒラギノ角ゴ Pro W3" pitchFamily="43" charset="-128"/>
            </a:endParaRPr>
          </a:p>
        </p:txBody>
      </p:sp>
    </p:spTree>
    <p:extLst>
      <p:ext uri="{BB962C8B-B14F-4D97-AF65-F5344CB8AC3E}">
        <p14:creationId xmlns:p14="http://schemas.microsoft.com/office/powerpoint/2010/main" val="2124811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p:cNvSpPr>
          <p:nvPr>
            <p:ph type="sldImg"/>
          </p:nvPr>
        </p:nvSpPr>
        <p:spPr bwMode="auto">
          <a:xfrm>
            <a:off x="685800" y="685800"/>
            <a:ext cx="5486400" cy="3429000"/>
          </a:xfrm>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a:solidFill>
                  <a:schemeClr val="tx1"/>
                </a:solidFill>
                <a:ea typeface="ＭＳ Ｐゴシック" pitchFamily="43" charset="-128"/>
                <a:cs typeface="ＭＳ Ｐゴシック" pitchFamily="43" charset="-128"/>
              </a:rPr>
              <a:t>Photos should be at least 300dpi, but not more than 5-12 mgs each. Your poster is set to be enlarged 200% so do not change the page size to fit another poster size. </a:t>
            </a:r>
            <a:r>
              <a:rPr lang="en-US" baseline="0" dirty="0">
                <a:solidFill>
                  <a:schemeClr val="tx1"/>
                </a:solidFill>
                <a:ea typeface="ＭＳ Ｐゴシック" pitchFamily="43" charset="-128"/>
                <a:cs typeface="ＭＳ Ｐゴシック" pitchFamily="43" charset="-128"/>
              </a:rPr>
              <a:t>Posters (</a:t>
            </a:r>
            <a:r>
              <a:rPr lang="en-US" dirty="0">
                <a:solidFill>
                  <a:schemeClr val="tx1"/>
                </a:solidFill>
                <a:ea typeface="ＭＳ Ｐゴシック" pitchFamily="43" charset="-128"/>
                <a:cs typeface="ＭＳ Ｐゴシック" pitchFamily="43" charset="-128"/>
              </a:rPr>
              <a:t>3’ x 4’</a:t>
            </a:r>
            <a:r>
              <a:rPr lang="en-US" baseline="0" dirty="0">
                <a:solidFill>
                  <a:schemeClr val="tx1"/>
                </a:solidFill>
                <a:ea typeface="ＭＳ Ｐゴシック" pitchFamily="43" charset="-128"/>
                <a:cs typeface="ＭＳ Ｐゴシック" pitchFamily="43" charset="-128"/>
              </a:rPr>
              <a:t>) will be printed at WWU using the same purchase order at the same time. Please email your poster as a PPT file to by Joann Otto at WWU by April 20, 2015.  </a:t>
            </a:r>
            <a:r>
              <a:rPr lang="en-US" dirty="0">
                <a:solidFill>
                  <a:schemeClr val="tx1"/>
                </a:solidFill>
                <a:ea typeface="ＭＳ Ｐゴシック" pitchFamily="43" charset="-128"/>
                <a:cs typeface="ＭＳ Ｐゴシック" pitchFamily="43" charset="-128"/>
              </a:rPr>
              <a:t>Please</a:t>
            </a:r>
            <a:r>
              <a:rPr lang="en-US" baseline="0" dirty="0">
                <a:solidFill>
                  <a:schemeClr val="tx1"/>
                </a:solidFill>
                <a:ea typeface="ＭＳ Ｐゴシック" pitchFamily="43" charset="-128"/>
                <a:cs typeface="ＭＳ Ｐゴシック" pitchFamily="43" charset="-128"/>
              </a:rPr>
              <a:t> contact Joann Otto (</a:t>
            </a:r>
            <a:r>
              <a:rPr lang="en-US" sz="1200" u="sng" kern="1200" dirty="0">
                <a:solidFill>
                  <a:schemeClr val="tx1"/>
                </a:solidFill>
                <a:latin typeface="+mn-lt"/>
                <a:ea typeface="ＭＳ Ｐゴシック" pitchFamily="37" charset="-128"/>
                <a:cs typeface="ＭＳ Ｐゴシック" pitchFamily="37" charset="-128"/>
                <a:hlinkClick r:id="rId3"/>
              </a:rPr>
              <a:t>Joann.Otto@wwu.edu</a:t>
            </a:r>
            <a:r>
              <a:rPr lang="en-US" sz="1200" u="none" kern="1200" dirty="0">
                <a:solidFill>
                  <a:schemeClr val="tx1"/>
                </a:solidFill>
                <a:latin typeface="+mn-lt"/>
                <a:ea typeface="ＭＳ Ｐゴシック" pitchFamily="37" charset="-128"/>
                <a:cs typeface="ＭＳ Ｐゴシック" pitchFamily="37" charset="-128"/>
              </a:rPr>
              <a:t>)</a:t>
            </a:r>
            <a:r>
              <a:rPr lang="en-US" sz="1200" u="none" kern="1200" baseline="0" dirty="0">
                <a:solidFill>
                  <a:schemeClr val="tx1"/>
                </a:solidFill>
                <a:latin typeface="+mn-lt"/>
                <a:ea typeface="ＭＳ Ｐゴシック" pitchFamily="37" charset="-128"/>
                <a:cs typeface="ＭＳ Ｐゴシック" pitchFamily="37" charset="-128"/>
              </a:rPr>
              <a:t> </a:t>
            </a:r>
            <a:r>
              <a:rPr lang="en-US" baseline="0" dirty="0">
                <a:solidFill>
                  <a:schemeClr val="tx1"/>
                </a:solidFill>
                <a:ea typeface="ＭＳ Ｐゴシック" pitchFamily="43" charset="-128"/>
                <a:cs typeface="ＭＳ Ｐゴシック" pitchFamily="43" charset="-128"/>
              </a:rPr>
              <a:t>with questions about poster printing. </a:t>
            </a:r>
            <a:r>
              <a:rPr lang="en-US" b="0" baseline="0" dirty="0">
                <a:solidFill>
                  <a:schemeClr val="tx1"/>
                </a:solidFill>
                <a:ea typeface="ＭＳ Ｐゴシック" pitchFamily="43" charset="-128"/>
                <a:cs typeface="ＭＳ Ｐゴシック" pitchFamily="43" charset="-128"/>
              </a:rPr>
              <a:t>Also please put your institution </a:t>
            </a:r>
            <a:r>
              <a:rPr lang="en-US" b="1" baseline="0" dirty="0">
                <a:solidFill>
                  <a:schemeClr val="tx1"/>
                </a:solidFill>
                <a:ea typeface="ＭＳ Ｐゴシック" pitchFamily="43" charset="-128"/>
                <a:cs typeface="ＭＳ Ｐゴシック" pitchFamily="43" charset="-128"/>
              </a:rPr>
              <a:t>“logo” </a:t>
            </a:r>
            <a:r>
              <a:rPr lang="en-US" b="0" baseline="0" dirty="0">
                <a:solidFill>
                  <a:schemeClr val="tx1"/>
                </a:solidFill>
                <a:ea typeface="ＭＳ Ｐゴシック" pitchFamily="43" charset="-128"/>
                <a:cs typeface="ＭＳ Ｐゴシック" pitchFamily="43" charset="-128"/>
              </a:rPr>
              <a:t>on your poster. </a:t>
            </a:r>
            <a:endParaRPr lang="en-US" b="0" dirty="0">
              <a:solidFill>
                <a:schemeClr val="tx1"/>
              </a:solidFill>
              <a:ea typeface="ＭＳ Ｐゴシック" pitchFamily="43" charset="-128"/>
              <a:cs typeface="ＭＳ Ｐゴシック" pitchFamily="43" charset="-128"/>
            </a:endParaRPr>
          </a:p>
          <a:p>
            <a:pPr eaLnBrk="1" hangingPunct="1"/>
            <a:r>
              <a:rPr lang="en-US" u="none" dirty="0">
                <a:ea typeface="ＭＳ Ｐゴシック" pitchFamily="43" charset="-128"/>
                <a:cs typeface="ＭＳ Ｐゴシック" pitchFamily="43" charset="-128"/>
              </a:rPr>
              <a:t>Please note that</a:t>
            </a:r>
            <a:r>
              <a:rPr lang="en-US" u="none" baseline="0" dirty="0">
                <a:ea typeface="ＭＳ Ｐゴシック" pitchFamily="43" charset="-128"/>
                <a:cs typeface="ＭＳ Ｐゴシック" pitchFamily="43" charset="-128"/>
              </a:rPr>
              <a:t> this template is provided to simplify your effort to prepare a poster for the NW Biology meeting. </a:t>
            </a:r>
            <a:r>
              <a:rPr lang="en-US" dirty="0">
                <a:ea typeface="ＭＳ Ｐゴシック" pitchFamily="43" charset="-128"/>
                <a:cs typeface="ＭＳ Ｐゴシック" pitchFamily="43" charset="-128"/>
              </a:rPr>
              <a:t>You can change the font size, colors, column widths,</a:t>
            </a:r>
            <a:r>
              <a:rPr lang="en-US" baseline="0" dirty="0">
                <a:ea typeface="ＭＳ Ｐゴシック" pitchFamily="43" charset="-128"/>
                <a:cs typeface="ＭＳ Ｐゴシック" pitchFamily="43" charset="-128"/>
              </a:rPr>
              <a:t> add photos, institutional logos, graphics, etc</a:t>
            </a:r>
            <a:r>
              <a:rPr lang="en-US" dirty="0">
                <a:ea typeface="ＭＳ Ｐゴシック" pitchFamily="43" charset="-128"/>
                <a:cs typeface="ＭＳ Ｐゴシック" pitchFamily="43" charset="-128"/>
              </a:rPr>
              <a:t>.</a:t>
            </a:r>
            <a:r>
              <a:rPr lang="en-US" baseline="0" dirty="0">
                <a:ea typeface="ＭＳ Ｐゴシック" pitchFamily="43" charset="-128"/>
                <a:cs typeface="ＭＳ Ｐゴシック" pitchFamily="43" charset="-128"/>
              </a:rPr>
              <a:t> This</a:t>
            </a:r>
            <a:r>
              <a:rPr lang="en-US" dirty="0">
                <a:ea typeface="ＭＳ Ｐゴシック" pitchFamily="43" charset="-128"/>
                <a:cs typeface="ＭＳ Ｐゴシック" pitchFamily="43" charset="-128"/>
              </a:rPr>
              <a:t> template can also be used as a starting</a:t>
            </a:r>
            <a:r>
              <a:rPr lang="en-US" baseline="0" dirty="0">
                <a:ea typeface="ＭＳ Ｐゴシック" pitchFamily="43" charset="-128"/>
                <a:cs typeface="ＭＳ Ｐゴシック" pitchFamily="43" charset="-128"/>
              </a:rPr>
              <a:t> point and you can be as creative as you want in your poster. However, we would like to have all of the posters the same size and we will be printed at the same time, at the same print shop in order to easily pay for printing with one purchase order.</a:t>
            </a:r>
            <a:endParaRPr lang="en-US" dirty="0">
              <a:ea typeface="ＭＳ Ｐゴシック" pitchFamily="43" charset="-128"/>
              <a:cs typeface="ＭＳ Ｐゴシック" pitchFamily="43" charset="-128"/>
            </a:endParaRPr>
          </a:p>
          <a:p>
            <a:pPr eaLnBrk="1" hangingPunct="1">
              <a:spcBef>
                <a:spcPct val="0"/>
              </a:spcBef>
            </a:pPr>
            <a:endParaRPr lang="en-US" dirty="0">
              <a:ea typeface="ＭＳ Ｐゴシック" pitchFamily="43" charset="-128"/>
              <a:cs typeface="ＭＳ Ｐゴシック" pitchFamily="43" charset="-128"/>
            </a:endParaRPr>
          </a:p>
        </p:txBody>
      </p:sp>
      <p:sp>
        <p:nvSpPr>
          <p:cNvPr id="15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9C208E4-B987-4B62-B5BE-FC5AEB15C575}" type="slidenum">
              <a:rPr lang="en-US" smtClean="0">
                <a:solidFill>
                  <a:prstClr val="black"/>
                </a:solidFill>
                <a:latin typeface="Arial" pitchFamily="43" charset="0"/>
                <a:ea typeface="ヒラギノ角ゴ Pro W3" pitchFamily="43" charset="-128"/>
                <a:cs typeface="ヒラギノ角ゴ Pro W3" pitchFamily="43" charset="-128"/>
              </a:rPr>
              <a:pPr/>
              <a:t>6</a:t>
            </a:fld>
            <a:endParaRPr lang="en-US" dirty="0">
              <a:solidFill>
                <a:prstClr val="black"/>
              </a:solidFill>
              <a:latin typeface="Arial" pitchFamily="43" charset="0"/>
              <a:ea typeface="ヒラギノ角ゴ Pro W3" pitchFamily="43" charset="-128"/>
              <a:cs typeface="ヒラギノ角ゴ Pro W3" pitchFamily="43" charset="-128"/>
            </a:endParaRPr>
          </a:p>
        </p:txBody>
      </p:sp>
    </p:spTree>
    <p:extLst>
      <p:ext uri="{BB962C8B-B14F-4D97-AF65-F5344CB8AC3E}">
        <p14:creationId xmlns:p14="http://schemas.microsoft.com/office/powerpoint/2010/main" val="1874901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6" name="Shape 8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00" b="0" i="0" u="none" strike="noStrike" cap="none">
                <a:solidFill>
                  <a:schemeClr val="dk1"/>
                </a:solidFill>
                <a:latin typeface="Calibri"/>
                <a:ea typeface="Calibri"/>
                <a:cs typeface="Calibri"/>
                <a:sym typeface="Calibri"/>
              </a:rPr>
              <a:t>Photos should be at least 300dpi, but not more than 5-12 mgs each. Your poster is set to be enlarged 200% so do not change the page size to fit another poster size. Posters (3’ x 4’) will be printed at WWU using the same purchase order at the same time. Please email your poster as a PPT file to by Joann Otto at WWU by April 20, 2015.  Please contact Joann Otto (</a:t>
            </a:r>
            <a:r>
              <a:rPr lang="en-US" sz="1200" b="0" i="0" u="sng" strike="noStrike" cap="none">
                <a:solidFill>
                  <a:schemeClr val="hlink"/>
                </a:solidFill>
                <a:latin typeface="Calibri"/>
                <a:ea typeface="Calibri"/>
                <a:cs typeface="Calibri"/>
                <a:sym typeface="Calibri"/>
                <a:hlinkClick r:id="rId3"/>
              </a:rPr>
              <a:t>Joann.Otto@wwu.edu</a:t>
            </a:r>
            <a:r>
              <a:rPr lang="en-US" sz="1200" b="0" i="0" u="none" strike="noStrike" cap="none">
                <a:solidFill>
                  <a:schemeClr val="dk1"/>
                </a:solidFill>
                <a:latin typeface="Calibri"/>
                <a:ea typeface="Calibri"/>
                <a:cs typeface="Calibri"/>
                <a:sym typeface="Calibri"/>
              </a:rPr>
              <a:t>) </a:t>
            </a:r>
            <a:r>
              <a:rPr lang="en-US" sz="500" b="0" i="0" u="none" strike="noStrike" cap="none">
                <a:solidFill>
                  <a:schemeClr val="dk1"/>
                </a:solidFill>
                <a:latin typeface="Calibri"/>
                <a:ea typeface="Calibri"/>
                <a:cs typeface="Calibri"/>
                <a:sym typeface="Calibri"/>
              </a:rPr>
              <a:t>with questions about poster printing. Also please put your institution </a:t>
            </a:r>
            <a:r>
              <a:rPr lang="en-US" sz="500" b="1" i="0" u="none" strike="noStrike" cap="none">
                <a:solidFill>
                  <a:schemeClr val="dk1"/>
                </a:solidFill>
                <a:latin typeface="Calibri"/>
                <a:ea typeface="Calibri"/>
                <a:cs typeface="Calibri"/>
                <a:sym typeface="Calibri"/>
              </a:rPr>
              <a:t>“logo” </a:t>
            </a:r>
            <a:r>
              <a:rPr lang="en-US" sz="500" b="0" i="0" u="none" strike="noStrike" cap="none">
                <a:solidFill>
                  <a:schemeClr val="dk1"/>
                </a:solidFill>
                <a:latin typeface="Calibri"/>
                <a:ea typeface="Calibri"/>
                <a:cs typeface="Calibri"/>
                <a:sym typeface="Calibri"/>
              </a:rPr>
              <a:t>on your poster. </a:t>
            </a:r>
            <a:endParaRPr sz="500" b="0" i="0" u="none" strike="noStrike" cap="none">
              <a:solidFill>
                <a:schemeClr val="dk1"/>
              </a:solidFill>
              <a:latin typeface="Calibri"/>
              <a:ea typeface="Calibri"/>
              <a:cs typeface="Calibri"/>
              <a:sym typeface="Calibri"/>
            </a:endParaRPr>
          </a:p>
          <a:p>
            <a:pPr marL="0" marR="0" lvl="0" indent="0" algn="l" rtl="0">
              <a:spcBef>
                <a:spcPts val="150"/>
              </a:spcBef>
              <a:spcAft>
                <a:spcPts val="0"/>
              </a:spcAft>
              <a:buNone/>
            </a:pPr>
            <a:r>
              <a:rPr lang="en-US" sz="500" b="0" i="0" u="none" strike="noStrike" cap="none">
                <a:solidFill>
                  <a:schemeClr val="dk1"/>
                </a:solidFill>
                <a:latin typeface="Calibri"/>
                <a:ea typeface="Calibri"/>
                <a:cs typeface="Calibri"/>
                <a:sym typeface="Calibri"/>
              </a:rPr>
              <a:t>Please note that this template is provided to simplify your effort to prepare a poster for the NW Biology meeting. You can change the font size, colors, column widths, add photos, institutional logos, graphics, etc. This template can also be used as a starting point and you can be as creative as you want in your poster. However, we would like to have all of the posters the same size and we will be printed at the same time, at the same print shop in order to easily pay for printing with one purchase order.</a:t>
            </a:r>
            <a:endParaRPr sz="5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500" b="0" i="0" u="none" strike="noStrike" cap="none">
              <a:solidFill>
                <a:schemeClr val="dk1"/>
              </a:solidFill>
              <a:latin typeface="Calibri"/>
              <a:ea typeface="Calibri"/>
              <a:cs typeface="Calibri"/>
              <a:sym typeface="Calibri"/>
            </a:endParaRPr>
          </a:p>
        </p:txBody>
      </p:sp>
      <p:sp>
        <p:nvSpPr>
          <p:cNvPr id="87" name="Shape 87"/>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3073521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150"/>
              </a:spcBef>
              <a:spcAft>
                <a:spcPts val="0"/>
              </a:spcAft>
              <a:buNone/>
            </a:pPr>
            <a:endParaRPr/>
          </a:p>
        </p:txBody>
      </p:sp>
      <p:sp>
        <p:nvSpPr>
          <p:cNvPr id="87" name="Shape 87"/>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fld id="{00000000-1234-1234-1234-123412341234}" type="slidenum">
              <a:rPr lang="en-US"/>
              <a:pPr/>
              <a:t>8</a:t>
            </a:fld>
            <a:endParaRPr/>
          </a:p>
        </p:txBody>
      </p:sp>
    </p:spTree>
    <p:extLst>
      <p:ext uri="{BB962C8B-B14F-4D97-AF65-F5344CB8AC3E}">
        <p14:creationId xmlns:p14="http://schemas.microsoft.com/office/powerpoint/2010/main" val="3256963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715963" y="696913"/>
            <a:ext cx="5578475"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6" name="Google Shape;86;p1: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lnSpc>
                <a:spcPct val="90000"/>
              </a:lnSpc>
              <a:spcBef>
                <a:spcPts val="0"/>
              </a:spcBef>
            </a:pPr>
            <a:r>
              <a:rPr lang="en-US">
                <a:solidFill>
                  <a:schemeClr val="dk1"/>
                </a:solidFill>
              </a:rPr>
              <a:t>Photos should be at least 300dpi, but not more than 5-12 mgs each. Your poster is set to be enlarged 200% so do not change the page size to fit another poster size. Posters (3’ x 4’) will be printed. Please email your poster as a PPT file. </a:t>
            </a:r>
            <a:r>
              <a:rPr lang="en-US"/>
              <a:t>You can change the font size, colors, column widths, add photos, institutional logos, graphics, etc. This template can also be used as a starting point and you can be as creative as you want in your poster. However, we would like to have all of the posters the same size and we will be printed at the same time, at the same print shop.</a:t>
            </a:r>
            <a:endParaRPr/>
          </a:p>
          <a:p>
            <a:pPr marL="0" indent="0">
              <a:lnSpc>
                <a:spcPct val="90000"/>
              </a:lnSpc>
              <a:spcBef>
                <a:spcPts val="0"/>
              </a:spcBef>
            </a:pPr>
            <a:endParaRPr/>
          </a:p>
        </p:txBody>
      </p:sp>
      <p:sp>
        <p:nvSpPr>
          <p:cNvPr id="87" name="Google Shape;87;p1: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latin typeface="Arial"/>
                <a:ea typeface="Arial"/>
                <a:cs typeface="Arial"/>
                <a:sym typeface="Arial"/>
              </a:rPr>
              <a:pPr algn="r">
                <a:buSzPts val="1400"/>
              </a:pPr>
              <a:t>9</a:t>
            </a:fld>
            <a:endParaRPr>
              <a:latin typeface="Arial"/>
              <a:ea typeface="Arial"/>
              <a:cs typeface="Arial"/>
              <a:sym typeface="Arial"/>
            </a:endParaRPr>
          </a:p>
        </p:txBody>
      </p:sp>
    </p:spTree>
    <p:extLst>
      <p:ext uri="{BB962C8B-B14F-4D97-AF65-F5344CB8AC3E}">
        <p14:creationId xmlns:p14="http://schemas.microsoft.com/office/powerpoint/2010/main" val="2290300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3292480" y="8522231"/>
            <a:ext cx="37306249" cy="5879040"/>
          </a:xfrm>
          <a:prstGeom prst="rect">
            <a:avLst/>
          </a:prstGeom>
          <a:noFill/>
          <a:ln>
            <a:noFill/>
          </a:ln>
        </p:spPr>
        <p:txBody>
          <a:bodyPr spcFirstLastPara="1" wrap="square" lIns="407450" tIns="203725" rIns="407450" bIns="203725"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6584955" y="15544277"/>
            <a:ext cx="30721301" cy="7011461"/>
          </a:xfrm>
          <a:prstGeom prst="rect">
            <a:avLst/>
          </a:prstGeom>
          <a:noFill/>
          <a:ln>
            <a:noFill/>
          </a:ln>
        </p:spPr>
        <p:txBody>
          <a:bodyPr spcFirstLastPara="1" wrap="square" lIns="407450" tIns="203725" rIns="407450" bIns="203725" anchor="t" anchorCtr="0"/>
          <a:lstStyle>
            <a:lvl1pPr lvl="0" algn="ctr">
              <a:spcBef>
                <a:spcPts val="2820"/>
              </a:spcBef>
              <a:spcAft>
                <a:spcPts val="0"/>
              </a:spcAft>
              <a:buClr>
                <a:schemeClr val="dk1"/>
              </a:buClr>
              <a:buSzPts val="14100"/>
              <a:buFont typeface="Arial"/>
              <a:buNone/>
              <a:defRPr/>
            </a:lvl1pPr>
            <a:lvl2pPr lvl="1" algn="ctr">
              <a:spcBef>
                <a:spcPts val="2480"/>
              </a:spcBef>
              <a:spcAft>
                <a:spcPts val="0"/>
              </a:spcAft>
              <a:buClr>
                <a:schemeClr val="dk1"/>
              </a:buClr>
              <a:buSzPts val="12400"/>
              <a:buFont typeface="Arial"/>
              <a:buNone/>
              <a:defRPr/>
            </a:lvl2pPr>
            <a:lvl3pPr lvl="2" algn="ctr">
              <a:spcBef>
                <a:spcPts val="2140"/>
              </a:spcBef>
              <a:spcAft>
                <a:spcPts val="0"/>
              </a:spcAft>
              <a:buClr>
                <a:schemeClr val="dk1"/>
              </a:buClr>
              <a:buSzPts val="10700"/>
              <a:buFont typeface="Arial"/>
              <a:buNone/>
              <a:defRPr/>
            </a:lvl3pPr>
            <a:lvl4pPr lvl="3" algn="ctr">
              <a:spcBef>
                <a:spcPts val="1800"/>
              </a:spcBef>
              <a:spcAft>
                <a:spcPts val="0"/>
              </a:spcAft>
              <a:buClr>
                <a:schemeClr val="dk1"/>
              </a:buClr>
              <a:buSzPts val="9000"/>
              <a:buFont typeface="Arial"/>
              <a:buNone/>
              <a:defRPr/>
            </a:lvl4pPr>
            <a:lvl5pPr lvl="4" algn="ctr">
              <a:spcBef>
                <a:spcPts val="1800"/>
              </a:spcBef>
              <a:spcAft>
                <a:spcPts val="0"/>
              </a:spcAft>
              <a:buClr>
                <a:schemeClr val="dk1"/>
              </a:buClr>
              <a:buSzPts val="9000"/>
              <a:buFont typeface="Arial"/>
              <a:buNone/>
              <a:defRPr/>
            </a:lvl5pPr>
            <a:lvl6pPr lvl="5" algn="ctr">
              <a:spcBef>
                <a:spcPts val="1800"/>
              </a:spcBef>
              <a:spcAft>
                <a:spcPts val="0"/>
              </a:spcAft>
              <a:buClr>
                <a:schemeClr val="dk1"/>
              </a:buClr>
              <a:buSzPts val="9000"/>
              <a:buFont typeface="Arial"/>
              <a:buNone/>
              <a:defRPr/>
            </a:lvl6pPr>
            <a:lvl7pPr lvl="6" algn="ctr">
              <a:spcBef>
                <a:spcPts val="1800"/>
              </a:spcBef>
              <a:spcAft>
                <a:spcPts val="0"/>
              </a:spcAft>
              <a:buClr>
                <a:schemeClr val="dk1"/>
              </a:buClr>
              <a:buSzPts val="9000"/>
              <a:buFont typeface="Arial"/>
              <a:buNone/>
              <a:defRPr/>
            </a:lvl7pPr>
            <a:lvl8pPr lvl="7" algn="ctr">
              <a:spcBef>
                <a:spcPts val="1800"/>
              </a:spcBef>
              <a:spcAft>
                <a:spcPts val="0"/>
              </a:spcAft>
              <a:buClr>
                <a:schemeClr val="dk1"/>
              </a:buClr>
              <a:buSzPts val="9000"/>
              <a:buFont typeface="Arial"/>
              <a:buNone/>
              <a:defRPr/>
            </a:lvl8pPr>
            <a:lvl9pPr lvl="8" algn="ctr">
              <a:spcBef>
                <a:spcPts val="1800"/>
              </a:spcBef>
              <a:spcAft>
                <a:spcPts val="0"/>
              </a:spcAft>
              <a:buClr>
                <a:schemeClr val="dk1"/>
              </a:buClr>
              <a:buSzPts val="9000"/>
              <a:buFont typeface="Arial"/>
              <a:buNone/>
              <a:defRPr/>
            </a:lvl9pPr>
          </a:lstStyle>
          <a:p>
            <a:endParaRPr/>
          </a:p>
        </p:txBody>
      </p:sp>
      <p:sp>
        <p:nvSpPr>
          <p:cNvPr id="18" name="Google Shape;18;p2"/>
          <p:cNvSpPr txBox="1">
            <a:spLocks noGrp="1"/>
          </p:cNvSpPr>
          <p:nvPr>
            <p:ph type="dt" idx="10"/>
          </p:nvPr>
        </p:nvSpPr>
        <p:spPr>
          <a:xfrm>
            <a:off x="3292478" y="24992545"/>
            <a:ext cx="9144002" cy="1830915"/>
          </a:xfrm>
          <a:prstGeom prst="rect">
            <a:avLst/>
          </a:prstGeom>
          <a:noFill/>
          <a:ln>
            <a:noFill/>
          </a:ln>
        </p:spPr>
        <p:txBody>
          <a:bodyPr spcFirstLastPara="1" wrap="square" lIns="407450" tIns="203725" rIns="407450" bIns="203725"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14995530" y="24992545"/>
            <a:ext cx="13900150" cy="1830915"/>
          </a:xfrm>
          <a:prstGeom prst="rect">
            <a:avLst/>
          </a:prstGeom>
          <a:noFill/>
          <a:ln>
            <a:noFill/>
          </a:ln>
        </p:spPr>
        <p:txBody>
          <a:bodyPr spcFirstLastPara="1" wrap="square" lIns="407450" tIns="203725" rIns="407450" bIns="203725"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31454731" y="24992545"/>
            <a:ext cx="9144002" cy="1830915"/>
          </a:xfrm>
          <a:prstGeom prst="rect">
            <a:avLst/>
          </a:prstGeom>
          <a:noFill/>
          <a:ln>
            <a:noFill/>
          </a:ln>
        </p:spPr>
        <p:txBody>
          <a:bodyPr spcFirstLastPara="1" wrap="square" lIns="407450" tIns="203725" rIns="407450" bIns="203725" anchor="t" anchorCtr="0">
            <a:noAutofit/>
          </a:bodyPr>
          <a:lstStyle>
            <a:lvl1pPr marL="0" marR="0" lvl="0" indent="0" algn="r">
              <a:spcBef>
                <a:spcPts val="0"/>
              </a:spcBef>
              <a:spcAft>
                <a:spcPts val="0"/>
              </a:spcAft>
              <a:buNone/>
              <a:defRPr sz="6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6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6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6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6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6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6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6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6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3292480" y="2439461"/>
            <a:ext cx="37306249" cy="4572000"/>
          </a:xfrm>
          <a:prstGeom prst="rect">
            <a:avLst/>
          </a:prstGeom>
          <a:noFill/>
          <a:ln>
            <a:noFill/>
          </a:ln>
        </p:spPr>
        <p:txBody>
          <a:bodyPr spcFirstLastPara="1" wrap="square" lIns="407450" tIns="203725" rIns="407450" bIns="203725"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13715742" y="-2498987"/>
            <a:ext cx="16459730" cy="37306249"/>
          </a:xfrm>
          <a:prstGeom prst="rect">
            <a:avLst/>
          </a:prstGeom>
          <a:noFill/>
          <a:ln>
            <a:noFill/>
          </a:ln>
        </p:spPr>
        <p:txBody>
          <a:bodyPr spcFirstLastPara="1" wrap="square" lIns="407450" tIns="203725" rIns="407450" bIns="203725"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3292478" y="24992545"/>
            <a:ext cx="9144002" cy="1830915"/>
          </a:xfrm>
          <a:prstGeom prst="rect">
            <a:avLst/>
          </a:prstGeom>
          <a:noFill/>
          <a:ln>
            <a:noFill/>
          </a:ln>
        </p:spPr>
        <p:txBody>
          <a:bodyPr spcFirstLastPara="1" wrap="square" lIns="407450" tIns="203725" rIns="407450" bIns="203725"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14995530" y="24992545"/>
            <a:ext cx="13900150" cy="1830915"/>
          </a:xfrm>
          <a:prstGeom prst="rect">
            <a:avLst/>
          </a:prstGeom>
          <a:noFill/>
          <a:ln>
            <a:noFill/>
          </a:ln>
        </p:spPr>
        <p:txBody>
          <a:bodyPr spcFirstLastPara="1" wrap="square" lIns="407450" tIns="203725" rIns="407450" bIns="203725"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31454731" y="24992545"/>
            <a:ext cx="9144002" cy="1830915"/>
          </a:xfrm>
          <a:prstGeom prst="rect">
            <a:avLst/>
          </a:prstGeom>
          <a:noFill/>
          <a:ln>
            <a:noFill/>
          </a:ln>
        </p:spPr>
        <p:txBody>
          <a:bodyPr spcFirstLastPara="1" wrap="square" lIns="407450" tIns="203725" rIns="407450" bIns="203725" anchor="t" anchorCtr="0">
            <a:noAutofit/>
          </a:bodyPr>
          <a:lstStyle>
            <a:lvl1pPr marL="0" marR="0" lvl="0" indent="0" algn="r">
              <a:spcBef>
                <a:spcPts val="0"/>
              </a:spcBef>
              <a:spcAft>
                <a:spcPts val="0"/>
              </a:spcAft>
              <a:buNone/>
              <a:defRPr sz="6400">
                <a:solidFill>
                  <a:schemeClr val="dk1"/>
                </a:solidFill>
                <a:latin typeface="Arial"/>
                <a:ea typeface="Arial"/>
                <a:cs typeface="Arial"/>
                <a:sym typeface="Arial"/>
              </a:defRPr>
            </a:lvl1pPr>
            <a:lvl2pPr marL="0" marR="0" lvl="1" indent="0" algn="r">
              <a:spcBef>
                <a:spcPts val="0"/>
              </a:spcBef>
              <a:spcAft>
                <a:spcPts val="0"/>
              </a:spcAft>
              <a:buNone/>
              <a:defRPr sz="6400">
                <a:solidFill>
                  <a:schemeClr val="dk1"/>
                </a:solidFill>
                <a:latin typeface="Arial"/>
                <a:ea typeface="Arial"/>
                <a:cs typeface="Arial"/>
                <a:sym typeface="Arial"/>
              </a:defRPr>
            </a:lvl2pPr>
            <a:lvl3pPr marL="0" marR="0" lvl="2" indent="0" algn="r">
              <a:spcBef>
                <a:spcPts val="0"/>
              </a:spcBef>
              <a:spcAft>
                <a:spcPts val="0"/>
              </a:spcAft>
              <a:buNone/>
              <a:defRPr sz="6400">
                <a:solidFill>
                  <a:schemeClr val="dk1"/>
                </a:solidFill>
                <a:latin typeface="Arial"/>
                <a:ea typeface="Arial"/>
                <a:cs typeface="Arial"/>
                <a:sym typeface="Arial"/>
              </a:defRPr>
            </a:lvl3pPr>
            <a:lvl4pPr marL="0" marR="0" lvl="3" indent="0" algn="r">
              <a:spcBef>
                <a:spcPts val="0"/>
              </a:spcBef>
              <a:spcAft>
                <a:spcPts val="0"/>
              </a:spcAft>
              <a:buNone/>
              <a:defRPr sz="6400">
                <a:solidFill>
                  <a:schemeClr val="dk1"/>
                </a:solidFill>
                <a:latin typeface="Arial"/>
                <a:ea typeface="Arial"/>
                <a:cs typeface="Arial"/>
                <a:sym typeface="Arial"/>
              </a:defRPr>
            </a:lvl4pPr>
            <a:lvl5pPr marL="0" marR="0" lvl="4" indent="0" algn="r">
              <a:spcBef>
                <a:spcPts val="0"/>
              </a:spcBef>
              <a:spcAft>
                <a:spcPts val="0"/>
              </a:spcAft>
              <a:buNone/>
              <a:defRPr sz="6400">
                <a:solidFill>
                  <a:schemeClr val="dk1"/>
                </a:solidFill>
                <a:latin typeface="Arial"/>
                <a:ea typeface="Arial"/>
                <a:cs typeface="Arial"/>
                <a:sym typeface="Arial"/>
              </a:defRPr>
            </a:lvl5pPr>
            <a:lvl6pPr marL="0" marR="0" lvl="5" indent="0" algn="r">
              <a:spcBef>
                <a:spcPts val="0"/>
              </a:spcBef>
              <a:spcAft>
                <a:spcPts val="0"/>
              </a:spcAft>
              <a:buNone/>
              <a:defRPr sz="6400">
                <a:solidFill>
                  <a:schemeClr val="dk1"/>
                </a:solidFill>
                <a:latin typeface="Arial"/>
                <a:ea typeface="Arial"/>
                <a:cs typeface="Arial"/>
                <a:sym typeface="Arial"/>
              </a:defRPr>
            </a:lvl6pPr>
            <a:lvl7pPr marL="0" marR="0" lvl="6" indent="0" algn="r">
              <a:spcBef>
                <a:spcPts val="0"/>
              </a:spcBef>
              <a:spcAft>
                <a:spcPts val="0"/>
              </a:spcAft>
              <a:buNone/>
              <a:defRPr sz="6400">
                <a:solidFill>
                  <a:schemeClr val="dk1"/>
                </a:solidFill>
                <a:latin typeface="Arial"/>
                <a:ea typeface="Arial"/>
                <a:cs typeface="Arial"/>
                <a:sym typeface="Arial"/>
              </a:defRPr>
            </a:lvl7pPr>
            <a:lvl8pPr marL="0" marR="0" lvl="7" indent="0" algn="r">
              <a:spcBef>
                <a:spcPts val="0"/>
              </a:spcBef>
              <a:spcAft>
                <a:spcPts val="0"/>
              </a:spcAft>
              <a:buNone/>
              <a:defRPr sz="6400">
                <a:solidFill>
                  <a:schemeClr val="dk1"/>
                </a:solidFill>
                <a:latin typeface="Arial"/>
                <a:ea typeface="Arial"/>
                <a:cs typeface="Arial"/>
                <a:sym typeface="Arial"/>
              </a:defRPr>
            </a:lvl8pPr>
            <a:lvl9pPr marL="0" marR="0" lvl="8" indent="0" algn="r">
              <a:spcBef>
                <a:spcPts val="0"/>
              </a:spcBef>
              <a:spcAft>
                <a:spcPts val="0"/>
              </a:spcAft>
              <a:buNone/>
              <a:defRPr sz="6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24963974" y="8749246"/>
            <a:ext cx="21944540" cy="9324974"/>
          </a:xfrm>
          <a:prstGeom prst="rect">
            <a:avLst/>
          </a:prstGeom>
          <a:noFill/>
          <a:ln>
            <a:noFill/>
          </a:ln>
        </p:spPr>
        <p:txBody>
          <a:bodyPr spcFirstLastPara="1" wrap="square" lIns="407450" tIns="203725" rIns="407450" bIns="203725"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6158449" y="-426504"/>
            <a:ext cx="21944540" cy="27676475"/>
          </a:xfrm>
          <a:prstGeom prst="rect">
            <a:avLst/>
          </a:prstGeom>
          <a:noFill/>
          <a:ln>
            <a:noFill/>
          </a:ln>
        </p:spPr>
        <p:txBody>
          <a:bodyPr spcFirstLastPara="1" wrap="square" lIns="407450" tIns="203725" rIns="407450" bIns="203725"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3292478" y="24992545"/>
            <a:ext cx="9144002" cy="1830915"/>
          </a:xfrm>
          <a:prstGeom prst="rect">
            <a:avLst/>
          </a:prstGeom>
          <a:noFill/>
          <a:ln>
            <a:noFill/>
          </a:ln>
        </p:spPr>
        <p:txBody>
          <a:bodyPr spcFirstLastPara="1" wrap="square" lIns="407450" tIns="203725" rIns="407450" bIns="203725"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14995530" y="24992545"/>
            <a:ext cx="13900150" cy="1830915"/>
          </a:xfrm>
          <a:prstGeom prst="rect">
            <a:avLst/>
          </a:prstGeom>
          <a:noFill/>
          <a:ln>
            <a:noFill/>
          </a:ln>
        </p:spPr>
        <p:txBody>
          <a:bodyPr spcFirstLastPara="1" wrap="square" lIns="407450" tIns="203725" rIns="407450" bIns="203725"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31454731" y="24992545"/>
            <a:ext cx="9144002" cy="1830915"/>
          </a:xfrm>
          <a:prstGeom prst="rect">
            <a:avLst/>
          </a:prstGeom>
          <a:noFill/>
          <a:ln>
            <a:noFill/>
          </a:ln>
        </p:spPr>
        <p:txBody>
          <a:bodyPr spcFirstLastPara="1" wrap="square" lIns="407450" tIns="203725" rIns="407450" bIns="203725" anchor="t" anchorCtr="0">
            <a:noAutofit/>
          </a:bodyPr>
          <a:lstStyle>
            <a:lvl1pPr marL="0" marR="0" lvl="0" indent="0" algn="r">
              <a:spcBef>
                <a:spcPts val="0"/>
              </a:spcBef>
              <a:spcAft>
                <a:spcPts val="0"/>
              </a:spcAft>
              <a:buNone/>
              <a:defRPr sz="6400">
                <a:solidFill>
                  <a:schemeClr val="dk1"/>
                </a:solidFill>
                <a:latin typeface="Arial"/>
                <a:ea typeface="Arial"/>
                <a:cs typeface="Arial"/>
                <a:sym typeface="Arial"/>
              </a:defRPr>
            </a:lvl1pPr>
            <a:lvl2pPr marL="0" marR="0" lvl="1" indent="0" algn="r">
              <a:spcBef>
                <a:spcPts val="0"/>
              </a:spcBef>
              <a:spcAft>
                <a:spcPts val="0"/>
              </a:spcAft>
              <a:buNone/>
              <a:defRPr sz="6400">
                <a:solidFill>
                  <a:schemeClr val="dk1"/>
                </a:solidFill>
                <a:latin typeface="Arial"/>
                <a:ea typeface="Arial"/>
                <a:cs typeface="Arial"/>
                <a:sym typeface="Arial"/>
              </a:defRPr>
            </a:lvl2pPr>
            <a:lvl3pPr marL="0" marR="0" lvl="2" indent="0" algn="r">
              <a:spcBef>
                <a:spcPts val="0"/>
              </a:spcBef>
              <a:spcAft>
                <a:spcPts val="0"/>
              </a:spcAft>
              <a:buNone/>
              <a:defRPr sz="6400">
                <a:solidFill>
                  <a:schemeClr val="dk1"/>
                </a:solidFill>
                <a:latin typeface="Arial"/>
                <a:ea typeface="Arial"/>
                <a:cs typeface="Arial"/>
                <a:sym typeface="Arial"/>
              </a:defRPr>
            </a:lvl3pPr>
            <a:lvl4pPr marL="0" marR="0" lvl="3" indent="0" algn="r">
              <a:spcBef>
                <a:spcPts val="0"/>
              </a:spcBef>
              <a:spcAft>
                <a:spcPts val="0"/>
              </a:spcAft>
              <a:buNone/>
              <a:defRPr sz="6400">
                <a:solidFill>
                  <a:schemeClr val="dk1"/>
                </a:solidFill>
                <a:latin typeface="Arial"/>
                <a:ea typeface="Arial"/>
                <a:cs typeface="Arial"/>
                <a:sym typeface="Arial"/>
              </a:defRPr>
            </a:lvl4pPr>
            <a:lvl5pPr marL="0" marR="0" lvl="4" indent="0" algn="r">
              <a:spcBef>
                <a:spcPts val="0"/>
              </a:spcBef>
              <a:spcAft>
                <a:spcPts val="0"/>
              </a:spcAft>
              <a:buNone/>
              <a:defRPr sz="6400">
                <a:solidFill>
                  <a:schemeClr val="dk1"/>
                </a:solidFill>
                <a:latin typeface="Arial"/>
                <a:ea typeface="Arial"/>
                <a:cs typeface="Arial"/>
                <a:sym typeface="Arial"/>
              </a:defRPr>
            </a:lvl5pPr>
            <a:lvl6pPr marL="0" marR="0" lvl="5" indent="0" algn="r">
              <a:spcBef>
                <a:spcPts val="0"/>
              </a:spcBef>
              <a:spcAft>
                <a:spcPts val="0"/>
              </a:spcAft>
              <a:buNone/>
              <a:defRPr sz="6400">
                <a:solidFill>
                  <a:schemeClr val="dk1"/>
                </a:solidFill>
                <a:latin typeface="Arial"/>
                <a:ea typeface="Arial"/>
                <a:cs typeface="Arial"/>
                <a:sym typeface="Arial"/>
              </a:defRPr>
            </a:lvl6pPr>
            <a:lvl7pPr marL="0" marR="0" lvl="6" indent="0" algn="r">
              <a:spcBef>
                <a:spcPts val="0"/>
              </a:spcBef>
              <a:spcAft>
                <a:spcPts val="0"/>
              </a:spcAft>
              <a:buNone/>
              <a:defRPr sz="6400">
                <a:solidFill>
                  <a:schemeClr val="dk1"/>
                </a:solidFill>
                <a:latin typeface="Arial"/>
                <a:ea typeface="Arial"/>
                <a:cs typeface="Arial"/>
                <a:sym typeface="Arial"/>
              </a:defRPr>
            </a:lvl7pPr>
            <a:lvl8pPr marL="0" marR="0" lvl="7" indent="0" algn="r">
              <a:spcBef>
                <a:spcPts val="0"/>
              </a:spcBef>
              <a:spcAft>
                <a:spcPts val="0"/>
              </a:spcAft>
              <a:buNone/>
              <a:defRPr sz="6400">
                <a:solidFill>
                  <a:schemeClr val="dk1"/>
                </a:solidFill>
                <a:latin typeface="Arial"/>
                <a:ea typeface="Arial"/>
                <a:cs typeface="Arial"/>
                <a:sym typeface="Arial"/>
              </a:defRPr>
            </a:lvl8pPr>
            <a:lvl9pPr marL="0" marR="0" lvl="8" indent="0" algn="r">
              <a:spcBef>
                <a:spcPts val="0"/>
              </a:spcBef>
              <a:spcAft>
                <a:spcPts val="0"/>
              </a:spcAft>
              <a:buNone/>
              <a:defRPr sz="6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3292480" y="2439461"/>
            <a:ext cx="37306249" cy="4572000"/>
          </a:xfrm>
          <a:prstGeom prst="rect">
            <a:avLst/>
          </a:prstGeom>
          <a:noFill/>
          <a:ln>
            <a:noFill/>
          </a:ln>
        </p:spPr>
        <p:txBody>
          <a:bodyPr spcFirstLastPara="1" wrap="square" lIns="407450" tIns="203725" rIns="407450" bIns="203725"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3292480" y="7924273"/>
            <a:ext cx="37306249" cy="16459730"/>
          </a:xfrm>
          <a:prstGeom prst="rect">
            <a:avLst/>
          </a:prstGeom>
          <a:noFill/>
          <a:ln>
            <a:noFill/>
          </a:ln>
        </p:spPr>
        <p:txBody>
          <a:bodyPr spcFirstLastPara="1" wrap="square" lIns="407450" tIns="203725" rIns="407450" bIns="203725"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3292478" y="24992545"/>
            <a:ext cx="9144002" cy="1830915"/>
          </a:xfrm>
          <a:prstGeom prst="rect">
            <a:avLst/>
          </a:prstGeom>
          <a:noFill/>
          <a:ln>
            <a:noFill/>
          </a:ln>
        </p:spPr>
        <p:txBody>
          <a:bodyPr spcFirstLastPara="1" wrap="square" lIns="407450" tIns="203725" rIns="407450" bIns="203725"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14995530" y="24992545"/>
            <a:ext cx="13900150" cy="1830915"/>
          </a:xfrm>
          <a:prstGeom prst="rect">
            <a:avLst/>
          </a:prstGeom>
          <a:noFill/>
          <a:ln>
            <a:noFill/>
          </a:ln>
        </p:spPr>
        <p:txBody>
          <a:bodyPr spcFirstLastPara="1" wrap="square" lIns="407450" tIns="203725" rIns="407450" bIns="203725"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31454731" y="24992545"/>
            <a:ext cx="9144002" cy="1830915"/>
          </a:xfrm>
          <a:prstGeom prst="rect">
            <a:avLst/>
          </a:prstGeom>
          <a:noFill/>
          <a:ln>
            <a:noFill/>
          </a:ln>
        </p:spPr>
        <p:txBody>
          <a:bodyPr spcFirstLastPara="1" wrap="square" lIns="407450" tIns="203725" rIns="407450" bIns="203725" anchor="t" anchorCtr="0">
            <a:noAutofit/>
          </a:bodyPr>
          <a:lstStyle>
            <a:lvl1pPr marL="0" marR="0" lvl="0" indent="0" algn="r">
              <a:spcBef>
                <a:spcPts val="0"/>
              </a:spcBef>
              <a:spcAft>
                <a:spcPts val="0"/>
              </a:spcAft>
              <a:buNone/>
              <a:defRPr sz="6400">
                <a:solidFill>
                  <a:schemeClr val="dk1"/>
                </a:solidFill>
                <a:latin typeface="Arial"/>
                <a:ea typeface="Arial"/>
                <a:cs typeface="Arial"/>
                <a:sym typeface="Arial"/>
              </a:defRPr>
            </a:lvl1pPr>
            <a:lvl2pPr marL="0" marR="0" lvl="1" indent="0" algn="r">
              <a:spcBef>
                <a:spcPts val="0"/>
              </a:spcBef>
              <a:spcAft>
                <a:spcPts val="0"/>
              </a:spcAft>
              <a:buNone/>
              <a:defRPr sz="6400">
                <a:solidFill>
                  <a:schemeClr val="dk1"/>
                </a:solidFill>
                <a:latin typeface="Arial"/>
                <a:ea typeface="Arial"/>
                <a:cs typeface="Arial"/>
                <a:sym typeface="Arial"/>
              </a:defRPr>
            </a:lvl2pPr>
            <a:lvl3pPr marL="0" marR="0" lvl="2" indent="0" algn="r">
              <a:spcBef>
                <a:spcPts val="0"/>
              </a:spcBef>
              <a:spcAft>
                <a:spcPts val="0"/>
              </a:spcAft>
              <a:buNone/>
              <a:defRPr sz="6400">
                <a:solidFill>
                  <a:schemeClr val="dk1"/>
                </a:solidFill>
                <a:latin typeface="Arial"/>
                <a:ea typeface="Arial"/>
                <a:cs typeface="Arial"/>
                <a:sym typeface="Arial"/>
              </a:defRPr>
            </a:lvl3pPr>
            <a:lvl4pPr marL="0" marR="0" lvl="3" indent="0" algn="r">
              <a:spcBef>
                <a:spcPts val="0"/>
              </a:spcBef>
              <a:spcAft>
                <a:spcPts val="0"/>
              </a:spcAft>
              <a:buNone/>
              <a:defRPr sz="6400">
                <a:solidFill>
                  <a:schemeClr val="dk1"/>
                </a:solidFill>
                <a:latin typeface="Arial"/>
                <a:ea typeface="Arial"/>
                <a:cs typeface="Arial"/>
                <a:sym typeface="Arial"/>
              </a:defRPr>
            </a:lvl4pPr>
            <a:lvl5pPr marL="0" marR="0" lvl="4" indent="0" algn="r">
              <a:spcBef>
                <a:spcPts val="0"/>
              </a:spcBef>
              <a:spcAft>
                <a:spcPts val="0"/>
              </a:spcAft>
              <a:buNone/>
              <a:defRPr sz="6400">
                <a:solidFill>
                  <a:schemeClr val="dk1"/>
                </a:solidFill>
                <a:latin typeface="Arial"/>
                <a:ea typeface="Arial"/>
                <a:cs typeface="Arial"/>
                <a:sym typeface="Arial"/>
              </a:defRPr>
            </a:lvl5pPr>
            <a:lvl6pPr marL="0" marR="0" lvl="5" indent="0" algn="r">
              <a:spcBef>
                <a:spcPts val="0"/>
              </a:spcBef>
              <a:spcAft>
                <a:spcPts val="0"/>
              </a:spcAft>
              <a:buNone/>
              <a:defRPr sz="6400">
                <a:solidFill>
                  <a:schemeClr val="dk1"/>
                </a:solidFill>
                <a:latin typeface="Arial"/>
                <a:ea typeface="Arial"/>
                <a:cs typeface="Arial"/>
                <a:sym typeface="Arial"/>
              </a:defRPr>
            </a:lvl6pPr>
            <a:lvl7pPr marL="0" marR="0" lvl="6" indent="0" algn="r">
              <a:spcBef>
                <a:spcPts val="0"/>
              </a:spcBef>
              <a:spcAft>
                <a:spcPts val="0"/>
              </a:spcAft>
              <a:buNone/>
              <a:defRPr sz="6400">
                <a:solidFill>
                  <a:schemeClr val="dk1"/>
                </a:solidFill>
                <a:latin typeface="Arial"/>
                <a:ea typeface="Arial"/>
                <a:cs typeface="Arial"/>
                <a:sym typeface="Arial"/>
              </a:defRPr>
            </a:lvl7pPr>
            <a:lvl8pPr marL="0" marR="0" lvl="7" indent="0" algn="r">
              <a:spcBef>
                <a:spcPts val="0"/>
              </a:spcBef>
              <a:spcAft>
                <a:spcPts val="0"/>
              </a:spcAft>
              <a:buNone/>
              <a:defRPr sz="6400">
                <a:solidFill>
                  <a:schemeClr val="dk1"/>
                </a:solidFill>
                <a:latin typeface="Arial"/>
                <a:ea typeface="Arial"/>
                <a:cs typeface="Arial"/>
                <a:sym typeface="Arial"/>
              </a:defRPr>
            </a:lvl8pPr>
            <a:lvl9pPr marL="0" marR="0" lvl="8" indent="0" algn="r">
              <a:spcBef>
                <a:spcPts val="0"/>
              </a:spcBef>
              <a:spcAft>
                <a:spcPts val="0"/>
              </a:spcAft>
              <a:buNone/>
              <a:defRPr sz="6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3467105" y="17626545"/>
            <a:ext cx="37306249" cy="5450415"/>
          </a:xfrm>
          <a:prstGeom prst="rect">
            <a:avLst/>
          </a:prstGeom>
          <a:noFill/>
          <a:ln>
            <a:noFill/>
          </a:ln>
        </p:spPr>
        <p:txBody>
          <a:bodyPr spcFirstLastPara="1" wrap="square" lIns="407450" tIns="203725" rIns="407450" bIns="203725" anchor="t" anchorCtr="0"/>
          <a:lstStyle>
            <a:lvl1pPr lvl="0" algn="l">
              <a:spcBef>
                <a:spcPts val="0"/>
              </a:spcBef>
              <a:spcAft>
                <a:spcPts val="0"/>
              </a:spcAft>
              <a:buSzPts val="1400"/>
              <a:buNone/>
              <a:defRPr sz="77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3467105" y="11625793"/>
            <a:ext cx="37306249" cy="6000754"/>
          </a:xfrm>
          <a:prstGeom prst="rect">
            <a:avLst/>
          </a:prstGeom>
          <a:noFill/>
          <a:ln>
            <a:noFill/>
          </a:ln>
        </p:spPr>
        <p:txBody>
          <a:bodyPr spcFirstLastPara="1" wrap="square" lIns="407450" tIns="203725" rIns="407450" bIns="203725" anchor="b" anchorCtr="0"/>
          <a:lstStyle>
            <a:lvl1pPr marL="457200" lvl="0" indent="-228600" algn="l">
              <a:spcBef>
                <a:spcPts val="680"/>
              </a:spcBef>
              <a:spcAft>
                <a:spcPts val="0"/>
              </a:spcAft>
              <a:buClr>
                <a:schemeClr val="dk1"/>
              </a:buClr>
              <a:buSzPts val="3400"/>
              <a:buFont typeface="Arial"/>
              <a:buNone/>
              <a:defRPr sz="3400"/>
            </a:lvl1pPr>
            <a:lvl2pPr marL="914400" lvl="1" indent="-228600" algn="l">
              <a:spcBef>
                <a:spcPts val="600"/>
              </a:spcBef>
              <a:spcAft>
                <a:spcPts val="0"/>
              </a:spcAft>
              <a:buClr>
                <a:schemeClr val="dk1"/>
              </a:buClr>
              <a:buSzPts val="3000"/>
              <a:buFont typeface="Arial"/>
              <a:buNone/>
              <a:defRPr sz="3000"/>
            </a:lvl2pPr>
            <a:lvl3pPr marL="1371600" lvl="2" indent="-228600" algn="l">
              <a:spcBef>
                <a:spcPts val="600"/>
              </a:spcBef>
              <a:spcAft>
                <a:spcPts val="0"/>
              </a:spcAft>
              <a:buClr>
                <a:schemeClr val="dk1"/>
              </a:buClr>
              <a:buSzPts val="3000"/>
              <a:buFont typeface="Arial"/>
              <a:buNone/>
              <a:defRPr sz="3000"/>
            </a:lvl3pPr>
            <a:lvl4pPr marL="1828800" lvl="3" indent="-228600" algn="l">
              <a:spcBef>
                <a:spcPts val="520"/>
              </a:spcBef>
              <a:spcAft>
                <a:spcPts val="0"/>
              </a:spcAft>
              <a:buClr>
                <a:schemeClr val="dk1"/>
              </a:buClr>
              <a:buSzPts val="2600"/>
              <a:buFont typeface="Arial"/>
              <a:buNone/>
              <a:defRPr sz="2600"/>
            </a:lvl4pPr>
            <a:lvl5pPr marL="2286000" lvl="4" indent="-228600" algn="l">
              <a:spcBef>
                <a:spcPts val="520"/>
              </a:spcBef>
              <a:spcAft>
                <a:spcPts val="0"/>
              </a:spcAft>
              <a:buClr>
                <a:schemeClr val="dk1"/>
              </a:buClr>
              <a:buSzPts val="2600"/>
              <a:buFont typeface="Arial"/>
              <a:buNone/>
              <a:defRPr sz="2600"/>
            </a:lvl5pPr>
            <a:lvl6pPr marL="2743200" lvl="5" indent="-228600" algn="l">
              <a:spcBef>
                <a:spcPts val="520"/>
              </a:spcBef>
              <a:spcAft>
                <a:spcPts val="0"/>
              </a:spcAft>
              <a:buClr>
                <a:schemeClr val="dk1"/>
              </a:buClr>
              <a:buSzPts val="2600"/>
              <a:buFont typeface="Arial"/>
              <a:buNone/>
              <a:defRPr sz="2600"/>
            </a:lvl6pPr>
            <a:lvl7pPr marL="3200400" lvl="6" indent="-228600" algn="l">
              <a:spcBef>
                <a:spcPts val="520"/>
              </a:spcBef>
              <a:spcAft>
                <a:spcPts val="0"/>
              </a:spcAft>
              <a:buClr>
                <a:schemeClr val="dk1"/>
              </a:buClr>
              <a:buSzPts val="2600"/>
              <a:buFont typeface="Arial"/>
              <a:buNone/>
              <a:defRPr sz="2600"/>
            </a:lvl7pPr>
            <a:lvl8pPr marL="3657600" lvl="7" indent="-228600" algn="l">
              <a:spcBef>
                <a:spcPts val="520"/>
              </a:spcBef>
              <a:spcAft>
                <a:spcPts val="0"/>
              </a:spcAft>
              <a:buClr>
                <a:schemeClr val="dk1"/>
              </a:buClr>
              <a:buSzPts val="2600"/>
              <a:buFont typeface="Arial"/>
              <a:buNone/>
              <a:defRPr sz="2600"/>
            </a:lvl8pPr>
            <a:lvl9pPr marL="4114800" lvl="8" indent="-228600" algn="l">
              <a:spcBef>
                <a:spcPts val="520"/>
              </a:spcBef>
              <a:spcAft>
                <a:spcPts val="0"/>
              </a:spcAft>
              <a:buClr>
                <a:schemeClr val="dk1"/>
              </a:buClr>
              <a:buSzPts val="2600"/>
              <a:buFont typeface="Arial"/>
              <a:buNone/>
              <a:defRPr sz="2600"/>
            </a:lvl9pPr>
          </a:lstStyle>
          <a:p>
            <a:endParaRPr/>
          </a:p>
        </p:txBody>
      </p:sp>
      <p:sp>
        <p:nvSpPr>
          <p:cNvPr id="30" name="Google Shape;30;p4"/>
          <p:cNvSpPr txBox="1">
            <a:spLocks noGrp="1"/>
          </p:cNvSpPr>
          <p:nvPr>
            <p:ph type="dt" idx="10"/>
          </p:nvPr>
        </p:nvSpPr>
        <p:spPr>
          <a:xfrm>
            <a:off x="3292478" y="24992545"/>
            <a:ext cx="9144002" cy="1830915"/>
          </a:xfrm>
          <a:prstGeom prst="rect">
            <a:avLst/>
          </a:prstGeom>
          <a:noFill/>
          <a:ln>
            <a:noFill/>
          </a:ln>
        </p:spPr>
        <p:txBody>
          <a:bodyPr spcFirstLastPara="1" wrap="square" lIns="407450" tIns="203725" rIns="407450" bIns="203725"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14995530" y="24992545"/>
            <a:ext cx="13900150" cy="1830915"/>
          </a:xfrm>
          <a:prstGeom prst="rect">
            <a:avLst/>
          </a:prstGeom>
          <a:noFill/>
          <a:ln>
            <a:noFill/>
          </a:ln>
        </p:spPr>
        <p:txBody>
          <a:bodyPr spcFirstLastPara="1" wrap="square" lIns="407450" tIns="203725" rIns="407450" bIns="203725"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31454731" y="24992545"/>
            <a:ext cx="9144002" cy="1830915"/>
          </a:xfrm>
          <a:prstGeom prst="rect">
            <a:avLst/>
          </a:prstGeom>
          <a:noFill/>
          <a:ln>
            <a:noFill/>
          </a:ln>
        </p:spPr>
        <p:txBody>
          <a:bodyPr spcFirstLastPara="1" wrap="square" lIns="407450" tIns="203725" rIns="407450" bIns="203725" anchor="t" anchorCtr="0">
            <a:noAutofit/>
          </a:bodyPr>
          <a:lstStyle>
            <a:lvl1pPr marL="0" marR="0" lvl="0" indent="0" algn="r">
              <a:spcBef>
                <a:spcPts val="0"/>
              </a:spcBef>
              <a:spcAft>
                <a:spcPts val="0"/>
              </a:spcAft>
              <a:buNone/>
              <a:defRPr sz="6400">
                <a:solidFill>
                  <a:schemeClr val="dk1"/>
                </a:solidFill>
                <a:latin typeface="Arial"/>
                <a:ea typeface="Arial"/>
                <a:cs typeface="Arial"/>
                <a:sym typeface="Arial"/>
              </a:defRPr>
            </a:lvl1pPr>
            <a:lvl2pPr marL="0" marR="0" lvl="1" indent="0" algn="r">
              <a:spcBef>
                <a:spcPts val="0"/>
              </a:spcBef>
              <a:spcAft>
                <a:spcPts val="0"/>
              </a:spcAft>
              <a:buNone/>
              <a:defRPr sz="6400">
                <a:solidFill>
                  <a:schemeClr val="dk1"/>
                </a:solidFill>
                <a:latin typeface="Arial"/>
                <a:ea typeface="Arial"/>
                <a:cs typeface="Arial"/>
                <a:sym typeface="Arial"/>
              </a:defRPr>
            </a:lvl2pPr>
            <a:lvl3pPr marL="0" marR="0" lvl="2" indent="0" algn="r">
              <a:spcBef>
                <a:spcPts val="0"/>
              </a:spcBef>
              <a:spcAft>
                <a:spcPts val="0"/>
              </a:spcAft>
              <a:buNone/>
              <a:defRPr sz="6400">
                <a:solidFill>
                  <a:schemeClr val="dk1"/>
                </a:solidFill>
                <a:latin typeface="Arial"/>
                <a:ea typeface="Arial"/>
                <a:cs typeface="Arial"/>
                <a:sym typeface="Arial"/>
              </a:defRPr>
            </a:lvl3pPr>
            <a:lvl4pPr marL="0" marR="0" lvl="3" indent="0" algn="r">
              <a:spcBef>
                <a:spcPts val="0"/>
              </a:spcBef>
              <a:spcAft>
                <a:spcPts val="0"/>
              </a:spcAft>
              <a:buNone/>
              <a:defRPr sz="6400">
                <a:solidFill>
                  <a:schemeClr val="dk1"/>
                </a:solidFill>
                <a:latin typeface="Arial"/>
                <a:ea typeface="Arial"/>
                <a:cs typeface="Arial"/>
                <a:sym typeface="Arial"/>
              </a:defRPr>
            </a:lvl4pPr>
            <a:lvl5pPr marL="0" marR="0" lvl="4" indent="0" algn="r">
              <a:spcBef>
                <a:spcPts val="0"/>
              </a:spcBef>
              <a:spcAft>
                <a:spcPts val="0"/>
              </a:spcAft>
              <a:buNone/>
              <a:defRPr sz="6400">
                <a:solidFill>
                  <a:schemeClr val="dk1"/>
                </a:solidFill>
                <a:latin typeface="Arial"/>
                <a:ea typeface="Arial"/>
                <a:cs typeface="Arial"/>
                <a:sym typeface="Arial"/>
              </a:defRPr>
            </a:lvl5pPr>
            <a:lvl6pPr marL="0" marR="0" lvl="5" indent="0" algn="r">
              <a:spcBef>
                <a:spcPts val="0"/>
              </a:spcBef>
              <a:spcAft>
                <a:spcPts val="0"/>
              </a:spcAft>
              <a:buNone/>
              <a:defRPr sz="6400">
                <a:solidFill>
                  <a:schemeClr val="dk1"/>
                </a:solidFill>
                <a:latin typeface="Arial"/>
                <a:ea typeface="Arial"/>
                <a:cs typeface="Arial"/>
                <a:sym typeface="Arial"/>
              </a:defRPr>
            </a:lvl6pPr>
            <a:lvl7pPr marL="0" marR="0" lvl="6" indent="0" algn="r">
              <a:spcBef>
                <a:spcPts val="0"/>
              </a:spcBef>
              <a:spcAft>
                <a:spcPts val="0"/>
              </a:spcAft>
              <a:buNone/>
              <a:defRPr sz="6400">
                <a:solidFill>
                  <a:schemeClr val="dk1"/>
                </a:solidFill>
                <a:latin typeface="Arial"/>
                <a:ea typeface="Arial"/>
                <a:cs typeface="Arial"/>
                <a:sym typeface="Arial"/>
              </a:defRPr>
            </a:lvl7pPr>
            <a:lvl8pPr marL="0" marR="0" lvl="7" indent="0" algn="r">
              <a:spcBef>
                <a:spcPts val="0"/>
              </a:spcBef>
              <a:spcAft>
                <a:spcPts val="0"/>
              </a:spcAft>
              <a:buNone/>
              <a:defRPr sz="6400">
                <a:solidFill>
                  <a:schemeClr val="dk1"/>
                </a:solidFill>
                <a:latin typeface="Arial"/>
                <a:ea typeface="Arial"/>
                <a:cs typeface="Arial"/>
                <a:sym typeface="Arial"/>
              </a:defRPr>
            </a:lvl8pPr>
            <a:lvl9pPr marL="0" marR="0" lvl="8" indent="0" algn="r">
              <a:spcBef>
                <a:spcPts val="0"/>
              </a:spcBef>
              <a:spcAft>
                <a:spcPts val="0"/>
              </a:spcAft>
              <a:buNone/>
              <a:defRPr sz="6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3292480" y="2439461"/>
            <a:ext cx="37306249" cy="4572000"/>
          </a:xfrm>
          <a:prstGeom prst="rect">
            <a:avLst/>
          </a:prstGeom>
          <a:noFill/>
          <a:ln>
            <a:noFill/>
          </a:ln>
        </p:spPr>
        <p:txBody>
          <a:bodyPr spcFirstLastPara="1" wrap="square" lIns="407450" tIns="203725" rIns="407450" bIns="203725"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3292475" y="7924273"/>
            <a:ext cx="18500723" cy="16459730"/>
          </a:xfrm>
          <a:prstGeom prst="rect">
            <a:avLst/>
          </a:prstGeom>
          <a:noFill/>
          <a:ln>
            <a:noFill/>
          </a:ln>
        </p:spPr>
        <p:txBody>
          <a:bodyPr spcFirstLastPara="1" wrap="square" lIns="407450" tIns="203725" rIns="407450" bIns="203725" anchor="t" anchorCtr="0"/>
          <a:lstStyle>
            <a:lvl1pPr marL="457200" lvl="0" indent="-552450" algn="l">
              <a:spcBef>
                <a:spcPts val="1020"/>
              </a:spcBef>
              <a:spcAft>
                <a:spcPts val="0"/>
              </a:spcAft>
              <a:buClr>
                <a:schemeClr val="dk1"/>
              </a:buClr>
              <a:buSzPts val="5100"/>
              <a:buFont typeface="Arial"/>
              <a:buChar char="•"/>
              <a:defRPr sz="5100"/>
            </a:lvl1pPr>
            <a:lvl2pPr marL="914400" lvl="1" indent="-501650" algn="l">
              <a:spcBef>
                <a:spcPts val="860"/>
              </a:spcBef>
              <a:spcAft>
                <a:spcPts val="0"/>
              </a:spcAft>
              <a:buClr>
                <a:schemeClr val="dk1"/>
              </a:buClr>
              <a:buSzPts val="4300"/>
              <a:buFont typeface="Arial"/>
              <a:buChar char="–"/>
              <a:defRPr sz="4300"/>
            </a:lvl2pPr>
            <a:lvl3pPr marL="1371600" lvl="2" indent="-444500" algn="l">
              <a:spcBef>
                <a:spcPts val="680"/>
              </a:spcBef>
              <a:spcAft>
                <a:spcPts val="0"/>
              </a:spcAft>
              <a:buClr>
                <a:schemeClr val="dk1"/>
              </a:buClr>
              <a:buSzPts val="3400"/>
              <a:buFont typeface="Arial"/>
              <a:buChar char="•"/>
              <a:defRPr sz="3400"/>
            </a:lvl3pPr>
            <a:lvl4pPr marL="1828800" lvl="3" indent="-419100" algn="l">
              <a:spcBef>
                <a:spcPts val="600"/>
              </a:spcBef>
              <a:spcAft>
                <a:spcPts val="0"/>
              </a:spcAft>
              <a:buClr>
                <a:schemeClr val="dk1"/>
              </a:buClr>
              <a:buSzPts val="3000"/>
              <a:buFont typeface="Arial"/>
              <a:buChar char="–"/>
              <a:defRPr sz="3000"/>
            </a:lvl4pPr>
            <a:lvl5pPr marL="2286000" lvl="4" indent="-419100" algn="l">
              <a:spcBef>
                <a:spcPts val="600"/>
              </a:spcBef>
              <a:spcAft>
                <a:spcPts val="0"/>
              </a:spcAft>
              <a:buClr>
                <a:schemeClr val="dk1"/>
              </a:buClr>
              <a:buSzPts val="3000"/>
              <a:buFont typeface="Arial"/>
              <a:buChar char="»"/>
              <a:defRPr sz="3000"/>
            </a:lvl5pPr>
            <a:lvl6pPr marL="2743200" lvl="5" indent="-419100" algn="l">
              <a:spcBef>
                <a:spcPts val="600"/>
              </a:spcBef>
              <a:spcAft>
                <a:spcPts val="0"/>
              </a:spcAft>
              <a:buClr>
                <a:schemeClr val="dk1"/>
              </a:buClr>
              <a:buSzPts val="3000"/>
              <a:buFont typeface="Arial"/>
              <a:buChar char="»"/>
              <a:defRPr sz="3000"/>
            </a:lvl6pPr>
            <a:lvl7pPr marL="3200400" lvl="6" indent="-419100" algn="l">
              <a:spcBef>
                <a:spcPts val="600"/>
              </a:spcBef>
              <a:spcAft>
                <a:spcPts val="0"/>
              </a:spcAft>
              <a:buClr>
                <a:schemeClr val="dk1"/>
              </a:buClr>
              <a:buSzPts val="3000"/>
              <a:buFont typeface="Arial"/>
              <a:buChar char="»"/>
              <a:defRPr sz="3000"/>
            </a:lvl7pPr>
            <a:lvl8pPr marL="3657600" lvl="7" indent="-419100" algn="l">
              <a:spcBef>
                <a:spcPts val="600"/>
              </a:spcBef>
              <a:spcAft>
                <a:spcPts val="0"/>
              </a:spcAft>
              <a:buClr>
                <a:schemeClr val="dk1"/>
              </a:buClr>
              <a:buSzPts val="3000"/>
              <a:buFont typeface="Arial"/>
              <a:buChar char="»"/>
              <a:defRPr sz="3000"/>
            </a:lvl8pPr>
            <a:lvl9pPr marL="4114800" lvl="8" indent="-419100" algn="l">
              <a:spcBef>
                <a:spcPts val="600"/>
              </a:spcBef>
              <a:spcAft>
                <a:spcPts val="0"/>
              </a:spcAft>
              <a:buClr>
                <a:schemeClr val="dk1"/>
              </a:buClr>
              <a:buSzPts val="3000"/>
              <a:buFont typeface="Arial"/>
              <a:buChar char="»"/>
              <a:defRPr sz="3000"/>
            </a:lvl9pPr>
          </a:lstStyle>
          <a:p>
            <a:endParaRPr/>
          </a:p>
        </p:txBody>
      </p:sp>
      <p:sp>
        <p:nvSpPr>
          <p:cNvPr id="36" name="Google Shape;36;p5"/>
          <p:cNvSpPr txBox="1">
            <a:spLocks noGrp="1"/>
          </p:cNvSpPr>
          <p:nvPr>
            <p:ph type="body" idx="2"/>
          </p:nvPr>
        </p:nvSpPr>
        <p:spPr>
          <a:xfrm>
            <a:off x="22098002" y="7924273"/>
            <a:ext cx="18500723" cy="16459730"/>
          </a:xfrm>
          <a:prstGeom prst="rect">
            <a:avLst/>
          </a:prstGeom>
          <a:noFill/>
          <a:ln>
            <a:noFill/>
          </a:ln>
        </p:spPr>
        <p:txBody>
          <a:bodyPr spcFirstLastPara="1" wrap="square" lIns="407450" tIns="203725" rIns="407450" bIns="203725" anchor="t" anchorCtr="0"/>
          <a:lstStyle>
            <a:lvl1pPr marL="457200" lvl="0" indent="-552450" algn="l">
              <a:spcBef>
                <a:spcPts val="1020"/>
              </a:spcBef>
              <a:spcAft>
                <a:spcPts val="0"/>
              </a:spcAft>
              <a:buClr>
                <a:schemeClr val="dk1"/>
              </a:buClr>
              <a:buSzPts val="5100"/>
              <a:buFont typeface="Arial"/>
              <a:buChar char="•"/>
              <a:defRPr sz="5100"/>
            </a:lvl1pPr>
            <a:lvl2pPr marL="914400" lvl="1" indent="-501650" algn="l">
              <a:spcBef>
                <a:spcPts val="860"/>
              </a:spcBef>
              <a:spcAft>
                <a:spcPts val="0"/>
              </a:spcAft>
              <a:buClr>
                <a:schemeClr val="dk1"/>
              </a:buClr>
              <a:buSzPts val="4300"/>
              <a:buFont typeface="Arial"/>
              <a:buChar char="–"/>
              <a:defRPr sz="4300"/>
            </a:lvl2pPr>
            <a:lvl3pPr marL="1371600" lvl="2" indent="-444500" algn="l">
              <a:spcBef>
                <a:spcPts val="680"/>
              </a:spcBef>
              <a:spcAft>
                <a:spcPts val="0"/>
              </a:spcAft>
              <a:buClr>
                <a:schemeClr val="dk1"/>
              </a:buClr>
              <a:buSzPts val="3400"/>
              <a:buFont typeface="Arial"/>
              <a:buChar char="•"/>
              <a:defRPr sz="3400"/>
            </a:lvl3pPr>
            <a:lvl4pPr marL="1828800" lvl="3" indent="-419100" algn="l">
              <a:spcBef>
                <a:spcPts val="600"/>
              </a:spcBef>
              <a:spcAft>
                <a:spcPts val="0"/>
              </a:spcAft>
              <a:buClr>
                <a:schemeClr val="dk1"/>
              </a:buClr>
              <a:buSzPts val="3000"/>
              <a:buFont typeface="Arial"/>
              <a:buChar char="–"/>
              <a:defRPr sz="3000"/>
            </a:lvl4pPr>
            <a:lvl5pPr marL="2286000" lvl="4" indent="-419100" algn="l">
              <a:spcBef>
                <a:spcPts val="600"/>
              </a:spcBef>
              <a:spcAft>
                <a:spcPts val="0"/>
              </a:spcAft>
              <a:buClr>
                <a:schemeClr val="dk1"/>
              </a:buClr>
              <a:buSzPts val="3000"/>
              <a:buFont typeface="Arial"/>
              <a:buChar char="»"/>
              <a:defRPr sz="3000"/>
            </a:lvl5pPr>
            <a:lvl6pPr marL="2743200" lvl="5" indent="-419100" algn="l">
              <a:spcBef>
                <a:spcPts val="600"/>
              </a:spcBef>
              <a:spcAft>
                <a:spcPts val="0"/>
              </a:spcAft>
              <a:buClr>
                <a:schemeClr val="dk1"/>
              </a:buClr>
              <a:buSzPts val="3000"/>
              <a:buFont typeface="Arial"/>
              <a:buChar char="»"/>
              <a:defRPr sz="3000"/>
            </a:lvl6pPr>
            <a:lvl7pPr marL="3200400" lvl="6" indent="-419100" algn="l">
              <a:spcBef>
                <a:spcPts val="600"/>
              </a:spcBef>
              <a:spcAft>
                <a:spcPts val="0"/>
              </a:spcAft>
              <a:buClr>
                <a:schemeClr val="dk1"/>
              </a:buClr>
              <a:buSzPts val="3000"/>
              <a:buFont typeface="Arial"/>
              <a:buChar char="»"/>
              <a:defRPr sz="3000"/>
            </a:lvl7pPr>
            <a:lvl8pPr marL="3657600" lvl="7" indent="-419100" algn="l">
              <a:spcBef>
                <a:spcPts val="600"/>
              </a:spcBef>
              <a:spcAft>
                <a:spcPts val="0"/>
              </a:spcAft>
              <a:buClr>
                <a:schemeClr val="dk1"/>
              </a:buClr>
              <a:buSzPts val="3000"/>
              <a:buFont typeface="Arial"/>
              <a:buChar char="»"/>
              <a:defRPr sz="3000"/>
            </a:lvl8pPr>
            <a:lvl9pPr marL="4114800" lvl="8" indent="-419100" algn="l">
              <a:spcBef>
                <a:spcPts val="600"/>
              </a:spcBef>
              <a:spcAft>
                <a:spcPts val="0"/>
              </a:spcAft>
              <a:buClr>
                <a:schemeClr val="dk1"/>
              </a:buClr>
              <a:buSzPts val="3000"/>
              <a:buFont typeface="Arial"/>
              <a:buChar char="»"/>
              <a:defRPr sz="3000"/>
            </a:lvl9pPr>
          </a:lstStyle>
          <a:p>
            <a:endParaRPr/>
          </a:p>
        </p:txBody>
      </p:sp>
      <p:sp>
        <p:nvSpPr>
          <p:cNvPr id="37" name="Google Shape;37;p5"/>
          <p:cNvSpPr txBox="1">
            <a:spLocks noGrp="1"/>
          </p:cNvSpPr>
          <p:nvPr>
            <p:ph type="dt" idx="10"/>
          </p:nvPr>
        </p:nvSpPr>
        <p:spPr>
          <a:xfrm>
            <a:off x="3292478" y="24992545"/>
            <a:ext cx="9144002" cy="1830915"/>
          </a:xfrm>
          <a:prstGeom prst="rect">
            <a:avLst/>
          </a:prstGeom>
          <a:noFill/>
          <a:ln>
            <a:noFill/>
          </a:ln>
        </p:spPr>
        <p:txBody>
          <a:bodyPr spcFirstLastPara="1" wrap="square" lIns="407450" tIns="203725" rIns="407450" bIns="203725"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14995530" y="24992545"/>
            <a:ext cx="13900150" cy="1830915"/>
          </a:xfrm>
          <a:prstGeom prst="rect">
            <a:avLst/>
          </a:prstGeom>
          <a:noFill/>
          <a:ln>
            <a:noFill/>
          </a:ln>
        </p:spPr>
        <p:txBody>
          <a:bodyPr spcFirstLastPara="1" wrap="square" lIns="407450" tIns="203725" rIns="407450" bIns="203725"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31454731" y="24992545"/>
            <a:ext cx="9144002" cy="1830915"/>
          </a:xfrm>
          <a:prstGeom prst="rect">
            <a:avLst/>
          </a:prstGeom>
          <a:noFill/>
          <a:ln>
            <a:noFill/>
          </a:ln>
        </p:spPr>
        <p:txBody>
          <a:bodyPr spcFirstLastPara="1" wrap="square" lIns="407450" tIns="203725" rIns="407450" bIns="203725" anchor="t" anchorCtr="0">
            <a:noAutofit/>
          </a:bodyPr>
          <a:lstStyle>
            <a:lvl1pPr marL="0" marR="0" lvl="0" indent="0" algn="r">
              <a:spcBef>
                <a:spcPts val="0"/>
              </a:spcBef>
              <a:spcAft>
                <a:spcPts val="0"/>
              </a:spcAft>
              <a:buNone/>
              <a:defRPr sz="6400">
                <a:solidFill>
                  <a:schemeClr val="dk1"/>
                </a:solidFill>
                <a:latin typeface="Arial"/>
                <a:ea typeface="Arial"/>
                <a:cs typeface="Arial"/>
                <a:sym typeface="Arial"/>
              </a:defRPr>
            </a:lvl1pPr>
            <a:lvl2pPr marL="0" marR="0" lvl="1" indent="0" algn="r">
              <a:spcBef>
                <a:spcPts val="0"/>
              </a:spcBef>
              <a:spcAft>
                <a:spcPts val="0"/>
              </a:spcAft>
              <a:buNone/>
              <a:defRPr sz="6400">
                <a:solidFill>
                  <a:schemeClr val="dk1"/>
                </a:solidFill>
                <a:latin typeface="Arial"/>
                <a:ea typeface="Arial"/>
                <a:cs typeface="Arial"/>
                <a:sym typeface="Arial"/>
              </a:defRPr>
            </a:lvl2pPr>
            <a:lvl3pPr marL="0" marR="0" lvl="2" indent="0" algn="r">
              <a:spcBef>
                <a:spcPts val="0"/>
              </a:spcBef>
              <a:spcAft>
                <a:spcPts val="0"/>
              </a:spcAft>
              <a:buNone/>
              <a:defRPr sz="6400">
                <a:solidFill>
                  <a:schemeClr val="dk1"/>
                </a:solidFill>
                <a:latin typeface="Arial"/>
                <a:ea typeface="Arial"/>
                <a:cs typeface="Arial"/>
                <a:sym typeface="Arial"/>
              </a:defRPr>
            </a:lvl3pPr>
            <a:lvl4pPr marL="0" marR="0" lvl="3" indent="0" algn="r">
              <a:spcBef>
                <a:spcPts val="0"/>
              </a:spcBef>
              <a:spcAft>
                <a:spcPts val="0"/>
              </a:spcAft>
              <a:buNone/>
              <a:defRPr sz="6400">
                <a:solidFill>
                  <a:schemeClr val="dk1"/>
                </a:solidFill>
                <a:latin typeface="Arial"/>
                <a:ea typeface="Arial"/>
                <a:cs typeface="Arial"/>
                <a:sym typeface="Arial"/>
              </a:defRPr>
            </a:lvl4pPr>
            <a:lvl5pPr marL="0" marR="0" lvl="4" indent="0" algn="r">
              <a:spcBef>
                <a:spcPts val="0"/>
              </a:spcBef>
              <a:spcAft>
                <a:spcPts val="0"/>
              </a:spcAft>
              <a:buNone/>
              <a:defRPr sz="6400">
                <a:solidFill>
                  <a:schemeClr val="dk1"/>
                </a:solidFill>
                <a:latin typeface="Arial"/>
                <a:ea typeface="Arial"/>
                <a:cs typeface="Arial"/>
                <a:sym typeface="Arial"/>
              </a:defRPr>
            </a:lvl5pPr>
            <a:lvl6pPr marL="0" marR="0" lvl="5" indent="0" algn="r">
              <a:spcBef>
                <a:spcPts val="0"/>
              </a:spcBef>
              <a:spcAft>
                <a:spcPts val="0"/>
              </a:spcAft>
              <a:buNone/>
              <a:defRPr sz="6400">
                <a:solidFill>
                  <a:schemeClr val="dk1"/>
                </a:solidFill>
                <a:latin typeface="Arial"/>
                <a:ea typeface="Arial"/>
                <a:cs typeface="Arial"/>
                <a:sym typeface="Arial"/>
              </a:defRPr>
            </a:lvl6pPr>
            <a:lvl7pPr marL="0" marR="0" lvl="6" indent="0" algn="r">
              <a:spcBef>
                <a:spcPts val="0"/>
              </a:spcBef>
              <a:spcAft>
                <a:spcPts val="0"/>
              </a:spcAft>
              <a:buNone/>
              <a:defRPr sz="6400">
                <a:solidFill>
                  <a:schemeClr val="dk1"/>
                </a:solidFill>
                <a:latin typeface="Arial"/>
                <a:ea typeface="Arial"/>
                <a:cs typeface="Arial"/>
                <a:sym typeface="Arial"/>
              </a:defRPr>
            </a:lvl7pPr>
            <a:lvl8pPr marL="0" marR="0" lvl="7" indent="0" algn="r">
              <a:spcBef>
                <a:spcPts val="0"/>
              </a:spcBef>
              <a:spcAft>
                <a:spcPts val="0"/>
              </a:spcAft>
              <a:buNone/>
              <a:defRPr sz="6400">
                <a:solidFill>
                  <a:schemeClr val="dk1"/>
                </a:solidFill>
                <a:latin typeface="Arial"/>
                <a:ea typeface="Arial"/>
                <a:cs typeface="Arial"/>
                <a:sym typeface="Arial"/>
              </a:defRPr>
            </a:lvl8pPr>
            <a:lvl9pPr marL="0" marR="0" lvl="8" indent="0" algn="r">
              <a:spcBef>
                <a:spcPts val="0"/>
              </a:spcBef>
              <a:spcAft>
                <a:spcPts val="0"/>
              </a:spcAft>
              <a:buNone/>
              <a:defRPr sz="6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2193934" y="1098019"/>
            <a:ext cx="39503351" cy="4572000"/>
          </a:xfrm>
          <a:prstGeom prst="rect">
            <a:avLst/>
          </a:prstGeom>
          <a:noFill/>
          <a:ln>
            <a:noFill/>
          </a:ln>
        </p:spPr>
        <p:txBody>
          <a:bodyPr spcFirstLastPara="1" wrap="square" lIns="407450" tIns="203725" rIns="407450" bIns="203725"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2193930" y="6140981"/>
            <a:ext cx="19392903" cy="2558520"/>
          </a:xfrm>
          <a:prstGeom prst="rect">
            <a:avLst/>
          </a:prstGeom>
          <a:noFill/>
          <a:ln>
            <a:noFill/>
          </a:ln>
        </p:spPr>
        <p:txBody>
          <a:bodyPr spcFirstLastPara="1" wrap="square" lIns="407450" tIns="203725" rIns="407450" bIns="203725" anchor="b" anchorCtr="0"/>
          <a:lstStyle>
            <a:lvl1pPr marL="457200" lvl="0" indent="-228600" algn="l">
              <a:spcBef>
                <a:spcPts val="860"/>
              </a:spcBef>
              <a:spcAft>
                <a:spcPts val="0"/>
              </a:spcAft>
              <a:buClr>
                <a:schemeClr val="dk1"/>
              </a:buClr>
              <a:buSzPts val="4300"/>
              <a:buFont typeface="Arial"/>
              <a:buNone/>
              <a:defRPr sz="4300" b="1"/>
            </a:lvl1pPr>
            <a:lvl2pPr marL="914400" lvl="1" indent="-228600" algn="l">
              <a:spcBef>
                <a:spcPts val="680"/>
              </a:spcBef>
              <a:spcAft>
                <a:spcPts val="0"/>
              </a:spcAft>
              <a:buClr>
                <a:schemeClr val="dk1"/>
              </a:buClr>
              <a:buSzPts val="3400"/>
              <a:buFont typeface="Arial"/>
              <a:buNone/>
              <a:defRPr sz="3400" b="1"/>
            </a:lvl2pPr>
            <a:lvl3pPr marL="1371600" lvl="2" indent="-228600" algn="l">
              <a:spcBef>
                <a:spcPts val="600"/>
              </a:spcBef>
              <a:spcAft>
                <a:spcPts val="0"/>
              </a:spcAft>
              <a:buClr>
                <a:schemeClr val="dk1"/>
              </a:buClr>
              <a:buSzPts val="3000"/>
              <a:buFont typeface="Arial"/>
              <a:buNone/>
              <a:defRPr sz="3000" b="1"/>
            </a:lvl3pPr>
            <a:lvl4pPr marL="1828800" lvl="3" indent="-228600" algn="l">
              <a:spcBef>
                <a:spcPts val="600"/>
              </a:spcBef>
              <a:spcAft>
                <a:spcPts val="0"/>
              </a:spcAft>
              <a:buClr>
                <a:schemeClr val="dk1"/>
              </a:buClr>
              <a:buSzPts val="3000"/>
              <a:buFont typeface="Arial"/>
              <a:buNone/>
              <a:defRPr sz="3000" b="1"/>
            </a:lvl4pPr>
            <a:lvl5pPr marL="2286000" lvl="4" indent="-228600" algn="l">
              <a:spcBef>
                <a:spcPts val="600"/>
              </a:spcBef>
              <a:spcAft>
                <a:spcPts val="0"/>
              </a:spcAft>
              <a:buClr>
                <a:schemeClr val="dk1"/>
              </a:buClr>
              <a:buSzPts val="3000"/>
              <a:buFont typeface="Arial"/>
              <a:buNone/>
              <a:defRPr sz="3000" b="1"/>
            </a:lvl5pPr>
            <a:lvl6pPr marL="2743200" lvl="5" indent="-228600" algn="l">
              <a:spcBef>
                <a:spcPts val="600"/>
              </a:spcBef>
              <a:spcAft>
                <a:spcPts val="0"/>
              </a:spcAft>
              <a:buClr>
                <a:schemeClr val="dk1"/>
              </a:buClr>
              <a:buSzPts val="3000"/>
              <a:buFont typeface="Arial"/>
              <a:buNone/>
              <a:defRPr sz="3000" b="1"/>
            </a:lvl6pPr>
            <a:lvl7pPr marL="3200400" lvl="6" indent="-228600" algn="l">
              <a:spcBef>
                <a:spcPts val="600"/>
              </a:spcBef>
              <a:spcAft>
                <a:spcPts val="0"/>
              </a:spcAft>
              <a:buClr>
                <a:schemeClr val="dk1"/>
              </a:buClr>
              <a:buSzPts val="3000"/>
              <a:buFont typeface="Arial"/>
              <a:buNone/>
              <a:defRPr sz="3000" b="1"/>
            </a:lvl7pPr>
            <a:lvl8pPr marL="3657600" lvl="7" indent="-228600" algn="l">
              <a:spcBef>
                <a:spcPts val="600"/>
              </a:spcBef>
              <a:spcAft>
                <a:spcPts val="0"/>
              </a:spcAft>
              <a:buClr>
                <a:schemeClr val="dk1"/>
              </a:buClr>
              <a:buSzPts val="3000"/>
              <a:buFont typeface="Arial"/>
              <a:buNone/>
              <a:defRPr sz="3000" b="1"/>
            </a:lvl8pPr>
            <a:lvl9pPr marL="4114800" lvl="8" indent="-228600" algn="l">
              <a:spcBef>
                <a:spcPts val="600"/>
              </a:spcBef>
              <a:spcAft>
                <a:spcPts val="0"/>
              </a:spcAft>
              <a:buClr>
                <a:schemeClr val="dk1"/>
              </a:buClr>
              <a:buSzPts val="3000"/>
              <a:buFont typeface="Arial"/>
              <a:buNone/>
              <a:defRPr sz="3000" b="1"/>
            </a:lvl9pPr>
          </a:lstStyle>
          <a:p>
            <a:endParaRPr/>
          </a:p>
        </p:txBody>
      </p:sp>
      <p:sp>
        <p:nvSpPr>
          <p:cNvPr id="43" name="Google Shape;43;p6"/>
          <p:cNvSpPr txBox="1">
            <a:spLocks noGrp="1"/>
          </p:cNvSpPr>
          <p:nvPr>
            <p:ph type="body" idx="2"/>
          </p:nvPr>
        </p:nvSpPr>
        <p:spPr>
          <a:xfrm>
            <a:off x="2193930" y="8699503"/>
            <a:ext cx="19392903" cy="15806209"/>
          </a:xfrm>
          <a:prstGeom prst="rect">
            <a:avLst/>
          </a:prstGeom>
          <a:noFill/>
          <a:ln>
            <a:noFill/>
          </a:ln>
        </p:spPr>
        <p:txBody>
          <a:bodyPr spcFirstLastPara="1" wrap="square" lIns="407450" tIns="203725" rIns="407450" bIns="203725" anchor="t" anchorCtr="0"/>
          <a:lstStyle>
            <a:lvl1pPr marL="457200" lvl="0" indent="-501650" algn="l">
              <a:spcBef>
                <a:spcPts val="860"/>
              </a:spcBef>
              <a:spcAft>
                <a:spcPts val="0"/>
              </a:spcAft>
              <a:buClr>
                <a:schemeClr val="dk1"/>
              </a:buClr>
              <a:buSzPts val="4300"/>
              <a:buFont typeface="Arial"/>
              <a:buChar char="•"/>
              <a:defRPr sz="4300"/>
            </a:lvl1pPr>
            <a:lvl2pPr marL="914400" lvl="1" indent="-444500" algn="l">
              <a:spcBef>
                <a:spcPts val="680"/>
              </a:spcBef>
              <a:spcAft>
                <a:spcPts val="0"/>
              </a:spcAft>
              <a:buClr>
                <a:schemeClr val="dk1"/>
              </a:buClr>
              <a:buSzPts val="3400"/>
              <a:buFont typeface="Arial"/>
              <a:buChar char="–"/>
              <a:defRPr sz="3400"/>
            </a:lvl2pPr>
            <a:lvl3pPr marL="1371600" lvl="2" indent="-419100" algn="l">
              <a:spcBef>
                <a:spcPts val="600"/>
              </a:spcBef>
              <a:spcAft>
                <a:spcPts val="0"/>
              </a:spcAft>
              <a:buClr>
                <a:schemeClr val="dk1"/>
              </a:buClr>
              <a:buSzPts val="3000"/>
              <a:buFont typeface="Arial"/>
              <a:buChar char="•"/>
              <a:defRPr sz="3000"/>
            </a:lvl3pPr>
            <a:lvl4pPr marL="1828800" lvl="3" indent="-419100" algn="l">
              <a:spcBef>
                <a:spcPts val="600"/>
              </a:spcBef>
              <a:spcAft>
                <a:spcPts val="0"/>
              </a:spcAft>
              <a:buClr>
                <a:schemeClr val="dk1"/>
              </a:buClr>
              <a:buSzPts val="3000"/>
              <a:buFont typeface="Arial"/>
              <a:buChar char="–"/>
              <a:defRPr sz="3000"/>
            </a:lvl4pPr>
            <a:lvl5pPr marL="2286000" lvl="4" indent="-419100" algn="l">
              <a:spcBef>
                <a:spcPts val="600"/>
              </a:spcBef>
              <a:spcAft>
                <a:spcPts val="0"/>
              </a:spcAft>
              <a:buClr>
                <a:schemeClr val="dk1"/>
              </a:buClr>
              <a:buSzPts val="3000"/>
              <a:buFont typeface="Arial"/>
              <a:buChar char="»"/>
              <a:defRPr sz="3000"/>
            </a:lvl5pPr>
            <a:lvl6pPr marL="2743200" lvl="5" indent="-419100" algn="l">
              <a:spcBef>
                <a:spcPts val="600"/>
              </a:spcBef>
              <a:spcAft>
                <a:spcPts val="0"/>
              </a:spcAft>
              <a:buClr>
                <a:schemeClr val="dk1"/>
              </a:buClr>
              <a:buSzPts val="3000"/>
              <a:buFont typeface="Arial"/>
              <a:buChar char="»"/>
              <a:defRPr sz="3000"/>
            </a:lvl6pPr>
            <a:lvl7pPr marL="3200400" lvl="6" indent="-419100" algn="l">
              <a:spcBef>
                <a:spcPts val="600"/>
              </a:spcBef>
              <a:spcAft>
                <a:spcPts val="0"/>
              </a:spcAft>
              <a:buClr>
                <a:schemeClr val="dk1"/>
              </a:buClr>
              <a:buSzPts val="3000"/>
              <a:buFont typeface="Arial"/>
              <a:buChar char="»"/>
              <a:defRPr sz="3000"/>
            </a:lvl7pPr>
            <a:lvl8pPr marL="3657600" lvl="7" indent="-419100" algn="l">
              <a:spcBef>
                <a:spcPts val="600"/>
              </a:spcBef>
              <a:spcAft>
                <a:spcPts val="0"/>
              </a:spcAft>
              <a:buClr>
                <a:schemeClr val="dk1"/>
              </a:buClr>
              <a:buSzPts val="3000"/>
              <a:buFont typeface="Arial"/>
              <a:buChar char="»"/>
              <a:defRPr sz="3000"/>
            </a:lvl8pPr>
            <a:lvl9pPr marL="4114800" lvl="8" indent="-419100" algn="l">
              <a:spcBef>
                <a:spcPts val="600"/>
              </a:spcBef>
              <a:spcAft>
                <a:spcPts val="0"/>
              </a:spcAft>
              <a:buClr>
                <a:schemeClr val="dk1"/>
              </a:buClr>
              <a:buSzPts val="3000"/>
              <a:buFont typeface="Arial"/>
              <a:buChar char="»"/>
              <a:defRPr sz="3000"/>
            </a:lvl9pPr>
          </a:lstStyle>
          <a:p>
            <a:endParaRPr/>
          </a:p>
        </p:txBody>
      </p:sp>
      <p:sp>
        <p:nvSpPr>
          <p:cNvPr id="44" name="Google Shape;44;p6"/>
          <p:cNvSpPr txBox="1">
            <a:spLocks noGrp="1"/>
          </p:cNvSpPr>
          <p:nvPr>
            <p:ph type="body" idx="3"/>
          </p:nvPr>
        </p:nvSpPr>
        <p:spPr>
          <a:xfrm>
            <a:off x="22294852" y="6140981"/>
            <a:ext cx="19402428" cy="2558520"/>
          </a:xfrm>
          <a:prstGeom prst="rect">
            <a:avLst/>
          </a:prstGeom>
          <a:noFill/>
          <a:ln>
            <a:noFill/>
          </a:ln>
        </p:spPr>
        <p:txBody>
          <a:bodyPr spcFirstLastPara="1" wrap="square" lIns="407450" tIns="203725" rIns="407450" bIns="203725" anchor="b" anchorCtr="0"/>
          <a:lstStyle>
            <a:lvl1pPr marL="457200" lvl="0" indent="-228600" algn="l">
              <a:spcBef>
                <a:spcPts val="860"/>
              </a:spcBef>
              <a:spcAft>
                <a:spcPts val="0"/>
              </a:spcAft>
              <a:buClr>
                <a:schemeClr val="dk1"/>
              </a:buClr>
              <a:buSzPts val="4300"/>
              <a:buFont typeface="Arial"/>
              <a:buNone/>
              <a:defRPr sz="4300" b="1"/>
            </a:lvl1pPr>
            <a:lvl2pPr marL="914400" lvl="1" indent="-228600" algn="l">
              <a:spcBef>
                <a:spcPts val="680"/>
              </a:spcBef>
              <a:spcAft>
                <a:spcPts val="0"/>
              </a:spcAft>
              <a:buClr>
                <a:schemeClr val="dk1"/>
              </a:buClr>
              <a:buSzPts val="3400"/>
              <a:buFont typeface="Arial"/>
              <a:buNone/>
              <a:defRPr sz="3400" b="1"/>
            </a:lvl2pPr>
            <a:lvl3pPr marL="1371600" lvl="2" indent="-228600" algn="l">
              <a:spcBef>
                <a:spcPts val="600"/>
              </a:spcBef>
              <a:spcAft>
                <a:spcPts val="0"/>
              </a:spcAft>
              <a:buClr>
                <a:schemeClr val="dk1"/>
              </a:buClr>
              <a:buSzPts val="3000"/>
              <a:buFont typeface="Arial"/>
              <a:buNone/>
              <a:defRPr sz="3000" b="1"/>
            </a:lvl3pPr>
            <a:lvl4pPr marL="1828800" lvl="3" indent="-228600" algn="l">
              <a:spcBef>
                <a:spcPts val="600"/>
              </a:spcBef>
              <a:spcAft>
                <a:spcPts val="0"/>
              </a:spcAft>
              <a:buClr>
                <a:schemeClr val="dk1"/>
              </a:buClr>
              <a:buSzPts val="3000"/>
              <a:buFont typeface="Arial"/>
              <a:buNone/>
              <a:defRPr sz="3000" b="1"/>
            </a:lvl4pPr>
            <a:lvl5pPr marL="2286000" lvl="4" indent="-228600" algn="l">
              <a:spcBef>
                <a:spcPts val="600"/>
              </a:spcBef>
              <a:spcAft>
                <a:spcPts val="0"/>
              </a:spcAft>
              <a:buClr>
                <a:schemeClr val="dk1"/>
              </a:buClr>
              <a:buSzPts val="3000"/>
              <a:buFont typeface="Arial"/>
              <a:buNone/>
              <a:defRPr sz="3000" b="1"/>
            </a:lvl5pPr>
            <a:lvl6pPr marL="2743200" lvl="5" indent="-228600" algn="l">
              <a:spcBef>
                <a:spcPts val="600"/>
              </a:spcBef>
              <a:spcAft>
                <a:spcPts val="0"/>
              </a:spcAft>
              <a:buClr>
                <a:schemeClr val="dk1"/>
              </a:buClr>
              <a:buSzPts val="3000"/>
              <a:buFont typeface="Arial"/>
              <a:buNone/>
              <a:defRPr sz="3000" b="1"/>
            </a:lvl6pPr>
            <a:lvl7pPr marL="3200400" lvl="6" indent="-228600" algn="l">
              <a:spcBef>
                <a:spcPts val="600"/>
              </a:spcBef>
              <a:spcAft>
                <a:spcPts val="0"/>
              </a:spcAft>
              <a:buClr>
                <a:schemeClr val="dk1"/>
              </a:buClr>
              <a:buSzPts val="3000"/>
              <a:buFont typeface="Arial"/>
              <a:buNone/>
              <a:defRPr sz="3000" b="1"/>
            </a:lvl7pPr>
            <a:lvl8pPr marL="3657600" lvl="7" indent="-228600" algn="l">
              <a:spcBef>
                <a:spcPts val="600"/>
              </a:spcBef>
              <a:spcAft>
                <a:spcPts val="0"/>
              </a:spcAft>
              <a:buClr>
                <a:schemeClr val="dk1"/>
              </a:buClr>
              <a:buSzPts val="3000"/>
              <a:buFont typeface="Arial"/>
              <a:buNone/>
              <a:defRPr sz="3000" b="1"/>
            </a:lvl8pPr>
            <a:lvl9pPr marL="4114800" lvl="8" indent="-228600" algn="l">
              <a:spcBef>
                <a:spcPts val="600"/>
              </a:spcBef>
              <a:spcAft>
                <a:spcPts val="0"/>
              </a:spcAft>
              <a:buClr>
                <a:schemeClr val="dk1"/>
              </a:buClr>
              <a:buSzPts val="3000"/>
              <a:buFont typeface="Arial"/>
              <a:buNone/>
              <a:defRPr sz="3000" b="1"/>
            </a:lvl9pPr>
          </a:lstStyle>
          <a:p>
            <a:endParaRPr/>
          </a:p>
        </p:txBody>
      </p:sp>
      <p:sp>
        <p:nvSpPr>
          <p:cNvPr id="45" name="Google Shape;45;p6"/>
          <p:cNvSpPr txBox="1">
            <a:spLocks noGrp="1"/>
          </p:cNvSpPr>
          <p:nvPr>
            <p:ph type="body" idx="4"/>
          </p:nvPr>
        </p:nvSpPr>
        <p:spPr>
          <a:xfrm>
            <a:off x="22294852" y="8699503"/>
            <a:ext cx="19402428" cy="15806209"/>
          </a:xfrm>
          <a:prstGeom prst="rect">
            <a:avLst/>
          </a:prstGeom>
          <a:noFill/>
          <a:ln>
            <a:noFill/>
          </a:ln>
        </p:spPr>
        <p:txBody>
          <a:bodyPr spcFirstLastPara="1" wrap="square" lIns="407450" tIns="203725" rIns="407450" bIns="203725" anchor="t" anchorCtr="0"/>
          <a:lstStyle>
            <a:lvl1pPr marL="457200" lvl="0" indent="-501650" algn="l">
              <a:spcBef>
                <a:spcPts val="860"/>
              </a:spcBef>
              <a:spcAft>
                <a:spcPts val="0"/>
              </a:spcAft>
              <a:buClr>
                <a:schemeClr val="dk1"/>
              </a:buClr>
              <a:buSzPts val="4300"/>
              <a:buFont typeface="Arial"/>
              <a:buChar char="•"/>
              <a:defRPr sz="4300"/>
            </a:lvl1pPr>
            <a:lvl2pPr marL="914400" lvl="1" indent="-444500" algn="l">
              <a:spcBef>
                <a:spcPts val="680"/>
              </a:spcBef>
              <a:spcAft>
                <a:spcPts val="0"/>
              </a:spcAft>
              <a:buClr>
                <a:schemeClr val="dk1"/>
              </a:buClr>
              <a:buSzPts val="3400"/>
              <a:buFont typeface="Arial"/>
              <a:buChar char="–"/>
              <a:defRPr sz="3400"/>
            </a:lvl2pPr>
            <a:lvl3pPr marL="1371600" lvl="2" indent="-419100" algn="l">
              <a:spcBef>
                <a:spcPts val="600"/>
              </a:spcBef>
              <a:spcAft>
                <a:spcPts val="0"/>
              </a:spcAft>
              <a:buClr>
                <a:schemeClr val="dk1"/>
              </a:buClr>
              <a:buSzPts val="3000"/>
              <a:buFont typeface="Arial"/>
              <a:buChar char="•"/>
              <a:defRPr sz="3000"/>
            </a:lvl3pPr>
            <a:lvl4pPr marL="1828800" lvl="3" indent="-419100" algn="l">
              <a:spcBef>
                <a:spcPts val="600"/>
              </a:spcBef>
              <a:spcAft>
                <a:spcPts val="0"/>
              </a:spcAft>
              <a:buClr>
                <a:schemeClr val="dk1"/>
              </a:buClr>
              <a:buSzPts val="3000"/>
              <a:buFont typeface="Arial"/>
              <a:buChar char="–"/>
              <a:defRPr sz="3000"/>
            </a:lvl4pPr>
            <a:lvl5pPr marL="2286000" lvl="4" indent="-419100" algn="l">
              <a:spcBef>
                <a:spcPts val="600"/>
              </a:spcBef>
              <a:spcAft>
                <a:spcPts val="0"/>
              </a:spcAft>
              <a:buClr>
                <a:schemeClr val="dk1"/>
              </a:buClr>
              <a:buSzPts val="3000"/>
              <a:buFont typeface="Arial"/>
              <a:buChar char="»"/>
              <a:defRPr sz="3000"/>
            </a:lvl5pPr>
            <a:lvl6pPr marL="2743200" lvl="5" indent="-419100" algn="l">
              <a:spcBef>
                <a:spcPts val="600"/>
              </a:spcBef>
              <a:spcAft>
                <a:spcPts val="0"/>
              </a:spcAft>
              <a:buClr>
                <a:schemeClr val="dk1"/>
              </a:buClr>
              <a:buSzPts val="3000"/>
              <a:buFont typeface="Arial"/>
              <a:buChar char="»"/>
              <a:defRPr sz="3000"/>
            </a:lvl6pPr>
            <a:lvl7pPr marL="3200400" lvl="6" indent="-419100" algn="l">
              <a:spcBef>
                <a:spcPts val="600"/>
              </a:spcBef>
              <a:spcAft>
                <a:spcPts val="0"/>
              </a:spcAft>
              <a:buClr>
                <a:schemeClr val="dk1"/>
              </a:buClr>
              <a:buSzPts val="3000"/>
              <a:buFont typeface="Arial"/>
              <a:buChar char="»"/>
              <a:defRPr sz="3000"/>
            </a:lvl7pPr>
            <a:lvl8pPr marL="3657600" lvl="7" indent="-419100" algn="l">
              <a:spcBef>
                <a:spcPts val="600"/>
              </a:spcBef>
              <a:spcAft>
                <a:spcPts val="0"/>
              </a:spcAft>
              <a:buClr>
                <a:schemeClr val="dk1"/>
              </a:buClr>
              <a:buSzPts val="3000"/>
              <a:buFont typeface="Arial"/>
              <a:buChar char="»"/>
              <a:defRPr sz="3000"/>
            </a:lvl8pPr>
            <a:lvl9pPr marL="4114800" lvl="8" indent="-419100" algn="l">
              <a:spcBef>
                <a:spcPts val="600"/>
              </a:spcBef>
              <a:spcAft>
                <a:spcPts val="0"/>
              </a:spcAft>
              <a:buClr>
                <a:schemeClr val="dk1"/>
              </a:buClr>
              <a:buSzPts val="3000"/>
              <a:buFont typeface="Arial"/>
              <a:buChar char="»"/>
              <a:defRPr sz="3000"/>
            </a:lvl9pPr>
          </a:lstStyle>
          <a:p>
            <a:endParaRPr/>
          </a:p>
        </p:txBody>
      </p:sp>
      <p:sp>
        <p:nvSpPr>
          <p:cNvPr id="46" name="Google Shape;46;p6"/>
          <p:cNvSpPr txBox="1">
            <a:spLocks noGrp="1"/>
          </p:cNvSpPr>
          <p:nvPr>
            <p:ph type="dt" idx="10"/>
          </p:nvPr>
        </p:nvSpPr>
        <p:spPr>
          <a:xfrm>
            <a:off x="3292478" y="24992545"/>
            <a:ext cx="9144002" cy="1830915"/>
          </a:xfrm>
          <a:prstGeom prst="rect">
            <a:avLst/>
          </a:prstGeom>
          <a:noFill/>
          <a:ln>
            <a:noFill/>
          </a:ln>
        </p:spPr>
        <p:txBody>
          <a:bodyPr spcFirstLastPara="1" wrap="square" lIns="407450" tIns="203725" rIns="407450" bIns="203725"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14995530" y="24992545"/>
            <a:ext cx="13900150" cy="1830915"/>
          </a:xfrm>
          <a:prstGeom prst="rect">
            <a:avLst/>
          </a:prstGeom>
          <a:noFill/>
          <a:ln>
            <a:noFill/>
          </a:ln>
        </p:spPr>
        <p:txBody>
          <a:bodyPr spcFirstLastPara="1" wrap="square" lIns="407450" tIns="203725" rIns="407450" bIns="203725"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31454731" y="24992545"/>
            <a:ext cx="9144002" cy="1830915"/>
          </a:xfrm>
          <a:prstGeom prst="rect">
            <a:avLst/>
          </a:prstGeom>
          <a:noFill/>
          <a:ln>
            <a:noFill/>
          </a:ln>
        </p:spPr>
        <p:txBody>
          <a:bodyPr spcFirstLastPara="1" wrap="square" lIns="407450" tIns="203725" rIns="407450" bIns="203725" anchor="t" anchorCtr="0">
            <a:noAutofit/>
          </a:bodyPr>
          <a:lstStyle>
            <a:lvl1pPr marL="0" marR="0" lvl="0" indent="0" algn="r">
              <a:spcBef>
                <a:spcPts val="0"/>
              </a:spcBef>
              <a:spcAft>
                <a:spcPts val="0"/>
              </a:spcAft>
              <a:buNone/>
              <a:defRPr sz="6400">
                <a:solidFill>
                  <a:schemeClr val="dk1"/>
                </a:solidFill>
                <a:latin typeface="Arial"/>
                <a:ea typeface="Arial"/>
                <a:cs typeface="Arial"/>
                <a:sym typeface="Arial"/>
              </a:defRPr>
            </a:lvl1pPr>
            <a:lvl2pPr marL="0" marR="0" lvl="1" indent="0" algn="r">
              <a:spcBef>
                <a:spcPts val="0"/>
              </a:spcBef>
              <a:spcAft>
                <a:spcPts val="0"/>
              </a:spcAft>
              <a:buNone/>
              <a:defRPr sz="6400">
                <a:solidFill>
                  <a:schemeClr val="dk1"/>
                </a:solidFill>
                <a:latin typeface="Arial"/>
                <a:ea typeface="Arial"/>
                <a:cs typeface="Arial"/>
                <a:sym typeface="Arial"/>
              </a:defRPr>
            </a:lvl2pPr>
            <a:lvl3pPr marL="0" marR="0" lvl="2" indent="0" algn="r">
              <a:spcBef>
                <a:spcPts val="0"/>
              </a:spcBef>
              <a:spcAft>
                <a:spcPts val="0"/>
              </a:spcAft>
              <a:buNone/>
              <a:defRPr sz="6400">
                <a:solidFill>
                  <a:schemeClr val="dk1"/>
                </a:solidFill>
                <a:latin typeface="Arial"/>
                <a:ea typeface="Arial"/>
                <a:cs typeface="Arial"/>
                <a:sym typeface="Arial"/>
              </a:defRPr>
            </a:lvl3pPr>
            <a:lvl4pPr marL="0" marR="0" lvl="3" indent="0" algn="r">
              <a:spcBef>
                <a:spcPts val="0"/>
              </a:spcBef>
              <a:spcAft>
                <a:spcPts val="0"/>
              </a:spcAft>
              <a:buNone/>
              <a:defRPr sz="6400">
                <a:solidFill>
                  <a:schemeClr val="dk1"/>
                </a:solidFill>
                <a:latin typeface="Arial"/>
                <a:ea typeface="Arial"/>
                <a:cs typeface="Arial"/>
                <a:sym typeface="Arial"/>
              </a:defRPr>
            </a:lvl4pPr>
            <a:lvl5pPr marL="0" marR="0" lvl="4" indent="0" algn="r">
              <a:spcBef>
                <a:spcPts val="0"/>
              </a:spcBef>
              <a:spcAft>
                <a:spcPts val="0"/>
              </a:spcAft>
              <a:buNone/>
              <a:defRPr sz="6400">
                <a:solidFill>
                  <a:schemeClr val="dk1"/>
                </a:solidFill>
                <a:latin typeface="Arial"/>
                <a:ea typeface="Arial"/>
                <a:cs typeface="Arial"/>
                <a:sym typeface="Arial"/>
              </a:defRPr>
            </a:lvl5pPr>
            <a:lvl6pPr marL="0" marR="0" lvl="5" indent="0" algn="r">
              <a:spcBef>
                <a:spcPts val="0"/>
              </a:spcBef>
              <a:spcAft>
                <a:spcPts val="0"/>
              </a:spcAft>
              <a:buNone/>
              <a:defRPr sz="6400">
                <a:solidFill>
                  <a:schemeClr val="dk1"/>
                </a:solidFill>
                <a:latin typeface="Arial"/>
                <a:ea typeface="Arial"/>
                <a:cs typeface="Arial"/>
                <a:sym typeface="Arial"/>
              </a:defRPr>
            </a:lvl6pPr>
            <a:lvl7pPr marL="0" marR="0" lvl="6" indent="0" algn="r">
              <a:spcBef>
                <a:spcPts val="0"/>
              </a:spcBef>
              <a:spcAft>
                <a:spcPts val="0"/>
              </a:spcAft>
              <a:buNone/>
              <a:defRPr sz="6400">
                <a:solidFill>
                  <a:schemeClr val="dk1"/>
                </a:solidFill>
                <a:latin typeface="Arial"/>
                <a:ea typeface="Arial"/>
                <a:cs typeface="Arial"/>
                <a:sym typeface="Arial"/>
              </a:defRPr>
            </a:lvl7pPr>
            <a:lvl8pPr marL="0" marR="0" lvl="7" indent="0" algn="r">
              <a:spcBef>
                <a:spcPts val="0"/>
              </a:spcBef>
              <a:spcAft>
                <a:spcPts val="0"/>
              </a:spcAft>
              <a:buNone/>
              <a:defRPr sz="6400">
                <a:solidFill>
                  <a:schemeClr val="dk1"/>
                </a:solidFill>
                <a:latin typeface="Arial"/>
                <a:ea typeface="Arial"/>
                <a:cs typeface="Arial"/>
                <a:sym typeface="Arial"/>
              </a:defRPr>
            </a:lvl8pPr>
            <a:lvl9pPr marL="0" marR="0" lvl="8" indent="0" algn="r">
              <a:spcBef>
                <a:spcPts val="0"/>
              </a:spcBef>
              <a:spcAft>
                <a:spcPts val="0"/>
              </a:spcAft>
              <a:buNone/>
              <a:defRPr sz="6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3292480" y="2439461"/>
            <a:ext cx="37306249" cy="4572000"/>
          </a:xfrm>
          <a:prstGeom prst="rect">
            <a:avLst/>
          </a:prstGeom>
          <a:noFill/>
          <a:ln>
            <a:noFill/>
          </a:ln>
        </p:spPr>
        <p:txBody>
          <a:bodyPr spcFirstLastPara="1" wrap="square" lIns="407450" tIns="203725" rIns="407450" bIns="203725"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3292478" y="24992545"/>
            <a:ext cx="9144002" cy="1830915"/>
          </a:xfrm>
          <a:prstGeom prst="rect">
            <a:avLst/>
          </a:prstGeom>
          <a:noFill/>
          <a:ln>
            <a:noFill/>
          </a:ln>
        </p:spPr>
        <p:txBody>
          <a:bodyPr spcFirstLastPara="1" wrap="square" lIns="407450" tIns="203725" rIns="407450" bIns="203725"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14995530" y="24992545"/>
            <a:ext cx="13900150" cy="1830915"/>
          </a:xfrm>
          <a:prstGeom prst="rect">
            <a:avLst/>
          </a:prstGeom>
          <a:noFill/>
          <a:ln>
            <a:noFill/>
          </a:ln>
        </p:spPr>
        <p:txBody>
          <a:bodyPr spcFirstLastPara="1" wrap="square" lIns="407450" tIns="203725" rIns="407450" bIns="203725"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31454731" y="24992545"/>
            <a:ext cx="9144002" cy="1830915"/>
          </a:xfrm>
          <a:prstGeom prst="rect">
            <a:avLst/>
          </a:prstGeom>
          <a:noFill/>
          <a:ln>
            <a:noFill/>
          </a:ln>
        </p:spPr>
        <p:txBody>
          <a:bodyPr spcFirstLastPara="1" wrap="square" lIns="407450" tIns="203725" rIns="407450" bIns="203725" anchor="t" anchorCtr="0">
            <a:noAutofit/>
          </a:bodyPr>
          <a:lstStyle>
            <a:lvl1pPr marL="0" marR="0" lvl="0" indent="0" algn="r">
              <a:spcBef>
                <a:spcPts val="0"/>
              </a:spcBef>
              <a:spcAft>
                <a:spcPts val="0"/>
              </a:spcAft>
              <a:buNone/>
              <a:defRPr sz="6400">
                <a:solidFill>
                  <a:schemeClr val="dk1"/>
                </a:solidFill>
                <a:latin typeface="Arial"/>
                <a:ea typeface="Arial"/>
                <a:cs typeface="Arial"/>
                <a:sym typeface="Arial"/>
              </a:defRPr>
            </a:lvl1pPr>
            <a:lvl2pPr marL="0" marR="0" lvl="1" indent="0" algn="r">
              <a:spcBef>
                <a:spcPts val="0"/>
              </a:spcBef>
              <a:spcAft>
                <a:spcPts val="0"/>
              </a:spcAft>
              <a:buNone/>
              <a:defRPr sz="6400">
                <a:solidFill>
                  <a:schemeClr val="dk1"/>
                </a:solidFill>
                <a:latin typeface="Arial"/>
                <a:ea typeface="Arial"/>
                <a:cs typeface="Arial"/>
                <a:sym typeface="Arial"/>
              </a:defRPr>
            </a:lvl2pPr>
            <a:lvl3pPr marL="0" marR="0" lvl="2" indent="0" algn="r">
              <a:spcBef>
                <a:spcPts val="0"/>
              </a:spcBef>
              <a:spcAft>
                <a:spcPts val="0"/>
              </a:spcAft>
              <a:buNone/>
              <a:defRPr sz="6400">
                <a:solidFill>
                  <a:schemeClr val="dk1"/>
                </a:solidFill>
                <a:latin typeface="Arial"/>
                <a:ea typeface="Arial"/>
                <a:cs typeface="Arial"/>
                <a:sym typeface="Arial"/>
              </a:defRPr>
            </a:lvl3pPr>
            <a:lvl4pPr marL="0" marR="0" lvl="3" indent="0" algn="r">
              <a:spcBef>
                <a:spcPts val="0"/>
              </a:spcBef>
              <a:spcAft>
                <a:spcPts val="0"/>
              </a:spcAft>
              <a:buNone/>
              <a:defRPr sz="6400">
                <a:solidFill>
                  <a:schemeClr val="dk1"/>
                </a:solidFill>
                <a:latin typeface="Arial"/>
                <a:ea typeface="Arial"/>
                <a:cs typeface="Arial"/>
                <a:sym typeface="Arial"/>
              </a:defRPr>
            </a:lvl4pPr>
            <a:lvl5pPr marL="0" marR="0" lvl="4" indent="0" algn="r">
              <a:spcBef>
                <a:spcPts val="0"/>
              </a:spcBef>
              <a:spcAft>
                <a:spcPts val="0"/>
              </a:spcAft>
              <a:buNone/>
              <a:defRPr sz="6400">
                <a:solidFill>
                  <a:schemeClr val="dk1"/>
                </a:solidFill>
                <a:latin typeface="Arial"/>
                <a:ea typeface="Arial"/>
                <a:cs typeface="Arial"/>
                <a:sym typeface="Arial"/>
              </a:defRPr>
            </a:lvl5pPr>
            <a:lvl6pPr marL="0" marR="0" lvl="5" indent="0" algn="r">
              <a:spcBef>
                <a:spcPts val="0"/>
              </a:spcBef>
              <a:spcAft>
                <a:spcPts val="0"/>
              </a:spcAft>
              <a:buNone/>
              <a:defRPr sz="6400">
                <a:solidFill>
                  <a:schemeClr val="dk1"/>
                </a:solidFill>
                <a:latin typeface="Arial"/>
                <a:ea typeface="Arial"/>
                <a:cs typeface="Arial"/>
                <a:sym typeface="Arial"/>
              </a:defRPr>
            </a:lvl6pPr>
            <a:lvl7pPr marL="0" marR="0" lvl="6" indent="0" algn="r">
              <a:spcBef>
                <a:spcPts val="0"/>
              </a:spcBef>
              <a:spcAft>
                <a:spcPts val="0"/>
              </a:spcAft>
              <a:buNone/>
              <a:defRPr sz="6400">
                <a:solidFill>
                  <a:schemeClr val="dk1"/>
                </a:solidFill>
                <a:latin typeface="Arial"/>
                <a:ea typeface="Arial"/>
                <a:cs typeface="Arial"/>
                <a:sym typeface="Arial"/>
              </a:defRPr>
            </a:lvl7pPr>
            <a:lvl8pPr marL="0" marR="0" lvl="7" indent="0" algn="r">
              <a:spcBef>
                <a:spcPts val="0"/>
              </a:spcBef>
              <a:spcAft>
                <a:spcPts val="0"/>
              </a:spcAft>
              <a:buNone/>
              <a:defRPr sz="6400">
                <a:solidFill>
                  <a:schemeClr val="dk1"/>
                </a:solidFill>
                <a:latin typeface="Arial"/>
                <a:ea typeface="Arial"/>
                <a:cs typeface="Arial"/>
                <a:sym typeface="Arial"/>
              </a:defRPr>
            </a:lvl8pPr>
            <a:lvl9pPr marL="0" marR="0" lvl="8" indent="0" algn="r">
              <a:spcBef>
                <a:spcPts val="0"/>
              </a:spcBef>
              <a:spcAft>
                <a:spcPts val="0"/>
              </a:spcAft>
              <a:buNone/>
              <a:defRPr sz="6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3292478" y="24992545"/>
            <a:ext cx="9144002" cy="1830915"/>
          </a:xfrm>
          <a:prstGeom prst="rect">
            <a:avLst/>
          </a:prstGeom>
          <a:noFill/>
          <a:ln>
            <a:noFill/>
          </a:ln>
        </p:spPr>
        <p:txBody>
          <a:bodyPr spcFirstLastPara="1" wrap="square" lIns="407450" tIns="203725" rIns="407450" bIns="203725"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14995530" y="24992545"/>
            <a:ext cx="13900150" cy="1830915"/>
          </a:xfrm>
          <a:prstGeom prst="rect">
            <a:avLst/>
          </a:prstGeom>
          <a:noFill/>
          <a:ln>
            <a:noFill/>
          </a:ln>
        </p:spPr>
        <p:txBody>
          <a:bodyPr spcFirstLastPara="1" wrap="square" lIns="407450" tIns="203725" rIns="407450" bIns="203725"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31454731" y="24992545"/>
            <a:ext cx="9144002" cy="1830915"/>
          </a:xfrm>
          <a:prstGeom prst="rect">
            <a:avLst/>
          </a:prstGeom>
          <a:noFill/>
          <a:ln>
            <a:noFill/>
          </a:ln>
        </p:spPr>
        <p:txBody>
          <a:bodyPr spcFirstLastPara="1" wrap="square" lIns="407450" tIns="203725" rIns="407450" bIns="203725" anchor="t" anchorCtr="0">
            <a:noAutofit/>
          </a:bodyPr>
          <a:lstStyle>
            <a:lvl1pPr marL="0" marR="0" lvl="0" indent="0" algn="r">
              <a:spcBef>
                <a:spcPts val="0"/>
              </a:spcBef>
              <a:spcAft>
                <a:spcPts val="0"/>
              </a:spcAft>
              <a:buNone/>
              <a:defRPr sz="6400">
                <a:solidFill>
                  <a:schemeClr val="dk1"/>
                </a:solidFill>
                <a:latin typeface="Arial"/>
                <a:ea typeface="Arial"/>
                <a:cs typeface="Arial"/>
                <a:sym typeface="Arial"/>
              </a:defRPr>
            </a:lvl1pPr>
            <a:lvl2pPr marL="0" marR="0" lvl="1" indent="0" algn="r">
              <a:spcBef>
                <a:spcPts val="0"/>
              </a:spcBef>
              <a:spcAft>
                <a:spcPts val="0"/>
              </a:spcAft>
              <a:buNone/>
              <a:defRPr sz="6400">
                <a:solidFill>
                  <a:schemeClr val="dk1"/>
                </a:solidFill>
                <a:latin typeface="Arial"/>
                <a:ea typeface="Arial"/>
                <a:cs typeface="Arial"/>
                <a:sym typeface="Arial"/>
              </a:defRPr>
            </a:lvl2pPr>
            <a:lvl3pPr marL="0" marR="0" lvl="2" indent="0" algn="r">
              <a:spcBef>
                <a:spcPts val="0"/>
              </a:spcBef>
              <a:spcAft>
                <a:spcPts val="0"/>
              </a:spcAft>
              <a:buNone/>
              <a:defRPr sz="6400">
                <a:solidFill>
                  <a:schemeClr val="dk1"/>
                </a:solidFill>
                <a:latin typeface="Arial"/>
                <a:ea typeface="Arial"/>
                <a:cs typeface="Arial"/>
                <a:sym typeface="Arial"/>
              </a:defRPr>
            </a:lvl3pPr>
            <a:lvl4pPr marL="0" marR="0" lvl="3" indent="0" algn="r">
              <a:spcBef>
                <a:spcPts val="0"/>
              </a:spcBef>
              <a:spcAft>
                <a:spcPts val="0"/>
              </a:spcAft>
              <a:buNone/>
              <a:defRPr sz="6400">
                <a:solidFill>
                  <a:schemeClr val="dk1"/>
                </a:solidFill>
                <a:latin typeface="Arial"/>
                <a:ea typeface="Arial"/>
                <a:cs typeface="Arial"/>
                <a:sym typeface="Arial"/>
              </a:defRPr>
            </a:lvl4pPr>
            <a:lvl5pPr marL="0" marR="0" lvl="4" indent="0" algn="r">
              <a:spcBef>
                <a:spcPts val="0"/>
              </a:spcBef>
              <a:spcAft>
                <a:spcPts val="0"/>
              </a:spcAft>
              <a:buNone/>
              <a:defRPr sz="6400">
                <a:solidFill>
                  <a:schemeClr val="dk1"/>
                </a:solidFill>
                <a:latin typeface="Arial"/>
                <a:ea typeface="Arial"/>
                <a:cs typeface="Arial"/>
                <a:sym typeface="Arial"/>
              </a:defRPr>
            </a:lvl5pPr>
            <a:lvl6pPr marL="0" marR="0" lvl="5" indent="0" algn="r">
              <a:spcBef>
                <a:spcPts val="0"/>
              </a:spcBef>
              <a:spcAft>
                <a:spcPts val="0"/>
              </a:spcAft>
              <a:buNone/>
              <a:defRPr sz="6400">
                <a:solidFill>
                  <a:schemeClr val="dk1"/>
                </a:solidFill>
                <a:latin typeface="Arial"/>
                <a:ea typeface="Arial"/>
                <a:cs typeface="Arial"/>
                <a:sym typeface="Arial"/>
              </a:defRPr>
            </a:lvl6pPr>
            <a:lvl7pPr marL="0" marR="0" lvl="6" indent="0" algn="r">
              <a:spcBef>
                <a:spcPts val="0"/>
              </a:spcBef>
              <a:spcAft>
                <a:spcPts val="0"/>
              </a:spcAft>
              <a:buNone/>
              <a:defRPr sz="6400">
                <a:solidFill>
                  <a:schemeClr val="dk1"/>
                </a:solidFill>
                <a:latin typeface="Arial"/>
                <a:ea typeface="Arial"/>
                <a:cs typeface="Arial"/>
                <a:sym typeface="Arial"/>
              </a:defRPr>
            </a:lvl7pPr>
            <a:lvl8pPr marL="0" marR="0" lvl="7" indent="0" algn="r">
              <a:spcBef>
                <a:spcPts val="0"/>
              </a:spcBef>
              <a:spcAft>
                <a:spcPts val="0"/>
              </a:spcAft>
              <a:buNone/>
              <a:defRPr sz="6400">
                <a:solidFill>
                  <a:schemeClr val="dk1"/>
                </a:solidFill>
                <a:latin typeface="Arial"/>
                <a:ea typeface="Arial"/>
                <a:cs typeface="Arial"/>
                <a:sym typeface="Arial"/>
              </a:defRPr>
            </a:lvl8pPr>
            <a:lvl9pPr marL="0" marR="0" lvl="8" indent="0" algn="r">
              <a:spcBef>
                <a:spcPts val="0"/>
              </a:spcBef>
              <a:spcAft>
                <a:spcPts val="0"/>
              </a:spcAft>
              <a:buNone/>
              <a:defRPr sz="6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2193932" y="1092733"/>
            <a:ext cx="14439900" cy="4648729"/>
          </a:xfrm>
          <a:prstGeom prst="rect">
            <a:avLst/>
          </a:prstGeom>
          <a:noFill/>
          <a:ln>
            <a:noFill/>
          </a:ln>
        </p:spPr>
        <p:txBody>
          <a:bodyPr spcFirstLastPara="1" wrap="square" lIns="407450" tIns="203725" rIns="407450" bIns="203725" anchor="b" anchorCtr="0"/>
          <a:lstStyle>
            <a:lvl1pPr lvl="0" algn="l">
              <a:spcBef>
                <a:spcPts val="0"/>
              </a:spcBef>
              <a:spcAft>
                <a:spcPts val="0"/>
              </a:spcAft>
              <a:buSzPts val="1400"/>
              <a:buNone/>
              <a:defRPr sz="34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17160880" y="1092737"/>
            <a:ext cx="24536402" cy="23412980"/>
          </a:xfrm>
          <a:prstGeom prst="rect">
            <a:avLst/>
          </a:prstGeom>
          <a:noFill/>
          <a:ln>
            <a:noFill/>
          </a:ln>
        </p:spPr>
        <p:txBody>
          <a:bodyPr spcFirstLastPara="1" wrap="square" lIns="407450" tIns="203725" rIns="407450" bIns="203725" anchor="t" anchorCtr="0"/>
          <a:lstStyle>
            <a:lvl1pPr marL="457200" lvl="0" indent="-609600" algn="l">
              <a:spcBef>
                <a:spcPts val="1200"/>
              </a:spcBef>
              <a:spcAft>
                <a:spcPts val="0"/>
              </a:spcAft>
              <a:buClr>
                <a:schemeClr val="dk1"/>
              </a:buClr>
              <a:buSzPts val="6000"/>
              <a:buFont typeface="Arial"/>
              <a:buChar char="•"/>
              <a:defRPr sz="6000"/>
            </a:lvl1pPr>
            <a:lvl2pPr marL="914400" lvl="1" indent="-552450" algn="l">
              <a:spcBef>
                <a:spcPts val="1020"/>
              </a:spcBef>
              <a:spcAft>
                <a:spcPts val="0"/>
              </a:spcAft>
              <a:buClr>
                <a:schemeClr val="dk1"/>
              </a:buClr>
              <a:buSzPts val="5100"/>
              <a:buFont typeface="Arial"/>
              <a:buChar char="–"/>
              <a:defRPr sz="5100"/>
            </a:lvl2pPr>
            <a:lvl3pPr marL="1371600" lvl="2" indent="-501650" algn="l">
              <a:spcBef>
                <a:spcPts val="860"/>
              </a:spcBef>
              <a:spcAft>
                <a:spcPts val="0"/>
              </a:spcAft>
              <a:buClr>
                <a:schemeClr val="dk1"/>
              </a:buClr>
              <a:buSzPts val="4300"/>
              <a:buFont typeface="Arial"/>
              <a:buChar char="•"/>
              <a:defRPr sz="4300"/>
            </a:lvl3pPr>
            <a:lvl4pPr marL="1828800" lvl="3" indent="-444500" algn="l">
              <a:spcBef>
                <a:spcPts val="680"/>
              </a:spcBef>
              <a:spcAft>
                <a:spcPts val="0"/>
              </a:spcAft>
              <a:buClr>
                <a:schemeClr val="dk1"/>
              </a:buClr>
              <a:buSzPts val="3400"/>
              <a:buFont typeface="Arial"/>
              <a:buChar char="–"/>
              <a:defRPr sz="3400"/>
            </a:lvl4pPr>
            <a:lvl5pPr marL="2286000" lvl="4" indent="-444500" algn="l">
              <a:spcBef>
                <a:spcPts val="680"/>
              </a:spcBef>
              <a:spcAft>
                <a:spcPts val="0"/>
              </a:spcAft>
              <a:buClr>
                <a:schemeClr val="dk1"/>
              </a:buClr>
              <a:buSzPts val="3400"/>
              <a:buFont typeface="Arial"/>
              <a:buChar char="»"/>
              <a:defRPr sz="3400"/>
            </a:lvl5pPr>
            <a:lvl6pPr marL="2743200" lvl="5" indent="-444500" algn="l">
              <a:spcBef>
                <a:spcPts val="680"/>
              </a:spcBef>
              <a:spcAft>
                <a:spcPts val="0"/>
              </a:spcAft>
              <a:buClr>
                <a:schemeClr val="dk1"/>
              </a:buClr>
              <a:buSzPts val="3400"/>
              <a:buFont typeface="Arial"/>
              <a:buChar char="»"/>
              <a:defRPr sz="3400"/>
            </a:lvl6pPr>
            <a:lvl7pPr marL="3200400" lvl="6" indent="-444500" algn="l">
              <a:spcBef>
                <a:spcPts val="680"/>
              </a:spcBef>
              <a:spcAft>
                <a:spcPts val="0"/>
              </a:spcAft>
              <a:buClr>
                <a:schemeClr val="dk1"/>
              </a:buClr>
              <a:buSzPts val="3400"/>
              <a:buFont typeface="Arial"/>
              <a:buChar char="»"/>
              <a:defRPr sz="3400"/>
            </a:lvl7pPr>
            <a:lvl8pPr marL="3657600" lvl="7" indent="-444500" algn="l">
              <a:spcBef>
                <a:spcPts val="680"/>
              </a:spcBef>
              <a:spcAft>
                <a:spcPts val="0"/>
              </a:spcAft>
              <a:buClr>
                <a:schemeClr val="dk1"/>
              </a:buClr>
              <a:buSzPts val="3400"/>
              <a:buFont typeface="Arial"/>
              <a:buChar char="»"/>
              <a:defRPr sz="3400"/>
            </a:lvl8pPr>
            <a:lvl9pPr marL="4114800" lvl="8" indent="-444500" algn="l">
              <a:spcBef>
                <a:spcPts val="680"/>
              </a:spcBef>
              <a:spcAft>
                <a:spcPts val="0"/>
              </a:spcAft>
              <a:buClr>
                <a:schemeClr val="dk1"/>
              </a:buClr>
              <a:buSzPts val="3400"/>
              <a:buFont typeface="Arial"/>
              <a:buChar char="»"/>
              <a:defRPr sz="3400"/>
            </a:lvl9pPr>
          </a:lstStyle>
          <a:p>
            <a:endParaRPr/>
          </a:p>
        </p:txBody>
      </p:sp>
      <p:sp>
        <p:nvSpPr>
          <p:cNvPr id="61" name="Google Shape;61;p9"/>
          <p:cNvSpPr txBox="1">
            <a:spLocks noGrp="1"/>
          </p:cNvSpPr>
          <p:nvPr>
            <p:ph type="body" idx="2"/>
          </p:nvPr>
        </p:nvSpPr>
        <p:spPr>
          <a:xfrm>
            <a:off x="2193932" y="5741458"/>
            <a:ext cx="14439900" cy="18764254"/>
          </a:xfrm>
          <a:prstGeom prst="rect">
            <a:avLst/>
          </a:prstGeom>
          <a:noFill/>
          <a:ln>
            <a:noFill/>
          </a:ln>
        </p:spPr>
        <p:txBody>
          <a:bodyPr spcFirstLastPara="1" wrap="square" lIns="407450" tIns="203725" rIns="407450" bIns="203725" anchor="t" anchorCtr="0"/>
          <a:lstStyle>
            <a:lvl1pPr marL="457200" lvl="0" indent="-228600" algn="l">
              <a:spcBef>
                <a:spcPts val="520"/>
              </a:spcBef>
              <a:spcAft>
                <a:spcPts val="0"/>
              </a:spcAft>
              <a:buClr>
                <a:schemeClr val="dk1"/>
              </a:buClr>
              <a:buSzPts val="2600"/>
              <a:buFont typeface="Arial"/>
              <a:buNone/>
              <a:defRPr sz="2600"/>
            </a:lvl1pPr>
            <a:lvl2pPr marL="914400" lvl="1" indent="-228600" algn="l">
              <a:spcBef>
                <a:spcPts val="420"/>
              </a:spcBef>
              <a:spcAft>
                <a:spcPts val="0"/>
              </a:spcAft>
              <a:buClr>
                <a:schemeClr val="dk1"/>
              </a:buClr>
              <a:buSzPts val="2100"/>
              <a:buFont typeface="Arial"/>
              <a:buNone/>
              <a:defRPr sz="2100"/>
            </a:lvl2pPr>
            <a:lvl3pPr marL="1371600" lvl="2" indent="-228600" algn="l">
              <a:spcBef>
                <a:spcPts val="340"/>
              </a:spcBef>
              <a:spcAft>
                <a:spcPts val="0"/>
              </a:spcAft>
              <a:buClr>
                <a:schemeClr val="dk1"/>
              </a:buClr>
              <a:buSzPts val="1700"/>
              <a:buFont typeface="Arial"/>
              <a:buNone/>
              <a:defRPr sz="1700"/>
            </a:lvl3pPr>
            <a:lvl4pPr marL="1828800" lvl="3" indent="-228600" algn="l">
              <a:spcBef>
                <a:spcPts val="340"/>
              </a:spcBef>
              <a:spcAft>
                <a:spcPts val="0"/>
              </a:spcAft>
              <a:buClr>
                <a:schemeClr val="dk1"/>
              </a:buClr>
              <a:buSzPts val="1700"/>
              <a:buFont typeface="Arial"/>
              <a:buNone/>
              <a:defRPr sz="1700"/>
            </a:lvl4pPr>
            <a:lvl5pPr marL="2286000" lvl="4" indent="-228600" algn="l">
              <a:spcBef>
                <a:spcPts val="340"/>
              </a:spcBef>
              <a:spcAft>
                <a:spcPts val="0"/>
              </a:spcAft>
              <a:buClr>
                <a:schemeClr val="dk1"/>
              </a:buClr>
              <a:buSzPts val="1700"/>
              <a:buFont typeface="Arial"/>
              <a:buNone/>
              <a:defRPr sz="1700"/>
            </a:lvl5pPr>
            <a:lvl6pPr marL="2743200" lvl="5" indent="-228600" algn="l">
              <a:spcBef>
                <a:spcPts val="340"/>
              </a:spcBef>
              <a:spcAft>
                <a:spcPts val="0"/>
              </a:spcAft>
              <a:buClr>
                <a:schemeClr val="dk1"/>
              </a:buClr>
              <a:buSzPts val="1700"/>
              <a:buFont typeface="Arial"/>
              <a:buNone/>
              <a:defRPr sz="1700"/>
            </a:lvl6pPr>
            <a:lvl7pPr marL="3200400" lvl="6" indent="-228600" algn="l">
              <a:spcBef>
                <a:spcPts val="340"/>
              </a:spcBef>
              <a:spcAft>
                <a:spcPts val="0"/>
              </a:spcAft>
              <a:buClr>
                <a:schemeClr val="dk1"/>
              </a:buClr>
              <a:buSzPts val="1700"/>
              <a:buFont typeface="Arial"/>
              <a:buNone/>
              <a:defRPr sz="1700"/>
            </a:lvl7pPr>
            <a:lvl8pPr marL="3657600" lvl="7" indent="-228600" algn="l">
              <a:spcBef>
                <a:spcPts val="340"/>
              </a:spcBef>
              <a:spcAft>
                <a:spcPts val="0"/>
              </a:spcAft>
              <a:buClr>
                <a:schemeClr val="dk1"/>
              </a:buClr>
              <a:buSzPts val="1700"/>
              <a:buFont typeface="Arial"/>
              <a:buNone/>
              <a:defRPr sz="1700"/>
            </a:lvl8pPr>
            <a:lvl9pPr marL="4114800" lvl="8" indent="-228600" algn="l">
              <a:spcBef>
                <a:spcPts val="340"/>
              </a:spcBef>
              <a:spcAft>
                <a:spcPts val="0"/>
              </a:spcAft>
              <a:buClr>
                <a:schemeClr val="dk1"/>
              </a:buClr>
              <a:buSzPts val="1700"/>
              <a:buFont typeface="Arial"/>
              <a:buNone/>
              <a:defRPr sz="1700"/>
            </a:lvl9pPr>
          </a:lstStyle>
          <a:p>
            <a:endParaRPr/>
          </a:p>
        </p:txBody>
      </p:sp>
      <p:sp>
        <p:nvSpPr>
          <p:cNvPr id="62" name="Google Shape;62;p9"/>
          <p:cNvSpPr txBox="1">
            <a:spLocks noGrp="1"/>
          </p:cNvSpPr>
          <p:nvPr>
            <p:ph type="dt" idx="10"/>
          </p:nvPr>
        </p:nvSpPr>
        <p:spPr>
          <a:xfrm>
            <a:off x="3292478" y="24992545"/>
            <a:ext cx="9144002" cy="1830915"/>
          </a:xfrm>
          <a:prstGeom prst="rect">
            <a:avLst/>
          </a:prstGeom>
          <a:noFill/>
          <a:ln>
            <a:noFill/>
          </a:ln>
        </p:spPr>
        <p:txBody>
          <a:bodyPr spcFirstLastPara="1" wrap="square" lIns="407450" tIns="203725" rIns="407450" bIns="203725"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14995530" y="24992545"/>
            <a:ext cx="13900150" cy="1830915"/>
          </a:xfrm>
          <a:prstGeom prst="rect">
            <a:avLst/>
          </a:prstGeom>
          <a:noFill/>
          <a:ln>
            <a:noFill/>
          </a:ln>
        </p:spPr>
        <p:txBody>
          <a:bodyPr spcFirstLastPara="1" wrap="square" lIns="407450" tIns="203725" rIns="407450" bIns="203725"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31454731" y="24992545"/>
            <a:ext cx="9144002" cy="1830915"/>
          </a:xfrm>
          <a:prstGeom prst="rect">
            <a:avLst/>
          </a:prstGeom>
          <a:noFill/>
          <a:ln>
            <a:noFill/>
          </a:ln>
        </p:spPr>
        <p:txBody>
          <a:bodyPr spcFirstLastPara="1" wrap="square" lIns="407450" tIns="203725" rIns="407450" bIns="203725" anchor="t" anchorCtr="0">
            <a:noAutofit/>
          </a:bodyPr>
          <a:lstStyle>
            <a:lvl1pPr marL="0" marR="0" lvl="0" indent="0" algn="r">
              <a:spcBef>
                <a:spcPts val="0"/>
              </a:spcBef>
              <a:spcAft>
                <a:spcPts val="0"/>
              </a:spcAft>
              <a:buNone/>
              <a:defRPr sz="6400">
                <a:solidFill>
                  <a:schemeClr val="dk1"/>
                </a:solidFill>
                <a:latin typeface="Arial"/>
                <a:ea typeface="Arial"/>
                <a:cs typeface="Arial"/>
                <a:sym typeface="Arial"/>
              </a:defRPr>
            </a:lvl1pPr>
            <a:lvl2pPr marL="0" marR="0" lvl="1" indent="0" algn="r">
              <a:spcBef>
                <a:spcPts val="0"/>
              </a:spcBef>
              <a:spcAft>
                <a:spcPts val="0"/>
              </a:spcAft>
              <a:buNone/>
              <a:defRPr sz="6400">
                <a:solidFill>
                  <a:schemeClr val="dk1"/>
                </a:solidFill>
                <a:latin typeface="Arial"/>
                <a:ea typeface="Arial"/>
                <a:cs typeface="Arial"/>
                <a:sym typeface="Arial"/>
              </a:defRPr>
            </a:lvl2pPr>
            <a:lvl3pPr marL="0" marR="0" lvl="2" indent="0" algn="r">
              <a:spcBef>
                <a:spcPts val="0"/>
              </a:spcBef>
              <a:spcAft>
                <a:spcPts val="0"/>
              </a:spcAft>
              <a:buNone/>
              <a:defRPr sz="6400">
                <a:solidFill>
                  <a:schemeClr val="dk1"/>
                </a:solidFill>
                <a:latin typeface="Arial"/>
                <a:ea typeface="Arial"/>
                <a:cs typeface="Arial"/>
                <a:sym typeface="Arial"/>
              </a:defRPr>
            </a:lvl3pPr>
            <a:lvl4pPr marL="0" marR="0" lvl="3" indent="0" algn="r">
              <a:spcBef>
                <a:spcPts val="0"/>
              </a:spcBef>
              <a:spcAft>
                <a:spcPts val="0"/>
              </a:spcAft>
              <a:buNone/>
              <a:defRPr sz="6400">
                <a:solidFill>
                  <a:schemeClr val="dk1"/>
                </a:solidFill>
                <a:latin typeface="Arial"/>
                <a:ea typeface="Arial"/>
                <a:cs typeface="Arial"/>
                <a:sym typeface="Arial"/>
              </a:defRPr>
            </a:lvl4pPr>
            <a:lvl5pPr marL="0" marR="0" lvl="4" indent="0" algn="r">
              <a:spcBef>
                <a:spcPts val="0"/>
              </a:spcBef>
              <a:spcAft>
                <a:spcPts val="0"/>
              </a:spcAft>
              <a:buNone/>
              <a:defRPr sz="6400">
                <a:solidFill>
                  <a:schemeClr val="dk1"/>
                </a:solidFill>
                <a:latin typeface="Arial"/>
                <a:ea typeface="Arial"/>
                <a:cs typeface="Arial"/>
                <a:sym typeface="Arial"/>
              </a:defRPr>
            </a:lvl5pPr>
            <a:lvl6pPr marL="0" marR="0" lvl="5" indent="0" algn="r">
              <a:spcBef>
                <a:spcPts val="0"/>
              </a:spcBef>
              <a:spcAft>
                <a:spcPts val="0"/>
              </a:spcAft>
              <a:buNone/>
              <a:defRPr sz="6400">
                <a:solidFill>
                  <a:schemeClr val="dk1"/>
                </a:solidFill>
                <a:latin typeface="Arial"/>
                <a:ea typeface="Arial"/>
                <a:cs typeface="Arial"/>
                <a:sym typeface="Arial"/>
              </a:defRPr>
            </a:lvl6pPr>
            <a:lvl7pPr marL="0" marR="0" lvl="6" indent="0" algn="r">
              <a:spcBef>
                <a:spcPts val="0"/>
              </a:spcBef>
              <a:spcAft>
                <a:spcPts val="0"/>
              </a:spcAft>
              <a:buNone/>
              <a:defRPr sz="6400">
                <a:solidFill>
                  <a:schemeClr val="dk1"/>
                </a:solidFill>
                <a:latin typeface="Arial"/>
                <a:ea typeface="Arial"/>
                <a:cs typeface="Arial"/>
                <a:sym typeface="Arial"/>
              </a:defRPr>
            </a:lvl7pPr>
            <a:lvl8pPr marL="0" marR="0" lvl="7" indent="0" algn="r">
              <a:spcBef>
                <a:spcPts val="0"/>
              </a:spcBef>
              <a:spcAft>
                <a:spcPts val="0"/>
              </a:spcAft>
              <a:buNone/>
              <a:defRPr sz="6400">
                <a:solidFill>
                  <a:schemeClr val="dk1"/>
                </a:solidFill>
                <a:latin typeface="Arial"/>
                <a:ea typeface="Arial"/>
                <a:cs typeface="Arial"/>
                <a:sym typeface="Arial"/>
              </a:defRPr>
            </a:lvl8pPr>
            <a:lvl9pPr marL="0" marR="0" lvl="8" indent="0" algn="r">
              <a:spcBef>
                <a:spcPts val="0"/>
              </a:spcBef>
              <a:spcAft>
                <a:spcPts val="0"/>
              </a:spcAft>
              <a:buNone/>
              <a:defRPr sz="6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604259" y="19203463"/>
            <a:ext cx="26333450" cy="2264831"/>
          </a:xfrm>
          <a:prstGeom prst="rect">
            <a:avLst/>
          </a:prstGeom>
          <a:noFill/>
          <a:ln>
            <a:noFill/>
          </a:ln>
        </p:spPr>
        <p:txBody>
          <a:bodyPr spcFirstLastPara="1" wrap="square" lIns="407450" tIns="203725" rIns="407450" bIns="203725" anchor="b" anchorCtr="0"/>
          <a:lstStyle>
            <a:lvl1pPr lvl="0" algn="l">
              <a:spcBef>
                <a:spcPts val="0"/>
              </a:spcBef>
              <a:spcAft>
                <a:spcPts val="0"/>
              </a:spcAft>
              <a:buSzPts val="1400"/>
              <a:buNone/>
              <a:defRPr sz="34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10"/>
          <p:cNvSpPr>
            <a:spLocks noGrp="1"/>
          </p:cNvSpPr>
          <p:nvPr>
            <p:ph type="pic" idx="2"/>
          </p:nvPr>
        </p:nvSpPr>
        <p:spPr>
          <a:xfrm>
            <a:off x="8604259" y="2450040"/>
            <a:ext cx="26333450" cy="16459733"/>
          </a:xfrm>
          <a:prstGeom prst="rect">
            <a:avLst/>
          </a:prstGeom>
          <a:noFill/>
          <a:ln>
            <a:noFill/>
          </a:ln>
        </p:spPr>
        <p:txBody>
          <a:bodyPr spcFirstLastPara="1" wrap="square" lIns="407450" tIns="203725" rIns="407450" bIns="203725" anchor="t" anchorCtr="0"/>
          <a:lstStyle>
            <a:lvl1pPr marR="0" lvl="0" algn="l" rtl="0">
              <a:spcBef>
                <a:spcPts val="120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1pPr>
            <a:lvl2pPr marR="0" lvl="1" algn="l" rtl="0">
              <a:spcBef>
                <a:spcPts val="1020"/>
              </a:spcBef>
              <a:spcAft>
                <a:spcPts val="0"/>
              </a:spcAft>
              <a:buClr>
                <a:schemeClr val="dk1"/>
              </a:buClr>
              <a:buSzPts val="5100"/>
              <a:buFont typeface="Arial"/>
              <a:buNone/>
              <a:defRPr sz="5100" b="0" i="0" u="none" strike="noStrike" cap="none">
                <a:solidFill>
                  <a:schemeClr val="dk1"/>
                </a:solidFill>
                <a:latin typeface="Arial"/>
                <a:ea typeface="Arial"/>
                <a:cs typeface="Arial"/>
                <a:sym typeface="Arial"/>
              </a:defRPr>
            </a:lvl2pPr>
            <a:lvl3pPr marR="0" lvl="2" algn="l" rtl="0">
              <a:spcBef>
                <a:spcPts val="860"/>
              </a:spcBef>
              <a:spcAft>
                <a:spcPts val="0"/>
              </a:spcAft>
              <a:buClr>
                <a:schemeClr val="dk1"/>
              </a:buClr>
              <a:buSzPts val="4300"/>
              <a:buFont typeface="Arial"/>
              <a:buNone/>
              <a:defRPr sz="4300" b="0" i="0" u="none" strike="noStrike" cap="none">
                <a:solidFill>
                  <a:schemeClr val="dk1"/>
                </a:solidFill>
                <a:latin typeface="Arial"/>
                <a:ea typeface="Arial"/>
                <a:cs typeface="Arial"/>
                <a:sym typeface="Arial"/>
              </a:defRPr>
            </a:lvl3pPr>
            <a:lvl4pPr marR="0" lvl="3" algn="l" rtl="0">
              <a:spcBef>
                <a:spcPts val="68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4pPr>
            <a:lvl5pPr marR="0" lvl="4" algn="l" rtl="0">
              <a:spcBef>
                <a:spcPts val="68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5pPr>
            <a:lvl6pPr marR="0" lvl="5" algn="l" rtl="0">
              <a:spcBef>
                <a:spcPts val="68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6pPr>
            <a:lvl7pPr marR="0" lvl="6" algn="l" rtl="0">
              <a:spcBef>
                <a:spcPts val="68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7pPr>
            <a:lvl8pPr marR="0" lvl="7" algn="l" rtl="0">
              <a:spcBef>
                <a:spcPts val="68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8pPr>
            <a:lvl9pPr marR="0" lvl="8" algn="l" rtl="0">
              <a:spcBef>
                <a:spcPts val="68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9pPr>
          </a:lstStyle>
          <a:p>
            <a:endParaRPr/>
          </a:p>
        </p:txBody>
      </p:sp>
      <p:sp>
        <p:nvSpPr>
          <p:cNvPr id="68" name="Google Shape;68;p10"/>
          <p:cNvSpPr txBox="1">
            <a:spLocks noGrp="1"/>
          </p:cNvSpPr>
          <p:nvPr>
            <p:ph type="body" idx="1"/>
          </p:nvPr>
        </p:nvSpPr>
        <p:spPr>
          <a:xfrm>
            <a:off x="8604259" y="21468298"/>
            <a:ext cx="26333450" cy="3219979"/>
          </a:xfrm>
          <a:prstGeom prst="rect">
            <a:avLst/>
          </a:prstGeom>
          <a:noFill/>
          <a:ln>
            <a:noFill/>
          </a:ln>
        </p:spPr>
        <p:txBody>
          <a:bodyPr spcFirstLastPara="1" wrap="square" lIns="407450" tIns="203725" rIns="407450" bIns="203725" anchor="t" anchorCtr="0"/>
          <a:lstStyle>
            <a:lvl1pPr marL="457200" lvl="0" indent="-228600" algn="l">
              <a:spcBef>
                <a:spcPts val="520"/>
              </a:spcBef>
              <a:spcAft>
                <a:spcPts val="0"/>
              </a:spcAft>
              <a:buClr>
                <a:schemeClr val="dk1"/>
              </a:buClr>
              <a:buSzPts val="2600"/>
              <a:buFont typeface="Arial"/>
              <a:buNone/>
              <a:defRPr sz="2600"/>
            </a:lvl1pPr>
            <a:lvl2pPr marL="914400" lvl="1" indent="-228600" algn="l">
              <a:spcBef>
                <a:spcPts val="420"/>
              </a:spcBef>
              <a:spcAft>
                <a:spcPts val="0"/>
              </a:spcAft>
              <a:buClr>
                <a:schemeClr val="dk1"/>
              </a:buClr>
              <a:buSzPts val="2100"/>
              <a:buFont typeface="Arial"/>
              <a:buNone/>
              <a:defRPr sz="2100"/>
            </a:lvl2pPr>
            <a:lvl3pPr marL="1371600" lvl="2" indent="-228600" algn="l">
              <a:spcBef>
                <a:spcPts val="340"/>
              </a:spcBef>
              <a:spcAft>
                <a:spcPts val="0"/>
              </a:spcAft>
              <a:buClr>
                <a:schemeClr val="dk1"/>
              </a:buClr>
              <a:buSzPts val="1700"/>
              <a:buFont typeface="Arial"/>
              <a:buNone/>
              <a:defRPr sz="1700"/>
            </a:lvl3pPr>
            <a:lvl4pPr marL="1828800" lvl="3" indent="-228600" algn="l">
              <a:spcBef>
                <a:spcPts val="340"/>
              </a:spcBef>
              <a:spcAft>
                <a:spcPts val="0"/>
              </a:spcAft>
              <a:buClr>
                <a:schemeClr val="dk1"/>
              </a:buClr>
              <a:buSzPts val="1700"/>
              <a:buFont typeface="Arial"/>
              <a:buNone/>
              <a:defRPr sz="1700"/>
            </a:lvl4pPr>
            <a:lvl5pPr marL="2286000" lvl="4" indent="-228600" algn="l">
              <a:spcBef>
                <a:spcPts val="340"/>
              </a:spcBef>
              <a:spcAft>
                <a:spcPts val="0"/>
              </a:spcAft>
              <a:buClr>
                <a:schemeClr val="dk1"/>
              </a:buClr>
              <a:buSzPts val="1700"/>
              <a:buFont typeface="Arial"/>
              <a:buNone/>
              <a:defRPr sz="1700"/>
            </a:lvl5pPr>
            <a:lvl6pPr marL="2743200" lvl="5" indent="-228600" algn="l">
              <a:spcBef>
                <a:spcPts val="340"/>
              </a:spcBef>
              <a:spcAft>
                <a:spcPts val="0"/>
              </a:spcAft>
              <a:buClr>
                <a:schemeClr val="dk1"/>
              </a:buClr>
              <a:buSzPts val="1700"/>
              <a:buFont typeface="Arial"/>
              <a:buNone/>
              <a:defRPr sz="1700"/>
            </a:lvl6pPr>
            <a:lvl7pPr marL="3200400" lvl="6" indent="-228600" algn="l">
              <a:spcBef>
                <a:spcPts val="340"/>
              </a:spcBef>
              <a:spcAft>
                <a:spcPts val="0"/>
              </a:spcAft>
              <a:buClr>
                <a:schemeClr val="dk1"/>
              </a:buClr>
              <a:buSzPts val="1700"/>
              <a:buFont typeface="Arial"/>
              <a:buNone/>
              <a:defRPr sz="1700"/>
            </a:lvl7pPr>
            <a:lvl8pPr marL="3657600" lvl="7" indent="-228600" algn="l">
              <a:spcBef>
                <a:spcPts val="340"/>
              </a:spcBef>
              <a:spcAft>
                <a:spcPts val="0"/>
              </a:spcAft>
              <a:buClr>
                <a:schemeClr val="dk1"/>
              </a:buClr>
              <a:buSzPts val="1700"/>
              <a:buFont typeface="Arial"/>
              <a:buNone/>
              <a:defRPr sz="1700"/>
            </a:lvl8pPr>
            <a:lvl9pPr marL="4114800" lvl="8" indent="-228600" algn="l">
              <a:spcBef>
                <a:spcPts val="340"/>
              </a:spcBef>
              <a:spcAft>
                <a:spcPts val="0"/>
              </a:spcAft>
              <a:buClr>
                <a:schemeClr val="dk1"/>
              </a:buClr>
              <a:buSzPts val="1700"/>
              <a:buFont typeface="Arial"/>
              <a:buNone/>
              <a:defRPr sz="1700"/>
            </a:lvl9pPr>
          </a:lstStyle>
          <a:p>
            <a:endParaRPr/>
          </a:p>
        </p:txBody>
      </p:sp>
      <p:sp>
        <p:nvSpPr>
          <p:cNvPr id="69" name="Google Shape;69;p10"/>
          <p:cNvSpPr txBox="1">
            <a:spLocks noGrp="1"/>
          </p:cNvSpPr>
          <p:nvPr>
            <p:ph type="dt" idx="10"/>
          </p:nvPr>
        </p:nvSpPr>
        <p:spPr>
          <a:xfrm>
            <a:off x="3292478" y="24992545"/>
            <a:ext cx="9144002" cy="1830915"/>
          </a:xfrm>
          <a:prstGeom prst="rect">
            <a:avLst/>
          </a:prstGeom>
          <a:noFill/>
          <a:ln>
            <a:noFill/>
          </a:ln>
        </p:spPr>
        <p:txBody>
          <a:bodyPr spcFirstLastPara="1" wrap="square" lIns="407450" tIns="203725" rIns="407450" bIns="203725"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14995530" y="24992545"/>
            <a:ext cx="13900150" cy="1830915"/>
          </a:xfrm>
          <a:prstGeom prst="rect">
            <a:avLst/>
          </a:prstGeom>
          <a:noFill/>
          <a:ln>
            <a:noFill/>
          </a:ln>
        </p:spPr>
        <p:txBody>
          <a:bodyPr spcFirstLastPara="1" wrap="square" lIns="407450" tIns="203725" rIns="407450" bIns="203725"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31454731" y="24992545"/>
            <a:ext cx="9144002" cy="1830915"/>
          </a:xfrm>
          <a:prstGeom prst="rect">
            <a:avLst/>
          </a:prstGeom>
          <a:noFill/>
          <a:ln>
            <a:noFill/>
          </a:ln>
        </p:spPr>
        <p:txBody>
          <a:bodyPr spcFirstLastPara="1" wrap="square" lIns="407450" tIns="203725" rIns="407450" bIns="203725" anchor="t" anchorCtr="0">
            <a:noAutofit/>
          </a:bodyPr>
          <a:lstStyle>
            <a:lvl1pPr marL="0" marR="0" lvl="0" indent="0" algn="r">
              <a:spcBef>
                <a:spcPts val="0"/>
              </a:spcBef>
              <a:spcAft>
                <a:spcPts val="0"/>
              </a:spcAft>
              <a:buNone/>
              <a:defRPr sz="6400">
                <a:solidFill>
                  <a:schemeClr val="dk1"/>
                </a:solidFill>
                <a:latin typeface="Arial"/>
                <a:ea typeface="Arial"/>
                <a:cs typeface="Arial"/>
                <a:sym typeface="Arial"/>
              </a:defRPr>
            </a:lvl1pPr>
            <a:lvl2pPr marL="0" marR="0" lvl="1" indent="0" algn="r">
              <a:spcBef>
                <a:spcPts val="0"/>
              </a:spcBef>
              <a:spcAft>
                <a:spcPts val="0"/>
              </a:spcAft>
              <a:buNone/>
              <a:defRPr sz="6400">
                <a:solidFill>
                  <a:schemeClr val="dk1"/>
                </a:solidFill>
                <a:latin typeface="Arial"/>
                <a:ea typeface="Arial"/>
                <a:cs typeface="Arial"/>
                <a:sym typeface="Arial"/>
              </a:defRPr>
            </a:lvl2pPr>
            <a:lvl3pPr marL="0" marR="0" lvl="2" indent="0" algn="r">
              <a:spcBef>
                <a:spcPts val="0"/>
              </a:spcBef>
              <a:spcAft>
                <a:spcPts val="0"/>
              </a:spcAft>
              <a:buNone/>
              <a:defRPr sz="6400">
                <a:solidFill>
                  <a:schemeClr val="dk1"/>
                </a:solidFill>
                <a:latin typeface="Arial"/>
                <a:ea typeface="Arial"/>
                <a:cs typeface="Arial"/>
                <a:sym typeface="Arial"/>
              </a:defRPr>
            </a:lvl3pPr>
            <a:lvl4pPr marL="0" marR="0" lvl="3" indent="0" algn="r">
              <a:spcBef>
                <a:spcPts val="0"/>
              </a:spcBef>
              <a:spcAft>
                <a:spcPts val="0"/>
              </a:spcAft>
              <a:buNone/>
              <a:defRPr sz="6400">
                <a:solidFill>
                  <a:schemeClr val="dk1"/>
                </a:solidFill>
                <a:latin typeface="Arial"/>
                <a:ea typeface="Arial"/>
                <a:cs typeface="Arial"/>
                <a:sym typeface="Arial"/>
              </a:defRPr>
            </a:lvl4pPr>
            <a:lvl5pPr marL="0" marR="0" lvl="4" indent="0" algn="r">
              <a:spcBef>
                <a:spcPts val="0"/>
              </a:spcBef>
              <a:spcAft>
                <a:spcPts val="0"/>
              </a:spcAft>
              <a:buNone/>
              <a:defRPr sz="6400">
                <a:solidFill>
                  <a:schemeClr val="dk1"/>
                </a:solidFill>
                <a:latin typeface="Arial"/>
                <a:ea typeface="Arial"/>
                <a:cs typeface="Arial"/>
                <a:sym typeface="Arial"/>
              </a:defRPr>
            </a:lvl5pPr>
            <a:lvl6pPr marL="0" marR="0" lvl="5" indent="0" algn="r">
              <a:spcBef>
                <a:spcPts val="0"/>
              </a:spcBef>
              <a:spcAft>
                <a:spcPts val="0"/>
              </a:spcAft>
              <a:buNone/>
              <a:defRPr sz="6400">
                <a:solidFill>
                  <a:schemeClr val="dk1"/>
                </a:solidFill>
                <a:latin typeface="Arial"/>
                <a:ea typeface="Arial"/>
                <a:cs typeface="Arial"/>
                <a:sym typeface="Arial"/>
              </a:defRPr>
            </a:lvl6pPr>
            <a:lvl7pPr marL="0" marR="0" lvl="6" indent="0" algn="r">
              <a:spcBef>
                <a:spcPts val="0"/>
              </a:spcBef>
              <a:spcAft>
                <a:spcPts val="0"/>
              </a:spcAft>
              <a:buNone/>
              <a:defRPr sz="6400">
                <a:solidFill>
                  <a:schemeClr val="dk1"/>
                </a:solidFill>
                <a:latin typeface="Arial"/>
                <a:ea typeface="Arial"/>
                <a:cs typeface="Arial"/>
                <a:sym typeface="Arial"/>
              </a:defRPr>
            </a:lvl7pPr>
            <a:lvl8pPr marL="0" marR="0" lvl="7" indent="0" algn="r">
              <a:spcBef>
                <a:spcPts val="0"/>
              </a:spcBef>
              <a:spcAft>
                <a:spcPts val="0"/>
              </a:spcAft>
              <a:buNone/>
              <a:defRPr sz="6400">
                <a:solidFill>
                  <a:schemeClr val="dk1"/>
                </a:solidFill>
                <a:latin typeface="Arial"/>
                <a:ea typeface="Arial"/>
                <a:cs typeface="Arial"/>
                <a:sym typeface="Arial"/>
              </a:defRPr>
            </a:lvl8pPr>
            <a:lvl9pPr marL="0" marR="0" lvl="8" indent="0" algn="r">
              <a:spcBef>
                <a:spcPts val="0"/>
              </a:spcBef>
              <a:spcAft>
                <a:spcPts val="0"/>
              </a:spcAft>
              <a:buNone/>
              <a:defRPr sz="6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292480" y="2439461"/>
            <a:ext cx="37306249" cy="4572000"/>
          </a:xfrm>
          <a:prstGeom prst="rect">
            <a:avLst/>
          </a:prstGeom>
          <a:noFill/>
          <a:ln>
            <a:noFill/>
          </a:ln>
        </p:spPr>
        <p:txBody>
          <a:bodyPr spcFirstLastPara="1" wrap="square" lIns="407450" tIns="203725" rIns="407450" bIns="203725" anchor="ctr" anchorCtr="0"/>
          <a:lstStyle>
            <a:lvl1pPr marR="0" lvl="0" algn="ctr" rtl="0">
              <a:spcBef>
                <a:spcPts val="0"/>
              </a:spcBef>
              <a:spcAft>
                <a:spcPts val="0"/>
              </a:spcAft>
              <a:buSzPts val="1400"/>
              <a:buNone/>
              <a:defRPr sz="197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197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197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197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197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197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197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197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19700" b="0" i="0" u="none" strike="noStrike" cap="none">
                <a:solidFill>
                  <a:schemeClr val="dk2"/>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3292480" y="7924273"/>
            <a:ext cx="37306249" cy="16459730"/>
          </a:xfrm>
          <a:prstGeom prst="rect">
            <a:avLst/>
          </a:prstGeom>
          <a:noFill/>
          <a:ln>
            <a:noFill/>
          </a:ln>
        </p:spPr>
        <p:txBody>
          <a:bodyPr spcFirstLastPara="1" wrap="square" lIns="407450" tIns="203725" rIns="407450" bIns="203725" anchor="t" anchorCtr="0"/>
          <a:lstStyle>
            <a:lvl1pPr marL="457200" marR="0" lvl="0" indent="-1123950" algn="l" rtl="0">
              <a:spcBef>
                <a:spcPts val="2820"/>
              </a:spcBef>
              <a:spcAft>
                <a:spcPts val="0"/>
              </a:spcAft>
              <a:buClr>
                <a:schemeClr val="dk1"/>
              </a:buClr>
              <a:buSzPts val="14100"/>
              <a:buFont typeface="Arial"/>
              <a:buChar char="•"/>
              <a:defRPr sz="14100" b="0" i="0" u="none" strike="noStrike" cap="none">
                <a:solidFill>
                  <a:schemeClr val="dk1"/>
                </a:solidFill>
                <a:latin typeface="Arial"/>
                <a:ea typeface="Arial"/>
                <a:cs typeface="Arial"/>
                <a:sym typeface="Arial"/>
              </a:defRPr>
            </a:lvl1pPr>
            <a:lvl2pPr marL="914400" marR="0" lvl="1" indent="-1016000" algn="l" rtl="0">
              <a:spcBef>
                <a:spcPts val="2480"/>
              </a:spcBef>
              <a:spcAft>
                <a:spcPts val="0"/>
              </a:spcAft>
              <a:buClr>
                <a:schemeClr val="dk1"/>
              </a:buClr>
              <a:buSzPts val="12400"/>
              <a:buFont typeface="Arial"/>
              <a:buChar char="–"/>
              <a:defRPr sz="12400" b="0" i="0" u="none" strike="noStrike" cap="none">
                <a:solidFill>
                  <a:schemeClr val="dk1"/>
                </a:solidFill>
                <a:latin typeface="Arial"/>
                <a:ea typeface="Arial"/>
                <a:cs typeface="Arial"/>
                <a:sym typeface="Arial"/>
              </a:defRPr>
            </a:lvl2pPr>
            <a:lvl3pPr marL="1371600" marR="0" lvl="2" indent="-908050" algn="l" rtl="0">
              <a:spcBef>
                <a:spcPts val="2140"/>
              </a:spcBef>
              <a:spcAft>
                <a:spcPts val="0"/>
              </a:spcAft>
              <a:buClr>
                <a:schemeClr val="dk1"/>
              </a:buClr>
              <a:buSzPts val="10700"/>
              <a:buFont typeface="Arial"/>
              <a:buChar char="•"/>
              <a:defRPr sz="10700" b="0" i="0" u="none" strike="noStrike" cap="none">
                <a:solidFill>
                  <a:schemeClr val="dk1"/>
                </a:solidFill>
                <a:latin typeface="Arial"/>
                <a:ea typeface="Arial"/>
                <a:cs typeface="Arial"/>
                <a:sym typeface="Arial"/>
              </a:defRPr>
            </a:lvl3pPr>
            <a:lvl4pPr marL="1828800" marR="0" lvl="3" indent="-800100" algn="l" rtl="0">
              <a:spcBef>
                <a:spcPts val="1800"/>
              </a:spcBef>
              <a:spcAft>
                <a:spcPts val="0"/>
              </a:spcAft>
              <a:buClr>
                <a:schemeClr val="dk1"/>
              </a:buClr>
              <a:buSzPts val="9000"/>
              <a:buFont typeface="Arial"/>
              <a:buChar char="–"/>
              <a:defRPr sz="9000" b="0" i="0" u="none" strike="noStrike" cap="none">
                <a:solidFill>
                  <a:schemeClr val="dk1"/>
                </a:solidFill>
                <a:latin typeface="Arial"/>
                <a:ea typeface="Arial"/>
                <a:cs typeface="Arial"/>
                <a:sym typeface="Arial"/>
              </a:defRPr>
            </a:lvl4pPr>
            <a:lvl5pPr marL="2286000" marR="0" lvl="4" indent="-800100" algn="l" rtl="0">
              <a:spcBef>
                <a:spcPts val="1800"/>
              </a:spcBef>
              <a:spcAft>
                <a:spcPts val="0"/>
              </a:spcAft>
              <a:buClr>
                <a:schemeClr val="dk1"/>
              </a:buClr>
              <a:buSzPts val="9000"/>
              <a:buFont typeface="Arial"/>
              <a:buChar char="»"/>
              <a:defRPr sz="9000" b="0" i="0" u="none" strike="noStrike" cap="none">
                <a:solidFill>
                  <a:schemeClr val="dk1"/>
                </a:solidFill>
                <a:latin typeface="Arial"/>
                <a:ea typeface="Arial"/>
                <a:cs typeface="Arial"/>
                <a:sym typeface="Arial"/>
              </a:defRPr>
            </a:lvl5pPr>
            <a:lvl6pPr marL="2743200" marR="0" lvl="5" indent="-800100" algn="l" rtl="0">
              <a:spcBef>
                <a:spcPts val="1800"/>
              </a:spcBef>
              <a:spcAft>
                <a:spcPts val="0"/>
              </a:spcAft>
              <a:buClr>
                <a:schemeClr val="dk1"/>
              </a:buClr>
              <a:buSzPts val="9000"/>
              <a:buFont typeface="Arial"/>
              <a:buChar char="»"/>
              <a:defRPr sz="9000" b="0" i="0" u="none" strike="noStrike" cap="none">
                <a:solidFill>
                  <a:schemeClr val="dk1"/>
                </a:solidFill>
                <a:latin typeface="Arial"/>
                <a:ea typeface="Arial"/>
                <a:cs typeface="Arial"/>
                <a:sym typeface="Arial"/>
              </a:defRPr>
            </a:lvl6pPr>
            <a:lvl7pPr marL="3200400" marR="0" lvl="6" indent="-800100" algn="l" rtl="0">
              <a:spcBef>
                <a:spcPts val="1800"/>
              </a:spcBef>
              <a:spcAft>
                <a:spcPts val="0"/>
              </a:spcAft>
              <a:buClr>
                <a:schemeClr val="dk1"/>
              </a:buClr>
              <a:buSzPts val="9000"/>
              <a:buFont typeface="Arial"/>
              <a:buChar char="»"/>
              <a:defRPr sz="9000" b="0" i="0" u="none" strike="noStrike" cap="none">
                <a:solidFill>
                  <a:schemeClr val="dk1"/>
                </a:solidFill>
                <a:latin typeface="Arial"/>
                <a:ea typeface="Arial"/>
                <a:cs typeface="Arial"/>
                <a:sym typeface="Arial"/>
              </a:defRPr>
            </a:lvl7pPr>
            <a:lvl8pPr marL="3657600" marR="0" lvl="7" indent="-800100" algn="l" rtl="0">
              <a:spcBef>
                <a:spcPts val="1800"/>
              </a:spcBef>
              <a:spcAft>
                <a:spcPts val="0"/>
              </a:spcAft>
              <a:buClr>
                <a:schemeClr val="dk1"/>
              </a:buClr>
              <a:buSzPts val="9000"/>
              <a:buFont typeface="Arial"/>
              <a:buChar char="»"/>
              <a:defRPr sz="9000" b="0" i="0" u="none" strike="noStrike" cap="none">
                <a:solidFill>
                  <a:schemeClr val="dk1"/>
                </a:solidFill>
                <a:latin typeface="Arial"/>
                <a:ea typeface="Arial"/>
                <a:cs typeface="Arial"/>
                <a:sym typeface="Arial"/>
              </a:defRPr>
            </a:lvl8pPr>
            <a:lvl9pPr marL="4114800" marR="0" lvl="8" indent="-800100" algn="l" rtl="0">
              <a:spcBef>
                <a:spcPts val="1800"/>
              </a:spcBef>
              <a:spcAft>
                <a:spcPts val="0"/>
              </a:spcAft>
              <a:buClr>
                <a:schemeClr val="dk1"/>
              </a:buClr>
              <a:buSzPts val="9000"/>
              <a:buFont typeface="Arial"/>
              <a:buChar char="»"/>
              <a:defRPr sz="90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3292478" y="24992545"/>
            <a:ext cx="9144002" cy="1830915"/>
          </a:xfrm>
          <a:prstGeom prst="rect">
            <a:avLst/>
          </a:prstGeom>
          <a:noFill/>
          <a:ln>
            <a:noFill/>
          </a:ln>
        </p:spPr>
        <p:txBody>
          <a:bodyPr spcFirstLastPara="1" wrap="square" lIns="407450" tIns="203725" rIns="407450" bIns="203725" anchor="t" anchorCtr="0"/>
          <a:lstStyle>
            <a:lvl1pPr marR="0" lvl="0" algn="l" rtl="0">
              <a:spcBef>
                <a:spcPts val="0"/>
              </a:spcBef>
              <a:spcAft>
                <a:spcPts val="0"/>
              </a:spcAft>
              <a:buSzPts val="1400"/>
              <a:buNone/>
              <a:defRPr sz="6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43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43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43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43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43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43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43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43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14995530" y="24992545"/>
            <a:ext cx="13900150" cy="1830915"/>
          </a:xfrm>
          <a:prstGeom prst="rect">
            <a:avLst/>
          </a:prstGeom>
          <a:noFill/>
          <a:ln>
            <a:noFill/>
          </a:ln>
        </p:spPr>
        <p:txBody>
          <a:bodyPr spcFirstLastPara="1" wrap="square" lIns="407450" tIns="203725" rIns="407450" bIns="203725" anchor="t" anchorCtr="0"/>
          <a:lstStyle>
            <a:lvl1pPr marR="0" lvl="0" algn="ctr" rtl="0">
              <a:spcBef>
                <a:spcPts val="0"/>
              </a:spcBef>
              <a:spcAft>
                <a:spcPts val="0"/>
              </a:spcAft>
              <a:buSzPts val="1400"/>
              <a:buNone/>
              <a:defRPr sz="6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43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43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43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43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43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43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43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43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31454731" y="24992545"/>
            <a:ext cx="9144002" cy="1830915"/>
          </a:xfrm>
          <a:prstGeom prst="rect">
            <a:avLst/>
          </a:prstGeom>
          <a:noFill/>
          <a:ln>
            <a:noFill/>
          </a:ln>
        </p:spPr>
        <p:txBody>
          <a:bodyPr spcFirstLastPara="1" wrap="square" lIns="407450" tIns="203725" rIns="407450" bIns="203725" anchor="t" anchorCtr="0">
            <a:noAutofit/>
          </a:bodyPr>
          <a:lstStyle>
            <a:lvl1pPr marL="0" marR="0" lvl="0" indent="0" algn="r" rtl="0">
              <a:spcBef>
                <a:spcPts val="0"/>
              </a:spcBef>
              <a:spcAft>
                <a:spcPts val="0"/>
              </a:spcAft>
              <a:buNone/>
              <a:defRPr sz="6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6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6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6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6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6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6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6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6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nrdc.org/" TargetMode="External"/><Relationship Id="rId13" Type="http://schemas.openxmlformats.org/officeDocument/2006/relationships/image" Target="../media/image8.jpeg"/><Relationship Id="rId18" Type="http://schemas.openxmlformats.org/officeDocument/2006/relationships/image" Target="../media/image13.jpeg"/><Relationship Id="rId3" Type="http://schemas.openxmlformats.org/officeDocument/2006/relationships/image" Target="../media/image1.png"/><Relationship Id="rId21" Type="http://schemas.openxmlformats.org/officeDocument/2006/relationships/image" Target="../media/image16.jpeg"/><Relationship Id="rId7" Type="http://schemas.openxmlformats.org/officeDocument/2006/relationships/hyperlink" Target="https://xerces.org/xerces-bee-monitoring-tools/" TargetMode="External"/><Relationship Id="rId12" Type="http://schemas.openxmlformats.org/officeDocument/2006/relationships/image" Target="../media/image7.jpeg"/><Relationship Id="rId17" Type="http://schemas.openxmlformats.org/officeDocument/2006/relationships/image" Target="../media/image12.jpg"/><Relationship Id="rId2" Type="http://schemas.openxmlformats.org/officeDocument/2006/relationships/notesSlide" Target="../notesSlides/notesSlide1.xml"/><Relationship Id="rId16" Type="http://schemas.openxmlformats.org/officeDocument/2006/relationships/image" Target="../media/image11.jpeg"/><Relationship Id="rId20"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hyperlink" Target="https://xerces.org/wp-content/uploads/2016/10/2017-048_MaritimeNorthwestPlantList_Dec2017_web-3page.pdf" TargetMode="External"/><Relationship Id="rId11" Type="http://schemas.openxmlformats.org/officeDocument/2006/relationships/image" Target="../media/image6.jpeg"/><Relationship Id="rId5" Type="http://schemas.openxmlformats.org/officeDocument/2006/relationships/image" Target="../media/image3.png"/><Relationship Id="rId15" Type="http://schemas.openxmlformats.org/officeDocument/2006/relationships/image" Target="../media/image10.jpeg"/><Relationship Id="rId10" Type="http://schemas.openxmlformats.org/officeDocument/2006/relationships/image" Target="../media/image5.png"/><Relationship Id="rId19" Type="http://schemas.openxmlformats.org/officeDocument/2006/relationships/image" Target="../media/image14.jpg"/><Relationship Id="rId4" Type="http://schemas.openxmlformats.org/officeDocument/2006/relationships/image" Target="../media/image2.png"/><Relationship Id="rId9" Type="http://schemas.openxmlformats.org/officeDocument/2006/relationships/image" Target="../media/image4.png"/><Relationship Id="rId14" Type="http://schemas.openxmlformats.org/officeDocument/2006/relationships/image" Target="../media/image9.jpeg"/><Relationship Id="rId22" Type="http://schemas.openxmlformats.org/officeDocument/2006/relationships/image" Target="../media/image17.jpeg"/></Relationships>
</file>

<file path=ppt/slides/_rels/slide1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1.png"/><Relationship Id="rId7"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7.png"/></Relationships>
</file>

<file path=ppt/slides/_rels/slide11.xml.rels><?xml version="1.0" encoding="UTF-8" standalone="yes"?>
<Relationships xmlns="http://schemas.openxmlformats.org/package/2006/relationships"><Relationship Id="rId8" Type="http://schemas.openxmlformats.org/officeDocument/2006/relationships/chart" Target="../charts/chart2.xml"/><Relationship Id="rId13" Type="http://schemas.openxmlformats.org/officeDocument/2006/relationships/hyperlink" Target="https://www.lanecc.edu/studentconduct" TargetMode="External"/><Relationship Id="rId3" Type="http://schemas.openxmlformats.org/officeDocument/2006/relationships/image" Target="../media/image30.png"/><Relationship Id="rId7" Type="http://schemas.openxmlformats.org/officeDocument/2006/relationships/image" Target="NULL"/><Relationship Id="rId12" Type="http://schemas.openxmlformats.org/officeDocument/2006/relationships/image" Target="../media/image81.tif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80.tiff"/><Relationship Id="rId5" Type="http://schemas.openxmlformats.org/officeDocument/2006/relationships/image" Target="../media/image31.tiff"/><Relationship Id="rId10" Type="http://schemas.openxmlformats.org/officeDocument/2006/relationships/image" Target="../media/image79.tiff"/><Relationship Id="rId4" Type="http://schemas.openxmlformats.org/officeDocument/2006/relationships/image" Target="NULL"/><Relationship Id="rId9" Type="http://schemas.openxmlformats.org/officeDocument/2006/relationships/image" Target="../media/image78.jpeg"/></Relationships>
</file>

<file path=ppt/slides/_rels/slide2.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19.jpe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2.xml"/><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image" Target="../media/image3.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2.png"/><Relationship Id="rId9" Type="http://schemas.openxmlformats.org/officeDocument/2006/relationships/image" Target="../media/image21.png"/><Relationship Id="rId14"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0.png"/><Relationship Id="rId7"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chart" Target="../charts/chart1.xml"/><Relationship Id="rId5" Type="http://schemas.openxmlformats.org/officeDocument/2006/relationships/image" Target="../media/image32.png"/><Relationship Id="rId4" Type="http://schemas.openxmlformats.org/officeDocument/2006/relationships/image" Target="../media/image31.tiff"/></Relationships>
</file>

<file path=ppt/slides/_rels/slide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png"/><Relationship Id="rId9"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4.tiff"/><Relationship Id="rId5" Type="http://schemas.openxmlformats.org/officeDocument/2006/relationships/image" Target="../media/image43.png"/><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0.jpeg"/><Relationship Id="rId3" Type="http://schemas.openxmlformats.org/officeDocument/2006/relationships/image" Target="../media/image41.png"/><Relationship Id="rId7" Type="http://schemas.openxmlformats.org/officeDocument/2006/relationships/image" Target="../media/image48.png"/><Relationship Id="rId12" Type="http://schemas.openxmlformats.org/officeDocument/2006/relationships/hyperlink" Target="http://oregonflora.org/atlas.php" TargetMode="External"/><Relationship Id="rId17" Type="http://schemas.openxmlformats.org/officeDocument/2006/relationships/image" Target="../media/image32.png"/><Relationship Id="rId2" Type="http://schemas.openxmlformats.org/officeDocument/2006/relationships/notesSlide" Target="../notesSlides/notesSlide6.xml"/><Relationship Id="rId16" Type="http://schemas.openxmlformats.org/officeDocument/2006/relationships/image" Target="../media/image44.tiff"/><Relationship Id="rId1" Type="http://schemas.openxmlformats.org/officeDocument/2006/relationships/slideLayout" Target="../slideLayouts/slideLayout1.xml"/><Relationship Id="rId6" Type="http://schemas.openxmlformats.org/officeDocument/2006/relationships/image" Target="../media/image47.jpeg"/><Relationship Id="rId11" Type="http://schemas.openxmlformats.org/officeDocument/2006/relationships/hyperlink" Target="https://www.nature.com/subjects/phenology" TargetMode="External"/><Relationship Id="rId5" Type="http://schemas.openxmlformats.org/officeDocument/2006/relationships/image" Target="../media/image46.emf"/><Relationship Id="rId15" Type="http://schemas.openxmlformats.org/officeDocument/2006/relationships/image" Target="../media/image52.png"/><Relationship Id="rId10" Type="http://schemas.openxmlformats.org/officeDocument/2006/relationships/hyperlink" Target="http://www.pnas.org/content/103/37/13740.short" TargetMode="External"/><Relationship Id="rId4" Type="http://schemas.openxmlformats.org/officeDocument/2006/relationships/image" Target="../media/image45.emf"/><Relationship Id="rId9" Type="http://schemas.openxmlformats.org/officeDocument/2006/relationships/hyperlink" Target="https://budburst.org/phenology-defined" TargetMode="External"/><Relationship Id="rId14" Type="http://schemas.openxmlformats.org/officeDocument/2006/relationships/image" Target="../media/image51.png"/></Relationships>
</file>

<file path=ppt/slides/_rels/slide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png"/><Relationship Id="rId7" Type="http://schemas.openxmlformats.org/officeDocument/2006/relationships/image" Target="../media/image56.jpeg"/><Relationship Id="rId12" Type="http://schemas.openxmlformats.org/officeDocument/2006/relationships/image" Target="../media/image44.tif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5.jpeg"/><Relationship Id="rId11" Type="http://schemas.openxmlformats.org/officeDocument/2006/relationships/image" Target="../media/image32.png"/><Relationship Id="rId5" Type="http://schemas.openxmlformats.org/officeDocument/2006/relationships/image" Target="../media/image54.jpeg"/><Relationship Id="rId10" Type="http://schemas.openxmlformats.org/officeDocument/2006/relationships/image" Target="../media/image59.png"/><Relationship Id="rId4" Type="http://schemas.openxmlformats.org/officeDocument/2006/relationships/image" Target="../media/image53.jpeg"/><Relationship Id="rId9" Type="http://schemas.openxmlformats.org/officeDocument/2006/relationships/image" Target="../media/image58.png"/></Relationships>
</file>

<file path=ppt/slides/_rels/slide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hyperlink" Target="https://portlandnursery.com/natives/holodiscus/"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63.jpeg"/><Relationship Id="rId5" Type="http://schemas.openxmlformats.org/officeDocument/2006/relationships/image" Target="../media/image62.jpeg"/><Relationship Id="rId10" Type="http://schemas.openxmlformats.org/officeDocument/2006/relationships/image" Target="../media/image44.tiff"/><Relationship Id="rId4" Type="http://schemas.openxmlformats.org/officeDocument/2006/relationships/image" Target="../media/image61.jpe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image" Target="../media/image72.png"/><Relationship Id="rId3" Type="http://schemas.openxmlformats.org/officeDocument/2006/relationships/image" Target="../media/image1.png"/><Relationship Id="rId7" Type="http://schemas.openxmlformats.org/officeDocument/2006/relationships/image" Target="../media/image66.jpeg"/><Relationship Id="rId12" Type="http://schemas.openxmlformats.org/officeDocument/2006/relationships/image" Target="../media/image71.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5.jpg"/><Relationship Id="rId11" Type="http://schemas.openxmlformats.org/officeDocument/2006/relationships/image" Target="../media/image70.jpeg"/><Relationship Id="rId5" Type="http://schemas.openxmlformats.org/officeDocument/2006/relationships/image" Target="../media/image3.png"/><Relationship Id="rId10" Type="http://schemas.openxmlformats.org/officeDocument/2006/relationships/image" Target="../media/image69.jpeg"/><Relationship Id="rId4" Type="http://schemas.openxmlformats.org/officeDocument/2006/relationships/image" Target="../media/image2.png"/><Relationship Id="rId9" Type="http://schemas.openxmlformats.org/officeDocument/2006/relationships/image" Target="../media/image68.jpeg"/><Relationship Id="rId14" Type="http://schemas.openxmlformats.org/officeDocument/2006/relationships/image" Target="../media/image7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descr="MUSC_TAG_REV"/>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151206" y="1408250"/>
            <a:ext cx="4813299" cy="2479148"/>
          </a:xfrm>
          <a:prstGeom prst="rect">
            <a:avLst/>
          </a:prstGeom>
          <a:noFill/>
          <a:ln>
            <a:noFill/>
          </a:ln>
        </p:spPr>
      </p:pic>
      <p:sp>
        <p:nvSpPr>
          <p:cNvPr id="90" name="Google Shape;90;p1"/>
          <p:cNvSpPr/>
          <p:nvPr/>
        </p:nvSpPr>
        <p:spPr>
          <a:xfrm>
            <a:off x="1351723" y="4654452"/>
            <a:ext cx="12550800" cy="923400"/>
          </a:xfrm>
          <a:prstGeom prst="roundRect">
            <a:avLst>
              <a:gd name="adj" fmla="val 16667"/>
            </a:avLst>
          </a:prstGeom>
          <a:solidFill>
            <a:srgbClr val="FF6600"/>
          </a:solidFill>
          <a:ln w="9525" cap="flat" cmpd="sng">
            <a:solidFill>
              <a:schemeClr val="dk1"/>
            </a:solidFill>
            <a:prstDash val="solid"/>
            <a:round/>
            <a:headEnd type="none" w="sm" len="sm"/>
            <a:tailEnd type="none" w="sm" len="sm"/>
          </a:ln>
        </p:spPr>
        <p:txBody>
          <a:bodyPr spcFirstLastPara="1" wrap="square" lIns="169775" tIns="84875" rIns="169775" bIns="84875" anchor="t" anchorCtr="0">
            <a:noAutofit/>
          </a:bodyPr>
          <a:lstStyle/>
          <a:p>
            <a:pPr marL="0" marR="0" lvl="0" indent="0" algn="ctr" rtl="0">
              <a:spcBef>
                <a:spcPts val="0"/>
              </a:spcBef>
              <a:spcAft>
                <a:spcPts val="0"/>
              </a:spcAft>
              <a:buNone/>
            </a:pPr>
            <a:r>
              <a:rPr lang="en-US" sz="5100" b="0" i="0" u="none" strike="noStrike" cap="none">
                <a:solidFill>
                  <a:schemeClr val="lt1"/>
                </a:solidFill>
                <a:latin typeface="Times New Roman"/>
                <a:ea typeface="Times New Roman"/>
                <a:cs typeface="Times New Roman"/>
                <a:sym typeface="Times New Roman"/>
              </a:rPr>
              <a:t>INTRODUCTION</a:t>
            </a:r>
            <a:endParaRPr sz="4300" b="0" i="0" u="none" strike="noStrike" cap="none">
              <a:solidFill>
                <a:schemeClr val="dk1"/>
              </a:solidFill>
              <a:latin typeface="Times New Roman"/>
              <a:ea typeface="Times New Roman"/>
              <a:cs typeface="Times New Roman"/>
              <a:sym typeface="Times New Roman"/>
            </a:endParaRPr>
          </a:p>
        </p:txBody>
      </p:sp>
      <p:sp>
        <p:nvSpPr>
          <p:cNvPr id="91" name="Google Shape;91;p1"/>
          <p:cNvSpPr/>
          <p:nvPr/>
        </p:nvSpPr>
        <p:spPr>
          <a:xfrm>
            <a:off x="15123691" y="11726590"/>
            <a:ext cx="12550800" cy="902100"/>
          </a:xfrm>
          <a:prstGeom prst="roundRect">
            <a:avLst>
              <a:gd name="adj" fmla="val 16667"/>
            </a:avLst>
          </a:prstGeom>
          <a:solidFill>
            <a:srgbClr val="098026"/>
          </a:solidFill>
          <a:ln w="9525" cap="flat" cmpd="sng">
            <a:solidFill>
              <a:schemeClr val="dk1"/>
            </a:solidFill>
            <a:prstDash val="solid"/>
            <a:round/>
            <a:headEnd type="none" w="sm" len="sm"/>
            <a:tailEnd type="none" w="sm" len="sm"/>
          </a:ln>
        </p:spPr>
        <p:txBody>
          <a:bodyPr spcFirstLastPara="1" wrap="square" lIns="39600" tIns="19800" rIns="39600" bIns="19800" anchor="t" anchorCtr="0">
            <a:noAutofit/>
          </a:bodyPr>
          <a:lstStyle/>
          <a:p>
            <a:pPr marL="0" marR="0" lvl="0" indent="0" algn="ctr" rtl="0">
              <a:spcBef>
                <a:spcPts val="0"/>
              </a:spcBef>
              <a:spcAft>
                <a:spcPts val="0"/>
              </a:spcAft>
              <a:buNone/>
            </a:pPr>
            <a:r>
              <a:rPr lang="en-US" sz="5100" b="0" i="0" u="none" strike="noStrike" cap="none">
                <a:solidFill>
                  <a:schemeClr val="lt1"/>
                </a:solidFill>
                <a:latin typeface="Times New Roman"/>
                <a:ea typeface="Times New Roman"/>
                <a:cs typeface="Times New Roman"/>
                <a:sym typeface="Times New Roman"/>
              </a:rPr>
              <a:t>RESULTS</a:t>
            </a:r>
            <a:endParaRPr sz="5100" b="0" i="0" u="none" strike="noStrike" cap="none">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300" b="0" i="0" u="none" strike="noStrike" cap="none">
              <a:solidFill>
                <a:schemeClr val="dk1"/>
              </a:solidFill>
              <a:latin typeface="Times New Roman"/>
              <a:ea typeface="Times New Roman"/>
              <a:cs typeface="Times New Roman"/>
              <a:sym typeface="Times New Roman"/>
            </a:endParaRPr>
          </a:p>
        </p:txBody>
      </p:sp>
      <p:sp>
        <p:nvSpPr>
          <p:cNvPr id="92" name="Google Shape;92;p1"/>
          <p:cNvSpPr/>
          <p:nvPr/>
        </p:nvSpPr>
        <p:spPr>
          <a:xfrm>
            <a:off x="25388" y="126750"/>
            <a:ext cx="43891200" cy="27432000"/>
          </a:xfrm>
          <a:prstGeom prst="rect">
            <a:avLst/>
          </a:prstGeom>
          <a:noFill/>
          <a:ln w="9525" cap="flat" cmpd="sng">
            <a:solidFill>
              <a:schemeClr val="dk1"/>
            </a:solidFill>
            <a:prstDash val="solid"/>
            <a:round/>
            <a:headEnd type="none" w="sm" len="sm"/>
            <a:tailEnd type="none" w="sm" len="sm"/>
          </a:ln>
        </p:spPr>
        <p:txBody>
          <a:bodyPr spcFirstLastPara="1" wrap="square" lIns="169775" tIns="84875" rIns="169775" bIns="84875" anchor="t" anchorCtr="0">
            <a:noAutofit/>
          </a:bodyPr>
          <a:lstStyle/>
          <a:p>
            <a:pPr marL="0" marR="0" lvl="0" indent="0" algn="l" rtl="0">
              <a:spcBef>
                <a:spcPts val="0"/>
              </a:spcBef>
              <a:spcAft>
                <a:spcPts val="0"/>
              </a:spcAft>
              <a:buNone/>
            </a:pPr>
            <a:endParaRPr sz="4300" b="0" i="0" u="none" strike="noStrike" cap="none">
              <a:solidFill>
                <a:schemeClr val="dk1"/>
              </a:solidFill>
              <a:latin typeface="Times New Roman"/>
              <a:ea typeface="Times New Roman"/>
              <a:cs typeface="Times New Roman"/>
              <a:sym typeface="Times New Roman"/>
            </a:endParaRPr>
          </a:p>
        </p:txBody>
      </p:sp>
      <p:cxnSp>
        <p:nvCxnSpPr>
          <p:cNvPr id="93" name="Google Shape;93;p1"/>
          <p:cNvCxnSpPr/>
          <p:nvPr/>
        </p:nvCxnSpPr>
        <p:spPr>
          <a:xfrm rot="10800000" flipH="1">
            <a:off x="2122769" y="2865711"/>
            <a:ext cx="37808700" cy="33900"/>
          </a:xfrm>
          <a:prstGeom prst="straightConnector1">
            <a:avLst/>
          </a:prstGeom>
          <a:noFill/>
          <a:ln w="57150" cap="flat" cmpd="sng">
            <a:solidFill>
              <a:srgbClr val="0000FF"/>
            </a:solidFill>
            <a:prstDash val="solid"/>
            <a:round/>
            <a:headEnd type="none" w="sm" len="sm"/>
            <a:tailEnd type="none" w="sm" len="sm"/>
          </a:ln>
        </p:spPr>
      </p:cxnSp>
      <p:sp>
        <p:nvSpPr>
          <p:cNvPr id="94" name="Google Shape;94;p1"/>
          <p:cNvSpPr txBox="1"/>
          <p:nvPr/>
        </p:nvSpPr>
        <p:spPr>
          <a:xfrm>
            <a:off x="1700350" y="589230"/>
            <a:ext cx="41052600" cy="2341800"/>
          </a:xfrm>
          <a:prstGeom prst="rect">
            <a:avLst/>
          </a:prstGeom>
          <a:noFill/>
          <a:ln>
            <a:noFill/>
          </a:ln>
        </p:spPr>
        <p:txBody>
          <a:bodyPr spcFirstLastPara="1" wrap="square" lIns="155000" tIns="77475" rIns="155000" bIns="77475" anchor="t" anchorCtr="0">
            <a:spAutoFit/>
          </a:bodyPr>
          <a:lstStyle/>
          <a:p>
            <a:pPr marL="0" marR="0" lvl="0" indent="0" algn="ctr" rtl="0">
              <a:spcBef>
                <a:spcPts val="0"/>
              </a:spcBef>
              <a:spcAft>
                <a:spcPts val="0"/>
              </a:spcAft>
              <a:buNone/>
            </a:pPr>
            <a:r>
              <a:rPr lang="en-US" sz="6000" b="1" i="0" u="none" strike="noStrike" cap="none">
                <a:solidFill>
                  <a:schemeClr val="dk1"/>
                </a:solidFill>
              </a:rPr>
              <a:t>The Effect of Plant Communities and Species Diversity on Willamette Pollinators</a:t>
            </a:r>
            <a:endParaRPr sz="6000" b="1" i="0" u="none" strike="noStrike" cap="none">
              <a:solidFill>
                <a:schemeClr val="dk2"/>
              </a:solidFill>
            </a:endParaRPr>
          </a:p>
          <a:p>
            <a:pPr marL="0" marR="0" lvl="0" indent="0" algn="ctr" rtl="0">
              <a:spcBef>
                <a:spcPts val="0"/>
              </a:spcBef>
              <a:spcAft>
                <a:spcPts val="0"/>
              </a:spcAft>
              <a:buNone/>
            </a:pPr>
            <a:r>
              <a:rPr lang="en-US" sz="2200" i="0" u="none" strike="noStrike" cap="none">
                <a:solidFill>
                  <a:schemeClr val="dk1"/>
                </a:solidFill>
              </a:rPr>
              <a:t>Gayle Knapp, Lauren Leabeater, Hannah Albers</a:t>
            </a:r>
            <a:endParaRPr sz="2200" i="0" u="none" strike="noStrike" cap="none">
              <a:solidFill>
                <a:schemeClr val="dk1"/>
              </a:solidFill>
            </a:endParaRPr>
          </a:p>
          <a:p>
            <a:pPr marL="0" marR="0" lvl="0" indent="0" algn="ctr" rtl="0">
              <a:spcBef>
                <a:spcPts val="0"/>
              </a:spcBef>
              <a:spcAft>
                <a:spcPts val="0"/>
              </a:spcAft>
              <a:buNone/>
            </a:pPr>
            <a:r>
              <a:rPr lang="en-US" sz="6000" b="1" i="0" u="none" strike="noStrike" cap="none">
                <a:solidFill>
                  <a:schemeClr val="dk2"/>
                </a:solidFill>
              </a:rPr>
              <a:t>BOT 213 Principles of Botany Spring 2019</a:t>
            </a:r>
            <a:r>
              <a:rPr lang="en-US" sz="6000" b="1">
                <a:solidFill>
                  <a:schemeClr val="dk2"/>
                </a:solidFill>
              </a:rPr>
              <a:t> </a:t>
            </a:r>
            <a:r>
              <a:rPr lang="en-US" sz="6000" b="1" i="0" u="none" strike="noStrike" cap="none">
                <a:solidFill>
                  <a:schemeClr val="dk2"/>
                </a:solidFill>
              </a:rPr>
              <a:t>S. Holmes</a:t>
            </a:r>
            <a:endParaRPr sz="6000" b="1" i="0" u="none" strike="noStrike" cap="none">
              <a:solidFill>
                <a:schemeClr val="dk2"/>
              </a:solidFill>
            </a:endParaRPr>
          </a:p>
        </p:txBody>
      </p:sp>
      <p:sp>
        <p:nvSpPr>
          <p:cNvPr id="95" name="Google Shape;95;p1"/>
          <p:cNvSpPr txBox="1"/>
          <p:nvPr/>
        </p:nvSpPr>
        <p:spPr>
          <a:xfrm>
            <a:off x="2122800" y="2769600"/>
            <a:ext cx="38552700" cy="1884900"/>
          </a:xfrm>
          <a:prstGeom prst="rect">
            <a:avLst/>
          </a:prstGeom>
          <a:noFill/>
          <a:ln>
            <a:noFill/>
          </a:ln>
        </p:spPr>
        <p:txBody>
          <a:bodyPr spcFirstLastPara="1" wrap="square" lIns="297600" tIns="148800" rIns="297600" bIns="148800" anchor="t" anchorCtr="0">
            <a:spAutoFit/>
          </a:bodyPr>
          <a:lstStyle/>
          <a:p>
            <a:pPr marL="0" marR="0" lvl="0" indent="0" algn="ctr" rtl="0">
              <a:spcBef>
                <a:spcPts val="0"/>
              </a:spcBef>
              <a:spcAft>
                <a:spcPts val="0"/>
              </a:spcAft>
              <a:buNone/>
            </a:pPr>
            <a:r>
              <a:rPr lang="en-US" sz="6900" i="0" u="none" strike="noStrike" cap="none">
                <a:solidFill>
                  <a:schemeClr val="dk1"/>
                </a:solidFill>
              </a:rPr>
              <a:t>MAIN GOAL </a:t>
            </a:r>
            <a:r>
              <a:rPr lang="en-US" sz="5400" i="0" u="none" strike="noStrike" cap="none">
                <a:solidFill>
                  <a:schemeClr val="dk1"/>
                </a:solidFill>
              </a:rPr>
              <a:t>– </a:t>
            </a:r>
            <a:r>
              <a:rPr lang="en-US" sz="3600" i="0" u="none" strike="noStrike" cap="none">
                <a:solidFill>
                  <a:schemeClr val="dk1"/>
                </a:solidFill>
              </a:rPr>
              <a:t>To </a:t>
            </a:r>
            <a:r>
              <a:rPr lang="en-US" sz="3600">
                <a:solidFill>
                  <a:schemeClr val="dk1"/>
                </a:solidFill>
              </a:rPr>
              <a:t>set up a permanent protocol that will efficiently document the diversity of bees found on campus, to allow other researchers to collaborate their efforts in accordance to the ongoing efforts to continue being bee certified, to support ongoing restoration ecology of the campus, and to pave the way for further research</a:t>
            </a:r>
            <a:r>
              <a:rPr lang="en-US" sz="3600" i="0" u="none" strike="noStrike" cap="none">
                <a:solidFill>
                  <a:schemeClr val="dk1"/>
                </a:solidFill>
              </a:rPr>
              <a:t>. </a:t>
            </a:r>
            <a:endParaRPr sz="3600"/>
          </a:p>
          <a:p>
            <a:pPr marL="457200" marR="0" lvl="0" indent="0" algn="l" rtl="0">
              <a:spcBef>
                <a:spcPts val="0"/>
              </a:spcBef>
              <a:spcAft>
                <a:spcPts val="0"/>
              </a:spcAft>
              <a:buNone/>
            </a:pPr>
            <a:br>
              <a:rPr lang="en-US" sz="6000">
                <a:solidFill>
                  <a:schemeClr val="dk1"/>
                </a:solidFill>
                <a:latin typeface="Arial"/>
                <a:ea typeface="Arial"/>
                <a:cs typeface="Arial"/>
                <a:sym typeface="Arial"/>
              </a:rPr>
            </a:br>
            <a:br>
              <a:rPr lang="en-US" sz="6000">
                <a:solidFill>
                  <a:schemeClr val="dk1"/>
                </a:solidFill>
                <a:latin typeface="Arial"/>
                <a:ea typeface="Arial"/>
                <a:cs typeface="Arial"/>
                <a:sym typeface="Arial"/>
              </a:rPr>
            </a:br>
            <a:endParaRPr sz="6000">
              <a:solidFill>
                <a:schemeClr val="dk1"/>
              </a:solidFill>
              <a:latin typeface="Times New Roman"/>
              <a:ea typeface="Times New Roman"/>
              <a:cs typeface="Times New Roman"/>
              <a:sym typeface="Times New Roman"/>
            </a:endParaRPr>
          </a:p>
        </p:txBody>
      </p:sp>
      <p:sp>
        <p:nvSpPr>
          <p:cNvPr id="96" name="Google Shape;96;p1"/>
          <p:cNvSpPr/>
          <p:nvPr/>
        </p:nvSpPr>
        <p:spPr>
          <a:xfrm>
            <a:off x="1117493" y="18666681"/>
            <a:ext cx="12550800" cy="950400"/>
          </a:xfrm>
          <a:prstGeom prst="roundRect">
            <a:avLst>
              <a:gd name="adj" fmla="val 16667"/>
            </a:avLst>
          </a:prstGeom>
          <a:solidFill>
            <a:srgbClr val="3366FF"/>
          </a:solidFill>
          <a:ln w="9525" cap="flat" cmpd="sng">
            <a:solidFill>
              <a:schemeClr val="dk1"/>
            </a:solidFill>
            <a:prstDash val="solid"/>
            <a:round/>
            <a:headEnd type="none" w="sm" len="sm"/>
            <a:tailEnd type="none" w="sm" len="sm"/>
          </a:ln>
        </p:spPr>
        <p:txBody>
          <a:bodyPr spcFirstLastPara="1" wrap="square" lIns="39600" tIns="19800" rIns="39600" bIns="19800" anchor="t" anchorCtr="0">
            <a:noAutofit/>
          </a:bodyPr>
          <a:lstStyle/>
          <a:p>
            <a:pPr marL="0" marR="0" lvl="0" indent="0" algn="ctr" rtl="0">
              <a:spcBef>
                <a:spcPts val="0"/>
              </a:spcBef>
              <a:spcAft>
                <a:spcPts val="0"/>
              </a:spcAft>
              <a:buNone/>
            </a:pPr>
            <a:r>
              <a:rPr lang="en-US" sz="5100">
                <a:solidFill>
                  <a:schemeClr val="lt1"/>
                </a:solidFill>
                <a:latin typeface="Times New Roman"/>
                <a:ea typeface="Times New Roman"/>
                <a:cs typeface="Times New Roman"/>
                <a:sym typeface="Times New Roman"/>
              </a:rPr>
              <a:t>METHODS</a:t>
            </a:r>
            <a:endParaRPr sz="5100">
              <a:solidFill>
                <a:schemeClr val="dk1"/>
              </a:solidFill>
              <a:latin typeface="Times New Roman"/>
              <a:ea typeface="Times New Roman"/>
              <a:cs typeface="Times New Roman"/>
              <a:sym typeface="Times New Roman"/>
            </a:endParaRPr>
          </a:p>
        </p:txBody>
      </p:sp>
      <p:sp>
        <p:nvSpPr>
          <p:cNvPr id="97" name="Google Shape;97;p1"/>
          <p:cNvSpPr/>
          <p:nvPr/>
        </p:nvSpPr>
        <p:spPr>
          <a:xfrm>
            <a:off x="29376725" y="7583375"/>
            <a:ext cx="13805700" cy="996000"/>
          </a:xfrm>
          <a:prstGeom prst="roundRect">
            <a:avLst>
              <a:gd name="adj" fmla="val 16667"/>
            </a:avLst>
          </a:prstGeom>
          <a:solidFill>
            <a:srgbClr val="660066"/>
          </a:solidFill>
          <a:ln w="9525" cap="flat" cmpd="sng">
            <a:solidFill>
              <a:schemeClr val="dk1"/>
            </a:solidFill>
            <a:prstDash val="solid"/>
            <a:round/>
            <a:headEnd type="none" w="sm" len="sm"/>
            <a:tailEnd type="none" w="sm" len="sm"/>
          </a:ln>
        </p:spPr>
        <p:txBody>
          <a:bodyPr spcFirstLastPara="1" wrap="square" lIns="169775" tIns="84875" rIns="169775" bIns="84875" anchor="t" anchorCtr="0">
            <a:noAutofit/>
          </a:bodyPr>
          <a:lstStyle/>
          <a:p>
            <a:pPr marL="0" marR="0" lvl="0" indent="0" algn="ctr" rtl="0">
              <a:spcBef>
                <a:spcPts val="0"/>
              </a:spcBef>
              <a:spcAft>
                <a:spcPts val="0"/>
              </a:spcAft>
              <a:buNone/>
            </a:pPr>
            <a:r>
              <a:rPr lang="en-US" sz="5100">
                <a:solidFill>
                  <a:schemeClr val="lt1"/>
                </a:solidFill>
                <a:latin typeface="Times New Roman"/>
                <a:ea typeface="Times New Roman"/>
                <a:cs typeface="Times New Roman"/>
                <a:sym typeface="Times New Roman"/>
              </a:rPr>
              <a:t>CONCLUSIONS/FUTURE SUGGESTIONS</a:t>
            </a:r>
            <a:endParaRPr/>
          </a:p>
        </p:txBody>
      </p:sp>
      <p:cxnSp>
        <p:nvCxnSpPr>
          <p:cNvPr id="98" name="Google Shape;98;p1"/>
          <p:cNvCxnSpPr/>
          <p:nvPr/>
        </p:nvCxnSpPr>
        <p:spPr>
          <a:xfrm>
            <a:off x="2122769" y="3909646"/>
            <a:ext cx="38552700" cy="22200"/>
          </a:xfrm>
          <a:prstGeom prst="straightConnector1">
            <a:avLst/>
          </a:prstGeom>
          <a:noFill/>
          <a:ln w="57150" cap="flat" cmpd="sng">
            <a:solidFill>
              <a:srgbClr val="0000FF"/>
            </a:solidFill>
            <a:prstDash val="solid"/>
            <a:round/>
            <a:headEnd type="none" w="sm" len="sm"/>
            <a:tailEnd type="none" w="sm" len="sm"/>
          </a:ln>
        </p:spPr>
      </p:cxnSp>
      <p:sp>
        <p:nvSpPr>
          <p:cNvPr id="99" name="Google Shape;99;p1"/>
          <p:cNvSpPr/>
          <p:nvPr/>
        </p:nvSpPr>
        <p:spPr>
          <a:xfrm>
            <a:off x="29376534" y="18348931"/>
            <a:ext cx="13806000" cy="899700"/>
          </a:xfrm>
          <a:prstGeom prst="roundRect">
            <a:avLst>
              <a:gd name="adj" fmla="val 16667"/>
            </a:avLst>
          </a:prstGeom>
          <a:solidFill>
            <a:srgbClr val="3366FF">
              <a:alpha val="90980"/>
            </a:srgbClr>
          </a:solidFill>
          <a:ln w="9525" cap="flat" cmpd="sng">
            <a:solidFill>
              <a:schemeClr val="dk1"/>
            </a:solidFill>
            <a:prstDash val="solid"/>
            <a:round/>
            <a:headEnd type="none" w="sm" len="sm"/>
            <a:tailEnd type="none" w="sm" len="sm"/>
          </a:ln>
        </p:spPr>
        <p:txBody>
          <a:bodyPr spcFirstLastPara="1" wrap="square" lIns="169775" tIns="84875" rIns="169775" bIns="84875" anchor="t" anchorCtr="0">
            <a:noAutofit/>
          </a:bodyPr>
          <a:lstStyle/>
          <a:p>
            <a:pPr marL="0" marR="0" lvl="0" indent="0" algn="ctr" rtl="0">
              <a:spcBef>
                <a:spcPts val="0"/>
              </a:spcBef>
              <a:spcAft>
                <a:spcPts val="0"/>
              </a:spcAft>
              <a:buNone/>
            </a:pPr>
            <a:r>
              <a:rPr lang="en-US" sz="5100">
                <a:solidFill>
                  <a:schemeClr val="lt1"/>
                </a:solidFill>
                <a:latin typeface="Times New Roman"/>
                <a:ea typeface="Times New Roman"/>
                <a:cs typeface="Times New Roman"/>
                <a:sym typeface="Times New Roman"/>
              </a:rPr>
              <a:t>REFERENCES</a:t>
            </a:r>
            <a:endParaRPr sz="4300">
              <a:solidFill>
                <a:schemeClr val="lt1"/>
              </a:solidFill>
              <a:latin typeface="Times New Roman"/>
              <a:ea typeface="Times New Roman"/>
              <a:cs typeface="Times New Roman"/>
              <a:sym typeface="Times New Roman"/>
            </a:endParaRPr>
          </a:p>
        </p:txBody>
      </p:sp>
      <p:pic>
        <p:nvPicPr>
          <p:cNvPr id="100" name="Google Shape;100;p1" descr="nsf1.tif"/>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1187509" y="-115986"/>
            <a:ext cx="2681310" cy="2696809"/>
          </a:xfrm>
          <a:prstGeom prst="rect">
            <a:avLst/>
          </a:prstGeom>
          <a:noFill/>
          <a:ln>
            <a:noFill/>
          </a:ln>
        </p:spPr>
      </p:pic>
      <p:sp>
        <p:nvSpPr>
          <p:cNvPr id="101" name="Google Shape;101;p1"/>
          <p:cNvSpPr txBox="1"/>
          <p:nvPr/>
        </p:nvSpPr>
        <p:spPr>
          <a:xfrm>
            <a:off x="40163516" y="2580822"/>
            <a:ext cx="3705300" cy="954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chemeClr val="dk1"/>
                </a:solidFill>
                <a:latin typeface="Arial"/>
                <a:ea typeface="Arial"/>
                <a:cs typeface="Arial"/>
                <a:sym typeface="Arial"/>
              </a:rPr>
              <a:t>Partially funded by: grant 1505081 “Tipping the Scale: Engaging Community College Science Faculty and Students in Course-Based Research Experiences (CBRE) </a:t>
            </a:r>
            <a:endParaRPr sz="1400">
              <a:solidFill>
                <a:schemeClr val="dk1"/>
              </a:solidFill>
              <a:latin typeface="Arial"/>
              <a:ea typeface="Arial"/>
              <a:cs typeface="Arial"/>
              <a:sym typeface="Arial"/>
            </a:endParaRPr>
          </a:p>
        </p:txBody>
      </p:sp>
      <p:pic>
        <p:nvPicPr>
          <p:cNvPr id="102" name="Google Shape;102;p1"/>
          <p:cNvPicPr preferRelativeResize="0"/>
          <p:nvPr/>
        </p:nvPicPr>
        <p:blipFill rotWithShape="1">
          <a:blip r:embed="rId5">
            <a:alphaModFix/>
            <a:extLst>
              <a:ext uri="{28A0092B-C50C-407E-A947-70E740481C1C}">
                <a14:useLocalDpi xmlns:a14="http://schemas.microsoft.com/office/drawing/2010/main"/>
              </a:ext>
            </a:extLst>
          </a:blip>
          <a:srcRect/>
          <a:stretch/>
        </p:blipFill>
        <p:spPr>
          <a:xfrm>
            <a:off x="764525" y="396879"/>
            <a:ext cx="3842687" cy="1363212"/>
          </a:xfrm>
          <a:prstGeom prst="rect">
            <a:avLst/>
          </a:prstGeom>
          <a:noFill/>
          <a:ln>
            <a:noFill/>
          </a:ln>
        </p:spPr>
      </p:pic>
      <p:sp>
        <p:nvSpPr>
          <p:cNvPr id="103" name="Google Shape;103;p1"/>
          <p:cNvSpPr txBox="1"/>
          <p:nvPr/>
        </p:nvSpPr>
        <p:spPr>
          <a:xfrm>
            <a:off x="1117500" y="5824675"/>
            <a:ext cx="13717500" cy="12770100"/>
          </a:xfrm>
          <a:prstGeom prst="rect">
            <a:avLst/>
          </a:prstGeom>
          <a:noFill/>
          <a:ln>
            <a:noFill/>
          </a:ln>
        </p:spPr>
        <p:txBody>
          <a:bodyPr spcFirstLastPara="1" wrap="square" lIns="91425" tIns="45700" rIns="91425" bIns="45700" anchor="t" anchorCtr="0">
            <a:spAutoFit/>
          </a:bodyPr>
          <a:lstStyle/>
          <a:p>
            <a:pPr marL="0" lvl="0" indent="457200" algn="l" rtl="0">
              <a:lnSpc>
                <a:spcPct val="115000"/>
              </a:lnSpc>
              <a:spcBef>
                <a:spcPts val="0"/>
              </a:spcBef>
              <a:spcAft>
                <a:spcPts val="0"/>
              </a:spcAft>
              <a:buClr>
                <a:schemeClr val="dk1"/>
              </a:buClr>
              <a:buSzPts val="1100"/>
              <a:buFont typeface="Arial"/>
              <a:buNone/>
            </a:pPr>
            <a:r>
              <a:rPr lang="en-US" sz="2300">
                <a:solidFill>
                  <a:schemeClr val="dk1"/>
                </a:solidFill>
              </a:rPr>
              <a:t>Pollination is largely responsible for flower reproduction. Pollination occurs when a pollinator (bees, butterflies, and even humans) carries a pollen grain from the anther of the stamen to the stigma of the pistil, which in turn fertilizes the plant and allows for reproduction. Biodiversity and food diversity are crucial ecological results of this fertilization process. Hence, pollinators play a huge role in our ecosystems (</a:t>
            </a:r>
            <a:r>
              <a:rPr lang="en-US" sz="2300">
                <a:solidFill>
                  <a:schemeClr val="dk1"/>
                </a:solidFill>
                <a:highlight>
                  <a:srgbClr val="FFFFFF"/>
                </a:highlight>
              </a:rPr>
              <a:t>3)</a:t>
            </a:r>
            <a:r>
              <a:rPr lang="en-US" sz="2300">
                <a:solidFill>
                  <a:schemeClr val="dk1"/>
                </a:solidFill>
              </a:rPr>
              <a:t>. In our research, we will be focusing specifically on the role bees play in pollination and biodiversity. According to the National Resources Defense Council (8), bees are responsible for pollinating more than $15 billion a year in the United States. Unfortunately, bee populations have been declining at alarming rates in recent years. Biodiversity loss, destruction of natural habitats, and widespread farming practices that use monoculturing and pesticides are currently the biggest threats to bee populations (10). Rachael Winfred from Rutgers University found that while a few main species of bees are capable of pollinating on a smaller scale, biodiversity is necessary when considering the health of the region as a whole. Winfred found that on any single farm, five or six bee species were sufficient to provide half the pollination needed. However, most of the 100 species of bees observed in Winfref’s study were needed to meet the same scale of pollination across all 50 farms in the region. </a:t>
            </a:r>
            <a:endParaRPr sz="2300">
              <a:solidFill>
                <a:schemeClr val="dk1"/>
              </a:solidFill>
            </a:endParaRPr>
          </a:p>
          <a:p>
            <a:pPr marL="0" lvl="0" indent="457200" algn="l" rtl="0">
              <a:lnSpc>
                <a:spcPct val="115000"/>
              </a:lnSpc>
              <a:spcBef>
                <a:spcPts val="0"/>
              </a:spcBef>
              <a:spcAft>
                <a:spcPts val="0"/>
              </a:spcAft>
              <a:buClr>
                <a:schemeClr val="dk1"/>
              </a:buClr>
              <a:buSzPts val="1100"/>
              <a:buFont typeface="Arial"/>
              <a:buNone/>
            </a:pPr>
            <a:r>
              <a:rPr lang="en-US" sz="2300">
                <a:solidFill>
                  <a:schemeClr val="dk1"/>
                </a:solidFill>
              </a:rPr>
              <a:t>Our hypothesis is that an increase in bee associated floral resource plants, those with accessible floral rewards, will in turn increase the amount of native bee species found. Floral rewards for bees include protein-rich pollen, fragrant oils, and resins (4). We predict that planting bee friendly plants with accessible floral rewards will in turn help to reconstruct the natural habitats for native and non-native bees, contributing to further biodiversity. Our research will be specific to the LCC campus as we have recently become a bee certified campus and wish to continue this pursuit. </a:t>
            </a:r>
            <a:endParaRPr sz="2300">
              <a:solidFill>
                <a:schemeClr val="dk1"/>
              </a:solidFill>
            </a:endParaRPr>
          </a:p>
          <a:p>
            <a:pPr marL="0" lvl="0" indent="457200" algn="l" rtl="0">
              <a:lnSpc>
                <a:spcPct val="115000"/>
              </a:lnSpc>
              <a:spcBef>
                <a:spcPts val="0"/>
              </a:spcBef>
              <a:spcAft>
                <a:spcPts val="0"/>
              </a:spcAft>
              <a:buSzPts val="1100"/>
              <a:buNone/>
            </a:pPr>
            <a:r>
              <a:rPr lang="en-US" sz="2300">
                <a:solidFill>
                  <a:schemeClr val="dk1"/>
                </a:solidFill>
              </a:rPr>
              <a:t>Due to limited data from previous research on this topic, we don’t have a lot of directly corresponding data to compare our study to. In a study performed by previous students, titled “Critical Habitat for Bees”, they counted the populations of native to non-native bees at two different sites, one being our transect 1, and recorded the floral associations that occured within those populations. This study gave us a launching point for our monitoring protocol and gave us an idea as to which plants along our own transects are known to host bee pollinations (6). A second student research project, titled “The Restoration Ecology of a Wetland Swale”,gave us background information into the restoration ecology activities of transect 1. This allowed us to know what native plantings had been reintroduced and to what degrees there populations were now flourishing (2). Furthermore, published research done on bees visiting native versus non-native plants shows that bees travelled to plants with the most rewards and it didn’t matter if the plant was native or not (5); so recording all the floral associations that occur among the bee populations will be important.</a:t>
            </a:r>
            <a:endParaRPr sz="2300">
              <a:solidFill>
                <a:schemeClr val="dk1"/>
              </a:solidFill>
              <a:latin typeface="Arial"/>
              <a:ea typeface="Arial"/>
              <a:cs typeface="Arial"/>
              <a:sym typeface="Arial"/>
            </a:endParaRPr>
          </a:p>
        </p:txBody>
      </p:sp>
      <p:sp>
        <p:nvSpPr>
          <p:cNvPr id="104" name="Google Shape;104;p1"/>
          <p:cNvSpPr txBox="1"/>
          <p:nvPr/>
        </p:nvSpPr>
        <p:spPr>
          <a:xfrm>
            <a:off x="1117500" y="19617075"/>
            <a:ext cx="13523400" cy="7644900"/>
          </a:xfrm>
          <a:prstGeom prst="rect">
            <a:avLst/>
          </a:prstGeom>
          <a:noFill/>
          <a:ln>
            <a:noFill/>
          </a:ln>
        </p:spPr>
        <p:txBody>
          <a:bodyPr spcFirstLastPara="1" wrap="square" lIns="91425" tIns="45700" rIns="91425" bIns="45700" anchor="t" anchorCtr="0">
            <a:spAutoFit/>
          </a:bodyPr>
          <a:lstStyle/>
          <a:p>
            <a:pPr marL="0" lvl="0" indent="457200" algn="l" rtl="0">
              <a:lnSpc>
                <a:spcPct val="115000"/>
              </a:lnSpc>
              <a:spcBef>
                <a:spcPts val="0"/>
              </a:spcBef>
              <a:spcAft>
                <a:spcPts val="0"/>
              </a:spcAft>
              <a:buNone/>
            </a:pPr>
            <a:r>
              <a:rPr lang="en-US" sz="2300">
                <a:solidFill>
                  <a:schemeClr val="dk1"/>
                </a:solidFill>
              </a:rPr>
              <a:t>Monitoring:The protocol we utilized was created by the Xerces Society specifically for our maritime northwest ecoregion The primary purpose of this monitoring protocol to measure the relative species richness and abundance of bees in a specific area and to use these records to document the changes in bee populations over time (7). The protocol involves the establishment of multiple transects with markated points to ensure consistency in monitoring locations over time. Transect 1 (Fig.A), the swale next to the greenhouse extending towards the overflow parking lot, is positioned horizontally and measures 375’. Transect 2 (Fig.B), Bld 16 west walkway and around to the south entrance, is a lateral site that is 345’ in length and ranges in vegetative heights. Each data collection period starts with observing the weather, no samples being done in overly rainy conditions or in excessive winds. For these measurements personal observation of cloud coverage and weather information from NOAA online archives Monitoring of sites occurs 2 times a week for a period of 10 minutes per 100’. Recording of bees occurs as the researcher walks through the transect; looking on each side/vertical about 3’. As they walk the researcher will call out (to their partner) or write down a description of any bees that are actively visiting the reproductive parts of a flower, along with what flower it was visiting.A simple tally system is used for multiple occurances of the same species (or discription), with care taken not to record the same bee visiting multiple flowers.</a:t>
            </a:r>
            <a:endParaRPr sz="2300">
              <a:solidFill>
                <a:schemeClr val="dk1"/>
              </a:solidFill>
            </a:endParaRPr>
          </a:p>
          <a:p>
            <a:pPr marL="0" lvl="0" indent="457200" algn="l" rtl="0">
              <a:lnSpc>
                <a:spcPct val="115000"/>
              </a:lnSpc>
              <a:spcBef>
                <a:spcPts val="0"/>
              </a:spcBef>
              <a:spcAft>
                <a:spcPts val="0"/>
              </a:spcAft>
              <a:buNone/>
            </a:pPr>
            <a:r>
              <a:rPr lang="en-US" sz="2300">
                <a:solidFill>
                  <a:schemeClr val="dk1"/>
                </a:solidFill>
              </a:rPr>
              <a:t>Flower Identification: The identification of floral species may not be discernible as you observe the bees but a full description or collection of the flower will help with later identification. With all unknown plants being keyed out using a reliable flora book, such as Hitchcock</a:t>
            </a:r>
            <a:endParaRPr sz="2300">
              <a:solidFill>
                <a:schemeClr val="dk1"/>
              </a:solidFill>
            </a:endParaRPr>
          </a:p>
        </p:txBody>
      </p:sp>
      <p:sp>
        <p:nvSpPr>
          <p:cNvPr id="105" name="Google Shape;105;p1"/>
          <p:cNvSpPr txBox="1"/>
          <p:nvPr/>
        </p:nvSpPr>
        <p:spPr>
          <a:xfrm>
            <a:off x="15329650" y="4882898"/>
            <a:ext cx="12231600" cy="3696300"/>
          </a:xfrm>
          <a:prstGeom prst="rect">
            <a:avLst/>
          </a:prstGeom>
          <a:noFill/>
          <a:ln>
            <a:noFill/>
          </a:ln>
        </p:spPr>
        <p:txBody>
          <a:bodyPr spcFirstLastPara="1" wrap="square" lIns="91425" tIns="45700" rIns="91425" bIns="45700" anchor="t" anchorCtr="0">
            <a:spAutoFit/>
          </a:bodyPr>
          <a:lstStyle/>
          <a:p>
            <a:pPr marL="0" marR="0" lvl="0" indent="457200" algn="l" rtl="0">
              <a:spcBef>
                <a:spcPts val="0"/>
              </a:spcBef>
              <a:spcAft>
                <a:spcPts val="0"/>
              </a:spcAft>
              <a:buNone/>
            </a:pPr>
            <a:r>
              <a:rPr lang="en-US" sz="2300">
                <a:solidFill>
                  <a:schemeClr val="dk1"/>
                </a:solidFill>
              </a:rPr>
              <a:t>Bee watering station: In attempts to identify the bees observed in a non-lethal way, as to support of being a bee certified campus, modified “bee bowls” where created. These bowls contained lightly sugared water placed in a 9” pyrex pie plate that was atop a colored paper (red, blue, yellow, white) and contained small white to clear stones for the bees to stand on. Sugar water was created at a ratio of 64 fluid ounces of water to 2 cups granulated sugar. Culinary flavorings such as vanilla, almond, and peppermint, floral scented waxes, and Borago officinalis flowers, where added to the bowls to simulate floral nectar and floral advertisement characteristics. As the bees partake of the “nectar” close up and macro photos are taken to document the varieties of species and to assist in the identification of pollinators. Bee bowls where be performed four times in total.</a:t>
            </a:r>
            <a:endParaRPr sz="2300">
              <a:solidFill>
                <a:schemeClr val="dk1"/>
              </a:solidFill>
            </a:endParaRPr>
          </a:p>
          <a:p>
            <a:pPr marL="0" marR="0" lvl="0" indent="457200" algn="l" rtl="0">
              <a:spcBef>
                <a:spcPts val="0"/>
              </a:spcBef>
              <a:spcAft>
                <a:spcPts val="0"/>
              </a:spcAft>
              <a:buNone/>
            </a:pPr>
            <a:endParaRPr sz="2300">
              <a:solidFill>
                <a:schemeClr val="dk1"/>
              </a:solidFill>
            </a:endParaRPr>
          </a:p>
        </p:txBody>
      </p:sp>
      <p:sp>
        <p:nvSpPr>
          <p:cNvPr id="106" name="Google Shape;106;p1"/>
          <p:cNvSpPr txBox="1"/>
          <p:nvPr/>
        </p:nvSpPr>
        <p:spPr>
          <a:xfrm>
            <a:off x="29659050" y="19239775"/>
            <a:ext cx="13523400" cy="7644900"/>
          </a:xfrm>
          <a:prstGeom prst="rect">
            <a:avLst/>
          </a:prstGeom>
          <a:noFill/>
          <a:ln>
            <a:noFill/>
          </a:ln>
        </p:spPr>
        <p:txBody>
          <a:bodyPr spcFirstLastPara="1" wrap="square" lIns="91425" tIns="45700" rIns="91425" bIns="137150" anchor="t" anchorCtr="0">
            <a:spAutoFit/>
          </a:bodyPr>
          <a:lstStyle/>
          <a:p>
            <a:pPr marL="457200" marR="0" lvl="0" indent="-361950" algn="l" rtl="0">
              <a:spcBef>
                <a:spcPts val="0"/>
              </a:spcBef>
              <a:spcAft>
                <a:spcPts val="0"/>
              </a:spcAft>
              <a:buClr>
                <a:schemeClr val="dk1"/>
              </a:buClr>
              <a:buSzPts val="2100"/>
              <a:buFont typeface="Arial"/>
              <a:buAutoNum type="arabicPeriod"/>
            </a:pPr>
            <a:r>
              <a:rPr lang="en-US" sz="2100">
                <a:solidFill>
                  <a:schemeClr val="dk1"/>
                </a:solidFill>
                <a:latin typeface="Arial"/>
                <a:ea typeface="Arial"/>
                <a:cs typeface="Arial"/>
                <a:sym typeface="Arial"/>
              </a:rPr>
              <a:t>Adamson, Borders, Kay Cruz, Xerces Society for Invertebrate Conservation (Dec 2017). Pollinator Plants Maritime Northwest Region. Pdf Download April 2019.  </a:t>
            </a:r>
            <a:r>
              <a:rPr lang="en-US" sz="2100" u="sng">
                <a:solidFill>
                  <a:schemeClr val="dk1"/>
                </a:solidFill>
                <a:latin typeface="Arial"/>
                <a:ea typeface="Arial"/>
                <a:cs typeface="Arial"/>
                <a:sym typeface="Arial"/>
                <a:hlinkClick r:id="rId6"/>
              </a:rPr>
              <a:t>https://xerces.org/wp-content/uploads/2016/10/2017-048_MaritimeNorthwestPlantList_Dec2017_web-3page.pdf</a:t>
            </a:r>
            <a:endParaRPr sz="2100">
              <a:solidFill>
                <a:schemeClr val="dk1"/>
              </a:solidFill>
              <a:latin typeface="Arial"/>
              <a:ea typeface="Arial"/>
              <a:cs typeface="Arial"/>
              <a:sym typeface="Arial"/>
            </a:endParaRPr>
          </a:p>
          <a:p>
            <a:pPr marL="457200" marR="0" lvl="0" indent="-361950" algn="l" rtl="0">
              <a:spcBef>
                <a:spcPts val="0"/>
              </a:spcBef>
              <a:spcAft>
                <a:spcPts val="0"/>
              </a:spcAft>
              <a:buClr>
                <a:schemeClr val="dk1"/>
              </a:buClr>
              <a:buSzPts val="2100"/>
              <a:buFont typeface="Arial"/>
              <a:buAutoNum type="arabicPeriod"/>
            </a:pPr>
            <a:r>
              <a:rPr lang="en-US" sz="2100">
                <a:solidFill>
                  <a:schemeClr val="dk1"/>
                </a:solidFill>
                <a:latin typeface="Arial"/>
                <a:ea typeface="Arial"/>
                <a:cs typeface="Arial"/>
                <a:sym typeface="Arial"/>
              </a:rPr>
              <a:t>Brown</a:t>
            </a:r>
            <a:r>
              <a:rPr lang="en-US" sz="2100">
                <a:solidFill>
                  <a:schemeClr val="dk1"/>
                </a:solidFill>
              </a:rPr>
              <a:t> Elizabeth</a:t>
            </a:r>
            <a:r>
              <a:rPr lang="en-US" sz="2100">
                <a:solidFill>
                  <a:schemeClr val="dk1"/>
                </a:solidFill>
                <a:latin typeface="Arial"/>
                <a:ea typeface="Arial"/>
                <a:cs typeface="Arial"/>
                <a:sym typeface="Arial"/>
              </a:rPr>
              <a:t>, Bruhl</a:t>
            </a:r>
            <a:r>
              <a:rPr lang="en-US" sz="2100">
                <a:solidFill>
                  <a:schemeClr val="dk1"/>
                </a:solidFill>
              </a:rPr>
              <a:t> Zach</a:t>
            </a:r>
            <a:r>
              <a:rPr lang="en-US" sz="2100">
                <a:solidFill>
                  <a:schemeClr val="dk1"/>
                </a:solidFill>
                <a:latin typeface="Arial"/>
                <a:ea typeface="Arial"/>
                <a:cs typeface="Arial"/>
                <a:sym typeface="Arial"/>
              </a:rPr>
              <a:t>, Carroll</a:t>
            </a:r>
            <a:r>
              <a:rPr lang="en-US" sz="2100">
                <a:solidFill>
                  <a:schemeClr val="dk1"/>
                </a:solidFill>
              </a:rPr>
              <a:t> Emily</a:t>
            </a:r>
            <a:r>
              <a:rPr lang="en-US" sz="2100">
                <a:solidFill>
                  <a:schemeClr val="dk1"/>
                </a:solidFill>
                <a:latin typeface="Arial"/>
                <a:ea typeface="Arial"/>
                <a:cs typeface="Arial"/>
                <a:sym typeface="Arial"/>
              </a:rPr>
              <a:t>. “The Restoration Ecology of a Wetland Swale: The Effects of Native Plantings on Pollinator and Wildlife Diversity”. BI 103F, 2018. </a:t>
            </a:r>
            <a:r>
              <a:rPr lang="en-US" sz="2100">
                <a:solidFill>
                  <a:schemeClr val="dk1"/>
                </a:solidFill>
              </a:rPr>
              <a:t>Unpublished Research Report</a:t>
            </a:r>
            <a:endParaRPr sz="2100"/>
          </a:p>
          <a:p>
            <a:pPr marL="457200" marR="0" lvl="0" indent="-361950" algn="l" rtl="0">
              <a:spcBef>
                <a:spcPts val="0"/>
              </a:spcBef>
              <a:spcAft>
                <a:spcPts val="0"/>
              </a:spcAft>
              <a:buClr>
                <a:schemeClr val="dk1"/>
              </a:buClr>
              <a:buSzPts val="2100"/>
              <a:buFont typeface="Arial"/>
              <a:buAutoNum type="arabicPeriod"/>
            </a:pPr>
            <a:r>
              <a:rPr lang="en-US" sz="2100">
                <a:solidFill>
                  <a:schemeClr val="dk1"/>
                </a:solidFill>
                <a:latin typeface="Arial"/>
                <a:ea typeface="Arial"/>
                <a:cs typeface="Arial"/>
                <a:sym typeface="Arial"/>
              </a:rPr>
              <a:t>Kremen C, Williams NM, Thorp RW (2002) </a:t>
            </a:r>
            <a:r>
              <a:rPr lang="en-US" sz="2100" i="1">
                <a:solidFill>
                  <a:schemeClr val="dk1"/>
                </a:solidFill>
                <a:latin typeface="Arial"/>
                <a:ea typeface="Arial"/>
                <a:cs typeface="Arial"/>
                <a:sym typeface="Arial"/>
              </a:rPr>
              <a:t>Crop pollination from native bees at risk from agricultural intensification.</a:t>
            </a:r>
            <a:r>
              <a:rPr lang="en-US" sz="2100">
                <a:solidFill>
                  <a:schemeClr val="dk1"/>
                </a:solidFill>
                <a:latin typeface="Arial"/>
                <a:ea typeface="Arial"/>
                <a:cs typeface="Arial"/>
                <a:sym typeface="Arial"/>
              </a:rPr>
              <a:t>Proc. Natl Acad. Sci. USA. 99:16812–16816</a:t>
            </a:r>
            <a:endParaRPr sz="2100"/>
          </a:p>
          <a:p>
            <a:pPr marL="457200" marR="0" lvl="0" indent="-361950" algn="l" rtl="0">
              <a:spcBef>
                <a:spcPts val="0"/>
              </a:spcBef>
              <a:spcAft>
                <a:spcPts val="0"/>
              </a:spcAft>
              <a:buClr>
                <a:schemeClr val="dk1"/>
              </a:buClr>
              <a:buSzPts val="2100"/>
              <a:buFont typeface="Arial"/>
              <a:buAutoNum type="arabicPeriod"/>
            </a:pPr>
            <a:r>
              <a:rPr lang="en-US" sz="2100">
                <a:solidFill>
                  <a:schemeClr val="dk1"/>
                </a:solidFill>
                <a:latin typeface="Arial"/>
                <a:ea typeface="Arial"/>
                <a:cs typeface="Arial"/>
                <a:sym typeface="Arial"/>
              </a:rPr>
              <a:t>Leonard, A. (n.d.). Nutritional Ecology of Floral Rewards. Retrieved May 17, 2019, from http://www.anneleonard.com/nutritional-ecology-of-floral-rewards</a:t>
            </a:r>
            <a:endParaRPr sz="2100"/>
          </a:p>
          <a:p>
            <a:pPr marL="457200" marR="0" lvl="0" indent="-361950" algn="l" rtl="0">
              <a:spcBef>
                <a:spcPts val="0"/>
              </a:spcBef>
              <a:spcAft>
                <a:spcPts val="0"/>
              </a:spcAft>
              <a:buClr>
                <a:schemeClr val="dk1"/>
              </a:buClr>
              <a:buSzPts val="2100"/>
              <a:buFont typeface="Arial"/>
              <a:buAutoNum type="arabicPeriod"/>
            </a:pPr>
            <a:r>
              <a:rPr lang="en-US" sz="2100">
                <a:solidFill>
                  <a:schemeClr val="dk1"/>
                </a:solidFill>
                <a:latin typeface="Arial"/>
                <a:ea typeface="Arial"/>
                <a:cs typeface="Arial"/>
                <a:sym typeface="Arial"/>
              </a:rPr>
              <a:t>Mach, B. M., &amp; Potter, D. A. (2018). Quantifying bee assemblages and attractiveness of flowering woody landscape plants for urban pollinator conservation. Plos One, 13(12). doi:10.1371/journal.pone.0208428</a:t>
            </a:r>
            <a:endParaRPr sz="2100"/>
          </a:p>
          <a:p>
            <a:pPr marL="457200" marR="0" lvl="0" indent="-361950" algn="l" rtl="0">
              <a:spcBef>
                <a:spcPts val="0"/>
              </a:spcBef>
              <a:spcAft>
                <a:spcPts val="0"/>
              </a:spcAft>
              <a:buClr>
                <a:schemeClr val="dk1"/>
              </a:buClr>
              <a:buSzPts val="2100"/>
              <a:buFont typeface="Arial"/>
              <a:buAutoNum type="arabicPeriod"/>
            </a:pPr>
            <a:r>
              <a:rPr lang="en-US" sz="2100">
                <a:solidFill>
                  <a:schemeClr val="dk1"/>
                </a:solidFill>
                <a:latin typeface="Arial"/>
                <a:ea typeface="Arial"/>
                <a:cs typeface="Arial"/>
                <a:sym typeface="Arial"/>
              </a:rPr>
              <a:t>Dean</a:t>
            </a:r>
            <a:r>
              <a:rPr lang="en-US" sz="2100">
                <a:solidFill>
                  <a:schemeClr val="dk1"/>
                </a:solidFill>
              </a:rPr>
              <a:t> Melissa</a:t>
            </a:r>
            <a:r>
              <a:rPr lang="en-US" sz="2100">
                <a:solidFill>
                  <a:schemeClr val="dk1"/>
                </a:solidFill>
                <a:latin typeface="Arial"/>
                <a:ea typeface="Arial"/>
                <a:cs typeface="Arial"/>
                <a:sym typeface="Arial"/>
              </a:rPr>
              <a:t>, Sheppard</a:t>
            </a:r>
            <a:r>
              <a:rPr lang="en-US" sz="2100">
                <a:solidFill>
                  <a:schemeClr val="dk1"/>
                </a:solidFill>
              </a:rPr>
              <a:t> Nisha</a:t>
            </a:r>
            <a:r>
              <a:rPr lang="en-US" sz="2100">
                <a:solidFill>
                  <a:schemeClr val="dk1"/>
                </a:solidFill>
                <a:latin typeface="Arial"/>
                <a:ea typeface="Arial"/>
                <a:cs typeface="Arial"/>
                <a:sym typeface="Arial"/>
              </a:rPr>
              <a:t>, Krantz</a:t>
            </a:r>
            <a:r>
              <a:rPr lang="en-US" sz="2100">
                <a:solidFill>
                  <a:schemeClr val="dk1"/>
                </a:solidFill>
              </a:rPr>
              <a:t> Meghan</a:t>
            </a:r>
            <a:r>
              <a:rPr lang="en-US" sz="2100">
                <a:solidFill>
                  <a:schemeClr val="dk1"/>
                </a:solidFill>
                <a:latin typeface="Arial"/>
                <a:ea typeface="Arial"/>
                <a:cs typeface="Arial"/>
                <a:sym typeface="Arial"/>
              </a:rPr>
              <a:t>. “Critical Habitat for Bees”. BI 103F, 2016. Unpublished Research Report</a:t>
            </a:r>
            <a:endParaRPr sz="2100"/>
          </a:p>
          <a:p>
            <a:pPr marL="457200" marR="0" lvl="0" indent="-361950" algn="l" rtl="0">
              <a:spcBef>
                <a:spcPts val="0"/>
              </a:spcBef>
              <a:spcAft>
                <a:spcPts val="0"/>
              </a:spcAft>
              <a:buClr>
                <a:schemeClr val="dk1"/>
              </a:buClr>
              <a:buSzPts val="2100"/>
              <a:buFont typeface="Arial"/>
              <a:buAutoNum type="arabicPeriod"/>
            </a:pPr>
            <a:r>
              <a:rPr lang="en-US" sz="2100">
                <a:solidFill>
                  <a:schemeClr val="dk1"/>
                </a:solidFill>
                <a:latin typeface="Arial"/>
                <a:ea typeface="Arial"/>
                <a:cs typeface="Arial"/>
                <a:sym typeface="Arial"/>
              </a:rPr>
              <a:t>Minnerath, Vaughan, Lee-Mader, Xerces Society for Invertebrate Conservation (2016). “Maritime Northwest Pollinator Citizen Scientist Monitoring Guild”. Pdf Download April 2019,  </a:t>
            </a:r>
            <a:r>
              <a:rPr lang="en-US" sz="2100" u="sng">
                <a:solidFill>
                  <a:schemeClr val="dk1"/>
                </a:solidFill>
                <a:latin typeface="Arial"/>
                <a:ea typeface="Arial"/>
                <a:cs typeface="Arial"/>
                <a:sym typeface="Arial"/>
                <a:hlinkClick r:id="rId7"/>
              </a:rPr>
              <a:t>https://xerces.org/xerces-bee-monitoring-tools</a:t>
            </a:r>
            <a:endParaRPr sz="2100">
              <a:solidFill>
                <a:schemeClr val="dk1"/>
              </a:solidFill>
              <a:latin typeface="Arial"/>
              <a:ea typeface="Arial"/>
              <a:cs typeface="Arial"/>
              <a:sym typeface="Arial"/>
            </a:endParaRPr>
          </a:p>
          <a:p>
            <a:pPr marL="457200" marR="0" lvl="0" indent="-361950" algn="l" rtl="0">
              <a:spcBef>
                <a:spcPts val="0"/>
              </a:spcBef>
              <a:spcAft>
                <a:spcPts val="0"/>
              </a:spcAft>
              <a:buClr>
                <a:schemeClr val="dk1"/>
              </a:buClr>
              <a:buSzPts val="2100"/>
              <a:buFont typeface="Arial"/>
              <a:buAutoNum type="arabicPeriod"/>
            </a:pPr>
            <a:r>
              <a:rPr lang="en-US" sz="2100">
                <a:solidFill>
                  <a:schemeClr val="dk1"/>
                </a:solidFill>
                <a:latin typeface="Arial"/>
                <a:ea typeface="Arial"/>
                <a:cs typeface="Arial"/>
                <a:sym typeface="Arial"/>
              </a:rPr>
              <a:t>Sass, J. (2011, March). NRDC. Retrieved April 7, 2019, from</a:t>
            </a:r>
            <a:r>
              <a:rPr lang="en-US" sz="2100" u="sng">
                <a:solidFill>
                  <a:schemeClr val="dk1"/>
                </a:solidFill>
                <a:latin typeface="Arial"/>
                <a:ea typeface="Arial"/>
                <a:cs typeface="Arial"/>
                <a:sym typeface="Arial"/>
                <a:hlinkClick r:id="rId8"/>
              </a:rPr>
              <a:t> https://www.nrdc.org/</a:t>
            </a:r>
            <a:endParaRPr sz="2100">
              <a:solidFill>
                <a:schemeClr val="dk1"/>
              </a:solidFill>
              <a:latin typeface="Arial"/>
              <a:ea typeface="Arial"/>
              <a:cs typeface="Arial"/>
              <a:sym typeface="Arial"/>
            </a:endParaRPr>
          </a:p>
          <a:p>
            <a:pPr marL="457200" marR="0" lvl="0" indent="-361950" algn="l" rtl="0">
              <a:spcBef>
                <a:spcPts val="0"/>
              </a:spcBef>
              <a:spcAft>
                <a:spcPts val="0"/>
              </a:spcAft>
              <a:buClr>
                <a:schemeClr val="dk1"/>
              </a:buClr>
              <a:buSzPts val="2100"/>
              <a:buFont typeface="Arial"/>
              <a:buAutoNum type="arabicPeriod"/>
            </a:pPr>
            <a:r>
              <a:rPr lang="en-US" sz="2100">
                <a:solidFill>
                  <a:schemeClr val="dk1"/>
                </a:solidFill>
                <a:latin typeface="Arial"/>
                <a:ea typeface="Arial"/>
                <a:cs typeface="Arial"/>
                <a:sym typeface="Arial"/>
              </a:rPr>
              <a:t>Willmer, P. (2011). Pollination by Bees. Pollination and Floral Ecology. doi:10.23943/princeton/9780691128610.003.0018</a:t>
            </a:r>
            <a:endParaRPr sz="2100"/>
          </a:p>
          <a:p>
            <a:pPr marL="457200" marR="0" lvl="0" indent="-361950" algn="l" rtl="0">
              <a:spcBef>
                <a:spcPts val="0"/>
              </a:spcBef>
              <a:spcAft>
                <a:spcPts val="0"/>
              </a:spcAft>
              <a:buClr>
                <a:schemeClr val="dk1"/>
              </a:buClr>
              <a:buSzPts val="2100"/>
              <a:buFont typeface="Arial"/>
              <a:buAutoNum type="arabicPeriod"/>
            </a:pPr>
            <a:r>
              <a:rPr lang="en-US" sz="2100">
                <a:solidFill>
                  <a:schemeClr val="dk1"/>
                </a:solidFill>
                <a:latin typeface="Arial"/>
                <a:ea typeface="Arial"/>
                <a:cs typeface="Arial"/>
                <a:sym typeface="Arial"/>
              </a:rPr>
              <a:t>"The Power of Pollinators: Why More Bees Means Better Food." Food and Agriculture Organization of the United Nations. August 24, 2016. http://www.fao.org/zhc/detail-events/en/c/428504</a:t>
            </a:r>
            <a:endParaRPr sz="2100"/>
          </a:p>
          <a:p>
            <a:pPr marL="457200" marR="0" lvl="0" indent="-361950" algn="l" rtl="0">
              <a:spcBef>
                <a:spcPts val="0"/>
              </a:spcBef>
              <a:spcAft>
                <a:spcPts val="0"/>
              </a:spcAft>
              <a:buClr>
                <a:schemeClr val="dk1"/>
              </a:buClr>
              <a:buSzPts val="2100"/>
              <a:buFont typeface="Arial"/>
              <a:buAutoNum type="arabicPeriod"/>
            </a:pPr>
            <a:r>
              <a:rPr lang="en-US" sz="2100">
                <a:solidFill>
                  <a:schemeClr val="dk1"/>
                </a:solidFill>
                <a:latin typeface="Arial"/>
                <a:ea typeface="Arial"/>
                <a:cs typeface="Arial"/>
                <a:sym typeface="Arial"/>
              </a:rPr>
              <a:t>Winfre</a:t>
            </a:r>
            <a:r>
              <a:rPr lang="en-US" sz="2100">
                <a:solidFill>
                  <a:schemeClr val="dk1"/>
                </a:solidFill>
              </a:rPr>
              <a:t>d</a:t>
            </a:r>
            <a:r>
              <a:rPr lang="en-US" sz="2100">
                <a:solidFill>
                  <a:schemeClr val="dk1"/>
                </a:solidFill>
                <a:latin typeface="Arial"/>
                <a:ea typeface="Arial"/>
                <a:cs typeface="Arial"/>
                <a:sym typeface="Arial"/>
              </a:rPr>
              <a:t>, R. Aguilar, R., Vázquez, D. P., Lebuhn, G., &amp; Aizen, M. A. (2009). A meta-analysis of bees responses to anthropogenic disturbance. Ecology,90(8), 2068-2076. doi:10.1890/08-1245.</a:t>
            </a:r>
            <a:endParaRPr sz="2100"/>
          </a:p>
          <a:p>
            <a:pPr marL="0" marR="0" lvl="0" indent="0" algn="l" rtl="0">
              <a:spcBef>
                <a:spcPts val="0"/>
              </a:spcBef>
              <a:spcAft>
                <a:spcPts val="0"/>
              </a:spcAft>
              <a:buNone/>
            </a:pPr>
            <a:br>
              <a:rPr lang="en-US" sz="2200">
                <a:solidFill>
                  <a:schemeClr val="dk1"/>
                </a:solidFill>
                <a:latin typeface="Arial"/>
                <a:ea typeface="Arial"/>
                <a:cs typeface="Arial"/>
                <a:sym typeface="Arial"/>
              </a:rPr>
            </a:br>
            <a:br>
              <a:rPr lang="en-US" sz="2200">
                <a:solidFill>
                  <a:schemeClr val="dk1"/>
                </a:solidFill>
                <a:latin typeface="Arial"/>
                <a:ea typeface="Arial"/>
                <a:cs typeface="Arial"/>
                <a:sym typeface="Arial"/>
              </a:rPr>
            </a:br>
            <a:endParaRPr sz="2200">
              <a:solidFill>
                <a:schemeClr val="dk1"/>
              </a:solidFill>
              <a:latin typeface="Arial"/>
              <a:ea typeface="Arial"/>
              <a:cs typeface="Arial"/>
              <a:sym typeface="Arial"/>
            </a:endParaRPr>
          </a:p>
        </p:txBody>
      </p:sp>
      <p:sp>
        <p:nvSpPr>
          <p:cNvPr id="107" name="Google Shape;107;p1"/>
          <p:cNvSpPr txBox="1"/>
          <p:nvPr/>
        </p:nvSpPr>
        <p:spPr>
          <a:xfrm>
            <a:off x="22671038" y="18913975"/>
            <a:ext cx="6178200" cy="402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300"/>
              <a:t>The days with the heaviest percentage of pollinators had maximum temperatures of between 78 and 85 degrees.</a:t>
            </a:r>
            <a:endParaRPr sz="2300"/>
          </a:p>
          <a:p>
            <a:pPr marL="0" lvl="0" indent="0" algn="l" rtl="0">
              <a:spcBef>
                <a:spcPts val="0"/>
              </a:spcBef>
              <a:spcAft>
                <a:spcPts val="0"/>
              </a:spcAft>
              <a:buNone/>
            </a:pPr>
            <a:endParaRPr sz="2300"/>
          </a:p>
          <a:p>
            <a:pPr marL="0" lvl="0" indent="0" algn="l" rtl="0">
              <a:spcBef>
                <a:spcPts val="0"/>
              </a:spcBef>
              <a:spcAft>
                <a:spcPts val="0"/>
              </a:spcAft>
              <a:buNone/>
            </a:pPr>
            <a:r>
              <a:rPr lang="en-US" sz="2300"/>
              <a:t>Days with an average temperature under 65 degrees show very little pollinator activity.</a:t>
            </a:r>
            <a:endParaRPr sz="2300"/>
          </a:p>
          <a:p>
            <a:pPr marL="0" lvl="0" indent="0" algn="l" rtl="0">
              <a:spcBef>
                <a:spcPts val="0"/>
              </a:spcBef>
              <a:spcAft>
                <a:spcPts val="0"/>
              </a:spcAft>
              <a:buNone/>
            </a:pPr>
            <a:endParaRPr sz="2300"/>
          </a:p>
          <a:p>
            <a:pPr marL="0" lvl="0" indent="0" algn="l" rtl="0">
              <a:spcBef>
                <a:spcPts val="0"/>
              </a:spcBef>
              <a:spcAft>
                <a:spcPts val="0"/>
              </a:spcAft>
              <a:buNone/>
            </a:pPr>
            <a:r>
              <a:rPr lang="en-US" sz="2300"/>
              <a:t>The amount of pollinator activity starts to decline in temperatures over 84 degrees </a:t>
            </a:r>
            <a:endParaRPr sz="2300"/>
          </a:p>
        </p:txBody>
      </p:sp>
      <p:pic>
        <p:nvPicPr>
          <p:cNvPr id="108" name="Google Shape;108;p1"/>
          <p:cNvPicPr preferRelativeResize="0"/>
          <p:nvPr/>
        </p:nvPicPr>
        <p:blipFill>
          <a:blip r:embed="rId9">
            <a:alphaModFix/>
          </a:blip>
          <a:stretch>
            <a:fillRect/>
          </a:stretch>
        </p:blipFill>
        <p:spPr>
          <a:xfrm>
            <a:off x="15180175" y="12905263"/>
            <a:ext cx="6481164" cy="5385884"/>
          </a:xfrm>
          <a:prstGeom prst="rect">
            <a:avLst/>
          </a:prstGeom>
          <a:noFill/>
          <a:ln>
            <a:noFill/>
          </a:ln>
        </p:spPr>
      </p:pic>
      <p:pic>
        <p:nvPicPr>
          <p:cNvPr id="109" name="Google Shape;109;p1"/>
          <p:cNvPicPr preferRelativeResize="0"/>
          <p:nvPr/>
        </p:nvPicPr>
        <p:blipFill>
          <a:blip r:embed="rId10">
            <a:alphaModFix/>
          </a:blip>
          <a:stretch>
            <a:fillRect/>
          </a:stretch>
        </p:blipFill>
        <p:spPr>
          <a:xfrm>
            <a:off x="15389863" y="19018897"/>
            <a:ext cx="7050575" cy="3866916"/>
          </a:xfrm>
          <a:prstGeom prst="rect">
            <a:avLst/>
          </a:prstGeom>
          <a:noFill/>
          <a:ln w="9525" cap="flat" cmpd="sng">
            <a:solidFill>
              <a:schemeClr val="dk1"/>
            </a:solidFill>
            <a:prstDash val="solid"/>
            <a:round/>
            <a:headEnd type="none" w="sm" len="sm"/>
            <a:tailEnd type="none" w="sm" len="sm"/>
          </a:ln>
        </p:spPr>
      </p:pic>
      <p:pic>
        <p:nvPicPr>
          <p:cNvPr id="110" name="Google Shape;110;p1"/>
          <p:cNvPicPr preferRelativeResize="0"/>
          <p:nvPr/>
        </p:nvPicPr>
        <p:blipFill>
          <a:blip r:embed="rId11" cstate="screen">
            <a:alphaModFix/>
            <a:extLst>
              <a:ext uri="{28A0092B-C50C-407E-A947-70E740481C1C}">
                <a14:useLocalDpi xmlns:a14="http://schemas.microsoft.com/office/drawing/2010/main"/>
              </a:ext>
            </a:extLst>
          </a:blip>
          <a:stretch>
            <a:fillRect/>
          </a:stretch>
        </p:blipFill>
        <p:spPr>
          <a:xfrm>
            <a:off x="20692276" y="8660925"/>
            <a:ext cx="2102103" cy="2298530"/>
          </a:xfrm>
          <a:prstGeom prst="rect">
            <a:avLst/>
          </a:prstGeom>
          <a:noFill/>
          <a:ln>
            <a:noFill/>
          </a:ln>
        </p:spPr>
      </p:pic>
      <p:sp>
        <p:nvSpPr>
          <p:cNvPr id="111" name="Google Shape;111;p1"/>
          <p:cNvSpPr txBox="1"/>
          <p:nvPr/>
        </p:nvSpPr>
        <p:spPr>
          <a:xfrm>
            <a:off x="21814075" y="12939688"/>
            <a:ext cx="6854400" cy="487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300"/>
              <a:t>The most predominant species found at the LCC campus were </a:t>
            </a:r>
            <a:r>
              <a:rPr lang="en-US" sz="2300" i="1" u="sng"/>
              <a:t>Apis meliferra</a:t>
            </a:r>
            <a:r>
              <a:rPr lang="en-US" sz="2300"/>
              <a:t> (western honey bee) and </a:t>
            </a:r>
            <a:r>
              <a:rPr lang="en-US" sz="2300" i="1" u="sng"/>
              <a:t>Bombus vosnessenskii</a:t>
            </a:r>
            <a:r>
              <a:rPr lang="en-US" sz="2300"/>
              <a:t>,(yellow-faced bumble bee) which were found most predominantly on </a:t>
            </a:r>
            <a:r>
              <a:rPr lang="en-US" sz="2300" i="1" u="sng"/>
              <a:t>Prunus virginiana</a:t>
            </a:r>
            <a:r>
              <a:rPr lang="en-US" sz="2300"/>
              <a:t> and </a:t>
            </a:r>
            <a:r>
              <a:rPr lang="en-US" sz="2300" i="1" u="sng"/>
              <a:t>Lupinis bicolor</a:t>
            </a:r>
            <a:r>
              <a:rPr lang="en-US" sz="2300"/>
              <a:t>, respectively. </a:t>
            </a:r>
            <a:endParaRPr sz="2300" i="1" u="sng"/>
          </a:p>
          <a:p>
            <a:pPr marL="0" lvl="0" indent="0" algn="l" rtl="0">
              <a:spcBef>
                <a:spcPts val="0"/>
              </a:spcBef>
              <a:spcAft>
                <a:spcPts val="0"/>
              </a:spcAft>
              <a:buNone/>
            </a:pPr>
            <a:endParaRPr sz="2300"/>
          </a:p>
          <a:p>
            <a:pPr marL="0" lvl="0" indent="0" algn="l" rtl="0">
              <a:spcBef>
                <a:spcPts val="0"/>
              </a:spcBef>
              <a:spcAft>
                <a:spcPts val="0"/>
              </a:spcAft>
              <a:buNone/>
            </a:pPr>
            <a:r>
              <a:rPr lang="en-US" sz="2300" i="1" u="sng"/>
              <a:t>Bombus appositus</a:t>
            </a:r>
            <a:r>
              <a:rPr lang="en-US" sz="2300"/>
              <a:t> shows a high affinity for flowers in which floral rewards are easily accessible as seen in the frequency of visits to </a:t>
            </a:r>
            <a:r>
              <a:rPr lang="en-US" sz="2300" i="1" u="sng"/>
              <a:t>Camassia leichtiniii</a:t>
            </a:r>
            <a:r>
              <a:rPr lang="en-US" sz="2300"/>
              <a:t> and </a:t>
            </a:r>
            <a:r>
              <a:rPr lang="en-US" sz="2300" i="1" u="sng"/>
              <a:t>Achillea millefolium</a:t>
            </a:r>
            <a:r>
              <a:rPr lang="en-US" sz="2300"/>
              <a:t>.</a:t>
            </a:r>
            <a:endParaRPr sz="2300"/>
          </a:p>
          <a:p>
            <a:pPr marL="0" lvl="0" indent="0" algn="l" rtl="0">
              <a:spcBef>
                <a:spcPts val="0"/>
              </a:spcBef>
              <a:spcAft>
                <a:spcPts val="0"/>
              </a:spcAft>
              <a:buNone/>
            </a:pPr>
            <a:endParaRPr sz="2300"/>
          </a:p>
          <a:p>
            <a:pPr marL="0" lvl="0" indent="0" algn="l" rtl="0">
              <a:spcBef>
                <a:spcPts val="0"/>
              </a:spcBef>
              <a:spcAft>
                <a:spcPts val="0"/>
              </a:spcAft>
              <a:buNone/>
            </a:pPr>
            <a:r>
              <a:rPr lang="en-US" sz="2300"/>
              <a:t>Plants with the highest associations include </a:t>
            </a:r>
            <a:r>
              <a:rPr lang="en-US" sz="2300" i="1" u="sng"/>
              <a:t>Prunus virginiana</a:t>
            </a:r>
            <a:r>
              <a:rPr lang="en-US" sz="2300"/>
              <a:t>, </a:t>
            </a:r>
            <a:r>
              <a:rPr lang="en-US" sz="2300" i="1" u="sng"/>
              <a:t>Achillea millefolium</a:t>
            </a:r>
            <a:r>
              <a:rPr lang="en-US" sz="2300"/>
              <a:t>, </a:t>
            </a:r>
            <a:r>
              <a:rPr lang="en-US" sz="2300" i="1" u="sng"/>
              <a:t>Lupius bicolor</a:t>
            </a:r>
            <a:r>
              <a:rPr lang="en-US" sz="2300"/>
              <a:t> and a ground clover.</a:t>
            </a:r>
            <a:endParaRPr sz="2300"/>
          </a:p>
          <a:p>
            <a:pPr marL="0" lvl="0" indent="0" algn="l" rtl="0">
              <a:spcBef>
                <a:spcPts val="0"/>
              </a:spcBef>
              <a:spcAft>
                <a:spcPts val="0"/>
              </a:spcAft>
              <a:buNone/>
            </a:pPr>
            <a:r>
              <a:rPr lang="en-US" sz="2300"/>
              <a:t> </a:t>
            </a:r>
            <a:endParaRPr sz="2300"/>
          </a:p>
        </p:txBody>
      </p:sp>
      <p:sp>
        <p:nvSpPr>
          <p:cNvPr id="112" name="Google Shape;112;p1"/>
          <p:cNvSpPr txBox="1"/>
          <p:nvPr/>
        </p:nvSpPr>
        <p:spPr>
          <a:xfrm>
            <a:off x="15145150" y="25128775"/>
            <a:ext cx="13523400" cy="175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300"/>
              <a:t>The bee watering station was ineffective in replicating floral rewards and characteristics, even when real flowers where used that have known bee friendly associations. During the four times the bee bowls where used only two ants and a single black fly appeared to be interested. Identification through photography of the bees was found to be a difficult at best as the photos where unable to capture unique characteristics of certain species. </a:t>
            </a:r>
            <a:endParaRPr sz="2300"/>
          </a:p>
        </p:txBody>
      </p:sp>
      <p:sp>
        <p:nvSpPr>
          <p:cNvPr id="113" name="Google Shape;113;p1"/>
          <p:cNvSpPr txBox="1"/>
          <p:nvPr/>
        </p:nvSpPr>
        <p:spPr>
          <a:xfrm>
            <a:off x="20451175" y="11081688"/>
            <a:ext cx="3456300" cy="76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t>Bee watering station with simulated nector rewards</a:t>
            </a:r>
            <a:endParaRPr sz="1800"/>
          </a:p>
        </p:txBody>
      </p:sp>
      <p:pic>
        <p:nvPicPr>
          <p:cNvPr id="114" name="Google Shape;114;p1"/>
          <p:cNvPicPr preferRelativeResize="0"/>
          <p:nvPr/>
        </p:nvPicPr>
        <p:blipFill>
          <a:blip r:embed="rId12" cstate="screen">
            <a:alphaModFix/>
            <a:extLst>
              <a:ext uri="{28A0092B-C50C-407E-A947-70E740481C1C}">
                <a14:useLocalDpi xmlns:a14="http://schemas.microsoft.com/office/drawing/2010/main"/>
              </a:ext>
            </a:extLst>
          </a:blip>
          <a:stretch>
            <a:fillRect/>
          </a:stretch>
        </p:blipFill>
        <p:spPr>
          <a:xfrm>
            <a:off x="19290275" y="23117400"/>
            <a:ext cx="1808647" cy="1755945"/>
          </a:xfrm>
          <a:prstGeom prst="rect">
            <a:avLst/>
          </a:prstGeom>
          <a:noFill/>
          <a:ln>
            <a:noFill/>
          </a:ln>
        </p:spPr>
      </p:pic>
      <p:sp>
        <p:nvSpPr>
          <p:cNvPr id="115" name="Google Shape;115;p1"/>
          <p:cNvSpPr txBox="1"/>
          <p:nvPr/>
        </p:nvSpPr>
        <p:spPr>
          <a:xfrm>
            <a:off x="21098925" y="23740813"/>
            <a:ext cx="2102100" cy="59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i="1" u="sng"/>
              <a:t>Bombus vosnesenskii</a:t>
            </a:r>
            <a:r>
              <a:rPr lang="en-US"/>
              <a:t>	</a:t>
            </a:r>
            <a:endParaRPr/>
          </a:p>
        </p:txBody>
      </p:sp>
      <p:pic>
        <p:nvPicPr>
          <p:cNvPr id="116" name="Google Shape;116;p1"/>
          <p:cNvPicPr preferRelativeResize="0"/>
          <p:nvPr/>
        </p:nvPicPr>
        <p:blipFill>
          <a:blip r:embed="rId13" cstate="screen">
            <a:alphaModFix/>
            <a:extLst>
              <a:ext uri="{28A0092B-C50C-407E-A947-70E740481C1C}">
                <a14:useLocalDpi xmlns:a14="http://schemas.microsoft.com/office/drawing/2010/main"/>
              </a:ext>
            </a:extLst>
          </a:blip>
          <a:stretch>
            <a:fillRect/>
          </a:stretch>
        </p:blipFill>
        <p:spPr>
          <a:xfrm>
            <a:off x="15488125" y="23265325"/>
            <a:ext cx="2362149" cy="1460084"/>
          </a:xfrm>
          <a:prstGeom prst="rect">
            <a:avLst/>
          </a:prstGeom>
          <a:noFill/>
          <a:ln>
            <a:noFill/>
          </a:ln>
        </p:spPr>
      </p:pic>
      <p:pic>
        <p:nvPicPr>
          <p:cNvPr id="117" name="Google Shape;117;p1"/>
          <p:cNvPicPr preferRelativeResize="0"/>
          <p:nvPr/>
        </p:nvPicPr>
        <p:blipFill>
          <a:blip r:embed="rId14" cstate="screen">
            <a:alphaModFix/>
            <a:extLst>
              <a:ext uri="{28A0092B-C50C-407E-A947-70E740481C1C}">
                <a14:useLocalDpi xmlns:a14="http://schemas.microsoft.com/office/drawing/2010/main"/>
              </a:ext>
            </a:extLst>
          </a:blip>
          <a:stretch>
            <a:fillRect/>
          </a:stretch>
        </p:blipFill>
        <p:spPr>
          <a:xfrm>
            <a:off x="15180172" y="8670922"/>
            <a:ext cx="2102102" cy="1970446"/>
          </a:xfrm>
          <a:prstGeom prst="rect">
            <a:avLst/>
          </a:prstGeom>
          <a:noFill/>
          <a:ln>
            <a:noFill/>
          </a:ln>
        </p:spPr>
      </p:pic>
      <p:pic>
        <p:nvPicPr>
          <p:cNvPr id="118" name="Google Shape;118;p1"/>
          <p:cNvPicPr preferRelativeResize="0"/>
          <p:nvPr/>
        </p:nvPicPr>
        <p:blipFill>
          <a:blip r:embed="rId15" cstate="screen">
            <a:alphaModFix/>
            <a:extLst>
              <a:ext uri="{28A0092B-C50C-407E-A947-70E740481C1C}">
                <a14:useLocalDpi xmlns:a14="http://schemas.microsoft.com/office/drawing/2010/main"/>
              </a:ext>
            </a:extLst>
          </a:blip>
          <a:stretch>
            <a:fillRect/>
          </a:stretch>
        </p:blipFill>
        <p:spPr>
          <a:xfrm>
            <a:off x="17426450" y="8726850"/>
            <a:ext cx="3121650" cy="1755928"/>
          </a:xfrm>
          <a:prstGeom prst="rect">
            <a:avLst/>
          </a:prstGeom>
          <a:noFill/>
          <a:ln>
            <a:noFill/>
          </a:ln>
        </p:spPr>
      </p:pic>
      <p:sp>
        <p:nvSpPr>
          <p:cNvPr id="119" name="Google Shape;119;p1"/>
          <p:cNvSpPr txBox="1"/>
          <p:nvPr/>
        </p:nvSpPr>
        <p:spPr>
          <a:xfrm>
            <a:off x="15013425" y="10888938"/>
            <a:ext cx="2542200" cy="59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 Fig. A Transect one </a:t>
            </a:r>
            <a:endParaRPr/>
          </a:p>
        </p:txBody>
      </p:sp>
      <p:pic>
        <p:nvPicPr>
          <p:cNvPr id="120" name="Google Shape;120;p1"/>
          <p:cNvPicPr preferRelativeResize="0"/>
          <p:nvPr/>
        </p:nvPicPr>
        <p:blipFill>
          <a:blip r:embed="rId16" cstate="screen">
            <a:alphaModFix/>
            <a:extLst>
              <a:ext uri="{28A0092B-C50C-407E-A947-70E740481C1C}">
                <a14:useLocalDpi xmlns:a14="http://schemas.microsoft.com/office/drawing/2010/main"/>
              </a:ext>
            </a:extLst>
          </a:blip>
          <a:stretch>
            <a:fillRect/>
          </a:stretch>
        </p:blipFill>
        <p:spPr>
          <a:xfrm>
            <a:off x="23907476" y="23025076"/>
            <a:ext cx="2030400" cy="2021590"/>
          </a:xfrm>
          <a:prstGeom prst="rect">
            <a:avLst/>
          </a:prstGeom>
          <a:noFill/>
          <a:ln>
            <a:noFill/>
          </a:ln>
        </p:spPr>
      </p:pic>
      <p:sp>
        <p:nvSpPr>
          <p:cNvPr id="121" name="Google Shape;121;p1"/>
          <p:cNvSpPr txBox="1"/>
          <p:nvPr/>
        </p:nvSpPr>
        <p:spPr>
          <a:xfrm>
            <a:off x="26091725" y="24037438"/>
            <a:ext cx="2030400" cy="4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i="1" u="sng"/>
              <a:t>bombus insularis</a:t>
            </a:r>
            <a:endParaRPr i="1" u="sng"/>
          </a:p>
        </p:txBody>
      </p:sp>
      <p:sp>
        <p:nvSpPr>
          <p:cNvPr id="122" name="Google Shape;122;p1"/>
          <p:cNvSpPr txBox="1"/>
          <p:nvPr/>
        </p:nvSpPr>
        <p:spPr>
          <a:xfrm>
            <a:off x="16194875" y="24726300"/>
            <a:ext cx="1655400" cy="76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i="1" u="sng"/>
              <a:t>apis mellifera</a:t>
            </a:r>
            <a:endParaRPr i="1" u="sng"/>
          </a:p>
        </p:txBody>
      </p:sp>
      <p:pic>
        <p:nvPicPr>
          <p:cNvPr id="123" name="Google Shape;123;p1"/>
          <p:cNvPicPr preferRelativeResize="0"/>
          <p:nvPr/>
        </p:nvPicPr>
        <p:blipFill>
          <a:blip r:embed="rId17">
            <a:alphaModFix/>
          </a:blip>
          <a:stretch>
            <a:fillRect/>
          </a:stretch>
        </p:blipFill>
        <p:spPr>
          <a:xfrm>
            <a:off x="29523675" y="5053775"/>
            <a:ext cx="2102100" cy="2130316"/>
          </a:xfrm>
          <a:prstGeom prst="rect">
            <a:avLst/>
          </a:prstGeom>
          <a:noFill/>
          <a:ln w="9525" cap="flat" cmpd="sng">
            <a:solidFill>
              <a:schemeClr val="dk1"/>
            </a:solidFill>
            <a:prstDash val="solid"/>
            <a:round/>
            <a:headEnd type="none" w="sm" len="sm"/>
            <a:tailEnd type="none" w="sm" len="sm"/>
          </a:ln>
        </p:spPr>
      </p:pic>
      <p:sp>
        <p:nvSpPr>
          <p:cNvPr id="124" name="Google Shape;124;p1"/>
          <p:cNvSpPr txBox="1"/>
          <p:nvPr/>
        </p:nvSpPr>
        <p:spPr>
          <a:xfrm>
            <a:off x="31625775" y="5888525"/>
            <a:ext cx="2030400" cy="4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i="1" u="sng"/>
              <a:t>bombus appositus</a:t>
            </a:r>
            <a:endParaRPr i="1" u="sng"/>
          </a:p>
        </p:txBody>
      </p:sp>
      <p:pic>
        <p:nvPicPr>
          <p:cNvPr id="125" name="Google Shape;125;p1"/>
          <p:cNvPicPr preferRelativeResize="0"/>
          <p:nvPr/>
        </p:nvPicPr>
        <p:blipFill>
          <a:blip r:embed="rId18" cstate="screen">
            <a:alphaModFix/>
            <a:extLst>
              <a:ext uri="{28A0092B-C50C-407E-A947-70E740481C1C}">
                <a14:useLocalDpi xmlns:a14="http://schemas.microsoft.com/office/drawing/2010/main"/>
              </a:ext>
            </a:extLst>
          </a:blip>
          <a:stretch>
            <a:fillRect/>
          </a:stretch>
        </p:blipFill>
        <p:spPr>
          <a:xfrm>
            <a:off x="33896425" y="5067825"/>
            <a:ext cx="2362199" cy="2102219"/>
          </a:xfrm>
          <a:prstGeom prst="rect">
            <a:avLst/>
          </a:prstGeom>
          <a:noFill/>
          <a:ln>
            <a:noFill/>
          </a:ln>
        </p:spPr>
      </p:pic>
      <p:sp>
        <p:nvSpPr>
          <p:cNvPr id="126" name="Google Shape;126;p1"/>
          <p:cNvSpPr txBox="1"/>
          <p:nvPr/>
        </p:nvSpPr>
        <p:spPr>
          <a:xfrm>
            <a:off x="36498875" y="5888538"/>
            <a:ext cx="2102100" cy="4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i="1" u="sng"/>
              <a:t>allograpta obliquaA</a:t>
            </a:r>
            <a:endParaRPr i="1" u="sng"/>
          </a:p>
        </p:txBody>
      </p:sp>
      <p:pic>
        <p:nvPicPr>
          <p:cNvPr id="127" name="Google Shape;127;p1"/>
          <p:cNvPicPr preferRelativeResize="0"/>
          <p:nvPr/>
        </p:nvPicPr>
        <p:blipFill>
          <a:blip r:embed="rId19" cstate="screen">
            <a:alphaModFix/>
            <a:extLst>
              <a:ext uri="{28A0092B-C50C-407E-A947-70E740481C1C}">
                <a14:useLocalDpi xmlns:a14="http://schemas.microsoft.com/office/drawing/2010/main"/>
              </a:ext>
            </a:extLst>
          </a:blip>
          <a:stretch>
            <a:fillRect/>
          </a:stretch>
        </p:blipFill>
        <p:spPr>
          <a:xfrm>
            <a:off x="39373075" y="4857513"/>
            <a:ext cx="2681325" cy="1823315"/>
          </a:xfrm>
          <a:prstGeom prst="rect">
            <a:avLst/>
          </a:prstGeom>
          <a:noFill/>
          <a:ln w="9525" cap="flat" cmpd="sng">
            <a:solidFill>
              <a:schemeClr val="dk1"/>
            </a:solidFill>
            <a:prstDash val="solid"/>
            <a:round/>
            <a:headEnd type="none" w="sm" len="sm"/>
            <a:tailEnd type="none" w="sm" len="sm"/>
          </a:ln>
        </p:spPr>
      </p:pic>
      <p:sp>
        <p:nvSpPr>
          <p:cNvPr id="128" name="Google Shape;128;p1"/>
          <p:cNvSpPr txBox="1"/>
          <p:nvPr/>
        </p:nvSpPr>
        <p:spPr>
          <a:xfrm>
            <a:off x="40835063" y="6883850"/>
            <a:ext cx="2362200" cy="4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cuckoo bee</a:t>
            </a:r>
            <a:endParaRPr/>
          </a:p>
        </p:txBody>
      </p:sp>
      <p:sp>
        <p:nvSpPr>
          <p:cNvPr id="129" name="Google Shape;129;p1"/>
          <p:cNvSpPr txBox="1"/>
          <p:nvPr/>
        </p:nvSpPr>
        <p:spPr>
          <a:xfrm>
            <a:off x="29523675" y="8726850"/>
            <a:ext cx="13717500" cy="9208200"/>
          </a:xfrm>
          <a:prstGeom prst="rect">
            <a:avLst/>
          </a:prstGeom>
          <a:noFill/>
          <a:ln>
            <a:noFill/>
          </a:ln>
        </p:spPr>
        <p:txBody>
          <a:bodyPr spcFirstLastPara="1" wrap="square" lIns="91425" tIns="91425" rIns="91425" bIns="91425" anchor="t" anchorCtr="0">
            <a:noAutofit/>
          </a:bodyPr>
          <a:lstStyle/>
          <a:p>
            <a:pPr marL="0" lvl="0" indent="457200" algn="l" rtl="0">
              <a:lnSpc>
                <a:spcPct val="115000"/>
              </a:lnSpc>
              <a:spcBef>
                <a:spcPts val="0"/>
              </a:spcBef>
              <a:spcAft>
                <a:spcPts val="0"/>
              </a:spcAft>
              <a:buClr>
                <a:schemeClr val="dk1"/>
              </a:buClr>
              <a:buSzPts val="1100"/>
              <a:buFont typeface="Arial"/>
              <a:buNone/>
            </a:pPr>
            <a:r>
              <a:rPr lang="en-US" sz="2300">
                <a:solidFill>
                  <a:schemeClr val="dk1"/>
                </a:solidFill>
              </a:rPr>
              <a:t>Our goal was to set up a protocol for future research on this topic at Lane which we succeeded in doing, with some trial and error. We were able to establish an effective means of counting and documenting bees around LCC campus that can be used by multiple different fields of study. </a:t>
            </a:r>
            <a:endParaRPr sz="23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2300">
              <a:solidFill>
                <a:schemeClr val="dk1"/>
              </a:solidFill>
            </a:endParaRPr>
          </a:p>
          <a:p>
            <a:pPr marL="0" lvl="0" indent="457200" algn="l" rtl="0">
              <a:lnSpc>
                <a:spcPct val="115000"/>
              </a:lnSpc>
              <a:spcBef>
                <a:spcPts val="0"/>
              </a:spcBef>
              <a:spcAft>
                <a:spcPts val="0"/>
              </a:spcAft>
              <a:buClr>
                <a:schemeClr val="dk1"/>
              </a:buClr>
              <a:buSzPts val="1100"/>
              <a:buFont typeface="Arial"/>
              <a:buNone/>
            </a:pPr>
            <a:r>
              <a:rPr lang="en-US" sz="2300">
                <a:solidFill>
                  <a:schemeClr val="dk1"/>
                </a:solidFill>
              </a:rPr>
              <a:t>For future research, we suggest getting better acquainted with local bees prior to the start of the observations.A bee identification class or even the field training section of Xerces Society monitoring guild will be helpful in this regard. Our sugar bowl experiment did not provide the success we anticipated, so we suggest other collection protocols. Our recommendation is to try the soap  bee bowl method or netting with dry ice, which we avoided in order to not harm the bees. However, we found that in order to get proper identification, it would be helpful to do at least one of these one or two times during the monitoring period. A good resource for information and assistance in this would be August Jackson.</a:t>
            </a:r>
            <a:endParaRPr sz="2300">
              <a:solidFill>
                <a:schemeClr val="dk1"/>
              </a:solidFill>
            </a:endParaRPr>
          </a:p>
          <a:p>
            <a:pPr marL="0" lvl="0" indent="457200" algn="l" rtl="0">
              <a:lnSpc>
                <a:spcPct val="115000"/>
              </a:lnSpc>
              <a:spcBef>
                <a:spcPts val="0"/>
              </a:spcBef>
              <a:spcAft>
                <a:spcPts val="0"/>
              </a:spcAft>
              <a:buClr>
                <a:schemeClr val="dk1"/>
              </a:buClr>
              <a:buSzPts val="1100"/>
              <a:buFont typeface="Arial"/>
              <a:buNone/>
            </a:pPr>
            <a:endParaRPr sz="2300">
              <a:solidFill>
                <a:schemeClr val="dk1"/>
              </a:solidFill>
            </a:endParaRPr>
          </a:p>
          <a:p>
            <a:pPr marL="0" lvl="0" indent="457200" algn="l" rtl="0">
              <a:lnSpc>
                <a:spcPct val="115000"/>
              </a:lnSpc>
              <a:spcBef>
                <a:spcPts val="0"/>
              </a:spcBef>
              <a:spcAft>
                <a:spcPts val="0"/>
              </a:spcAft>
              <a:buClr>
                <a:schemeClr val="dk1"/>
              </a:buClr>
              <a:buSzPts val="1100"/>
              <a:buFont typeface="Arial"/>
              <a:buNone/>
            </a:pPr>
            <a:r>
              <a:rPr lang="en-US" sz="2300">
                <a:solidFill>
                  <a:schemeClr val="dk1"/>
                </a:solidFill>
              </a:rPr>
              <a:t>It would be interesting to see what planting more of the biggest floral attractors would do. It is hoped that future ecological restoration projects at Lane Community College will use this ongoing study to better understand the biodiversity the area bolsters. It is unclear what the full effects of the late spring we had this year will be, but seeing the correlation between warmer temperatures and pollinator presence (Figure 2), we predict there would be more pollinators in the earlier weeks with an earlier spring vs what we observed this year.  Pollinators are essential to so many ecological interactions, we are excited to see what future research discovers. </a:t>
            </a:r>
            <a:endParaRPr sz="2300">
              <a:solidFill>
                <a:schemeClr val="dk1"/>
              </a:solidFill>
            </a:endParaRPr>
          </a:p>
          <a:p>
            <a:pPr marL="0" lvl="0" indent="0" algn="l" rtl="0">
              <a:spcBef>
                <a:spcPts val="0"/>
              </a:spcBef>
              <a:spcAft>
                <a:spcPts val="0"/>
              </a:spcAft>
              <a:buNone/>
            </a:pPr>
            <a:endParaRPr sz="2300"/>
          </a:p>
        </p:txBody>
      </p:sp>
      <p:sp>
        <p:nvSpPr>
          <p:cNvPr id="130" name="Google Shape;130;p1"/>
          <p:cNvSpPr txBox="1"/>
          <p:nvPr/>
        </p:nvSpPr>
        <p:spPr>
          <a:xfrm>
            <a:off x="17734050" y="10716913"/>
            <a:ext cx="2362200" cy="4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Fig. B Transect 2</a:t>
            </a:r>
            <a:endParaRPr/>
          </a:p>
        </p:txBody>
      </p:sp>
      <p:pic>
        <p:nvPicPr>
          <p:cNvPr id="131" name="Google Shape;131;p1"/>
          <p:cNvPicPr preferRelativeResize="0"/>
          <p:nvPr/>
        </p:nvPicPr>
        <p:blipFill>
          <a:blip r:embed="rId20" cstate="screen">
            <a:alphaModFix/>
            <a:extLst>
              <a:ext uri="{28A0092B-C50C-407E-A947-70E740481C1C}">
                <a14:useLocalDpi xmlns:a14="http://schemas.microsoft.com/office/drawing/2010/main"/>
              </a:ext>
            </a:extLst>
          </a:blip>
          <a:stretch>
            <a:fillRect/>
          </a:stretch>
        </p:blipFill>
        <p:spPr>
          <a:xfrm>
            <a:off x="23390412" y="8375189"/>
            <a:ext cx="1808699" cy="1364856"/>
          </a:xfrm>
          <a:prstGeom prst="rect">
            <a:avLst/>
          </a:prstGeom>
          <a:noFill/>
          <a:ln w="9525" cap="flat" cmpd="sng">
            <a:solidFill>
              <a:schemeClr val="dk1"/>
            </a:solidFill>
            <a:prstDash val="solid"/>
            <a:round/>
            <a:headEnd type="none" w="sm" len="sm"/>
            <a:tailEnd type="none" w="sm" len="sm"/>
          </a:ln>
        </p:spPr>
      </p:pic>
      <p:pic>
        <p:nvPicPr>
          <p:cNvPr id="132" name="Google Shape;132;p1"/>
          <p:cNvPicPr preferRelativeResize="0"/>
          <p:nvPr/>
        </p:nvPicPr>
        <p:blipFill>
          <a:blip r:embed="rId21" cstate="screen">
            <a:alphaModFix/>
            <a:extLst>
              <a:ext uri="{28A0092B-C50C-407E-A947-70E740481C1C}">
                <a14:useLocalDpi xmlns:a14="http://schemas.microsoft.com/office/drawing/2010/main"/>
              </a:ext>
            </a:extLst>
          </a:blip>
          <a:stretch>
            <a:fillRect/>
          </a:stretch>
        </p:blipFill>
        <p:spPr>
          <a:xfrm>
            <a:off x="25331325" y="10176801"/>
            <a:ext cx="1655400" cy="1434485"/>
          </a:xfrm>
          <a:prstGeom prst="rect">
            <a:avLst/>
          </a:prstGeom>
          <a:noFill/>
          <a:ln>
            <a:noFill/>
          </a:ln>
        </p:spPr>
      </p:pic>
      <p:sp>
        <p:nvSpPr>
          <p:cNvPr id="133" name="Google Shape;133;p1"/>
          <p:cNvSpPr txBox="1"/>
          <p:nvPr/>
        </p:nvSpPr>
        <p:spPr>
          <a:xfrm>
            <a:off x="23390400" y="9855375"/>
            <a:ext cx="1808700" cy="175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Upper Photo: Unknown Vetch spp.</a:t>
            </a:r>
            <a:endParaRPr/>
          </a:p>
          <a:p>
            <a:pPr marL="0" lvl="0" indent="0" algn="l" rtl="0">
              <a:spcBef>
                <a:spcPts val="0"/>
              </a:spcBef>
              <a:spcAft>
                <a:spcPts val="0"/>
              </a:spcAft>
              <a:buNone/>
            </a:pPr>
            <a:r>
              <a:rPr lang="en-US"/>
              <a:t>Upper Right Photo:</a:t>
            </a:r>
            <a:r>
              <a:rPr lang="en-US" i="1" u="sng"/>
              <a:t>Plectritis congesta</a:t>
            </a:r>
            <a:endParaRPr i="1" u="sng"/>
          </a:p>
          <a:p>
            <a:pPr marL="0" lvl="0" indent="0" algn="l" rtl="0">
              <a:spcBef>
                <a:spcPts val="0"/>
              </a:spcBef>
              <a:spcAft>
                <a:spcPts val="0"/>
              </a:spcAft>
              <a:buNone/>
            </a:pPr>
            <a:r>
              <a:rPr lang="en-US"/>
              <a:t>Lower Right Photo: </a:t>
            </a:r>
            <a:r>
              <a:rPr lang="en-US" i="1" u="sng"/>
              <a:t>Prunus virginiana</a:t>
            </a:r>
            <a:endParaRPr i="1" u="sng"/>
          </a:p>
        </p:txBody>
      </p:sp>
      <p:pic>
        <p:nvPicPr>
          <p:cNvPr id="134" name="Google Shape;134;p1"/>
          <p:cNvPicPr preferRelativeResize="0"/>
          <p:nvPr/>
        </p:nvPicPr>
        <p:blipFill>
          <a:blip r:embed="rId22" cstate="screen">
            <a:alphaModFix/>
            <a:extLst>
              <a:ext uri="{28A0092B-C50C-407E-A947-70E740481C1C}">
                <a14:useLocalDpi xmlns:a14="http://schemas.microsoft.com/office/drawing/2010/main"/>
              </a:ext>
            </a:extLst>
          </a:blip>
          <a:stretch>
            <a:fillRect/>
          </a:stretch>
        </p:blipFill>
        <p:spPr>
          <a:xfrm>
            <a:off x="25376175" y="8176575"/>
            <a:ext cx="1357127" cy="1884898"/>
          </a:xfrm>
          <a:prstGeom prst="rect">
            <a:avLst/>
          </a:prstGeom>
          <a:noFill/>
          <a:ln>
            <a:noFill/>
          </a:ln>
        </p:spPr>
      </p:pic>
      <p:sp>
        <p:nvSpPr>
          <p:cNvPr id="135" name="Google Shape;135;p1"/>
          <p:cNvSpPr txBox="1"/>
          <p:nvPr/>
        </p:nvSpPr>
        <p:spPr>
          <a:xfrm>
            <a:off x="15488125" y="18567700"/>
            <a:ext cx="6591300" cy="21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Upper: Fig. 1		Lower: Fig. 2</a:t>
            </a:r>
            <a:endParaRPr/>
          </a:p>
        </p:txBody>
      </p:sp>
    </p:spTree>
    <p:extLst>
      <p:ext uri="{BB962C8B-B14F-4D97-AF65-F5344CB8AC3E}">
        <p14:creationId xmlns:p14="http://schemas.microsoft.com/office/powerpoint/2010/main" val="4264611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3" descr="MUSC_TAG_REV"/>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184406" y="1619250"/>
            <a:ext cx="4813299" cy="2479148"/>
          </a:xfrm>
          <a:prstGeom prst="rect">
            <a:avLst/>
          </a:prstGeom>
          <a:noFill/>
          <a:ln>
            <a:noFill/>
          </a:ln>
        </p:spPr>
      </p:pic>
      <p:sp>
        <p:nvSpPr>
          <p:cNvPr id="90" name="Google Shape;90;p13"/>
          <p:cNvSpPr/>
          <p:nvPr/>
        </p:nvSpPr>
        <p:spPr>
          <a:xfrm>
            <a:off x="1384923" y="4865452"/>
            <a:ext cx="12550774" cy="923396"/>
          </a:xfrm>
          <a:prstGeom prst="roundRect">
            <a:avLst>
              <a:gd name="adj" fmla="val 16667"/>
            </a:avLst>
          </a:prstGeom>
          <a:solidFill>
            <a:srgbClr val="FF6600"/>
          </a:solidFill>
          <a:ln w="9525" cap="flat" cmpd="sng">
            <a:solidFill>
              <a:schemeClr val="dk1"/>
            </a:solidFill>
            <a:prstDash val="solid"/>
            <a:round/>
            <a:headEnd type="none" w="sm" len="sm"/>
            <a:tailEnd type="none" w="sm" len="sm"/>
          </a:ln>
        </p:spPr>
        <p:txBody>
          <a:bodyPr spcFirstLastPara="1" wrap="square" lIns="169775" tIns="84875" rIns="169775" bIns="84875" anchor="t" anchorCtr="0">
            <a:noAutofit/>
          </a:bodyPr>
          <a:lstStyle/>
          <a:p>
            <a:pPr marL="0" marR="0" lvl="0" indent="0" algn="ctr" rtl="0">
              <a:spcBef>
                <a:spcPts val="0"/>
              </a:spcBef>
              <a:spcAft>
                <a:spcPts val="0"/>
              </a:spcAft>
              <a:buNone/>
            </a:pPr>
            <a:r>
              <a:rPr lang="en-US" sz="5100" b="0" i="0" u="none" strike="noStrike" cap="none">
                <a:solidFill>
                  <a:schemeClr val="lt1"/>
                </a:solidFill>
                <a:latin typeface="Times New Roman"/>
                <a:ea typeface="Times New Roman"/>
                <a:cs typeface="Times New Roman"/>
                <a:sym typeface="Times New Roman"/>
              </a:rPr>
              <a:t>INTRODUCTION</a:t>
            </a:r>
            <a:endParaRPr sz="4300" b="0" i="0" u="none" strike="noStrike" cap="none">
              <a:solidFill>
                <a:schemeClr val="dk1"/>
              </a:solidFill>
              <a:latin typeface="Times New Roman"/>
              <a:ea typeface="Times New Roman"/>
              <a:cs typeface="Times New Roman"/>
              <a:sym typeface="Times New Roman"/>
            </a:endParaRPr>
          </a:p>
        </p:txBody>
      </p:sp>
      <p:sp>
        <p:nvSpPr>
          <p:cNvPr id="91" name="Google Shape;91;p13"/>
          <p:cNvSpPr/>
          <p:nvPr/>
        </p:nvSpPr>
        <p:spPr>
          <a:xfrm>
            <a:off x="15112581" y="4888474"/>
            <a:ext cx="12550776" cy="902231"/>
          </a:xfrm>
          <a:prstGeom prst="roundRect">
            <a:avLst>
              <a:gd name="adj" fmla="val 16667"/>
            </a:avLst>
          </a:prstGeom>
          <a:solidFill>
            <a:srgbClr val="098026"/>
          </a:solidFill>
          <a:ln w="9525" cap="flat" cmpd="sng">
            <a:solidFill>
              <a:schemeClr val="dk1"/>
            </a:solidFill>
            <a:prstDash val="solid"/>
            <a:round/>
            <a:headEnd type="none" w="sm" len="sm"/>
            <a:tailEnd type="none" w="sm" len="sm"/>
          </a:ln>
        </p:spPr>
        <p:txBody>
          <a:bodyPr spcFirstLastPara="1" wrap="square" lIns="39600" tIns="19800" rIns="39600" bIns="19800" anchor="t" anchorCtr="0">
            <a:noAutofit/>
          </a:bodyPr>
          <a:lstStyle/>
          <a:p>
            <a:pPr marL="0" marR="0" lvl="0" indent="0" algn="ctr" rtl="0">
              <a:spcBef>
                <a:spcPts val="0"/>
              </a:spcBef>
              <a:spcAft>
                <a:spcPts val="0"/>
              </a:spcAft>
              <a:buNone/>
            </a:pPr>
            <a:r>
              <a:rPr lang="en-US" sz="5100" b="0" i="0" u="none" strike="noStrike" cap="none">
                <a:solidFill>
                  <a:schemeClr val="lt1"/>
                </a:solidFill>
                <a:latin typeface="Times New Roman"/>
                <a:ea typeface="Times New Roman"/>
                <a:cs typeface="Times New Roman"/>
                <a:sym typeface="Times New Roman"/>
              </a:rPr>
              <a:t>RESULTS</a:t>
            </a:r>
            <a:endParaRPr sz="5100" b="0" i="0" u="none" strike="noStrike" cap="none">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300" b="0" i="0" u="none" strike="noStrike" cap="none">
              <a:solidFill>
                <a:schemeClr val="dk1"/>
              </a:solidFill>
              <a:latin typeface="Times New Roman"/>
              <a:ea typeface="Times New Roman"/>
              <a:cs typeface="Times New Roman"/>
              <a:sym typeface="Times New Roman"/>
            </a:endParaRPr>
          </a:p>
        </p:txBody>
      </p:sp>
      <p:sp>
        <p:nvSpPr>
          <p:cNvPr id="92" name="Google Shape;92;p13"/>
          <p:cNvSpPr/>
          <p:nvPr/>
        </p:nvSpPr>
        <p:spPr>
          <a:xfrm>
            <a:off x="-3" y="0"/>
            <a:ext cx="43891200" cy="27432000"/>
          </a:xfrm>
          <a:prstGeom prst="rect">
            <a:avLst/>
          </a:prstGeom>
          <a:noFill/>
          <a:ln w="9525" cap="flat" cmpd="sng">
            <a:solidFill>
              <a:schemeClr val="dk1"/>
            </a:solidFill>
            <a:prstDash val="solid"/>
            <a:round/>
            <a:headEnd type="none" w="sm" len="sm"/>
            <a:tailEnd type="none" w="sm" len="sm"/>
          </a:ln>
        </p:spPr>
        <p:txBody>
          <a:bodyPr spcFirstLastPara="1" wrap="square" lIns="169775" tIns="84875" rIns="169775" bIns="84875" anchor="t" anchorCtr="0">
            <a:noAutofit/>
          </a:bodyPr>
          <a:lstStyle/>
          <a:p>
            <a:pPr marL="0" marR="0" lvl="0" indent="0" algn="l" rtl="0">
              <a:spcBef>
                <a:spcPts val="0"/>
              </a:spcBef>
              <a:spcAft>
                <a:spcPts val="0"/>
              </a:spcAft>
              <a:buNone/>
            </a:pPr>
            <a:endParaRPr sz="4300" b="0" i="0" u="none" strike="noStrike" cap="none">
              <a:solidFill>
                <a:schemeClr val="dk1"/>
              </a:solidFill>
              <a:latin typeface="Times New Roman"/>
              <a:ea typeface="Times New Roman"/>
              <a:cs typeface="Times New Roman"/>
              <a:sym typeface="Times New Roman"/>
            </a:endParaRPr>
          </a:p>
        </p:txBody>
      </p:sp>
      <p:cxnSp>
        <p:nvCxnSpPr>
          <p:cNvPr id="93" name="Google Shape;93;p13"/>
          <p:cNvCxnSpPr/>
          <p:nvPr/>
        </p:nvCxnSpPr>
        <p:spPr>
          <a:xfrm rot="10800000" flipH="1">
            <a:off x="2155969" y="3076570"/>
            <a:ext cx="37808681" cy="34041"/>
          </a:xfrm>
          <a:prstGeom prst="straightConnector1">
            <a:avLst/>
          </a:prstGeom>
          <a:noFill/>
          <a:ln w="57150" cap="flat" cmpd="sng">
            <a:solidFill>
              <a:srgbClr val="0000FF"/>
            </a:solidFill>
            <a:prstDash val="solid"/>
            <a:round/>
            <a:headEnd type="none" w="sm" len="sm"/>
            <a:tailEnd type="none" w="sm" len="sm"/>
          </a:ln>
        </p:spPr>
      </p:cxnSp>
      <p:sp>
        <p:nvSpPr>
          <p:cNvPr id="94" name="Google Shape;94;p13"/>
          <p:cNvSpPr txBox="1"/>
          <p:nvPr/>
        </p:nvSpPr>
        <p:spPr>
          <a:xfrm>
            <a:off x="1733550" y="414005"/>
            <a:ext cx="41052600" cy="2003100"/>
          </a:xfrm>
          <a:prstGeom prst="rect">
            <a:avLst/>
          </a:prstGeom>
          <a:noFill/>
          <a:ln>
            <a:noFill/>
          </a:ln>
        </p:spPr>
        <p:txBody>
          <a:bodyPr spcFirstLastPara="1" wrap="square" lIns="155000" tIns="77475" rIns="155000" bIns="77475" anchor="t" anchorCtr="0">
            <a:noAutofit/>
          </a:bodyPr>
          <a:lstStyle/>
          <a:p>
            <a:pPr marL="0" marR="0" lvl="0" indent="0" algn="ctr" rtl="0">
              <a:spcBef>
                <a:spcPts val="0"/>
              </a:spcBef>
              <a:spcAft>
                <a:spcPts val="0"/>
              </a:spcAft>
              <a:buNone/>
            </a:pPr>
            <a:r>
              <a:rPr lang="en-US" sz="6000" b="1" i="0" u="none" strike="noStrike" cap="none">
                <a:solidFill>
                  <a:schemeClr val="dk1"/>
                </a:solidFill>
                <a:latin typeface="Arial"/>
                <a:ea typeface="Arial"/>
                <a:cs typeface="Arial"/>
                <a:sym typeface="Arial"/>
              </a:rPr>
              <a:t>Investigating </a:t>
            </a:r>
            <a:r>
              <a:rPr lang="en-US" sz="6000" b="1">
                <a:solidFill>
                  <a:schemeClr val="dk1"/>
                </a:solidFill>
              </a:rPr>
              <a:t>the “Basics” of Taphonomic Effects on Soil pH</a:t>
            </a:r>
            <a:r>
              <a:rPr lang="en-US" sz="6000" b="1" i="0" u="none" strike="noStrike" cap="none">
                <a:solidFill>
                  <a:schemeClr val="dk1"/>
                </a:solidFill>
                <a:latin typeface="Arial"/>
                <a:ea typeface="Arial"/>
                <a:cs typeface="Arial"/>
                <a:sym typeface="Arial"/>
              </a:rPr>
              <a:t> </a:t>
            </a:r>
            <a:r>
              <a:rPr lang="en-US" sz="3600" b="1" i="0" u="none" strike="noStrike" cap="none">
                <a:solidFill>
                  <a:schemeClr val="dk1"/>
                </a:solidFill>
                <a:latin typeface="Arial"/>
                <a:ea typeface="Arial"/>
                <a:cs typeface="Arial"/>
                <a:sym typeface="Arial"/>
              </a:rPr>
              <a:t> </a:t>
            </a:r>
            <a:endParaRPr sz="3600" b="1" i="0" u="none" strike="noStrike" cap="none">
              <a:solidFill>
                <a:schemeClr val="dk1"/>
              </a:solidFill>
              <a:latin typeface="Arial"/>
              <a:ea typeface="Arial"/>
              <a:cs typeface="Arial"/>
              <a:sym typeface="Arial"/>
            </a:endParaRPr>
          </a:p>
          <a:p>
            <a:pPr marL="0" marR="0" lvl="0" indent="0" algn="ctr" rtl="0">
              <a:spcBef>
                <a:spcPts val="0"/>
              </a:spcBef>
              <a:spcAft>
                <a:spcPts val="0"/>
              </a:spcAft>
              <a:buNone/>
            </a:pPr>
            <a:r>
              <a:rPr lang="en-US" sz="4300" b="0" i="0" u="none" strike="noStrike" cap="none">
                <a:solidFill>
                  <a:schemeClr val="dk1"/>
                </a:solidFill>
                <a:latin typeface="Arial"/>
                <a:ea typeface="Arial"/>
                <a:cs typeface="Arial"/>
                <a:sym typeface="Arial"/>
              </a:rPr>
              <a:t>Yuyin Weller, Katherine Levy, Yu Shiuan Yang, Mi</a:t>
            </a:r>
            <a:r>
              <a:rPr lang="en-US" sz="4300">
                <a:solidFill>
                  <a:schemeClr val="dk1"/>
                </a:solidFill>
              </a:rPr>
              <a:t>chael Getz</a:t>
            </a:r>
            <a:endParaRPr sz="3600" b="0" i="0" u="none" strike="noStrike" cap="none">
              <a:solidFill>
                <a:schemeClr val="dk1"/>
              </a:solidFill>
              <a:latin typeface="Arial"/>
              <a:ea typeface="Arial"/>
              <a:cs typeface="Arial"/>
              <a:sym typeface="Arial"/>
            </a:endParaRPr>
          </a:p>
          <a:p>
            <a:pPr marL="0" marR="0" lvl="0" indent="0" algn="ctr" rtl="0">
              <a:spcBef>
                <a:spcPts val="0"/>
              </a:spcBef>
              <a:spcAft>
                <a:spcPts val="0"/>
              </a:spcAft>
              <a:buNone/>
            </a:pPr>
            <a:r>
              <a:rPr lang="en-US" sz="6000" b="1" i="0" u="none" strike="noStrike" cap="none">
                <a:solidFill>
                  <a:schemeClr val="dk2"/>
                </a:solidFill>
                <a:latin typeface="Times New Roman"/>
                <a:ea typeface="Times New Roman"/>
                <a:cs typeface="Times New Roman"/>
                <a:sym typeface="Times New Roman"/>
              </a:rPr>
              <a:t>BOT 213 Principles of Botany, Spring 2019</a:t>
            </a:r>
            <a:r>
              <a:rPr lang="en-US" sz="6000" b="1">
                <a:solidFill>
                  <a:schemeClr val="dk2"/>
                </a:solidFill>
                <a:latin typeface="Times New Roman"/>
                <a:ea typeface="Times New Roman"/>
                <a:cs typeface="Times New Roman"/>
                <a:sym typeface="Times New Roman"/>
              </a:rPr>
              <a:t>, </a:t>
            </a:r>
            <a:r>
              <a:rPr lang="en-US" sz="6000" b="1" i="0" u="none" strike="noStrike" cap="none">
                <a:solidFill>
                  <a:schemeClr val="dk2"/>
                </a:solidFill>
                <a:latin typeface="Times New Roman"/>
                <a:ea typeface="Times New Roman"/>
                <a:cs typeface="Times New Roman"/>
                <a:sym typeface="Times New Roman"/>
              </a:rPr>
              <a:t>S. Holmes</a:t>
            </a:r>
            <a:endParaRPr/>
          </a:p>
        </p:txBody>
      </p:sp>
      <p:sp>
        <p:nvSpPr>
          <p:cNvPr id="95" name="Google Shape;95;p13"/>
          <p:cNvSpPr txBox="1"/>
          <p:nvPr/>
        </p:nvSpPr>
        <p:spPr>
          <a:xfrm>
            <a:off x="2152334" y="2980595"/>
            <a:ext cx="41444318" cy="1131513"/>
          </a:xfrm>
          <a:prstGeom prst="rect">
            <a:avLst/>
          </a:prstGeom>
          <a:noFill/>
          <a:ln>
            <a:noFill/>
          </a:ln>
        </p:spPr>
        <p:txBody>
          <a:bodyPr spcFirstLastPara="1" wrap="square" lIns="297600" tIns="148800" rIns="297600" bIns="148800" anchor="t" anchorCtr="0">
            <a:noAutofit/>
          </a:bodyPr>
          <a:lstStyle/>
          <a:p>
            <a:pPr marL="0" marR="0" lvl="0" indent="0" algn="l" rtl="0">
              <a:spcBef>
                <a:spcPts val="0"/>
              </a:spcBef>
              <a:spcAft>
                <a:spcPts val="0"/>
              </a:spcAft>
              <a:buNone/>
            </a:pPr>
            <a:r>
              <a:rPr lang="en-US" sz="5400" b="1">
                <a:solidFill>
                  <a:schemeClr val="dk1"/>
                </a:solidFill>
              </a:rPr>
              <a:t>Determining t</a:t>
            </a:r>
            <a:r>
              <a:rPr lang="en-US" sz="5400" b="1" i="0" u="none" strike="noStrike" cap="none">
                <a:solidFill>
                  <a:schemeClr val="dk1"/>
                </a:solidFill>
                <a:latin typeface="Arial"/>
                <a:ea typeface="Arial"/>
                <a:cs typeface="Arial"/>
                <a:sym typeface="Arial"/>
              </a:rPr>
              <a:t>he effects of carcass decomposition on soil pH</a:t>
            </a:r>
            <a:r>
              <a:rPr lang="en-US" sz="5400" b="1">
                <a:solidFill>
                  <a:schemeClr val="dk1"/>
                </a:solidFill>
              </a:rPr>
              <a:t>, establishing baseline protocols.</a:t>
            </a:r>
            <a:endParaRPr sz="8000" b="1">
              <a:solidFill>
                <a:schemeClr val="dk1"/>
              </a:solidFill>
              <a:latin typeface="Times New Roman"/>
              <a:ea typeface="Times New Roman"/>
              <a:cs typeface="Times New Roman"/>
              <a:sym typeface="Times New Roman"/>
            </a:endParaRPr>
          </a:p>
        </p:txBody>
      </p:sp>
      <p:sp>
        <p:nvSpPr>
          <p:cNvPr id="96" name="Google Shape;96;p13"/>
          <p:cNvSpPr/>
          <p:nvPr/>
        </p:nvSpPr>
        <p:spPr>
          <a:xfrm>
            <a:off x="1862053" y="14069255"/>
            <a:ext cx="12550800" cy="950400"/>
          </a:xfrm>
          <a:prstGeom prst="roundRect">
            <a:avLst>
              <a:gd name="adj" fmla="val 16667"/>
            </a:avLst>
          </a:prstGeom>
          <a:solidFill>
            <a:srgbClr val="3366FF"/>
          </a:solidFill>
          <a:ln w="9525" cap="flat" cmpd="sng">
            <a:solidFill>
              <a:schemeClr val="dk1"/>
            </a:solidFill>
            <a:prstDash val="solid"/>
            <a:round/>
            <a:headEnd type="none" w="sm" len="sm"/>
            <a:tailEnd type="none" w="sm" len="sm"/>
          </a:ln>
        </p:spPr>
        <p:txBody>
          <a:bodyPr spcFirstLastPara="1" wrap="square" lIns="39600" tIns="19800" rIns="39600" bIns="19800" anchor="t" anchorCtr="0">
            <a:noAutofit/>
          </a:bodyPr>
          <a:lstStyle/>
          <a:p>
            <a:pPr marL="0" marR="0" lvl="0" indent="0" algn="ctr" rtl="0">
              <a:spcBef>
                <a:spcPts val="0"/>
              </a:spcBef>
              <a:spcAft>
                <a:spcPts val="0"/>
              </a:spcAft>
              <a:buNone/>
            </a:pPr>
            <a:r>
              <a:rPr lang="en-US" sz="5100">
                <a:solidFill>
                  <a:schemeClr val="lt1"/>
                </a:solidFill>
                <a:latin typeface="Times New Roman"/>
                <a:ea typeface="Times New Roman"/>
                <a:cs typeface="Times New Roman"/>
                <a:sym typeface="Times New Roman"/>
              </a:rPr>
              <a:t>METHODS</a:t>
            </a:r>
            <a:endParaRPr sz="5100">
              <a:solidFill>
                <a:schemeClr val="dk1"/>
              </a:solidFill>
              <a:latin typeface="Times New Roman"/>
              <a:ea typeface="Times New Roman"/>
              <a:cs typeface="Times New Roman"/>
              <a:sym typeface="Times New Roman"/>
            </a:endParaRPr>
          </a:p>
        </p:txBody>
      </p:sp>
      <p:sp>
        <p:nvSpPr>
          <p:cNvPr id="97" name="Google Shape;97;p13"/>
          <p:cNvSpPr/>
          <p:nvPr/>
        </p:nvSpPr>
        <p:spPr>
          <a:xfrm>
            <a:off x="28840222" y="4841597"/>
            <a:ext cx="12554700" cy="996000"/>
          </a:xfrm>
          <a:prstGeom prst="roundRect">
            <a:avLst>
              <a:gd name="adj" fmla="val 16667"/>
            </a:avLst>
          </a:prstGeom>
          <a:solidFill>
            <a:srgbClr val="660066"/>
          </a:solidFill>
          <a:ln w="9525" cap="flat" cmpd="sng">
            <a:solidFill>
              <a:schemeClr val="dk1"/>
            </a:solidFill>
            <a:prstDash val="solid"/>
            <a:round/>
            <a:headEnd type="none" w="sm" len="sm"/>
            <a:tailEnd type="none" w="sm" len="sm"/>
          </a:ln>
        </p:spPr>
        <p:txBody>
          <a:bodyPr spcFirstLastPara="1" wrap="square" lIns="169775" tIns="84875" rIns="169775" bIns="84875" anchor="t" anchorCtr="0">
            <a:noAutofit/>
          </a:bodyPr>
          <a:lstStyle/>
          <a:p>
            <a:pPr marL="0" marR="0" lvl="0" indent="0" algn="ctr" rtl="0">
              <a:spcBef>
                <a:spcPts val="0"/>
              </a:spcBef>
              <a:spcAft>
                <a:spcPts val="0"/>
              </a:spcAft>
              <a:buNone/>
            </a:pPr>
            <a:r>
              <a:rPr lang="en-US" sz="5100">
                <a:solidFill>
                  <a:schemeClr val="lt1"/>
                </a:solidFill>
                <a:latin typeface="Times New Roman"/>
                <a:ea typeface="Times New Roman"/>
                <a:cs typeface="Times New Roman"/>
                <a:sym typeface="Times New Roman"/>
              </a:rPr>
              <a:t>CONCLUSIONS/FUTURE SUGGESTIONS</a:t>
            </a:r>
            <a:endParaRPr/>
          </a:p>
        </p:txBody>
      </p:sp>
      <p:cxnSp>
        <p:nvCxnSpPr>
          <p:cNvPr id="98" name="Google Shape;98;p13"/>
          <p:cNvCxnSpPr/>
          <p:nvPr/>
        </p:nvCxnSpPr>
        <p:spPr>
          <a:xfrm>
            <a:off x="2155969" y="4120646"/>
            <a:ext cx="38552619" cy="22088"/>
          </a:xfrm>
          <a:prstGeom prst="straightConnector1">
            <a:avLst/>
          </a:prstGeom>
          <a:noFill/>
          <a:ln w="57150" cap="flat" cmpd="sng">
            <a:solidFill>
              <a:srgbClr val="0000FF"/>
            </a:solidFill>
            <a:prstDash val="solid"/>
            <a:round/>
            <a:headEnd type="none" w="sm" len="sm"/>
            <a:tailEnd type="none" w="sm" len="sm"/>
          </a:ln>
        </p:spPr>
      </p:cxnSp>
      <p:sp>
        <p:nvSpPr>
          <p:cNvPr id="99" name="Google Shape;99;p13"/>
          <p:cNvSpPr/>
          <p:nvPr/>
        </p:nvSpPr>
        <p:spPr>
          <a:xfrm>
            <a:off x="28010409" y="19008656"/>
            <a:ext cx="13806000" cy="899700"/>
          </a:xfrm>
          <a:prstGeom prst="roundRect">
            <a:avLst>
              <a:gd name="adj" fmla="val 16667"/>
            </a:avLst>
          </a:prstGeom>
          <a:solidFill>
            <a:srgbClr val="3366FF">
              <a:alpha val="90980"/>
            </a:srgbClr>
          </a:solidFill>
          <a:ln w="9525" cap="flat" cmpd="sng">
            <a:solidFill>
              <a:schemeClr val="dk1"/>
            </a:solidFill>
            <a:prstDash val="solid"/>
            <a:round/>
            <a:headEnd type="none" w="sm" len="sm"/>
            <a:tailEnd type="none" w="sm" len="sm"/>
          </a:ln>
        </p:spPr>
        <p:txBody>
          <a:bodyPr spcFirstLastPara="1" wrap="square" lIns="169775" tIns="84875" rIns="169775" bIns="84875" anchor="t" anchorCtr="0">
            <a:noAutofit/>
          </a:bodyPr>
          <a:lstStyle/>
          <a:p>
            <a:pPr marL="0" marR="0" lvl="0" indent="0" algn="ctr" rtl="0">
              <a:spcBef>
                <a:spcPts val="0"/>
              </a:spcBef>
              <a:spcAft>
                <a:spcPts val="0"/>
              </a:spcAft>
              <a:buNone/>
            </a:pPr>
            <a:r>
              <a:rPr lang="en-US" sz="5100">
                <a:solidFill>
                  <a:schemeClr val="lt1"/>
                </a:solidFill>
                <a:latin typeface="Times New Roman"/>
                <a:ea typeface="Times New Roman"/>
                <a:cs typeface="Times New Roman"/>
                <a:sym typeface="Times New Roman"/>
              </a:rPr>
              <a:t>REFERENCES</a:t>
            </a:r>
            <a:endParaRPr sz="4300">
              <a:solidFill>
                <a:schemeClr val="lt1"/>
              </a:solidFill>
              <a:latin typeface="Times New Roman"/>
              <a:ea typeface="Times New Roman"/>
              <a:cs typeface="Times New Roman"/>
              <a:sym typeface="Times New Roman"/>
            </a:endParaRPr>
          </a:p>
        </p:txBody>
      </p:sp>
      <p:pic>
        <p:nvPicPr>
          <p:cNvPr id="100" name="Google Shape;100;p13" descr="nsf1.tif"/>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1141509" y="39076"/>
            <a:ext cx="2681309" cy="2696808"/>
          </a:xfrm>
          <a:prstGeom prst="rect">
            <a:avLst/>
          </a:prstGeom>
          <a:noFill/>
          <a:ln>
            <a:noFill/>
          </a:ln>
        </p:spPr>
      </p:pic>
      <p:sp>
        <p:nvSpPr>
          <p:cNvPr id="101" name="Google Shape;101;p13"/>
          <p:cNvSpPr txBox="1"/>
          <p:nvPr/>
        </p:nvSpPr>
        <p:spPr>
          <a:xfrm>
            <a:off x="40075341" y="2791822"/>
            <a:ext cx="3705169" cy="954107"/>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400">
                <a:solidFill>
                  <a:schemeClr val="dk1"/>
                </a:solidFill>
                <a:latin typeface="Arial"/>
                <a:ea typeface="Arial"/>
                <a:cs typeface="Arial"/>
                <a:sym typeface="Arial"/>
              </a:rPr>
              <a:t>Partially funded by: grant 1505081 “Tipping the Scale: Engaging Community College Science Faculty and Students in Course-Based Research Experiences (CBRE) </a:t>
            </a:r>
            <a:endParaRPr/>
          </a:p>
        </p:txBody>
      </p:sp>
      <p:pic>
        <p:nvPicPr>
          <p:cNvPr id="102" name="Google Shape;102;p13"/>
          <p:cNvPicPr preferRelativeResize="0"/>
          <p:nvPr/>
        </p:nvPicPr>
        <p:blipFill rotWithShape="1">
          <a:blip r:embed="rId5">
            <a:alphaModFix/>
            <a:extLst>
              <a:ext uri="{28A0092B-C50C-407E-A947-70E740481C1C}">
                <a14:useLocalDpi xmlns:a14="http://schemas.microsoft.com/office/drawing/2010/main"/>
              </a:ext>
            </a:extLst>
          </a:blip>
          <a:srcRect/>
          <a:stretch/>
        </p:blipFill>
        <p:spPr>
          <a:xfrm>
            <a:off x="284982" y="341867"/>
            <a:ext cx="3842687" cy="1363211"/>
          </a:xfrm>
          <a:prstGeom prst="rect">
            <a:avLst/>
          </a:prstGeom>
          <a:noFill/>
          <a:ln>
            <a:noFill/>
          </a:ln>
        </p:spPr>
      </p:pic>
      <p:sp>
        <p:nvSpPr>
          <p:cNvPr id="103" name="Google Shape;103;p13"/>
          <p:cNvSpPr txBox="1"/>
          <p:nvPr/>
        </p:nvSpPr>
        <p:spPr>
          <a:xfrm>
            <a:off x="602500" y="15378527"/>
            <a:ext cx="15069900" cy="10430100"/>
          </a:xfrm>
          <a:prstGeom prst="rect">
            <a:avLst/>
          </a:prstGeom>
          <a:noFill/>
          <a:ln>
            <a:noFill/>
          </a:ln>
        </p:spPr>
        <p:txBody>
          <a:bodyPr spcFirstLastPara="1" wrap="square" lIns="91425" tIns="45700" rIns="91425" bIns="45700" anchor="t" anchorCtr="0">
            <a:noAutofit/>
          </a:bodyPr>
          <a:lstStyle/>
          <a:p>
            <a:pPr marL="0" marR="0" lvl="0" indent="457200" algn="just" rtl="0">
              <a:spcBef>
                <a:spcPts val="0"/>
              </a:spcBef>
              <a:spcAft>
                <a:spcPts val="0"/>
              </a:spcAft>
              <a:buNone/>
            </a:pPr>
            <a:r>
              <a:rPr lang="en-US" sz="3000">
                <a:solidFill>
                  <a:schemeClr val="dk1"/>
                </a:solidFill>
                <a:latin typeface="Arial"/>
                <a:ea typeface="Arial"/>
                <a:cs typeface="Arial"/>
                <a:sym typeface="Arial"/>
              </a:rPr>
              <a:t>The taphonomy project at Lane is a new research endeavor starting 2019 spring term. There is no existing data to compare with, therefore our team aim</a:t>
            </a:r>
            <a:r>
              <a:rPr lang="en-US" sz="3000">
                <a:solidFill>
                  <a:schemeClr val="dk1"/>
                </a:solidFill>
              </a:rPr>
              <a:t>ed</a:t>
            </a:r>
            <a:r>
              <a:rPr lang="en-US" sz="3000">
                <a:solidFill>
                  <a:schemeClr val="dk1"/>
                </a:solidFill>
                <a:latin typeface="Arial"/>
                <a:ea typeface="Arial"/>
                <a:cs typeface="Arial"/>
                <a:sym typeface="Arial"/>
              </a:rPr>
              <a:t> to establish a baseline for future data. Our team used 0.5 m</a:t>
            </a:r>
            <a:r>
              <a:rPr lang="en-US" sz="3000" baseline="30000">
                <a:solidFill>
                  <a:schemeClr val="dk1"/>
                </a:solidFill>
                <a:latin typeface="Arial"/>
                <a:ea typeface="Arial"/>
                <a:cs typeface="Arial"/>
                <a:sym typeface="Arial"/>
              </a:rPr>
              <a:t>2</a:t>
            </a:r>
            <a:r>
              <a:rPr lang="en-US" sz="3000">
                <a:solidFill>
                  <a:schemeClr val="dk1"/>
                </a:solidFill>
                <a:latin typeface="Arial"/>
                <a:ea typeface="Arial"/>
                <a:cs typeface="Arial"/>
                <a:sym typeface="Arial"/>
              </a:rPr>
              <a:t> plots placed around the cadavers (Fig. 2) and conducted a field survey at the </a:t>
            </a:r>
            <a:r>
              <a:rPr lang="en-US" sz="3000">
                <a:solidFill>
                  <a:schemeClr val="dk1"/>
                </a:solidFill>
              </a:rPr>
              <a:t>project site (Fig. 1)</a:t>
            </a:r>
            <a:r>
              <a:rPr lang="en-US" sz="3000">
                <a:solidFill>
                  <a:schemeClr val="dk1"/>
                </a:solidFill>
                <a:latin typeface="Arial"/>
                <a:ea typeface="Arial"/>
                <a:cs typeface="Arial"/>
                <a:sym typeface="Arial"/>
              </a:rPr>
              <a:t>. Soil pH testing </a:t>
            </a:r>
            <a:r>
              <a:rPr lang="en-US" sz="3000">
                <a:solidFill>
                  <a:schemeClr val="dk1"/>
                </a:solidFill>
              </a:rPr>
              <a:t>wa</a:t>
            </a:r>
            <a:r>
              <a:rPr lang="en-US" sz="3000">
                <a:solidFill>
                  <a:schemeClr val="dk1"/>
                </a:solidFill>
                <a:latin typeface="Arial"/>
                <a:ea typeface="Arial"/>
                <a:cs typeface="Arial"/>
                <a:sym typeface="Arial"/>
              </a:rPr>
              <a:t>s focused on horizontal variation, using a simple random sampling method</a:t>
            </a:r>
            <a:r>
              <a:rPr lang="en-US" sz="3000">
                <a:solidFill>
                  <a:schemeClr val="dk1"/>
                </a:solidFill>
              </a:rPr>
              <a:t> by</a:t>
            </a:r>
            <a:r>
              <a:rPr lang="en-US" sz="3000">
                <a:solidFill>
                  <a:schemeClr val="dk1"/>
                </a:solidFill>
                <a:latin typeface="Arial"/>
                <a:ea typeface="Arial"/>
                <a:cs typeface="Arial"/>
                <a:sym typeface="Arial"/>
              </a:rPr>
              <a:t> “taking soils samples at predetermined random points within the entire study area” (Perkins et al. 2013). Four soil samples w</a:t>
            </a:r>
            <a:r>
              <a:rPr lang="en-US" sz="3000">
                <a:solidFill>
                  <a:schemeClr val="dk1"/>
                </a:solidFill>
              </a:rPr>
              <a:t>ere</a:t>
            </a:r>
            <a:r>
              <a:rPr lang="en-US" sz="3000">
                <a:solidFill>
                  <a:schemeClr val="dk1"/>
                </a:solidFill>
                <a:latin typeface="Arial"/>
                <a:ea typeface="Arial"/>
                <a:cs typeface="Arial"/>
                <a:sym typeface="Arial"/>
              </a:rPr>
              <a:t> collected at locations </a:t>
            </a:r>
            <a:r>
              <a:rPr lang="en-US" sz="3000">
                <a:solidFill>
                  <a:schemeClr val="dk1"/>
                </a:solidFill>
              </a:rPr>
              <a:t>30 </a:t>
            </a:r>
            <a:r>
              <a:rPr lang="en-US" sz="3000">
                <a:solidFill>
                  <a:schemeClr val="dk1"/>
                </a:solidFill>
                <a:latin typeface="Arial"/>
                <a:ea typeface="Arial"/>
                <a:cs typeface="Arial"/>
                <a:sym typeface="Arial"/>
              </a:rPr>
              <a:t>cm away from each carcass, in the north, south, east, and west directions to ensure randomness, and measured with pH strip</a:t>
            </a:r>
            <a:r>
              <a:rPr lang="en-US" sz="3000">
                <a:solidFill>
                  <a:schemeClr val="dk1"/>
                </a:solidFill>
              </a:rPr>
              <a:t>s</a:t>
            </a:r>
            <a:r>
              <a:rPr lang="en-US" sz="3000">
                <a:solidFill>
                  <a:schemeClr val="dk1"/>
                </a:solidFill>
                <a:latin typeface="Arial"/>
                <a:ea typeface="Arial"/>
                <a:cs typeface="Arial"/>
                <a:sym typeface="Arial"/>
              </a:rPr>
              <a:t>. The pH of the four samples </a:t>
            </a:r>
            <a:r>
              <a:rPr lang="en-US" sz="3000">
                <a:solidFill>
                  <a:schemeClr val="dk1"/>
                </a:solidFill>
              </a:rPr>
              <a:t>was</a:t>
            </a:r>
            <a:r>
              <a:rPr lang="en-US" sz="3000">
                <a:solidFill>
                  <a:schemeClr val="dk1"/>
                </a:solidFill>
                <a:latin typeface="Arial"/>
                <a:ea typeface="Arial"/>
                <a:cs typeface="Arial"/>
                <a:sym typeface="Arial"/>
              </a:rPr>
              <a:t> averaged to indicate the plot pH. Control samples </a:t>
            </a:r>
            <a:r>
              <a:rPr lang="en-US" sz="3000">
                <a:solidFill>
                  <a:schemeClr val="dk1"/>
                </a:solidFill>
              </a:rPr>
              <a:t>were</a:t>
            </a:r>
            <a:r>
              <a:rPr lang="en-US" sz="3000">
                <a:solidFill>
                  <a:schemeClr val="dk1"/>
                </a:solidFill>
                <a:latin typeface="Arial"/>
                <a:ea typeface="Arial"/>
                <a:cs typeface="Arial"/>
                <a:sym typeface="Arial"/>
              </a:rPr>
              <a:t> selected from a fixed, randomized position relative to the carcass plots. The process </a:t>
            </a:r>
            <a:r>
              <a:rPr lang="en-US" sz="3000">
                <a:solidFill>
                  <a:schemeClr val="dk1"/>
                </a:solidFill>
              </a:rPr>
              <a:t>was</a:t>
            </a:r>
            <a:r>
              <a:rPr lang="en-US" sz="3000">
                <a:solidFill>
                  <a:schemeClr val="dk1"/>
                </a:solidFill>
                <a:latin typeface="Arial"/>
                <a:ea typeface="Arial"/>
                <a:cs typeface="Arial"/>
                <a:sym typeface="Arial"/>
              </a:rPr>
              <a:t> repeated at the end of the research period, and pH change w</a:t>
            </a:r>
            <a:r>
              <a:rPr lang="en-US" sz="3000">
                <a:solidFill>
                  <a:schemeClr val="dk1"/>
                </a:solidFill>
              </a:rPr>
              <a:t>as</a:t>
            </a:r>
            <a:r>
              <a:rPr lang="en-US" sz="3000">
                <a:solidFill>
                  <a:schemeClr val="dk1"/>
                </a:solidFill>
                <a:latin typeface="Arial"/>
                <a:ea typeface="Arial"/>
                <a:cs typeface="Arial"/>
                <a:sym typeface="Arial"/>
              </a:rPr>
              <a:t> determined (</a:t>
            </a:r>
            <a:r>
              <a:rPr lang="en-US" sz="3000">
                <a:solidFill>
                  <a:schemeClr val="dk1"/>
                </a:solidFill>
              </a:rPr>
              <a:t>Tables 1-3)</a:t>
            </a:r>
            <a:r>
              <a:rPr lang="en-US" sz="3000">
                <a:solidFill>
                  <a:schemeClr val="dk1"/>
                </a:solidFill>
                <a:latin typeface="Arial"/>
                <a:ea typeface="Arial"/>
                <a:cs typeface="Arial"/>
                <a:sym typeface="Arial"/>
              </a:rPr>
              <a:t>. </a:t>
            </a:r>
            <a:endParaRPr/>
          </a:p>
          <a:p>
            <a:pPr marL="0" marR="0" lvl="0" indent="0" algn="l" rtl="0">
              <a:spcBef>
                <a:spcPts val="0"/>
              </a:spcBef>
              <a:spcAft>
                <a:spcPts val="0"/>
              </a:spcAft>
              <a:buNone/>
            </a:pPr>
            <a:endParaRPr sz="3000">
              <a:solidFill>
                <a:schemeClr val="dk1"/>
              </a:solidFill>
              <a:latin typeface="Arial"/>
              <a:ea typeface="Arial"/>
              <a:cs typeface="Arial"/>
              <a:sym typeface="Arial"/>
            </a:endParaRPr>
          </a:p>
          <a:p>
            <a:pPr marL="0" marR="0" lvl="0" indent="0" algn="l" rtl="0">
              <a:spcBef>
                <a:spcPts val="0"/>
              </a:spcBef>
              <a:spcAft>
                <a:spcPts val="0"/>
              </a:spcAft>
              <a:buNone/>
            </a:pPr>
            <a:endParaRPr sz="3000">
              <a:solidFill>
                <a:schemeClr val="dk1"/>
              </a:solidFill>
              <a:latin typeface="Arial"/>
              <a:ea typeface="Arial"/>
              <a:cs typeface="Arial"/>
              <a:sym typeface="Arial"/>
            </a:endParaRPr>
          </a:p>
          <a:p>
            <a:pPr marL="0" marR="0" lvl="0" indent="0" algn="l" rtl="0">
              <a:spcBef>
                <a:spcPts val="0"/>
              </a:spcBef>
              <a:spcAft>
                <a:spcPts val="0"/>
              </a:spcAft>
              <a:buNone/>
            </a:pPr>
            <a:endParaRPr sz="3000">
              <a:solidFill>
                <a:schemeClr val="dk1"/>
              </a:solidFill>
              <a:latin typeface="Arial"/>
              <a:ea typeface="Arial"/>
              <a:cs typeface="Arial"/>
              <a:sym typeface="Arial"/>
            </a:endParaRPr>
          </a:p>
          <a:p>
            <a:pPr marL="0" marR="0" lvl="0" indent="0" algn="l" rtl="0">
              <a:spcBef>
                <a:spcPts val="0"/>
              </a:spcBef>
              <a:spcAft>
                <a:spcPts val="0"/>
              </a:spcAft>
              <a:buNone/>
            </a:pPr>
            <a:endParaRPr sz="3000">
              <a:solidFill>
                <a:schemeClr val="dk1"/>
              </a:solidFill>
              <a:latin typeface="Arial"/>
              <a:ea typeface="Arial"/>
              <a:cs typeface="Arial"/>
              <a:sym typeface="Arial"/>
            </a:endParaRPr>
          </a:p>
          <a:p>
            <a:pPr marL="0" marR="0" lvl="0" indent="0" algn="l" rtl="0">
              <a:spcBef>
                <a:spcPts val="0"/>
              </a:spcBef>
              <a:spcAft>
                <a:spcPts val="0"/>
              </a:spcAft>
              <a:buNone/>
            </a:pPr>
            <a:endParaRPr sz="3000">
              <a:solidFill>
                <a:schemeClr val="dk1"/>
              </a:solidFill>
              <a:latin typeface="Arial"/>
              <a:ea typeface="Arial"/>
              <a:cs typeface="Arial"/>
              <a:sym typeface="Arial"/>
            </a:endParaRPr>
          </a:p>
          <a:p>
            <a:pPr marL="0" marR="0" lvl="0" indent="0" algn="l" rtl="0">
              <a:spcBef>
                <a:spcPts val="0"/>
              </a:spcBef>
              <a:spcAft>
                <a:spcPts val="0"/>
              </a:spcAft>
              <a:buNone/>
            </a:pPr>
            <a:endParaRPr sz="3000">
              <a:solidFill>
                <a:schemeClr val="dk1"/>
              </a:solidFill>
              <a:latin typeface="Arial"/>
              <a:ea typeface="Arial"/>
              <a:cs typeface="Arial"/>
              <a:sym typeface="Arial"/>
            </a:endParaRPr>
          </a:p>
          <a:p>
            <a:pPr marL="0" marR="0" lvl="0" indent="0" algn="l" rtl="0">
              <a:spcBef>
                <a:spcPts val="0"/>
              </a:spcBef>
              <a:spcAft>
                <a:spcPts val="0"/>
              </a:spcAft>
              <a:buNone/>
            </a:pPr>
            <a:endParaRPr sz="3000">
              <a:solidFill>
                <a:schemeClr val="dk1"/>
              </a:solidFill>
              <a:latin typeface="Arial"/>
              <a:ea typeface="Arial"/>
              <a:cs typeface="Arial"/>
              <a:sym typeface="Arial"/>
            </a:endParaRPr>
          </a:p>
          <a:p>
            <a:pPr marL="0" marR="0" lvl="0" indent="0" algn="ctr" rtl="0">
              <a:spcBef>
                <a:spcPts val="0"/>
              </a:spcBef>
              <a:spcAft>
                <a:spcPts val="0"/>
              </a:spcAft>
              <a:buNone/>
            </a:pPr>
            <a:endParaRPr sz="3000">
              <a:solidFill>
                <a:schemeClr val="dk1"/>
              </a:solidFill>
            </a:endParaRPr>
          </a:p>
          <a:p>
            <a:pPr marL="0" marR="0" lvl="0" indent="0" algn="l" rtl="0">
              <a:spcBef>
                <a:spcPts val="0"/>
              </a:spcBef>
              <a:spcAft>
                <a:spcPts val="0"/>
              </a:spcAft>
              <a:buNone/>
            </a:pPr>
            <a:r>
              <a:rPr lang="en-US" sz="3000">
                <a:solidFill>
                  <a:schemeClr val="dk1"/>
                </a:solidFill>
              </a:rPr>
              <a:t>                     </a:t>
            </a:r>
            <a:r>
              <a:rPr lang="en-US" sz="3000">
                <a:solidFill>
                  <a:schemeClr val="dk1"/>
                </a:solidFill>
                <a:latin typeface="Arial"/>
                <a:ea typeface="Arial"/>
                <a:cs typeface="Arial"/>
                <a:sym typeface="Arial"/>
              </a:rPr>
              <a:t>Fig 1. Location of the taphonomy research site near LCC </a:t>
            </a:r>
            <a:br>
              <a:rPr lang="en-US" sz="3200">
                <a:solidFill>
                  <a:schemeClr val="dk1"/>
                </a:solidFill>
                <a:latin typeface="Arial"/>
                <a:ea typeface="Arial"/>
                <a:cs typeface="Arial"/>
                <a:sym typeface="Arial"/>
              </a:rPr>
            </a:br>
            <a:br>
              <a:rPr lang="en-US" sz="3200">
                <a:solidFill>
                  <a:schemeClr val="dk1"/>
                </a:solidFill>
                <a:latin typeface="Arial"/>
                <a:ea typeface="Arial"/>
                <a:cs typeface="Arial"/>
                <a:sym typeface="Arial"/>
              </a:rPr>
            </a:br>
            <a:endParaRPr sz="3000">
              <a:solidFill>
                <a:schemeClr val="dk1"/>
              </a:solidFill>
              <a:latin typeface="Arial"/>
              <a:ea typeface="Arial"/>
              <a:cs typeface="Arial"/>
              <a:sym typeface="Arial"/>
            </a:endParaRPr>
          </a:p>
          <a:p>
            <a:pPr marL="0" marR="0" lvl="0" indent="0" algn="l" rtl="0">
              <a:spcBef>
                <a:spcPts val="0"/>
              </a:spcBef>
              <a:spcAft>
                <a:spcPts val="0"/>
              </a:spcAft>
              <a:buNone/>
            </a:pPr>
            <a:endParaRPr sz="3000">
              <a:solidFill>
                <a:schemeClr val="dk1"/>
              </a:solidFill>
              <a:latin typeface="Arial"/>
              <a:ea typeface="Arial"/>
              <a:cs typeface="Arial"/>
              <a:sym typeface="Arial"/>
            </a:endParaRPr>
          </a:p>
          <a:p>
            <a:pPr marL="0" marR="0" lvl="0" indent="0" algn="l" rtl="0">
              <a:spcBef>
                <a:spcPts val="0"/>
              </a:spcBef>
              <a:spcAft>
                <a:spcPts val="0"/>
              </a:spcAft>
              <a:buNone/>
            </a:pPr>
            <a:endParaRPr sz="3000">
              <a:solidFill>
                <a:schemeClr val="dk1"/>
              </a:solidFill>
              <a:latin typeface="Arial"/>
              <a:ea typeface="Arial"/>
              <a:cs typeface="Arial"/>
              <a:sym typeface="Arial"/>
            </a:endParaRPr>
          </a:p>
        </p:txBody>
      </p:sp>
      <p:sp>
        <p:nvSpPr>
          <p:cNvPr id="104" name="Google Shape;104;p13"/>
          <p:cNvSpPr txBox="1"/>
          <p:nvPr/>
        </p:nvSpPr>
        <p:spPr>
          <a:xfrm>
            <a:off x="27040650" y="20265088"/>
            <a:ext cx="15745500" cy="6360600"/>
          </a:xfrm>
          <a:prstGeom prst="rect">
            <a:avLst/>
          </a:prstGeom>
          <a:noFill/>
          <a:ln>
            <a:noFill/>
          </a:ln>
        </p:spPr>
        <p:txBody>
          <a:bodyPr spcFirstLastPara="1" wrap="square" lIns="91425" tIns="45700" rIns="91425" bIns="45700" anchor="t" anchorCtr="0">
            <a:noAutofit/>
          </a:bodyPr>
          <a:lstStyle/>
          <a:p>
            <a:pPr marL="685800" marR="0" lvl="0" indent="-571500" algn="l" rtl="0">
              <a:spcBef>
                <a:spcPts val="0"/>
              </a:spcBef>
              <a:spcAft>
                <a:spcPts val="0"/>
              </a:spcAft>
              <a:buNone/>
            </a:pPr>
            <a:r>
              <a:rPr lang="en-US" sz="2800">
                <a:solidFill>
                  <a:schemeClr val="dk1"/>
                </a:solidFill>
                <a:latin typeface="Arial"/>
                <a:ea typeface="Arial"/>
                <a:cs typeface="Arial"/>
                <a:sym typeface="Arial"/>
              </a:rPr>
              <a:t>Barton, P., Cunningham, S., Lindenmayer, D., &amp; Manning, A. (2013). </a:t>
            </a:r>
            <a:r>
              <a:rPr lang="en-US" sz="2800" i="1">
                <a:solidFill>
                  <a:schemeClr val="dk1"/>
                </a:solidFill>
                <a:latin typeface="Arial"/>
                <a:ea typeface="Arial"/>
                <a:cs typeface="Arial"/>
                <a:sym typeface="Arial"/>
              </a:rPr>
              <a:t>The role of carrion in maintaining biodiversity and ecological processes in terrestrial ecosystems</a:t>
            </a:r>
            <a:r>
              <a:rPr lang="en-US" sz="2800">
                <a:solidFill>
                  <a:schemeClr val="dk1"/>
                </a:solidFill>
                <a:latin typeface="Arial"/>
                <a:ea typeface="Arial"/>
                <a:cs typeface="Arial"/>
                <a:sym typeface="Arial"/>
              </a:rPr>
              <a:t>. Oecologia, 171(4), 761–772. </a:t>
            </a:r>
            <a:endParaRPr/>
          </a:p>
          <a:p>
            <a:pPr marL="685800" marR="0" lvl="0" indent="-571500" algn="l" rtl="0">
              <a:spcBef>
                <a:spcPts val="0"/>
              </a:spcBef>
              <a:spcAft>
                <a:spcPts val="0"/>
              </a:spcAft>
              <a:buNone/>
            </a:pPr>
            <a:r>
              <a:rPr lang="en-US" sz="2800">
                <a:solidFill>
                  <a:schemeClr val="dk1"/>
                </a:solidFill>
                <a:latin typeface="Arial"/>
                <a:ea typeface="Arial"/>
                <a:cs typeface="Arial"/>
                <a:sym typeface="Arial"/>
              </a:rPr>
              <a:t>Carter, D., Yellowlees, D., &amp; Tibbett, M. (2007). </a:t>
            </a:r>
            <a:r>
              <a:rPr lang="en-US" sz="2800" i="1">
                <a:solidFill>
                  <a:schemeClr val="dk1"/>
                </a:solidFill>
                <a:latin typeface="Arial"/>
                <a:ea typeface="Arial"/>
                <a:cs typeface="Arial"/>
                <a:sym typeface="Arial"/>
              </a:rPr>
              <a:t>Cadaver Decomposition in Terrestrial Ecosystems</a:t>
            </a:r>
            <a:r>
              <a:rPr lang="en-US" sz="2800">
                <a:solidFill>
                  <a:schemeClr val="dk1"/>
                </a:solidFill>
                <a:latin typeface="Arial"/>
                <a:ea typeface="Arial"/>
                <a:cs typeface="Arial"/>
                <a:sym typeface="Arial"/>
              </a:rPr>
              <a:t>. Die Naturwissenschaften. 94. 12-24. 10.1007/s00114-006-0159-1.</a:t>
            </a:r>
            <a:endParaRPr/>
          </a:p>
          <a:p>
            <a:pPr marL="685800" marR="0" lvl="0" indent="-571500" algn="l" rtl="0">
              <a:spcBef>
                <a:spcPts val="0"/>
              </a:spcBef>
              <a:spcAft>
                <a:spcPts val="0"/>
              </a:spcAft>
              <a:buNone/>
            </a:pPr>
            <a:r>
              <a:rPr lang="en-US" sz="2800">
                <a:solidFill>
                  <a:schemeClr val="dk1"/>
                </a:solidFill>
                <a:latin typeface="Arial"/>
                <a:ea typeface="Arial"/>
                <a:cs typeface="Arial"/>
                <a:sym typeface="Arial"/>
              </a:rPr>
              <a:t>Hopkins DW, Wiltshire PEJ, Turner BD, Microbial characteristics of soils from graves: An investigation at the interface of soil microbiology and forensic science, Applied Soil Ecology, 2000, 14, 3, 283, 288, 10.1016/S0929-1393(00)00063-9</a:t>
            </a:r>
            <a:endParaRPr/>
          </a:p>
          <a:p>
            <a:pPr marL="685800" marR="0" lvl="0" indent="-571500" algn="l" rtl="0">
              <a:spcBef>
                <a:spcPts val="0"/>
              </a:spcBef>
              <a:spcAft>
                <a:spcPts val="0"/>
              </a:spcAft>
              <a:buNone/>
            </a:pPr>
            <a:r>
              <a:rPr lang="en-US" sz="2800">
                <a:solidFill>
                  <a:schemeClr val="dk1"/>
                </a:solidFill>
                <a:latin typeface="Arial"/>
                <a:ea typeface="Arial"/>
                <a:cs typeface="Arial"/>
                <a:sym typeface="Arial"/>
              </a:rPr>
              <a:t>Melis, C., Linnell, J. D. C., Andersen, R., Skarpe, C., Selva, N., &amp; Teurlings, I. (2007). </a:t>
            </a:r>
            <a:r>
              <a:rPr lang="en-US" sz="2800" i="1">
                <a:solidFill>
                  <a:schemeClr val="dk1"/>
                </a:solidFill>
                <a:latin typeface="Arial"/>
                <a:ea typeface="Arial"/>
                <a:cs typeface="Arial"/>
                <a:sym typeface="Arial"/>
              </a:rPr>
              <a:t>Soil and vegetation nutrient response to bison carcasses in Bia¿‚owie¿ơa Primeval Forest, Poland </a:t>
            </a:r>
            <a:r>
              <a:rPr lang="en-US" sz="2800">
                <a:solidFill>
                  <a:schemeClr val="dk1"/>
                </a:solidFill>
                <a:latin typeface="Arial"/>
                <a:ea typeface="Arial"/>
                <a:cs typeface="Arial"/>
                <a:sym typeface="Arial"/>
              </a:rPr>
              <a:t>[electronic resource]. Ecological Research, 22(5), 807–813 Schoenly.</a:t>
            </a:r>
            <a:endParaRPr/>
          </a:p>
          <a:p>
            <a:pPr marL="685800" marR="0" lvl="0" indent="-571500" algn="l" rtl="0">
              <a:spcBef>
                <a:spcPts val="0"/>
              </a:spcBef>
              <a:spcAft>
                <a:spcPts val="0"/>
              </a:spcAft>
              <a:buNone/>
            </a:pPr>
            <a:r>
              <a:rPr lang="en-US" sz="2800">
                <a:solidFill>
                  <a:schemeClr val="dk1"/>
                </a:solidFill>
                <a:latin typeface="Arial"/>
                <a:ea typeface="Arial"/>
                <a:cs typeface="Arial"/>
                <a:sym typeface="Arial"/>
              </a:rPr>
              <a:t>Perkins, B. L., Blank, R. R., Ferguson, D. S., Johnson, W. D., Lindemann, C. W., &amp; Rau, M. B.(2013). Quick start guide to soil methods for ecologists. </a:t>
            </a:r>
            <a:r>
              <a:rPr lang="en-US" sz="2800" i="1">
                <a:solidFill>
                  <a:schemeClr val="dk1"/>
                </a:solidFill>
                <a:latin typeface="Arial"/>
                <a:ea typeface="Arial"/>
                <a:cs typeface="Arial"/>
                <a:sym typeface="Arial"/>
              </a:rPr>
              <a:t>Perspectives in Plant Ecology, Evolution and Systematics, 15,</a:t>
            </a:r>
            <a:r>
              <a:rPr lang="en-US" sz="2800">
                <a:solidFill>
                  <a:schemeClr val="dk1"/>
                </a:solidFill>
                <a:latin typeface="Arial"/>
                <a:ea typeface="Arial"/>
                <a:cs typeface="Arial"/>
                <a:sym typeface="Arial"/>
              </a:rPr>
              <a:t> 237-244. http://dx.doi.org/10.1016/j.ppees.2013.05.004</a:t>
            </a:r>
            <a:endParaRPr/>
          </a:p>
          <a:p>
            <a:pPr marL="685800" marR="0" lvl="0" indent="-571500" algn="l" rtl="0">
              <a:spcBef>
                <a:spcPts val="0"/>
              </a:spcBef>
              <a:spcAft>
                <a:spcPts val="0"/>
              </a:spcAft>
              <a:buNone/>
            </a:pPr>
            <a:endParaRPr sz="4400">
              <a:solidFill>
                <a:schemeClr val="dk1"/>
              </a:solidFill>
              <a:latin typeface="Arial"/>
              <a:ea typeface="Arial"/>
              <a:cs typeface="Arial"/>
              <a:sym typeface="Arial"/>
            </a:endParaRPr>
          </a:p>
        </p:txBody>
      </p:sp>
      <p:pic>
        <p:nvPicPr>
          <p:cNvPr id="105" name="Google Shape;105;p13" descr="https://lh3.googleusercontent.com/rH5WjBr7x5AK9xmBlfLt5Z-NHew46jInGDNAX08tFZiDaW_ZGBbDRLCcwYZCT3J1cFU6r_YrNWN3bQZcofAWhBLA8yTDVn8fTICUl40-nrOXBPOP5Fbj2SoyKX1bGwv1PnQjSbDa"/>
          <p:cNvPicPr preferRelativeResize="0"/>
          <p:nvPr/>
        </p:nvPicPr>
        <p:blipFill rotWithShape="1">
          <a:blip r:embed="rId6">
            <a:alphaModFix/>
          </a:blip>
          <a:srcRect/>
          <a:stretch/>
        </p:blipFill>
        <p:spPr>
          <a:xfrm>
            <a:off x="3185439" y="21132980"/>
            <a:ext cx="3883656" cy="2990551"/>
          </a:xfrm>
          <a:prstGeom prst="rect">
            <a:avLst/>
          </a:prstGeom>
          <a:noFill/>
          <a:ln>
            <a:noFill/>
          </a:ln>
        </p:spPr>
      </p:pic>
      <p:sp>
        <p:nvSpPr>
          <p:cNvPr id="106" name="Google Shape;106;p13"/>
          <p:cNvSpPr txBox="1"/>
          <p:nvPr/>
        </p:nvSpPr>
        <p:spPr>
          <a:xfrm>
            <a:off x="15557075" y="5938601"/>
            <a:ext cx="11750400" cy="8947800"/>
          </a:xfrm>
          <a:prstGeom prst="rect">
            <a:avLst/>
          </a:prstGeom>
          <a:noFill/>
          <a:ln>
            <a:noFill/>
          </a:ln>
        </p:spPr>
        <p:txBody>
          <a:bodyPr spcFirstLastPara="1" wrap="square" lIns="91425" tIns="45700" rIns="91425" bIns="45700" anchor="t" anchorCtr="0">
            <a:noAutofit/>
          </a:bodyPr>
          <a:lstStyle/>
          <a:p>
            <a:pPr marL="0" marR="0" lvl="0" indent="457200" algn="just" rtl="0">
              <a:spcBef>
                <a:spcPts val="0"/>
              </a:spcBef>
              <a:spcAft>
                <a:spcPts val="0"/>
              </a:spcAft>
              <a:buNone/>
            </a:pPr>
            <a:r>
              <a:rPr lang="en-US" sz="3000" dirty="0">
                <a:solidFill>
                  <a:schemeClr val="dk1"/>
                </a:solidFill>
                <a:latin typeface="Arial"/>
                <a:ea typeface="Arial"/>
                <a:cs typeface="Arial"/>
                <a:sym typeface="Arial"/>
              </a:rPr>
              <a:t>An initial soil pH testing was conducted on April 24th at carcass plot H1A. This pre-test is set to determine the proper testing range for extracting soil sample. The control soil sample was taken next to the camera pole facing H1A, and the pH was about 6. One soil sample was extracted directly underneath the carcass, the pH was about 9, significantly higher than the control group. It confirmed the results from the background research. The soil underneath the carcass turned alkaline due to ammonification of organic nitrogen and protein (Hopkins, et al.2000, as cited in </a:t>
            </a:r>
            <a:r>
              <a:rPr lang="en-US" sz="3000" dirty="0" err="1">
                <a:solidFill>
                  <a:schemeClr val="dk1"/>
                </a:solidFill>
                <a:latin typeface="Arial"/>
                <a:ea typeface="Arial"/>
                <a:cs typeface="Arial"/>
                <a:sym typeface="Arial"/>
              </a:rPr>
              <a:t>Ll</a:t>
            </a:r>
            <a:r>
              <a:rPr lang="en-US" sz="3000" dirty="0">
                <a:solidFill>
                  <a:schemeClr val="dk1"/>
                </a:solidFill>
                <a:latin typeface="Arial"/>
                <a:ea typeface="Arial"/>
                <a:cs typeface="Arial"/>
                <a:sym typeface="Arial"/>
              </a:rPr>
              <a:t>, et al.). </a:t>
            </a:r>
            <a:endParaRPr dirty="0"/>
          </a:p>
          <a:p>
            <a:pPr marL="0" marR="0" lvl="0" indent="457200" algn="just" rtl="0">
              <a:spcBef>
                <a:spcPts val="0"/>
              </a:spcBef>
              <a:spcAft>
                <a:spcPts val="0"/>
              </a:spcAft>
              <a:buNone/>
            </a:pPr>
            <a:r>
              <a:rPr lang="en-US" sz="3000" dirty="0">
                <a:solidFill>
                  <a:schemeClr val="dk1"/>
                </a:solidFill>
              </a:rPr>
              <a:t>Three</a:t>
            </a:r>
            <a:r>
              <a:rPr lang="en-US" sz="3000" dirty="0">
                <a:solidFill>
                  <a:schemeClr val="dk1"/>
                </a:solidFill>
                <a:latin typeface="Arial"/>
                <a:ea typeface="Arial"/>
                <a:cs typeface="Arial"/>
                <a:sym typeface="Arial"/>
              </a:rPr>
              <a:t> soil samples were taken 30 cm away from the carcass at east, south, and west direction. The north direction was overlapping with an old carcass plot. Therefore no soil sample was extracted here. The average pH was about 6, showing no difference from the control group. Considering the carcasses were placed 5 days ago and due to the clayey soil slowing the drainage (Perkins, et al.) at the taphonomy site, it is </a:t>
            </a:r>
            <a:r>
              <a:rPr lang="en-US" sz="3000" dirty="0">
                <a:solidFill>
                  <a:schemeClr val="dk1"/>
                </a:solidFill>
              </a:rPr>
              <a:t>expected to see</a:t>
            </a:r>
            <a:r>
              <a:rPr lang="en-US" sz="3000" dirty="0">
                <a:solidFill>
                  <a:schemeClr val="dk1"/>
                </a:solidFill>
                <a:latin typeface="Arial"/>
                <a:ea typeface="Arial"/>
                <a:cs typeface="Arial"/>
                <a:sym typeface="Arial"/>
              </a:rPr>
              <a:t> no difference at this point. </a:t>
            </a:r>
            <a:endParaRPr sz="3000" dirty="0">
              <a:solidFill>
                <a:schemeClr val="dk1"/>
              </a:solidFill>
              <a:latin typeface="Arial"/>
              <a:ea typeface="Arial"/>
              <a:cs typeface="Arial"/>
              <a:sym typeface="Arial"/>
            </a:endParaRPr>
          </a:p>
          <a:p>
            <a:pPr marL="0" marR="0" lvl="0" indent="457200" algn="just" rtl="0">
              <a:spcBef>
                <a:spcPts val="0"/>
              </a:spcBef>
              <a:spcAft>
                <a:spcPts val="0"/>
              </a:spcAft>
              <a:buNone/>
            </a:pPr>
            <a:endParaRPr sz="3000" dirty="0">
              <a:solidFill>
                <a:schemeClr val="dk1"/>
              </a:solidFill>
            </a:endParaRPr>
          </a:p>
          <a:p>
            <a:pPr marL="0" marR="0" lvl="0" indent="457200" algn="just" rtl="0">
              <a:spcBef>
                <a:spcPts val="0"/>
              </a:spcBef>
              <a:spcAft>
                <a:spcPts val="0"/>
              </a:spcAft>
              <a:buNone/>
            </a:pPr>
            <a:endParaRPr sz="3000" dirty="0">
              <a:solidFill>
                <a:schemeClr val="dk1"/>
              </a:solidFill>
            </a:endParaRPr>
          </a:p>
          <a:p>
            <a:pPr marL="0" marR="0" lvl="0" indent="0" algn="ctr" rtl="0">
              <a:spcBef>
                <a:spcPts val="0"/>
              </a:spcBef>
              <a:spcAft>
                <a:spcPts val="0"/>
              </a:spcAft>
              <a:buNone/>
            </a:pPr>
            <a:r>
              <a:rPr lang="en-US" sz="3000" dirty="0">
                <a:solidFill>
                  <a:schemeClr val="dk1"/>
                </a:solidFill>
                <a:latin typeface="Arial"/>
                <a:ea typeface="Arial"/>
                <a:cs typeface="Arial"/>
                <a:sym typeface="Arial"/>
              </a:rPr>
              <a:t>Table 1. Summary of Results 04/24/19</a:t>
            </a:r>
            <a:endParaRPr sz="3000" dirty="0">
              <a:solidFill>
                <a:schemeClr val="dk1"/>
              </a:solidFill>
              <a:latin typeface="Arial"/>
              <a:ea typeface="Arial"/>
              <a:cs typeface="Arial"/>
              <a:sym typeface="Arial"/>
            </a:endParaRPr>
          </a:p>
          <a:p>
            <a:pPr marL="0" marR="0" lvl="0" indent="0" algn="ctr" rtl="0">
              <a:spcBef>
                <a:spcPts val="0"/>
              </a:spcBef>
              <a:spcAft>
                <a:spcPts val="0"/>
              </a:spcAft>
              <a:buNone/>
            </a:pPr>
            <a:endParaRPr sz="3000" dirty="0">
              <a:solidFill>
                <a:schemeClr val="dk1"/>
              </a:solidFill>
            </a:endParaRPr>
          </a:p>
          <a:p>
            <a:pPr marL="0" marR="0" lvl="0" indent="0" algn="l" rtl="0">
              <a:spcBef>
                <a:spcPts val="0"/>
              </a:spcBef>
              <a:spcAft>
                <a:spcPts val="0"/>
              </a:spcAft>
              <a:buNone/>
            </a:pPr>
            <a:br>
              <a:rPr lang="en-US" sz="4300" dirty="0">
                <a:solidFill>
                  <a:schemeClr val="dk1"/>
                </a:solidFill>
                <a:latin typeface="Arial"/>
                <a:ea typeface="Arial"/>
                <a:cs typeface="Arial"/>
                <a:sym typeface="Arial"/>
              </a:rPr>
            </a:br>
            <a:br>
              <a:rPr lang="en-US" sz="4300" dirty="0">
                <a:solidFill>
                  <a:schemeClr val="dk1"/>
                </a:solidFill>
                <a:latin typeface="Arial"/>
                <a:ea typeface="Arial"/>
                <a:cs typeface="Arial"/>
                <a:sym typeface="Arial"/>
              </a:rPr>
            </a:br>
            <a:endParaRPr sz="4300" dirty="0">
              <a:solidFill>
                <a:schemeClr val="dk1"/>
              </a:solidFill>
              <a:latin typeface="Arial"/>
              <a:ea typeface="Arial"/>
              <a:cs typeface="Arial"/>
              <a:sym typeface="Arial"/>
            </a:endParaRPr>
          </a:p>
        </p:txBody>
      </p:sp>
      <p:sp>
        <p:nvSpPr>
          <p:cNvPr id="107" name="Google Shape;107;p13"/>
          <p:cNvSpPr txBox="1"/>
          <p:nvPr/>
        </p:nvSpPr>
        <p:spPr>
          <a:xfrm>
            <a:off x="28501500" y="5897950"/>
            <a:ext cx="13545000" cy="81609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n-US" sz="3000">
                <a:solidFill>
                  <a:schemeClr val="dk1"/>
                </a:solidFill>
              </a:rPr>
              <a:t>	Based on our research, the surface soil pH increases due to the decay of the pig head. The soil becomes more basic under and around the carcass. However, this is within a short period of time, and there are many questions we are still not able to answer. Therefore, for future research, we have several suggestions:</a:t>
            </a:r>
            <a:endParaRPr sz="3000">
              <a:solidFill>
                <a:schemeClr val="dk1"/>
              </a:solidFill>
            </a:endParaRPr>
          </a:p>
          <a:p>
            <a:pPr marL="457200" lvl="0" indent="-419100" algn="l" rtl="0">
              <a:lnSpc>
                <a:spcPct val="115000"/>
              </a:lnSpc>
              <a:spcBef>
                <a:spcPts val="0"/>
              </a:spcBef>
              <a:spcAft>
                <a:spcPts val="0"/>
              </a:spcAft>
              <a:buClr>
                <a:schemeClr val="dk1"/>
              </a:buClr>
              <a:buSzPts val="3000"/>
              <a:buAutoNum type="arabicPeriod"/>
            </a:pPr>
            <a:r>
              <a:rPr lang="en-US" sz="3000">
                <a:solidFill>
                  <a:schemeClr val="dk1"/>
                </a:solidFill>
              </a:rPr>
              <a:t>During the research, the pH was tested with pH strips. This shows the change of the soil pH, but doesn’t provide a specific pH number. For more accurate result, it is necessary to use pH meter. </a:t>
            </a:r>
            <a:endParaRPr sz="3000">
              <a:solidFill>
                <a:schemeClr val="dk1"/>
              </a:solidFill>
            </a:endParaRPr>
          </a:p>
          <a:p>
            <a:pPr marL="457200" lvl="0" indent="-419100" algn="l" rtl="0">
              <a:lnSpc>
                <a:spcPct val="115000"/>
              </a:lnSpc>
              <a:spcBef>
                <a:spcPts val="0"/>
              </a:spcBef>
              <a:spcAft>
                <a:spcPts val="0"/>
              </a:spcAft>
              <a:buClr>
                <a:schemeClr val="dk1"/>
              </a:buClr>
              <a:buSzPts val="3000"/>
              <a:buAutoNum type="arabicPeriod"/>
            </a:pPr>
            <a:r>
              <a:rPr lang="en-US" sz="3000">
                <a:solidFill>
                  <a:schemeClr val="dk1"/>
                </a:solidFill>
              </a:rPr>
              <a:t>We only collected the surface soil samples. We are unable to collect soil sample vertically without disturbing the research plot.</a:t>
            </a:r>
            <a:endParaRPr sz="3000">
              <a:solidFill>
                <a:schemeClr val="dk1"/>
              </a:solidFill>
            </a:endParaRPr>
          </a:p>
          <a:p>
            <a:pPr marL="457200" lvl="0" indent="-419100" algn="l" rtl="0">
              <a:lnSpc>
                <a:spcPct val="115000"/>
              </a:lnSpc>
              <a:spcBef>
                <a:spcPts val="0"/>
              </a:spcBef>
              <a:spcAft>
                <a:spcPts val="0"/>
              </a:spcAft>
              <a:buClr>
                <a:schemeClr val="dk1"/>
              </a:buClr>
              <a:buSzPts val="3000"/>
              <a:buAutoNum type="arabicPeriod"/>
            </a:pPr>
            <a:r>
              <a:rPr lang="en-US" sz="3000">
                <a:solidFill>
                  <a:schemeClr val="dk1"/>
                </a:solidFill>
              </a:rPr>
              <a:t>So far, we are able to clearly see the change in pH within a 15 cm range. However, we are still not sure how much the soil pH will continue to rise within the 15 cm range. In addition, we are not able to determine how much farther the organic matter can travel on the surface due to wildlife interference, which will eventually affect the soil pH level.</a:t>
            </a:r>
            <a:endParaRPr sz="3000">
              <a:solidFill>
                <a:schemeClr val="dk1"/>
              </a:solidFill>
            </a:endParaRPr>
          </a:p>
          <a:p>
            <a:pPr marL="0" lvl="0" indent="0" algn="just" rtl="0">
              <a:lnSpc>
                <a:spcPct val="115000"/>
              </a:lnSpc>
              <a:spcBef>
                <a:spcPts val="0"/>
              </a:spcBef>
              <a:spcAft>
                <a:spcPts val="0"/>
              </a:spcAft>
              <a:buNone/>
            </a:pPr>
            <a:endParaRPr sz="3000">
              <a:solidFill>
                <a:schemeClr val="dk1"/>
              </a:solidFill>
            </a:endParaRPr>
          </a:p>
        </p:txBody>
      </p:sp>
      <p:sp>
        <p:nvSpPr>
          <p:cNvPr id="108" name="Google Shape;108;p13"/>
          <p:cNvSpPr txBox="1"/>
          <p:nvPr/>
        </p:nvSpPr>
        <p:spPr>
          <a:xfrm>
            <a:off x="602500" y="6142447"/>
            <a:ext cx="14115600" cy="7368000"/>
          </a:xfrm>
          <a:prstGeom prst="rect">
            <a:avLst/>
          </a:prstGeom>
          <a:noFill/>
          <a:ln>
            <a:noFill/>
          </a:ln>
        </p:spPr>
        <p:txBody>
          <a:bodyPr spcFirstLastPara="1" wrap="square" lIns="91425" tIns="91425" rIns="91425" bIns="91425" anchor="t" anchorCtr="0">
            <a:noAutofit/>
          </a:bodyPr>
          <a:lstStyle/>
          <a:p>
            <a:pPr marL="0" lvl="0" indent="457200" algn="just" rtl="0">
              <a:lnSpc>
                <a:spcPct val="115000"/>
              </a:lnSpc>
              <a:spcBef>
                <a:spcPts val="0"/>
              </a:spcBef>
              <a:spcAft>
                <a:spcPts val="0"/>
              </a:spcAft>
              <a:buClr>
                <a:schemeClr val="dk1"/>
              </a:buClr>
              <a:buSzPts val="1100"/>
              <a:buFont typeface="Arial"/>
              <a:buNone/>
            </a:pPr>
            <a:r>
              <a:rPr lang="en-US" sz="3000">
                <a:solidFill>
                  <a:schemeClr val="dk1"/>
                </a:solidFill>
              </a:rPr>
              <a:t>Taphonomy is the study of decay and fossilization - the ongoing research at Lane aims to study the effects of decaying vertebrate carcasses on local plant ecology. Carcasses create an “ephemeral resource patch”, affecting soil nutrient content, microbial ecology, and plant communities in predictable, though understudied patterns (Barton, 2013). These nutrient “hotspots” may provide success opportunities for disturbance-specialist plants or effect the phenology of established plants by encouraging microbial diversity (Melis, 2007). Taphonomy offers a dramatic demonstration of nutrient cycling, as animal matter decomposes faster than plant matter, resulting in a spike in arthropod, fungal, and microbial activity (Carter 2007). Our study aimed to research the effects of carcass decomposition on soil pH, attempting to correlate the independent variables of distance from carcasses and time of decay. We predicted there will be a spike in soil basicity in the areas around the cadaver decomposition islands.</a:t>
            </a:r>
            <a:endParaRPr sz="3000"/>
          </a:p>
        </p:txBody>
      </p:sp>
      <p:graphicFrame>
        <p:nvGraphicFramePr>
          <p:cNvPr id="109" name="Google Shape;109;p13"/>
          <p:cNvGraphicFramePr/>
          <p:nvPr/>
        </p:nvGraphicFramePr>
        <p:xfrm>
          <a:off x="16777763" y="15168075"/>
          <a:ext cx="9744400" cy="2003100"/>
        </p:xfrm>
        <a:graphic>
          <a:graphicData uri="http://schemas.openxmlformats.org/drawingml/2006/table">
            <a:tbl>
              <a:tblPr>
                <a:noFill/>
              </a:tblPr>
              <a:tblGrid>
                <a:gridCol w="2259075">
                  <a:extLst>
                    <a:ext uri="{9D8B030D-6E8A-4147-A177-3AD203B41FA5}">
                      <a16:colId xmlns:a16="http://schemas.microsoft.com/office/drawing/2014/main" val="20000"/>
                    </a:ext>
                  </a:extLst>
                </a:gridCol>
                <a:gridCol w="2132125">
                  <a:extLst>
                    <a:ext uri="{9D8B030D-6E8A-4147-A177-3AD203B41FA5}">
                      <a16:colId xmlns:a16="http://schemas.microsoft.com/office/drawing/2014/main" val="20001"/>
                    </a:ext>
                  </a:extLst>
                </a:gridCol>
                <a:gridCol w="2752600">
                  <a:extLst>
                    <a:ext uri="{9D8B030D-6E8A-4147-A177-3AD203B41FA5}">
                      <a16:colId xmlns:a16="http://schemas.microsoft.com/office/drawing/2014/main" val="20002"/>
                    </a:ext>
                  </a:extLst>
                </a:gridCol>
                <a:gridCol w="2600600">
                  <a:extLst>
                    <a:ext uri="{9D8B030D-6E8A-4147-A177-3AD203B41FA5}">
                      <a16:colId xmlns:a16="http://schemas.microsoft.com/office/drawing/2014/main" val="20003"/>
                    </a:ext>
                  </a:extLst>
                </a:gridCol>
              </a:tblGrid>
              <a:tr h="1090100">
                <a:tc>
                  <a:txBody>
                    <a:bodyPr/>
                    <a:lstStyle/>
                    <a:p>
                      <a:pPr marL="0" lvl="0" indent="0" algn="ctr" rtl="0">
                        <a:spcBef>
                          <a:spcPts val="0"/>
                        </a:spcBef>
                        <a:spcAft>
                          <a:spcPts val="0"/>
                        </a:spcAft>
                        <a:buNone/>
                      </a:pPr>
                      <a:r>
                        <a:rPr lang="en-US" sz="3000"/>
                        <a:t>Sample</a:t>
                      </a:r>
                      <a:endParaRPr sz="3000"/>
                    </a:p>
                  </a:txBody>
                  <a:tcPr marL="63500" marR="63500" marT="63500" marB="63500"/>
                </a:tc>
                <a:tc>
                  <a:txBody>
                    <a:bodyPr/>
                    <a:lstStyle/>
                    <a:p>
                      <a:pPr marL="0" lvl="0" indent="0" algn="ctr" rtl="0">
                        <a:spcBef>
                          <a:spcPts val="0"/>
                        </a:spcBef>
                        <a:spcAft>
                          <a:spcPts val="0"/>
                        </a:spcAft>
                        <a:buNone/>
                      </a:pPr>
                      <a:r>
                        <a:rPr lang="en-US" sz="3000"/>
                        <a:t>Control</a:t>
                      </a:r>
                      <a:endParaRPr sz="3000"/>
                    </a:p>
                  </a:txBody>
                  <a:tcPr marL="63500" marR="63500" marT="63500" marB="63500"/>
                </a:tc>
                <a:tc>
                  <a:txBody>
                    <a:bodyPr/>
                    <a:lstStyle/>
                    <a:p>
                      <a:pPr marL="0" lvl="0" indent="0" algn="ctr" rtl="0">
                        <a:spcBef>
                          <a:spcPts val="0"/>
                        </a:spcBef>
                        <a:spcAft>
                          <a:spcPts val="0"/>
                        </a:spcAft>
                        <a:buNone/>
                      </a:pPr>
                      <a:r>
                        <a:rPr lang="en-US" sz="3000"/>
                        <a:t>30cm around the head </a:t>
                      </a:r>
                      <a:endParaRPr sz="3000"/>
                    </a:p>
                  </a:txBody>
                  <a:tcPr marL="63500" marR="63500" marT="63500" marB="63500"/>
                </a:tc>
                <a:tc>
                  <a:txBody>
                    <a:bodyPr/>
                    <a:lstStyle/>
                    <a:p>
                      <a:pPr marL="0" lvl="0" indent="0" algn="ctr" rtl="0">
                        <a:spcBef>
                          <a:spcPts val="0"/>
                        </a:spcBef>
                        <a:spcAft>
                          <a:spcPts val="0"/>
                        </a:spcAft>
                        <a:buNone/>
                      </a:pPr>
                      <a:r>
                        <a:rPr lang="en-US" sz="3000"/>
                        <a:t>Under head</a:t>
                      </a:r>
                      <a:endParaRPr sz="3000"/>
                    </a:p>
                  </a:txBody>
                  <a:tcPr marL="63500" marR="63500" marT="63500" marB="63500"/>
                </a:tc>
                <a:extLst>
                  <a:ext uri="{0D108BD9-81ED-4DB2-BD59-A6C34878D82A}">
                    <a16:rowId xmlns:a16="http://schemas.microsoft.com/office/drawing/2014/main" val="10000"/>
                  </a:ext>
                </a:extLst>
              </a:tr>
              <a:tr h="913000">
                <a:tc>
                  <a:txBody>
                    <a:bodyPr/>
                    <a:lstStyle/>
                    <a:p>
                      <a:pPr marL="0" lvl="0" indent="0" algn="ctr" rtl="0">
                        <a:spcBef>
                          <a:spcPts val="0"/>
                        </a:spcBef>
                        <a:spcAft>
                          <a:spcPts val="0"/>
                        </a:spcAft>
                        <a:buNone/>
                      </a:pPr>
                      <a:r>
                        <a:rPr lang="en-US" sz="3000"/>
                        <a:t>Average pH</a:t>
                      </a:r>
                      <a:endParaRPr sz="3000"/>
                    </a:p>
                  </a:txBody>
                  <a:tcPr marL="63500" marR="63500" marT="63500" marB="63500"/>
                </a:tc>
                <a:tc>
                  <a:txBody>
                    <a:bodyPr/>
                    <a:lstStyle/>
                    <a:p>
                      <a:pPr marL="0" lvl="0" indent="0" algn="ctr" rtl="0">
                        <a:spcBef>
                          <a:spcPts val="0"/>
                        </a:spcBef>
                        <a:spcAft>
                          <a:spcPts val="0"/>
                        </a:spcAft>
                        <a:buNone/>
                      </a:pPr>
                      <a:r>
                        <a:rPr lang="en-US" sz="3000"/>
                        <a:t>6</a:t>
                      </a:r>
                      <a:endParaRPr sz="3000"/>
                    </a:p>
                  </a:txBody>
                  <a:tcPr marL="63500" marR="63500" marT="63500" marB="63500"/>
                </a:tc>
                <a:tc>
                  <a:txBody>
                    <a:bodyPr/>
                    <a:lstStyle/>
                    <a:p>
                      <a:pPr marL="0" lvl="0" indent="0" algn="ctr" rtl="0">
                        <a:spcBef>
                          <a:spcPts val="0"/>
                        </a:spcBef>
                        <a:spcAft>
                          <a:spcPts val="0"/>
                        </a:spcAft>
                        <a:buNone/>
                      </a:pPr>
                      <a:r>
                        <a:rPr lang="en-US" sz="3000"/>
                        <a:t>6</a:t>
                      </a:r>
                      <a:endParaRPr sz="3000"/>
                    </a:p>
                  </a:txBody>
                  <a:tcPr marL="63500" marR="63500" marT="63500" marB="63500"/>
                </a:tc>
                <a:tc>
                  <a:txBody>
                    <a:bodyPr/>
                    <a:lstStyle/>
                    <a:p>
                      <a:pPr marL="0" lvl="0" indent="0" algn="ctr" rtl="0">
                        <a:spcBef>
                          <a:spcPts val="0"/>
                        </a:spcBef>
                        <a:spcAft>
                          <a:spcPts val="0"/>
                        </a:spcAft>
                        <a:buNone/>
                      </a:pPr>
                      <a:r>
                        <a:rPr lang="en-US" sz="3000"/>
                        <a:t>9</a:t>
                      </a:r>
                      <a:endParaRPr sz="3000"/>
                    </a:p>
                  </a:txBody>
                  <a:tcPr marL="63500" marR="63500" marT="63500" marB="63500"/>
                </a:tc>
                <a:extLst>
                  <a:ext uri="{0D108BD9-81ED-4DB2-BD59-A6C34878D82A}">
                    <a16:rowId xmlns:a16="http://schemas.microsoft.com/office/drawing/2014/main" val="10001"/>
                  </a:ext>
                </a:extLst>
              </a:tr>
            </a:tbl>
          </a:graphicData>
        </a:graphic>
      </p:graphicFrame>
      <p:sp>
        <p:nvSpPr>
          <p:cNvPr id="110" name="Google Shape;110;p13"/>
          <p:cNvSpPr txBox="1"/>
          <p:nvPr/>
        </p:nvSpPr>
        <p:spPr>
          <a:xfrm>
            <a:off x="457200" y="457200"/>
            <a:ext cx="3000000" cy="3000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900">
                <a:solidFill>
                  <a:srgbClr val="4A86E8"/>
                </a:solidFill>
                <a:latin typeface="Times New Roman"/>
                <a:ea typeface="Times New Roman"/>
                <a:cs typeface="Times New Roman"/>
                <a:sym typeface="Times New Roman"/>
              </a:rPr>
              <a:t>Table 1. Summary of Results 04/24/19</a:t>
            </a:r>
            <a:endParaRPr sz="900">
              <a:solidFill>
                <a:srgbClr val="4A86E8"/>
              </a:solidFill>
              <a:latin typeface="Times New Roman"/>
              <a:ea typeface="Times New Roman"/>
              <a:cs typeface="Times New Roman"/>
              <a:sym typeface="Times New Roman"/>
            </a:endParaRPr>
          </a:p>
        </p:txBody>
      </p:sp>
      <p:graphicFrame>
        <p:nvGraphicFramePr>
          <p:cNvPr id="111" name="Google Shape;111;p13"/>
          <p:cNvGraphicFramePr/>
          <p:nvPr/>
        </p:nvGraphicFramePr>
        <p:xfrm>
          <a:off x="16729588" y="18524105"/>
          <a:ext cx="9840750" cy="1868800"/>
        </p:xfrm>
        <a:graphic>
          <a:graphicData uri="http://schemas.openxmlformats.org/drawingml/2006/table">
            <a:tbl>
              <a:tblPr>
                <a:noFill/>
              </a:tblPr>
              <a:tblGrid>
                <a:gridCol w="3280250">
                  <a:extLst>
                    <a:ext uri="{9D8B030D-6E8A-4147-A177-3AD203B41FA5}">
                      <a16:colId xmlns:a16="http://schemas.microsoft.com/office/drawing/2014/main" val="20000"/>
                    </a:ext>
                  </a:extLst>
                </a:gridCol>
                <a:gridCol w="3280250">
                  <a:extLst>
                    <a:ext uri="{9D8B030D-6E8A-4147-A177-3AD203B41FA5}">
                      <a16:colId xmlns:a16="http://schemas.microsoft.com/office/drawing/2014/main" val="20001"/>
                    </a:ext>
                  </a:extLst>
                </a:gridCol>
                <a:gridCol w="3280250">
                  <a:extLst>
                    <a:ext uri="{9D8B030D-6E8A-4147-A177-3AD203B41FA5}">
                      <a16:colId xmlns:a16="http://schemas.microsoft.com/office/drawing/2014/main" val="20002"/>
                    </a:ext>
                  </a:extLst>
                </a:gridCol>
              </a:tblGrid>
              <a:tr h="1041300">
                <a:tc>
                  <a:txBody>
                    <a:bodyPr/>
                    <a:lstStyle/>
                    <a:p>
                      <a:pPr marL="0" lvl="0" indent="0" algn="ctr" rtl="0">
                        <a:spcBef>
                          <a:spcPts val="0"/>
                        </a:spcBef>
                        <a:spcAft>
                          <a:spcPts val="0"/>
                        </a:spcAft>
                        <a:buNone/>
                      </a:pPr>
                      <a:r>
                        <a:rPr lang="en-US" sz="3000"/>
                        <a:t>Sample</a:t>
                      </a:r>
                      <a:endParaRPr sz="3000"/>
                    </a:p>
                  </a:txBody>
                  <a:tcPr marL="63500" marR="63500" marT="63500" marB="63500"/>
                </a:tc>
                <a:tc>
                  <a:txBody>
                    <a:bodyPr/>
                    <a:lstStyle/>
                    <a:p>
                      <a:pPr marL="0" lvl="0" indent="0" algn="ctr" rtl="0">
                        <a:spcBef>
                          <a:spcPts val="0"/>
                        </a:spcBef>
                        <a:spcAft>
                          <a:spcPts val="0"/>
                        </a:spcAft>
                        <a:buNone/>
                      </a:pPr>
                      <a:r>
                        <a:rPr lang="en-US" sz="3000"/>
                        <a:t>H4A</a:t>
                      </a:r>
                      <a:endParaRPr sz="3000"/>
                    </a:p>
                  </a:txBody>
                  <a:tcPr marL="63500" marR="63500" marT="63500" marB="63500"/>
                </a:tc>
                <a:tc>
                  <a:txBody>
                    <a:bodyPr/>
                    <a:lstStyle/>
                    <a:p>
                      <a:pPr marL="0" lvl="0" indent="0" algn="ctr" rtl="0">
                        <a:spcBef>
                          <a:spcPts val="0"/>
                        </a:spcBef>
                        <a:spcAft>
                          <a:spcPts val="0"/>
                        </a:spcAft>
                        <a:buNone/>
                      </a:pPr>
                      <a:r>
                        <a:rPr lang="en-US" sz="3000"/>
                        <a:t>H1A</a:t>
                      </a:r>
                      <a:endParaRPr sz="3000"/>
                    </a:p>
                  </a:txBody>
                  <a:tcPr marL="63500" marR="63500" marT="63500" marB="63500"/>
                </a:tc>
                <a:extLst>
                  <a:ext uri="{0D108BD9-81ED-4DB2-BD59-A6C34878D82A}">
                    <a16:rowId xmlns:a16="http://schemas.microsoft.com/office/drawing/2014/main" val="10000"/>
                  </a:ext>
                </a:extLst>
              </a:tr>
              <a:tr h="827500">
                <a:tc>
                  <a:txBody>
                    <a:bodyPr/>
                    <a:lstStyle/>
                    <a:p>
                      <a:pPr marL="0" lvl="0" indent="0" algn="ctr" rtl="0">
                        <a:spcBef>
                          <a:spcPts val="0"/>
                        </a:spcBef>
                        <a:spcAft>
                          <a:spcPts val="0"/>
                        </a:spcAft>
                        <a:buNone/>
                      </a:pPr>
                      <a:r>
                        <a:rPr lang="en-US" sz="3000"/>
                        <a:t>Average pH</a:t>
                      </a:r>
                      <a:endParaRPr sz="3000"/>
                    </a:p>
                  </a:txBody>
                  <a:tcPr marL="63500" marR="63500" marT="63500" marB="63500"/>
                </a:tc>
                <a:tc>
                  <a:txBody>
                    <a:bodyPr/>
                    <a:lstStyle/>
                    <a:p>
                      <a:pPr marL="0" lvl="0" indent="0" algn="ctr" rtl="0">
                        <a:spcBef>
                          <a:spcPts val="0"/>
                        </a:spcBef>
                        <a:spcAft>
                          <a:spcPts val="0"/>
                        </a:spcAft>
                        <a:buNone/>
                      </a:pPr>
                      <a:r>
                        <a:rPr lang="en-US" sz="3000"/>
                        <a:t>7</a:t>
                      </a:r>
                      <a:endParaRPr sz="3000"/>
                    </a:p>
                  </a:txBody>
                  <a:tcPr marL="63500" marR="63500" marT="63500" marB="63500"/>
                </a:tc>
                <a:tc>
                  <a:txBody>
                    <a:bodyPr/>
                    <a:lstStyle/>
                    <a:p>
                      <a:pPr marL="0" lvl="0" indent="0" algn="ctr" rtl="0">
                        <a:spcBef>
                          <a:spcPts val="0"/>
                        </a:spcBef>
                        <a:spcAft>
                          <a:spcPts val="0"/>
                        </a:spcAft>
                        <a:buNone/>
                      </a:pPr>
                      <a:r>
                        <a:rPr lang="en-US" sz="3000"/>
                        <a:t>6</a:t>
                      </a:r>
                      <a:endParaRPr sz="3000"/>
                    </a:p>
                  </a:txBody>
                  <a:tcPr marL="63500" marR="63500" marT="63500" marB="63500"/>
                </a:tc>
                <a:extLst>
                  <a:ext uri="{0D108BD9-81ED-4DB2-BD59-A6C34878D82A}">
                    <a16:rowId xmlns:a16="http://schemas.microsoft.com/office/drawing/2014/main" val="10001"/>
                  </a:ext>
                </a:extLst>
              </a:tr>
            </a:tbl>
          </a:graphicData>
        </a:graphic>
      </p:graphicFrame>
      <p:sp>
        <p:nvSpPr>
          <p:cNvPr id="112" name="Google Shape;112;p13"/>
          <p:cNvSpPr txBox="1"/>
          <p:nvPr/>
        </p:nvSpPr>
        <p:spPr>
          <a:xfrm>
            <a:off x="23618550" y="11329375"/>
            <a:ext cx="3000000" cy="3000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1200">
              <a:latin typeface="Times New Roman"/>
              <a:ea typeface="Times New Roman"/>
              <a:cs typeface="Times New Roman"/>
              <a:sym typeface="Times New Roman"/>
            </a:endParaRPr>
          </a:p>
        </p:txBody>
      </p:sp>
      <p:graphicFrame>
        <p:nvGraphicFramePr>
          <p:cNvPr id="113" name="Google Shape;113;p13"/>
          <p:cNvGraphicFramePr/>
          <p:nvPr/>
        </p:nvGraphicFramePr>
        <p:xfrm>
          <a:off x="16753688" y="21846000"/>
          <a:ext cx="9792575" cy="1779975"/>
        </p:xfrm>
        <a:graphic>
          <a:graphicData uri="http://schemas.openxmlformats.org/drawingml/2006/table">
            <a:tbl>
              <a:tblPr>
                <a:noFill/>
              </a:tblPr>
              <a:tblGrid>
                <a:gridCol w="3232075">
                  <a:extLst>
                    <a:ext uri="{9D8B030D-6E8A-4147-A177-3AD203B41FA5}">
                      <a16:colId xmlns:a16="http://schemas.microsoft.com/office/drawing/2014/main" val="20000"/>
                    </a:ext>
                  </a:extLst>
                </a:gridCol>
                <a:gridCol w="3280250">
                  <a:extLst>
                    <a:ext uri="{9D8B030D-6E8A-4147-A177-3AD203B41FA5}">
                      <a16:colId xmlns:a16="http://schemas.microsoft.com/office/drawing/2014/main" val="20001"/>
                    </a:ext>
                  </a:extLst>
                </a:gridCol>
                <a:gridCol w="3280250">
                  <a:extLst>
                    <a:ext uri="{9D8B030D-6E8A-4147-A177-3AD203B41FA5}">
                      <a16:colId xmlns:a16="http://schemas.microsoft.com/office/drawing/2014/main" val="20002"/>
                    </a:ext>
                  </a:extLst>
                </a:gridCol>
              </a:tblGrid>
              <a:tr h="900500">
                <a:tc>
                  <a:txBody>
                    <a:bodyPr/>
                    <a:lstStyle/>
                    <a:p>
                      <a:pPr marL="0" lvl="0" indent="0" algn="ctr" rtl="0">
                        <a:spcBef>
                          <a:spcPts val="0"/>
                        </a:spcBef>
                        <a:spcAft>
                          <a:spcPts val="0"/>
                        </a:spcAft>
                        <a:buNone/>
                      </a:pPr>
                      <a:r>
                        <a:rPr lang="en-US" sz="3000"/>
                        <a:t>Sample</a:t>
                      </a:r>
                      <a:endParaRPr sz="3000"/>
                    </a:p>
                  </a:txBody>
                  <a:tcPr marL="63500" marR="63500" marT="63500" marB="63500"/>
                </a:tc>
                <a:tc>
                  <a:txBody>
                    <a:bodyPr/>
                    <a:lstStyle/>
                    <a:p>
                      <a:pPr marL="0" lvl="0" indent="0" algn="ctr" rtl="0">
                        <a:spcBef>
                          <a:spcPts val="0"/>
                        </a:spcBef>
                        <a:spcAft>
                          <a:spcPts val="0"/>
                        </a:spcAft>
                        <a:buNone/>
                      </a:pPr>
                      <a:r>
                        <a:rPr lang="en-US" sz="3000"/>
                        <a:t>H4A</a:t>
                      </a:r>
                      <a:endParaRPr sz="3000"/>
                    </a:p>
                  </a:txBody>
                  <a:tcPr marL="63500" marR="63500" marT="63500" marB="63500"/>
                </a:tc>
                <a:tc>
                  <a:txBody>
                    <a:bodyPr/>
                    <a:lstStyle/>
                    <a:p>
                      <a:pPr marL="0" lvl="0" indent="0" algn="ctr" rtl="0">
                        <a:spcBef>
                          <a:spcPts val="0"/>
                        </a:spcBef>
                        <a:spcAft>
                          <a:spcPts val="0"/>
                        </a:spcAft>
                        <a:buNone/>
                      </a:pPr>
                      <a:r>
                        <a:rPr lang="en-US" sz="3000"/>
                        <a:t>H3A</a:t>
                      </a:r>
                      <a:endParaRPr sz="3000"/>
                    </a:p>
                  </a:txBody>
                  <a:tcPr marL="63500" marR="63500" marT="63500" marB="63500"/>
                </a:tc>
                <a:extLst>
                  <a:ext uri="{0D108BD9-81ED-4DB2-BD59-A6C34878D82A}">
                    <a16:rowId xmlns:a16="http://schemas.microsoft.com/office/drawing/2014/main" val="10000"/>
                  </a:ext>
                </a:extLst>
              </a:tr>
              <a:tr h="879475">
                <a:tc>
                  <a:txBody>
                    <a:bodyPr/>
                    <a:lstStyle/>
                    <a:p>
                      <a:pPr marL="0" lvl="0" indent="0" algn="ctr" rtl="0">
                        <a:spcBef>
                          <a:spcPts val="0"/>
                        </a:spcBef>
                        <a:spcAft>
                          <a:spcPts val="0"/>
                        </a:spcAft>
                        <a:buNone/>
                      </a:pPr>
                      <a:r>
                        <a:rPr lang="en-US" sz="3000"/>
                        <a:t>Average pH</a:t>
                      </a:r>
                      <a:endParaRPr sz="3000"/>
                    </a:p>
                  </a:txBody>
                  <a:tcPr marL="63500" marR="63500" marT="63500" marB="63500"/>
                </a:tc>
                <a:tc>
                  <a:txBody>
                    <a:bodyPr/>
                    <a:lstStyle/>
                    <a:p>
                      <a:pPr marL="0" lvl="0" indent="0" algn="ctr" rtl="0">
                        <a:spcBef>
                          <a:spcPts val="0"/>
                        </a:spcBef>
                        <a:spcAft>
                          <a:spcPts val="0"/>
                        </a:spcAft>
                        <a:buNone/>
                      </a:pPr>
                      <a:r>
                        <a:rPr lang="en-US" sz="3000"/>
                        <a:t>7</a:t>
                      </a:r>
                      <a:endParaRPr sz="3000"/>
                    </a:p>
                  </a:txBody>
                  <a:tcPr marL="63500" marR="63500" marT="63500" marB="63500"/>
                </a:tc>
                <a:tc>
                  <a:txBody>
                    <a:bodyPr/>
                    <a:lstStyle/>
                    <a:p>
                      <a:pPr marL="0" lvl="0" indent="0" algn="ctr" rtl="0">
                        <a:spcBef>
                          <a:spcPts val="0"/>
                        </a:spcBef>
                        <a:spcAft>
                          <a:spcPts val="0"/>
                        </a:spcAft>
                        <a:buNone/>
                      </a:pPr>
                      <a:r>
                        <a:rPr lang="en-US" sz="3000"/>
                        <a:t>7</a:t>
                      </a:r>
                      <a:endParaRPr sz="3000"/>
                    </a:p>
                  </a:txBody>
                  <a:tcPr marL="63500" marR="63500" marT="63500" marB="63500"/>
                </a:tc>
                <a:extLst>
                  <a:ext uri="{0D108BD9-81ED-4DB2-BD59-A6C34878D82A}">
                    <a16:rowId xmlns:a16="http://schemas.microsoft.com/office/drawing/2014/main" val="10001"/>
                  </a:ext>
                </a:extLst>
              </a:tr>
            </a:tbl>
          </a:graphicData>
        </a:graphic>
      </p:graphicFrame>
      <p:sp>
        <p:nvSpPr>
          <p:cNvPr id="114" name="Google Shape;114;p13"/>
          <p:cNvSpPr txBox="1"/>
          <p:nvPr/>
        </p:nvSpPr>
        <p:spPr>
          <a:xfrm>
            <a:off x="18121075" y="17546650"/>
            <a:ext cx="7057800" cy="899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sz="3000"/>
              <a:t>Table 2. Summary of Results 04/30/19</a:t>
            </a:r>
            <a:endParaRPr sz="3000"/>
          </a:p>
          <a:p>
            <a:pPr marL="0" lvl="0" indent="0" algn="l" rtl="0">
              <a:spcBef>
                <a:spcPts val="0"/>
              </a:spcBef>
              <a:spcAft>
                <a:spcPts val="0"/>
              </a:spcAft>
              <a:buNone/>
            </a:pPr>
            <a:endParaRPr sz="3000"/>
          </a:p>
        </p:txBody>
      </p:sp>
      <p:sp>
        <p:nvSpPr>
          <p:cNvPr id="115" name="Google Shape;115;p13"/>
          <p:cNvSpPr txBox="1"/>
          <p:nvPr/>
        </p:nvSpPr>
        <p:spPr>
          <a:xfrm>
            <a:off x="18121063" y="21106600"/>
            <a:ext cx="7057800" cy="899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sz="3000"/>
              <a:t>Table 3. Summary of Results 05/20/19</a:t>
            </a:r>
            <a:endParaRPr sz="3000"/>
          </a:p>
          <a:p>
            <a:pPr marL="0" lvl="0" indent="0" algn="l" rtl="0">
              <a:spcBef>
                <a:spcPts val="0"/>
              </a:spcBef>
              <a:spcAft>
                <a:spcPts val="0"/>
              </a:spcAft>
              <a:buNone/>
            </a:pPr>
            <a:endParaRPr sz="3000"/>
          </a:p>
        </p:txBody>
      </p:sp>
      <p:pic>
        <p:nvPicPr>
          <p:cNvPr id="116" name="Google Shape;116;p13"/>
          <p:cNvPicPr preferRelativeResize="0"/>
          <p:nvPr/>
        </p:nvPicPr>
        <p:blipFill>
          <a:blip r:embed="rId7">
            <a:alphaModFix/>
          </a:blip>
          <a:stretch>
            <a:fillRect/>
          </a:stretch>
        </p:blipFill>
        <p:spPr>
          <a:xfrm>
            <a:off x="8788263" y="21028850"/>
            <a:ext cx="3186206" cy="3198800"/>
          </a:xfrm>
          <a:prstGeom prst="rect">
            <a:avLst/>
          </a:prstGeom>
          <a:noFill/>
          <a:ln w="9525" cap="flat" cmpd="sng">
            <a:solidFill>
              <a:schemeClr val="dk1"/>
            </a:solidFill>
            <a:prstDash val="solid"/>
            <a:round/>
            <a:headEnd type="none" w="sm" len="sm"/>
            <a:tailEnd type="none" w="sm" len="sm"/>
          </a:ln>
        </p:spPr>
      </p:pic>
      <p:cxnSp>
        <p:nvCxnSpPr>
          <p:cNvPr id="117" name="Google Shape;117;p13"/>
          <p:cNvCxnSpPr/>
          <p:nvPr/>
        </p:nvCxnSpPr>
        <p:spPr>
          <a:xfrm>
            <a:off x="7069013" y="21149225"/>
            <a:ext cx="3362400" cy="1028700"/>
          </a:xfrm>
          <a:prstGeom prst="straightConnector1">
            <a:avLst/>
          </a:prstGeom>
          <a:noFill/>
          <a:ln w="38100" cap="flat" cmpd="sng">
            <a:solidFill>
              <a:srgbClr val="000000"/>
            </a:solidFill>
            <a:prstDash val="solid"/>
            <a:round/>
            <a:headEnd type="none" w="med" len="med"/>
            <a:tailEnd type="none" w="med" len="med"/>
          </a:ln>
        </p:spPr>
      </p:cxnSp>
      <p:cxnSp>
        <p:nvCxnSpPr>
          <p:cNvPr id="118" name="Google Shape;118;p13"/>
          <p:cNvCxnSpPr/>
          <p:nvPr/>
        </p:nvCxnSpPr>
        <p:spPr>
          <a:xfrm rot="10800000" flipH="1">
            <a:off x="7078538" y="22658575"/>
            <a:ext cx="3363900" cy="1457700"/>
          </a:xfrm>
          <a:prstGeom prst="straightConnector1">
            <a:avLst/>
          </a:prstGeom>
          <a:noFill/>
          <a:ln w="38100" cap="flat" cmpd="sng">
            <a:solidFill>
              <a:schemeClr val="dk2"/>
            </a:solidFill>
            <a:prstDash val="solid"/>
            <a:round/>
            <a:headEnd type="none" w="med" len="med"/>
            <a:tailEnd type="none" w="med" len="med"/>
          </a:ln>
        </p:spPr>
      </p:cxnSp>
      <p:pic>
        <p:nvPicPr>
          <p:cNvPr id="119" name="Google Shape;119;p13"/>
          <p:cNvPicPr preferRelativeResize="0"/>
          <p:nvPr/>
        </p:nvPicPr>
        <p:blipFill>
          <a:blip r:embed="rId8">
            <a:alphaModFix/>
          </a:blip>
          <a:stretch>
            <a:fillRect/>
          </a:stretch>
        </p:blipFill>
        <p:spPr>
          <a:xfrm>
            <a:off x="30144825" y="14069250"/>
            <a:ext cx="4239606" cy="3946300"/>
          </a:xfrm>
          <a:prstGeom prst="rect">
            <a:avLst/>
          </a:prstGeom>
          <a:noFill/>
          <a:ln w="9525" cap="flat" cmpd="sng">
            <a:solidFill>
              <a:schemeClr val="dk1"/>
            </a:solidFill>
            <a:prstDash val="solid"/>
            <a:round/>
            <a:headEnd type="none" w="sm" len="sm"/>
            <a:tailEnd type="none" w="sm" len="sm"/>
          </a:ln>
        </p:spPr>
      </p:pic>
      <p:pic>
        <p:nvPicPr>
          <p:cNvPr id="120" name="Google Shape;120;p13"/>
          <p:cNvPicPr preferRelativeResize="0"/>
          <p:nvPr/>
        </p:nvPicPr>
        <p:blipFill>
          <a:blip r:embed="rId9">
            <a:alphaModFix/>
          </a:blip>
          <a:stretch>
            <a:fillRect/>
          </a:stretch>
        </p:blipFill>
        <p:spPr>
          <a:xfrm>
            <a:off x="35959850" y="14058838"/>
            <a:ext cx="3842699" cy="3967130"/>
          </a:xfrm>
          <a:prstGeom prst="rect">
            <a:avLst/>
          </a:prstGeom>
          <a:noFill/>
          <a:ln w="9525" cap="flat" cmpd="sng">
            <a:solidFill>
              <a:schemeClr val="dk1"/>
            </a:solidFill>
            <a:prstDash val="solid"/>
            <a:round/>
            <a:headEnd type="none" w="sm" len="sm"/>
            <a:tailEnd type="none" w="sm" len="sm"/>
          </a:ln>
        </p:spPr>
      </p:pic>
      <p:sp>
        <p:nvSpPr>
          <p:cNvPr id="121" name="Google Shape;121;p13"/>
          <p:cNvSpPr txBox="1"/>
          <p:nvPr/>
        </p:nvSpPr>
        <p:spPr>
          <a:xfrm>
            <a:off x="31127550" y="18110238"/>
            <a:ext cx="11353800" cy="99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a:t>Fig 2. Plot design and carcass staggering</a:t>
            </a:r>
            <a:endParaRPr sz="3000"/>
          </a:p>
          <a:p>
            <a:pPr marL="0" lvl="0" indent="0" algn="l" rtl="0">
              <a:spcBef>
                <a:spcPts val="0"/>
              </a:spcBef>
              <a:spcAft>
                <a:spcPts val="0"/>
              </a:spcAft>
              <a:buNone/>
            </a:pPr>
            <a:endParaRPr sz="3000"/>
          </a:p>
        </p:txBody>
      </p:sp>
    </p:spTree>
    <p:extLst>
      <p:ext uri="{BB962C8B-B14F-4D97-AF65-F5344CB8AC3E}">
        <p14:creationId xmlns:p14="http://schemas.microsoft.com/office/powerpoint/2010/main" val="3822095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ext Box 25"/>
          <p:cNvSpPr txBox="1">
            <a:spLocks noChangeArrowheads="1"/>
          </p:cNvSpPr>
          <p:nvPr/>
        </p:nvSpPr>
        <p:spPr bwMode="auto">
          <a:xfrm>
            <a:off x="1634249" y="7663577"/>
            <a:ext cx="12554712" cy="9650952"/>
          </a:xfrm>
          <a:prstGeom prst="rect">
            <a:avLst/>
          </a:prstGeom>
          <a:solidFill>
            <a:srgbClr val="FFFFFF"/>
          </a:solidFill>
          <a:ln w="9525">
            <a:noFill/>
            <a:miter lim="800000"/>
            <a:headEnd/>
            <a:tailEnd/>
          </a:ln>
        </p:spPr>
        <p:txBody>
          <a:bodyPr wrap="square" lIns="169775" tIns="84888" rIns="169775" bIns="84888">
            <a:prstTxWarp prst="textNoShape">
              <a:avLst/>
            </a:prstTxWarp>
            <a:spAutoFit/>
          </a:bodyPr>
          <a:lstStyle/>
          <a:p>
            <a:r>
              <a:rPr lang="en-US" sz="2800" dirty="0"/>
              <a:t>	The ecosystems of our planet will change over time. Phenology is the study of the ”relationship between climate and ecological change over time.” (Merriam-Webster) It’s important to keep track of how fungi are responding to that change to give us much-needed insight into the mysterious world of fungal species, the silent recyclers of the woods  and potentially healers of the human body. </a:t>
            </a:r>
            <a:br>
              <a:rPr lang="en-US" sz="2800" dirty="0"/>
            </a:br>
            <a:r>
              <a:rPr lang="en-US" sz="2800" dirty="0"/>
              <a:t>	Research has shown that mycorrhizal fungi can respond to levels of low climate moisture by either spreading their hyphae further, or by drying out and shrinking, depending on the substrate (Getty 2016). Contrarywise, according to unpublished research by Lane Community College students Alder et al (2017), found that there was no significant correlation between precipitation and species richness on LCC campus.</a:t>
            </a:r>
            <a:br>
              <a:rPr lang="en-US" sz="2800" dirty="0"/>
            </a:br>
            <a:r>
              <a:rPr lang="en-US" sz="2800" dirty="0"/>
              <a:t>	Knowing that mycorrhizal fungi need water to produce fruiting bodies (Arora), we set out to discover the link between precipitation and the richness of mycorrhizal fruiting bodies on LCC campus. We hypothesized that higher precipitation the month before collection would result in a higher species richness of Mycorrhizal fungi because the mycelium will expand into other substrates, which would help expand species richness. </a:t>
            </a:r>
            <a:br>
              <a:rPr lang="en-US" sz="2800" dirty="0"/>
            </a:br>
            <a:r>
              <a:rPr lang="en-US" sz="2800" dirty="0"/>
              <a:t>	We checked the null hypothesis, that precipitation levels were independent of mycorrhizal species richness, against our own hypothesis, that precipitation levels were strongly positively correlated with mycorrhizal richness over time.</a:t>
            </a:r>
            <a:endParaRPr lang="en-US" sz="2800" dirty="0">
              <a:latin typeface="Times New Roman"/>
              <a:cs typeface="Times New Roman"/>
            </a:endParaRPr>
          </a:p>
        </p:txBody>
      </p:sp>
      <p:sp>
        <p:nvSpPr>
          <p:cNvPr id="14344" name="Text Box 23"/>
          <p:cNvSpPr txBox="1">
            <a:spLocks noChangeArrowheads="1"/>
          </p:cNvSpPr>
          <p:nvPr/>
        </p:nvSpPr>
        <p:spPr bwMode="auto">
          <a:xfrm>
            <a:off x="29676599" y="15505299"/>
            <a:ext cx="12020827" cy="5711412"/>
          </a:xfrm>
          <a:prstGeom prst="rect">
            <a:avLst/>
          </a:prstGeom>
          <a:noFill/>
          <a:ln w="9525">
            <a:noFill/>
            <a:miter lim="800000"/>
            <a:headEnd/>
            <a:tailEnd/>
          </a:ln>
        </p:spPr>
        <p:txBody>
          <a:bodyPr wrap="square" lIns="169775" tIns="84888" rIns="169775" bIns="84888">
            <a:prstTxWarp prst="textNoShape">
              <a:avLst/>
            </a:prstTxWarp>
            <a:spAutoFit/>
          </a:bodyPr>
          <a:lstStyle/>
          <a:p>
            <a:pPr lvl="0"/>
            <a:r>
              <a:rPr lang="en-US" sz="3000" dirty="0"/>
              <a:t>	Research suggest that the size of fruiting bodies is affected by precipitation, humidity and first frost dates (Getty 2016). Interesting future results may appear if the size and weight of sporocarps are measured, including volume and total mass. Results of rainfall vs. total sporocarp mass could be measured, giving us an understanding of how precipitation affects mushroom size on LCC campus. </a:t>
            </a:r>
          </a:p>
          <a:p>
            <a:pPr lvl="0"/>
            <a:r>
              <a:rPr lang="en-US" sz="3000" dirty="0"/>
              <a:t>	 Some fruiting bodies will not start producing until they experience certain temperatures and humidity (Arora). For clearer future results, temperature and humidity could be recorded. This would give us a better understanding of when and why mycelium produces fruiting bodies and how it affects the richness and abundance of mushrooms on LCC campus.</a:t>
            </a:r>
          </a:p>
        </p:txBody>
      </p:sp>
      <p:pic>
        <p:nvPicPr>
          <p:cNvPr id="14351" name="Picture 9" descr="MUSC_TAG_REV"/>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84406" y="1619250"/>
            <a:ext cx="4813299" cy="2479148"/>
          </a:xfrm>
          <a:prstGeom prst="rect">
            <a:avLst/>
          </a:prstGeom>
          <a:noFill/>
          <a:ln w="9525">
            <a:noFill/>
            <a:miter lim="800000"/>
            <a:headEnd/>
            <a:tailEnd/>
          </a:ln>
        </p:spPr>
      </p:pic>
      <p:sp>
        <p:nvSpPr>
          <p:cNvPr id="29" name="Rounded Rectangle 28"/>
          <p:cNvSpPr/>
          <p:nvPr/>
        </p:nvSpPr>
        <p:spPr bwMode="auto">
          <a:xfrm>
            <a:off x="1634249" y="6579173"/>
            <a:ext cx="12550774" cy="923396"/>
          </a:xfrm>
          <a:prstGeom prst="roundRect">
            <a:avLst/>
          </a:prstGeom>
          <a:solidFill>
            <a:srgbClr val="FF6600"/>
          </a:solidFill>
          <a:ln w="9525" cap="flat" cmpd="sng" algn="ctr">
            <a:solidFill>
              <a:schemeClr val="tx1"/>
            </a:solidFill>
            <a:prstDash val="solid"/>
            <a:round/>
            <a:headEnd type="none" w="med" len="med"/>
            <a:tailEnd type="none" w="med" len="med"/>
          </a:ln>
          <a:effectLst/>
        </p:spPr>
        <p:txBody>
          <a:bodyPr lIns="169775" tIns="84888" rIns="169775" bIns="84888">
            <a:prstTxWarp prst="textNoShape">
              <a:avLst/>
            </a:prstTxWarp>
          </a:bodyPr>
          <a:lstStyle/>
          <a:p>
            <a:pPr algn="ctr" eaLnBrk="0" hangingPunct="0">
              <a:defRPr/>
            </a:pPr>
            <a:r>
              <a:rPr lang="en-US" sz="5100" dirty="0">
                <a:solidFill>
                  <a:schemeClr val="bg1"/>
                </a:solidFill>
                <a:latin typeface="Times New Roman"/>
                <a:ea typeface="ヒラギノ角ゴ Pro W3" pitchFamily="37" charset="-128"/>
                <a:cs typeface="Times New Roman"/>
              </a:rPr>
              <a:t>INTRODUCTION</a:t>
            </a:r>
            <a:endParaRPr lang="en-US" dirty="0">
              <a:latin typeface="Times New Roman"/>
              <a:ea typeface="ヒラギノ角ゴ Pro W3" pitchFamily="37" charset="-128"/>
              <a:cs typeface="Times New Roman"/>
            </a:endParaRPr>
          </a:p>
        </p:txBody>
      </p:sp>
      <p:sp>
        <p:nvSpPr>
          <p:cNvPr id="33" name="Rounded Rectangle 32"/>
          <p:cNvSpPr/>
          <p:nvPr/>
        </p:nvSpPr>
        <p:spPr bwMode="auto">
          <a:xfrm>
            <a:off x="15597092" y="6594847"/>
            <a:ext cx="12550775" cy="902231"/>
          </a:xfrm>
          <a:prstGeom prst="roundRect">
            <a:avLst/>
          </a:prstGeom>
          <a:solidFill>
            <a:srgbClr val="098026"/>
          </a:solidFill>
          <a:ln w="9525" cap="flat" cmpd="sng" algn="ctr">
            <a:solidFill>
              <a:schemeClr val="tx1"/>
            </a:solidFill>
            <a:prstDash val="solid"/>
            <a:round/>
            <a:headEnd type="none" w="med" len="med"/>
            <a:tailEnd type="none" w="med" len="med"/>
          </a:ln>
          <a:effectLst/>
        </p:spPr>
        <p:txBody>
          <a:bodyPr lIns="39606" tIns="19803" rIns="39606" bIns="19803">
            <a:prstTxWarp prst="textNoShape">
              <a:avLst/>
            </a:prstTxWarp>
          </a:bodyPr>
          <a:lstStyle/>
          <a:p>
            <a:pPr algn="ctr" eaLnBrk="0" hangingPunct="0">
              <a:defRPr/>
            </a:pPr>
            <a:r>
              <a:rPr lang="en-US" sz="5100" dirty="0">
                <a:solidFill>
                  <a:schemeClr val="bg1"/>
                </a:solidFill>
                <a:latin typeface="Times New Roman"/>
                <a:ea typeface="ヒラギノ角ゴ Pro W3" pitchFamily="37" charset="-128"/>
                <a:cs typeface="Times New Roman"/>
              </a:rPr>
              <a:t>RESULTS</a:t>
            </a:r>
            <a:endParaRPr lang="en-US" sz="5100" dirty="0">
              <a:latin typeface="Times New Roman"/>
              <a:ea typeface="ヒラギノ角ゴ Pro W3" pitchFamily="37" charset="-128"/>
              <a:cs typeface="Times New Roman"/>
            </a:endParaRPr>
          </a:p>
          <a:p>
            <a:pPr algn="ctr" eaLnBrk="0" hangingPunct="0">
              <a:defRPr/>
            </a:pPr>
            <a:endParaRPr lang="en-US" dirty="0">
              <a:latin typeface="Times New Roman"/>
              <a:ea typeface="ヒラギノ角ゴ Pro W3" pitchFamily="37" charset="-128"/>
              <a:cs typeface="Times New Roman"/>
            </a:endParaRPr>
          </a:p>
        </p:txBody>
      </p:sp>
      <p:sp>
        <p:nvSpPr>
          <p:cNvPr id="20" name="Rectangle 19"/>
          <p:cNvSpPr/>
          <p:nvPr/>
        </p:nvSpPr>
        <p:spPr bwMode="auto">
          <a:xfrm>
            <a:off x="0" y="0"/>
            <a:ext cx="43891200" cy="27432000"/>
          </a:xfrm>
          <a:prstGeom prst="rect">
            <a:avLst/>
          </a:prstGeom>
          <a:noFill/>
          <a:ln w="9525" cap="flat" cmpd="sng" algn="ctr">
            <a:solidFill>
              <a:schemeClr val="tx1"/>
            </a:solidFill>
            <a:prstDash val="solid"/>
            <a:round/>
            <a:headEnd type="none" w="med" len="med"/>
            <a:tailEnd type="none" w="med" len="med"/>
          </a:ln>
          <a:effectLst/>
        </p:spPr>
        <p:txBody>
          <a:bodyPr vert="horz" wrap="square" lIns="169775" tIns="84888" rIns="169775" bIns="84888" numCol="1" rtlCol="0" anchor="t" anchorCtr="0" compatLnSpc="1">
            <a:prstTxWarp prst="textNoShape">
              <a:avLst/>
            </a:prstTxWarp>
          </a:bodyPr>
          <a:lstStyle/>
          <a:p>
            <a:pPr defTabSz="1697759" eaLnBrk="0" hangingPunct="0"/>
            <a:endParaRPr lang="en-US" dirty="0">
              <a:latin typeface="Times New Roman"/>
              <a:ea typeface="ヒラギノ角ゴ Pro W3" pitchFamily="80" charset="-128"/>
              <a:cs typeface="Times New Roman"/>
            </a:endParaRPr>
          </a:p>
        </p:txBody>
      </p:sp>
      <mc:AlternateContent xmlns:mc="http://schemas.openxmlformats.org/markup-compatibility/2006" xmlns:a14="http://schemas.microsoft.com/office/drawing/2010/main">
        <mc:Choice Requires="a14">
          <p:sp>
            <p:nvSpPr>
              <p:cNvPr id="75" name="Text Box 25"/>
              <p:cNvSpPr txBox="1">
                <a:spLocks noChangeArrowheads="1"/>
              </p:cNvSpPr>
              <p:nvPr/>
            </p:nvSpPr>
            <p:spPr bwMode="auto">
              <a:xfrm>
                <a:off x="29411626" y="7663577"/>
                <a:ext cx="12554712" cy="6203855"/>
              </a:xfrm>
              <a:prstGeom prst="rect">
                <a:avLst/>
              </a:prstGeom>
              <a:solidFill>
                <a:srgbClr val="FFFFFF"/>
              </a:solidFill>
              <a:ln w="9525">
                <a:noFill/>
                <a:miter lim="800000"/>
                <a:headEnd/>
                <a:tailEnd/>
              </a:ln>
            </p:spPr>
            <p:txBody>
              <a:bodyPr wrap="square" lIns="169775" tIns="84888" rIns="169775" bIns="84888">
                <a:prstTxWarp prst="textNoShape">
                  <a:avLst/>
                </a:prstTxWarp>
                <a:spAutoFit/>
              </a:bodyPr>
              <a:lstStyle/>
              <a:p>
                <a:r>
                  <a:rPr lang="en-US" sz="2800" dirty="0"/>
                  <a:t>	Knowing that hyphae can either dry out or shrink (Getty 2016), we hypothesized that with more precipitation levels, the hyphae/mycelium will expand into other substrates, which would help expand species richness/diversity over time.</a:t>
                </a:r>
              </a:p>
              <a:p>
                <a:r>
                  <a:rPr lang="en-US" sz="2800" dirty="0"/>
                  <a:t>	Originally, we studied the correlation between variables of precipitation and mycorrhizal richness over time, but the data yielded no discernable pattern when time was included.</a:t>
                </a:r>
              </a:p>
              <a:p>
                <a:r>
                  <a:rPr lang="en-US" sz="2800" dirty="0"/>
                  <a:t>	We mapped goodness of fit using linear regression, and expected to see positive correlation of </a:t>
                </a:r>
                <a14:m>
                  <m:oMath xmlns:m="http://schemas.openxmlformats.org/officeDocument/2006/math">
                    <m:sSup>
                      <m:sSupPr>
                        <m:ctrlPr>
                          <a:rPr lang="en-US" sz="2800" i="1" smtClean="0">
                            <a:latin typeface="Cambria Math" panose="02040503050406030204" pitchFamily="18" charset="0"/>
                          </a:rPr>
                        </m:ctrlPr>
                      </m:sSupPr>
                      <m:e>
                        <m:r>
                          <a:rPr lang="en-US" sz="2800" b="0" i="1" smtClean="0">
                            <a:latin typeface="Cambria Math" panose="02040503050406030204" pitchFamily="18" charset="0"/>
                          </a:rPr>
                          <m:t>𝑟</m:t>
                        </m:r>
                      </m:e>
                      <m:sup>
                        <m:r>
                          <a:rPr lang="en-US" sz="2800" b="0" i="1" smtClean="0">
                            <a:latin typeface="Cambria Math" panose="02040503050406030204" pitchFamily="18" charset="0"/>
                          </a:rPr>
                          <m:t>2</m:t>
                        </m:r>
                      </m:sup>
                    </m:sSup>
                    <m:r>
                      <a:rPr lang="en-US" sz="2800" b="0" i="1" smtClean="0">
                        <a:latin typeface="Cambria Math" panose="02040503050406030204" pitchFamily="18" charset="0"/>
                        <a:ea typeface="Cambria Math" panose="02040503050406030204" pitchFamily="18" charset="0"/>
                      </a:rPr>
                      <m:t>≥.85</m:t>
                    </m:r>
                  </m:oMath>
                </a14:m>
                <a:r>
                  <a:rPr lang="en-US" sz="2800" b="0" dirty="0">
                    <a:ea typeface="Cambria Math" panose="02040503050406030204" pitchFamily="18" charset="0"/>
                  </a:rPr>
                  <a:t> </a:t>
                </a:r>
                <a:r>
                  <a:rPr lang="en-US" sz="2800" dirty="0">
                    <a:ea typeface="Cambria Math" panose="02040503050406030204" pitchFamily="18" charset="0"/>
                  </a:rPr>
                  <a:t>to consider rejecting the null hypothesis. Because our goodness of fit measure </a:t>
                </a:r>
                <a:r>
                  <a:rPr lang="en-US" sz="2800" dirty="0"/>
                  <a:t>of </a:t>
                </a:r>
                <a14:m>
                  <m:oMath xmlns:m="http://schemas.openxmlformats.org/officeDocument/2006/math">
                    <m:sSup>
                      <m:sSupPr>
                        <m:ctrlPr>
                          <a:rPr lang="en-US" sz="2800" i="1">
                            <a:latin typeface="Cambria Math" panose="02040503050406030204" pitchFamily="18" charset="0"/>
                          </a:rPr>
                        </m:ctrlPr>
                      </m:sSupPr>
                      <m:e>
                        <m:r>
                          <a:rPr lang="en-US" sz="2800" i="1">
                            <a:latin typeface="Cambria Math" panose="02040503050406030204" pitchFamily="18" charset="0"/>
                          </a:rPr>
                          <m:t>𝑟</m:t>
                        </m:r>
                      </m:e>
                      <m:sup>
                        <m:r>
                          <a:rPr lang="en-US" sz="2800" i="1">
                            <a:latin typeface="Cambria Math" panose="02040503050406030204" pitchFamily="18" charset="0"/>
                          </a:rPr>
                          <m:t>2</m:t>
                        </m:r>
                      </m:sup>
                    </m:sSup>
                  </m:oMath>
                </a14:m>
                <a:r>
                  <a:rPr lang="en-US" sz="2800" b="0" dirty="0">
                    <a:ea typeface="Cambria Math" panose="02040503050406030204" pitchFamily="18" charset="0"/>
                  </a:rPr>
                  <a:t> was .3165, we can conclude that we do not have the data available to reject the null hypothesis at this time, that precipitation levels are roughly independent of mycorrhizal species richness over time.</a:t>
                </a:r>
              </a:p>
              <a:p>
                <a:endParaRPr lang="en-US" sz="2800" dirty="0"/>
              </a:p>
            </p:txBody>
          </p:sp>
        </mc:Choice>
        <mc:Fallback xmlns="">
          <p:sp>
            <p:nvSpPr>
              <p:cNvPr id="75" name="Text Box 25"/>
              <p:cNvSpPr txBox="1">
                <a:spLocks noRot="1" noChangeAspect="1" noMove="1" noResize="1" noEditPoints="1" noAdjustHandles="1" noChangeArrowheads="1" noChangeShapeType="1" noTextEdit="1"/>
              </p:cNvSpPr>
              <p:nvPr/>
            </p:nvSpPr>
            <p:spPr bwMode="auto">
              <a:xfrm>
                <a:off x="29411626" y="7663577"/>
                <a:ext cx="12554712" cy="6203855"/>
              </a:xfrm>
              <a:prstGeom prst="rect">
                <a:avLst/>
              </a:prstGeom>
              <a:blipFill>
                <a:blip r:embed="rId4"/>
                <a:stretch>
                  <a:fillRect l="-389" t="-393"/>
                </a:stretch>
              </a:blipFill>
              <a:ln w="9525">
                <a:noFill/>
                <a:miter lim="800000"/>
                <a:headEnd/>
                <a:tailEnd/>
              </a:ln>
            </p:spPr>
            <p:txBody>
              <a:bodyPr/>
              <a:lstStyle/>
              <a:p>
                <a:r>
                  <a:rPr lang="en-US">
                    <a:noFill/>
                  </a:rPr>
                  <a:t> </a:t>
                </a:r>
              </a:p>
            </p:txBody>
          </p:sp>
        </mc:Fallback>
      </mc:AlternateContent>
      <p:cxnSp>
        <p:nvCxnSpPr>
          <p:cNvPr id="79" name="Straight Connector 78"/>
          <p:cNvCxnSpPr/>
          <p:nvPr/>
        </p:nvCxnSpPr>
        <p:spPr>
          <a:xfrm>
            <a:off x="2155969" y="4073136"/>
            <a:ext cx="38552618" cy="22088"/>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2152335" y="800230"/>
            <a:ext cx="39280118" cy="2926497"/>
          </a:xfrm>
          <a:prstGeom prst="rect">
            <a:avLst/>
          </a:prstGeom>
          <a:noFill/>
        </p:spPr>
        <p:txBody>
          <a:bodyPr wrap="square" lIns="155003" tIns="77497" rIns="155003" bIns="77497" rtlCol="0">
            <a:spAutoFit/>
          </a:bodyPr>
          <a:lstStyle/>
          <a:p>
            <a:pPr algn="ctr"/>
            <a:r>
              <a:rPr lang="en-US" sz="6000" b="1" dirty="0">
                <a:solidFill>
                  <a:schemeClr val="tx2"/>
                </a:solidFill>
                <a:latin typeface="Times New Roman"/>
                <a:cs typeface="Times New Roman"/>
              </a:rPr>
              <a:t>Are Mycorrhizae All That the Rain Promises?</a:t>
            </a:r>
          </a:p>
          <a:p>
            <a:pPr algn="ctr"/>
            <a:r>
              <a:rPr lang="en-US" sz="6000" b="1" dirty="0">
                <a:solidFill>
                  <a:schemeClr val="tx2"/>
                </a:solidFill>
                <a:latin typeface="Times New Roman"/>
                <a:cs typeface="Times New Roman"/>
              </a:rPr>
              <a:t>Y. </a:t>
            </a:r>
            <a:r>
              <a:rPr lang="en-US" sz="6000" b="1">
                <a:solidFill>
                  <a:schemeClr val="tx2"/>
                </a:solidFill>
                <a:latin typeface="Times New Roman"/>
                <a:cs typeface="Times New Roman"/>
              </a:rPr>
              <a:t>Burks, </a:t>
            </a:r>
            <a:r>
              <a:rPr lang="en-US" sz="6000" b="1" dirty="0">
                <a:solidFill>
                  <a:schemeClr val="tx2"/>
                </a:solidFill>
                <a:latin typeface="Times New Roman"/>
                <a:cs typeface="Times New Roman"/>
              </a:rPr>
              <a:t>D. Cave, L Eversole, C Sanchez, K Scout</a:t>
            </a:r>
          </a:p>
          <a:p>
            <a:pPr algn="ctr"/>
            <a:r>
              <a:rPr lang="en-US" sz="6000" b="1" dirty="0">
                <a:solidFill>
                  <a:schemeClr val="tx2"/>
                </a:solidFill>
                <a:latin typeface="Times New Roman"/>
                <a:cs typeface="Times New Roman"/>
              </a:rPr>
              <a:t>BIO103H, Holmes, 2018</a:t>
            </a:r>
          </a:p>
        </p:txBody>
      </p:sp>
      <p:sp>
        <p:nvSpPr>
          <p:cNvPr id="81" name="TextBox 80"/>
          <p:cNvSpPr txBox="1"/>
          <p:nvPr/>
        </p:nvSpPr>
        <p:spPr>
          <a:xfrm>
            <a:off x="1889314" y="4190743"/>
            <a:ext cx="41444317" cy="1962510"/>
          </a:xfrm>
          <a:prstGeom prst="rect">
            <a:avLst/>
          </a:prstGeom>
          <a:noFill/>
        </p:spPr>
        <p:txBody>
          <a:bodyPr wrap="square" lIns="297606" tIns="148805" rIns="297606" bIns="148805" rtlCol="0">
            <a:spAutoFit/>
          </a:bodyPr>
          <a:lstStyle/>
          <a:p>
            <a:r>
              <a:rPr lang="en-US" sz="3500" dirty="0">
                <a:latin typeface="Times New Roman"/>
                <a:cs typeface="Times New Roman"/>
              </a:rPr>
              <a:t>It is said that mushrooms are all that the rain promises (and possibly more!), and what greater promise than a basket full of Oregon’s most sought-after mycorrhizal mushrooms? A group of undergraduate students in Lane Community College’s Mushroom Biology class set out to discover if there was a correlation between the diversity (or richness) of mycorrhizal mushroom species and local rainfall before collection. We found that mycorrhizal richness is roughly independent of precipitation on LCC campus.</a:t>
            </a:r>
          </a:p>
        </p:txBody>
      </p:sp>
      <p:sp>
        <p:nvSpPr>
          <p:cNvPr id="41" name="Rounded Rectangle 40"/>
          <p:cNvSpPr/>
          <p:nvPr/>
        </p:nvSpPr>
        <p:spPr bwMode="auto">
          <a:xfrm>
            <a:off x="29377151" y="14239588"/>
            <a:ext cx="12550774" cy="899584"/>
          </a:xfrm>
          <a:prstGeom prst="roundRect">
            <a:avLst/>
          </a:prstGeom>
          <a:solidFill>
            <a:srgbClr val="3366FF">
              <a:alpha val="91000"/>
            </a:srgbClr>
          </a:solidFill>
          <a:ln w="9525" cap="flat" cmpd="sng" algn="ctr">
            <a:solidFill>
              <a:schemeClr val="tx1"/>
            </a:solidFill>
            <a:prstDash val="solid"/>
            <a:round/>
            <a:headEnd type="none" w="med" len="med"/>
            <a:tailEnd type="none" w="med" len="med"/>
          </a:ln>
          <a:effectLst/>
        </p:spPr>
        <p:txBody>
          <a:bodyPr lIns="169775" tIns="84888" rIns="169775" bIns="84888">
            <a:prstTxWarp prst="textNoShape">
              <a:avLst/>
            </a:prstTxWarp>
          </a:bodyPr>
          <a:lstStyle/>
          <a:p>
            <a:pPr algn="ctr" eaLnBrk="0" hangingPunct="0">
              <a:defRPr/>
            </a:pPr>
            <a:r>
              <a:rPr lang="en-US" sz="5100" dirty="0">
                <a:solidFill>
                  <a:schemeClr val="bg1"/>
                </a:solidFill>
                <a:latin typeface="Times New Roman"/>
                <a:ea typeface="ヒラギノ角ゴ Pro W3" pitchFamily="37" charset="-128"/>
                <a:cs typeface="Times New Roman"/>
              </a:rPr>
              <a:t>FUTURE RESEARCH SUGGESTIONS</a:t>
            </a:r>
            <a:endParaRPr lang="en-US" dirty="0">
              <a:solidFill>
                <a:schemeClr val="bg1"/>
              </a:solidFill>
              <a:latin typeface="Times New Roman"/>
              <a:ea typeface="ヒラギノ角ゴ Pro W3" pitchFamily="37" charset="-128"/>
              <a:cs typeface="Times New Roman"/>
            </a:endParaRPr>
          </a:p>
        </p:txBody>
      </p:sp>
      <p:sp>
        <p:nvSpPr>
          <p:cNvPr id="28" name="Rounded Rectangle 27"/>
          <p:cNvSpPr/>
          <p:nvPr/>
        </p:nvSpPr>
        <p:spPr bwMode="auto">
          <a:xfrm>
            <a:off x="29411626" y="6590588"/>
            <a:ext cx="12554712" cy="995921"/>
          </a:xfrm>
          <a:prstGeom prst="roundRect">
            <a:avLst/>
          </a:prstGeom>
          <a:solidFill>
            <a:srgbClr val="660066"/>
          </a:solidFill>
          <a:ln w="9525" cap="flat" cmpd="sng" algn="ctr">
            <a:solidFill>
              <a:schemeClr val="tx1"/>
            </a:solidFill>
            <a:prstDash val="solid"/>
            <a:round/>
            <a:headEnd type="none" w="med" len="med"/>
            <a:tailEnd type="none" w="med" len="med"/>
          </a:ln>
          <a:effectLst/>
        </p:spPr>
        <p:txBody>
          <a:bodyPr lIns="169775" tIns="84888" rIns="169775" bIns="84888">
            <a:prstTxWarp prst="textNoShape">
              <a:avLst/>
            </a:prstTxWarp>
          </a:bodyPr>
          <a:lstStyle/>
          <a:p>
            <a:pPr algn="ctr" eaLnBrk="0" hangingPunct="0">
              <a:defRPr/>
            </a:pPr>
            <a:r>
              <a:rPr lang="en-US" sz="5100" dirty="0">
                <a:solidFill>
                  <a:schemeClr val="bg1"/>
                </a:solidFill>
                <a:latin typeface="Times New Roman"/>
                <a:ea typeface="ヒラギノ角ゴ Pro W3" pitchFamily="37" charset="-128"/>
                <a:cs typeface="Times New Roman"/>
              </a:rPr>
              <a:t>CONCLUSIONS/DISCUSSION</a:t>
            </a:r>
            <a:endParaRPr lang="en-US" dirty="0">
              <a:latin typeface="Times New Roman"/>
              <a:ea typeface="ヒラギノ角ゴ Pro W3" pitchFamily="37" charset="-128"/>
              <a:cs typeface="Times New Roman"/>
            </a:endParaRPr>
          </a:p>
        </p:txBody>
      </p:sp>
      <p:cxnSp>
        <p:nvCxnSpPr>
          <p:cNvPr id="36" name="Straight Connector 35"/>
          <p:cNvCxnSpPr/>
          <p:nvPr/>
        </p:nvCxnSpPr>
        <p:spPr>
          <a:xfrm>
            <a:off x="2215756" y="5898761"/>
            <a:ext cx="38552618" cy="22088"/>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1" name="Rounded Rectangle 20"/>
          <p:cNvSpPr/>
          <p:nvPr/>
        </p:nvSpPr>
        <p:spPr bwMode="auto">
          <a:xfrm>
            <a:off x="29411626" y="22357381"/>
            <a:ext cx="12550774" cy="899584"/>
          </a:xfrm>
          <a:prstGeom prst="roundRect">
            <a:avLst/>
          </a:prstGeom>
          <a:solidFill>
            <a:srgbClr val="3366FF">
              <a:alpha val="91000"/>
            </a:srgbClr>
          </a:solidFill>
          <a:ln w="9525" cap="flat" cmpd="sng" algn="ctr">
            <a:solidFill>
              <a:schemeClr val="tx1"/>
            </a:solidFill>
            <a:prstDash val="solid"/>
            <a:round/>
            <a:headEnd type="none" w="med" len="med"/>
            <a:tailEnd type="none" w="med" len="med"/>
          </a:ln>
          <a:effectLst/>
        </p:spPr>
        <p:txBody>
          <a:bodyPr lIns="169775" tIns="84888" rIns="169775" bIns="84888">
            <a:prstTxWarp prst="textNoShape">
              <a:avLst/>
            </a:prstTxWarp>
          </a:bodyPr>
          <a:lstStyle/>
          <a:p>
            <a:pPr algn="ctr" eaLnBrk="0" hangingPunct="0">
              <a:defRPr/>
            </a:pPr>
            <a:r>
              <a:rPr lang="en-US" sz="5100" dirty="0">
                <a:solidFill>
                  <a:schemeClr val="bg1"/>
                </a:solidFill>
                <a:latin typeface="Times New Roman"/>
                <a:ea typeface="ヒラギノ角ゴ Pro W3" pitchFamily="37" charset="-128"/>
                <a:cs typeface="Times New Roman"/>
              </a:rPr>
              <a:t>REFERENCES</a:t>
            </a:r>
            <a:endParaRPr lang="en-US" dirty="0">
              <a:solidFill>
                <a:schemeClr val="bg1"/>
              </a:solidFill>
              <a:latin typeface="Times New Roman"/>
              <a:ea typeface="ヒラギノ角ゴ Pro W3" pitchFamily="37" charset="-128"/>
              <a:cs typeface="Times New Roman"/>
            </a:endParaRPr>
          </a:p>
        </p:txBody>
      </p:sp>
      <p:sp>
        <p:nvSpPr>
          <p:cNvPr id="2" name="TextBox 1"/>
          <p:cNvSpPr txBox="1"/>
          <p:nvPr/>
        </p:nvSpPr>
        <p:spPr>
          <a:xfrm>
            <a:off x="29411626" y="23638480"/>
            <a:ext cx="12020827" cy="3165783"/>
          </a:xfrm>
          <a:prstGeom prst="rect">
            <a:avLst/>
          </a:prstGeom>
          <a:noFill/>
        </p:spPr>
        <p:txBody>
          <a:bodyPr wrap="square" lIns="391967" tIns="195983" rIns="391967" bIns="195983" rtlCol="0">
            <a:spAutoFit/>
          </a:bodyPr>
          <a:lstStyle/>
          <a:p>
            <a:r>
              <a:rPr lang="en-US" sz="1800" dirty="0"/>
              <a:t>“phenology.” Merriam-</a:t>
            </a:r>
            <a:r>
              <a:rPr lang="en-US" sz="1800" dirty="0" err="1"/>
              <a:t>Webster.com</a:t>
            </a:r>
            <a:r>
              <a:rPr lang="en-US" sz="1800" dirty="0"/>
              <a:t>. Merriam-Webster, 2011.</a:t>
            </a:r>
          </a:p>
          <a:p>
            <a:r>
              <a:rPr lang="en-US" sz="1800" dirty="0"/>
              <a:t>Web. 3 Oct 2018</a:t>
            </a:r>
          </a:p>
          <a:p>
            <a:br>
              <a:rPr lang="en-US" sz="1800" dirty="0"/>
            </a:br>
            <a:r>
              <a:rPr lang="en-US" sz="1800" dirty="0"/>
              <a:t>Alder et al. Fall 2017 BIO103H unpublished data</a:t>
            </a:r>
          </a:p>
          <a:p>
            <a:endParaRPr lang="en-US" sz="1800" dirty="0"/>
          </a:p>
          <a:p>
            <a:r>
              <a:rPr lang="en-US" sz="1800" dirty="0"/>
              <a:t>Arora, D, 1986. Mushrooms Demystified: A comprehensive guide to the fleshy fungi. Berkeley: Ten Speed Press  p7-8</a:t>
            </a:r>
          </a:p>
          <a:p>
            <a:br>
              <a:rPr lang="en-US" sz="1800" dirty="0"/>
            </a:br>
            <a:r>
              <a:rPr lang="en-US" sz="1800" dirty="0"/>
              <a:t>Getty, Tatum. “An Analysis of Climate Change Effects on Arbuscular Mycorrhizal Fungi.” Sacramento State University, 2016, pp. 16–24.</a:t>
            </a:r>
          </a:p>
        </p:txBody>
      </p:sp>
      <p:pic>
        <p:nvPicPr>
          <p:cNvPr id="3" name="Picture 2" descr="nsf1.ti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141508" y="39076"/>
            <a:ext cx="2681309" cy="2696808"/>
          </a:xfrm>
          <a:prstGeom prst="rect">
            <a:avLst/>
          </a:prstGeom>
        </p:spPr>
      </p:pic>
      <p:sp>
        <p:nvSpPr>
          <p:cNvPr id="4" name="TextBox 3"/>
          <p:cNvSpPr txBox="1"/>
          <p:nvPr/>
        </p:nvSpPr>
        <p:spPr>
          <a:xfrm>
            <a:off x="40075341" y="2791822"/>
            <a:ext cx="3705169" cy="954107"/>
          </a:xfrm>
          <a:prstGeom prst="rect">
            <a:avLst/>
          </a:prstGeom>
          <a:noFill/>
        </p:spPr>
        <p:txBody>
          <a:bodyPr wrap="square" rtlCol="0">
            <a:spAutoFit/>
          </a:bodyPr>
          <a:lstStyle/>
          <a:p>
            <a:pPr algn="r"/>
            <a:r>
              <a:rPr lang="en-US" sz="1400" dirty="0"/>
              <a:t>Partially funded by: grant 1505081 “Tipping the Scale: Engaging Community College Science Faculty and Students in Course-Based Research Experiences (CBRE) </a:t>
            </a:r>
          </a:p>
        </p:txBody>
      </p:sp>
      <p:pic>
        <p:nvPicPr>
          <p:cNvPr id="24" name="Picture 23"/>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284982" y="341867"/>
            <a:ext cx="3842687" cy="1363211"/>
          </a:xfrm>
          <a:prstGeom prst="rect">
            <a:avLst/>
          </a:prstGeom>
        </p:spPr>
      </p:pic>
      <mc:AlternateContent xmlns:mc="http://schemas.openxmlformats.org/markup-compatibility/2006" xmlns:a14="http://schemas.microsoft.com/office/drawing/2010/main">
        <mc:Choice Requires="a14">
          <p:sp>
            <p:nvSpPr>
              <p:cNvPr id="25" name="Text Box 27"/>
              <p:cNvSpPr txBox="1">
                <a:spLocks noChangeArrowheads="1"/>
              </p:cNvSpPr>
              <p:nvPr/>
            </p:nvSpPr>
            <p:spPr bwMode="auto">
              <a:xfrm>
                <a:off x="15668244" y="19461775"/>
                <a:ext cx="12554712" cy="1332654"/>
              </a:xfrm>
              <a:prstGeom prst="rect">
                <a:avLst/>
              </a:prstGeom>
              <a:noFill/>
              <a:ln w="9525">
                <a:noFill/>
                <a:miter lim="800000"/>
                <a:headEnd/>
                <a:tailEnd/>
              </a:ln>
            </p:spPr>
            <p:txBody>
              <a:bodyPr wrap="square" lIns="39606" tIns="19803" rIns="39606" bIns="19803">
                <a:prstTxWarp prst="textNoShape">
                  <a:avLst/>
                </a:prstTxWarp>
                <a:spAutoFit/>
              </a:bodyPr>
              <a:lstStyle/>
              <a:p>
                <a:pPr indent="860425">
                  <a:buSzPct val="100000"/>
                </a:pPr>
                <a:r>
                  <a:rPr lang="en-US" sz="2800" dirty="0">
                    <a:latin typeface="Times New Roman"/>
                    <a:cs typeface="Times New Roman"/>
                  </a:rPr>
                  <a:t>Graph 1 represents the goodness of fit, represented by linear regression. The </a:t>
                </a:r>
                <a14:m>
                  <m:oMath xmlns:m="http://schemas.openxmlformats.org/officeDocument/2006/math">
                    <m:sSup>
                      <m:sSupPr>
                        <m:ctrlPr>
                          <a:rPr lang="en-US" sz="2800" i="1" dirty="0" smtClean="0">
                            <a:latin typeface="Cambria Math" panose="02040503050406030204" pitchFamily="18" charset="0"/>
                            <a:cs typeface="Times New Roman"/>
                          </a:rPr>
                        </m:ctrlPr>
                      </m:sSupPr>
                      <m:e>
                        <m:r>
                          <a:rPr lang="en-US" sz="2800" b="0" i="1" dirty="0" smtClean="0">
                            <a:latin typeface="Cambria Math" panose="02040503050406030204" pitchFamily="18" charset="0"/>
                            <a:cs typeface="Times New Roman"/>
                          </a:rPr>
                          <m:t>𝑟</m:t>
                        </m:r>
                      </m:e>
                      <m:sup>
                        <m:r>
                          <a:rPr lang="en-US" sz="2800" b="0" i="1" dirty="0" smtClean="0">
                            <a:latin typeface="Cambria Math" panose="02040503050406030204" pitchFamily="18" charset="0"/>
                            <a:cs typeface="Times New Roman"/>
                          </a:rPr>
                          <m:t>2</m:t>
                        </m:r>
                      </m:sup>
                    </m:sSup>
                  </m:oMath>
                </a14:m>
                <a:r>
                  <a:rPr lang="en-US" sz="2800" dirty="0">
                    <a:latin typeface="Times New Roman"/>
                    <a:cs typeface="Times New Roman"/>
                  </a:rPr>
                  <a:t> = 0.3165. The 2016 October observation was a statistical outlier and was removed from this representation. </a:t>
                </a:r>
              </a:p>
            </p:txBody>
          </p:sp>
        </mc:Choice>
        <mc:Fallback xmlns="">
          <p:sp>
            <p:nvSpPr>
              <p:cNvPr id="25" name="Text Box 27"/>
              <p:cNvSpPr txBox="1">
                <a:spLocks noRot="1" noChangeAspect="1" noMove="1" noResize="1" noEditPoints="1" noAdjustHandles="1" noChangeArrowheads="1" noChangeShapeType="1" noTextEdit="1"/>
              </p:cNvSpPr>
              <p:nvPr/>
            </p:nvSpPr>
            <p:spPr bwMode="auto">
              <a:xfrm>
                <a:off x="15668244" y="19461775"/>
                <a:ext cx="12554712" cy="1332654"/>
              </a:xfrm>
              <a:prstGeom prst="rect">
                <a:avLst/>
              </a:prstGeom>
              <a:blipFill>
                <a:blip r:embed="rId7"/>
                <a:stretch>
                  <a:fillRect l="-1416" t="-5660" r="-1719" b="-14151"/>
                </a:stretch>
              </a:blipFill>
              <a:ln w="9525">
                <a:noFill/>
                <a:miter lim="800000"/>
                <a:headEnd/>
                <a:tailEnd/>
              </a:ln>
            </p:spPr>
            <p:txBody>
              <a:bodyPr/>
              <a:lstStyle/>
              <a:p>
                <a:r>
                  <a:rPr lang="en-US">
                    <a:noFill/>
                  </a:rPr>
                  <a:t> </a:t>
                </a:r>
              </a:p>
            </p:txBody>
          </p:sp>
        </mc:Fallback>
      </mc:AlternateContent>
      <p:sp>
        <p:nvSpPr>
          <p:cNvPr id="26" name="Text Box 23"/>
          <p:cNvSpPr txBox="1">
            <a:spLocks noChangeArrowheads="1"/>
          </p:cNvSpPr>
          <p:nvPr/>
        </p:nvSpPr>
        <p:spPr bwMode="auto">
          <a:xfrm>
            <a:off x="1634249" y="22672267"/>
            <a:ext cx="12550774" cy="4417866"/>
          </a:xfrm>
          <a:prstGeom prst="rect">
            <a:avLst/>
          </a:prstGeom>
          <a:noFill/>
          <a:ln w="9525">
            <a:noFill/>
            <a:miter lim="800000"/>
            <a:headEnd/>
            <a:tailEnd/>
          </a:ln>
        </p:spPr>
        <p:txBody>
          <a:bodyPr wrap="square" lIns="16500" tIns="8250" rIns="16500" bIns="8250">
            <a:prstTxWarp prst="textNoShape">
              <a:avLst/>
            </a:prstTxWarp>
            <a:spAutoFit/>
          </a:bodyPr>
          <a:lstStyle/>
          <a:p>
            <a:pPr marL="53975" indent="806450">
              <a:buSzPct val="100000"/>
            </a:pPr>
            <a:r>
              <a:rPr lang="en-US" sz="2600" dirty="0"/>
              <a:t>We used data gathered twice yearly over the course of a 10-year period in the fall months, three weeks apart, and compared it to the average rainfall in inches of the month preceding the collection.</a:t>
            </a:r>
            <a:br>
              <a:rPr lang="en-US" sz="2600" dirty="0"/>
            </a:br>
            <a:r>
              <a:rPr lang="en-US" sz="2600" dirty="0"/>
              <a:t> Data has been collected by Mycology students at Lane Community College. Students were assigned plots of land on Lane Community College campus (see Figure A). Students made observations throughout the assigned plot, reporting species richness and abundance two times per year; once early in the mushrooming season (around the beginning of October) and again three weeks later in the mushrooming season (around the beginning of November). Students recorded their findings both on paper and on </a:t>
            </a:r>
            <a:r>
              <a:rPr lang="en-US" sz="2600" dirty="0" err="1"/>
              <a:t>iNaturalist.org</a:t>
            </a:r>
            <a:r>
              <a:rPr lang="en-US" sz="2600" dirty="0"/>
              <a:t> during the year(s) </a:t>
            </a:r>
            <a:r>
              <a:rPr lang="en-US" sz="2600" dirty="0" err="1"/>
              <a:t>iNaturalist.org</a:t>
            </a:r>
            <a:r>
              <a:rPr lang="en-US" sz="2600" dirty="0"/>
              <a:t> was available.</a:t>
            </a:r>
          </a:p>
        </p:txBody>
      </p:sp>
      <p:graphicFrame>
        <p:nvGraphicFramePr>
          <p:cNvPr id="5" name="Table 4">
            <a:extLst>
              <a:ext uri="{FF2B5EF4-FFF2-40B4-BE49-F238E27FC236}">
                <a16:creationId xmlns:a16="http://schemas.microsoft.com/office/drawing/2014/main" id="{777DBE05-D904-9741-A269-7AB65B70A5AB}"/>
              </a:ext>
            </a:extLst>
          </p:cNvPr>
          <p:cNvGraphicFramePr>
            <a:graphicFrameLocks noGrp="1"/>
          </p:cNvGraphicFramePr>
          <p:nvPr/>
        </p:nvGraphicFramePr>
        <p:xfrm>
          <a:off x="16194340" y="8305211"/>
          <a:ext cx="11356277" cy="4576755"/>
        </p:xfrm>
        <a:graphic>
          <a:graphicData uri="http://schemas.openxmlformats.org/drawingml/2006/table">
            <a:tbl>
              <a:tblPr>
                <a:tableStyleId>{5C22544A-7EE6-4342-B048-85BDC9FD1C3A}</a:tableStyleId>
              </a:tblPr>
              <a:tblGrid>
                <a:gridCol w="1481253">
                  <a:extLst>
                    <a:ext uri="{9D8B030D-6E8A-4147-A177-3AD203B41FA5}">
                      <a16:colId xmlns:a16="http://schemas.microsoft.com/office/drawing/2014/main" val="1344942045"/>
                    </a:ext>
                  </a:extLst>
                </a:gridCol>
                <a:gridCol w="897035">
                  <a:extLst>
                    <a:ext uri="{9D8B030D-6E8A-4147-A177-3AD203B41FA5}">
                      <a16:colId xmlns:a16="http://schemas.microsoft.com/office/drawing/2014/main" val="329491466"/>
                    </a:ext>
                  </a:extLst>
                </a:gridCol>
                <a:gridCol w="1133061">
                  <a:extLst>
                    <a:ext uri="{9D8B030D-6E8A-4147-A177-3AD203B41FA5}">
                      <a16:colId xmlns:a16="http://schemas.microsoft.com/office/drawing/2014/main" val="1043616991"/>
                    </a:ext>
                  </a:extLst>
                </a:gridCol>
                <a:gridCol w="5168348">
                  <a:extLst>
                    <a:ext uri="{9D8B030D-6E8A-4147-A177-3AD203B41FA5}">
                      <a16:colId xmlns:a16="http://schemas.microsoft.com/office/drawing/2014/main" val="3137481197"/>
                    </a:ext>
                  </a:extLst>
                </a:gridCol>
                <a:gridCol w="2676580">
                  <a:extLst>
                    <a:ext uri="{9D8B030D-6E8A-4147-A177-3AD203B41FA5}">
                      <a16:colId xmlns:a16="http://schemas.microsoft.com/office/drawing/2014/main" val="1526550098"/>
                    </a:ext>
                  </a:extLst>
                </a:gridCol>
              </a:tblGrid>
              <a:tr h="318383">
                <a:tc gridSpan="5">
                  <a:txBody>
                    <a:bodyPr/>
                    <a:lstStyle/>
                    <a:p>
                      <a:pPr algn="ctr" fontAlgn="b"/>
                      <a:r>
                        <a:rPr lang="en-US" sz="1200" u="none" strike="noStrike" dirty="0">
                          <a:effectLst/>
                        </a:rPr>
                        <a:t>Mycorrhizal Growth v. Precipitation Data</a:t>
                      </a:r>
                      <a:endParaRPr lang="en-US" sz="12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58567172"/>
                  </a:ext>
                </a:extLst>
              </a:tr>
              <a:tr h="368166">
                <a:tc>
                  <a:txBody>
                    <a:bodyPr/>
                    <a:lstStyle/>
                    <a:p>
                      <a:pPr algn="r" fontAlgn="b"/>
                      <a:r>
                        <a:rPr lang="en-US" sz="1200" u="none" strike="noStrike" dirty="0">
                          <a:effectLst/>
                        </a:rPr>
                        <a:t>Year</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Month</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dirty="0">
                          <a:effectLst/>
                        </a:rPr>
                        <a:t>Precipitation (in)</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dirty="0">
                          <a:effectLst/>
                        </a:rPr>
                        <a:t>Mycorrhizal Species Richness </a:t>
                      </a:r>
                    </a:p>
                    <a:p>
                      <a:pPr algn="l" fontAlgn="b"/>
                      <a:r>
                        <a:rPr lang="en-US" sz="1200" u="none" strike="noStrike" dirty="0">
                          <a:effectLst/>
                        </a:rPr>
                        <a:t>(Month Following)</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93625130"/>
                  </a:ext>
                </a:extLst>
              </a:tr>
              <a:tr h="166269">
                <a:tc>
                  <a:txBody>
                    <a:bodyPr/>
                    <a:lstStyle/>
                    <a:p>
                      <a:pPr algn="r" fontAlgn="b"/>
                      <a:r>
                        <a:rPr lang="en-US" sz="1200" u="none" strike="noStrike" dirty="0">
                          <a:effectLst/>
                        </a:rPr>
                        <a:t>2009</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Sep</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0.05</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2</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871629118"/>
                  </a:ext>
                </a:extLst>
              </a:tr>
              <a:tr h="166269">
                <a:tc>
                  <a:txBody>
                    <a:bodyPr/>
                    <a:lstStyle/>
                    <a:p>
                      <a:pPr algn="r" fontAlgn="b"/>
                      <a:r>
                        <a:rPr lang="en-US" sz="1200" u="none" strike="noStrike" dirty="0">
                          <a:effectLst/>
                        </a:rPr>
                        <a:t>2009</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Oct</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0.09</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16</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008620405"/>
                  </a:ext>
                </a:extLst>
              </a:tr>
              <a:tr h="227392">
                <a:tc>
                  <a:txBody>
                    <a:bodyPr/>
                    <a:lstStyle/>
                    <a:p>
                      <a:pPr algn="r" fontAlgn="b"/>
                      <a:r>
                        <a:rPr lang="en-US" sz="1200" u="none" strike="noStrike" dirty="0">
                          <a:effectLst/>
                        </a:rPr>
                        <a:t>2010</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Sep</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0.06</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17</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524053650"/>
                  </a:ext>
                </a:extLst>
              </a:tr>
              <a:tr h="166269">
                <a:tc>
                  <a:txBody>
                    <a:bodyPr/>
                    <a:lstStyle/>
                    <a:p>
                      <a:pPr algn="r" fontAlgn="b"/>
                      <a:r>
                        <a:rPr lang="en-US" sz="1200" u="none" strike="noStrike" dirty="0">
                          <a:effectLst/>
                        </a:rPr>
                        <a:t>2010</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Oct</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0.18</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22</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636481769"/>
                  </a:ext>
                </a:extLst>
              </a:tr>
              <a:tr h="166269">
                <a:tc>
                  <a:txBody>
                    <a:bodyPr/>
                    <a:lstStyle/>
                    <a:p>
                      <a:pPr algn="r" fontAlgn="b"/>
                      <a:r>
                        <a:rPr lang="en-US" sz="1200" u="none" strike="noStrike" dirty="0">
                          <a:effectLst/>
                        </a:rPr>
                        <a:t>2011</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Sep</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0</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0</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292322044"/>
                  </a:ext>
                </a:extLst>
              </a:tr>
              <a:tr h="166269">
                <a:tc>
                  <a:txBody>
                    <a:bodyPr/>
                    <a:lstStyle/>
                    <a:p>
                      <a:pPr algn="r" fontAlgn="b"/>
                      <a:r>
                        <a:rPr lang="en-US" sz="1200" u="none" strike="noStrike" dirty="0">
                          <a:effectLst/>
                        </a:rPr>
                        <a:t>2011</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Oct</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0.05</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14</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633420312"/>
                  </a:ext>
                </a:extLst>
              </a:tr>
              <a:tr h="166269">
                <a:tc>
                  <a:txBody>
                    <a:bodyPr/>
                    <a:lstStyle/>
                    <a:p>
                      <a:pPr algn="r" fontAlgn="b"/>
                      <a:r>
                        <a:rPr lang="en-US" sz="1200" u="none" strike="noStrike" dirty="0">
                          <a:effectLst/>
                        </a:rPr>
                        <a:t>2012</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Sep</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0</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0</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322150201"/>
                  </a:ext>
                </a:extLst>
              </a:tr>
              <a:tr h="166269">
                <a:tc>
                  <a:txBody>
                    <a:bodyPr/>
                    <a:lstStyle/>
                    <a:p>
                      <a:pPr algn="r" fontAlgn="b"/>
                      <a:r>
                        <a:rPr lang="en-US" sz="1200" u="none" strike="noStrike" dirty="0">
                          <a:effectLst/>
                        </a:rPr>
                        <a:t>2012</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Oct</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0.09</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2</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644988963"/>
                  </a:ext>
                </a:extLst>
              </a:tr>
              <a:tr h="166269">
                <a:tc>
                  <a:txBody>
                    <a:bodyPr/>
                    <a:lstStyle/>
                    <a:p>
                      <a:pPr algn="r" fontAlgn="b"/>
                      <a:r>
                        <a:rPr lang="en-US" sz="1200" u="none" strike="noStrike" dirty="0">
                          <a:effectLst/>
                        </a:rPr>
                        <a:t>2013</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Sep</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0.17</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21</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541862809"/>
                  </a:ext>
                </a:extLst>
              </a:tr>
              <a:tr h="166269">
                <a:tc>
                  <a:txBody>
                    <a:bodyPr/>
                    <a:lstStyle/>
                    <a:p>
                      <a:pPr algn="r" fontAlgn="b"/>
                      <a:r>
                        <a:rPr lang="en-US" sz="1200" u="none" strike="noStrike" dirty="0">
                          <a:effectLst/>
                        </a:rPr>
                        <a:t>2013</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Oct</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0.02</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24</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718146610"/>
                  </a:ext>
                </a:extLst>
              </a:tr>
              <a:tr h="166269">
                <a:tc>
                  <a:txBody>
                    <a:bodyPr/>
                    <a:lstStyle/>
                    <a:p>
                      <a:pPr algn="r" fontAlgn="b"/>
                      <a:r>
                        <a:rPr lang="en-US" sz="1200" u="none" strike="noStrike" dirty="0">
                          <a:effectLst/>
                        </a:rPr>
                        <a:t>2014</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Sep</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0.04</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22</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363094089"/>
                  </a:ext>
                </a:extLst>
              </a:tr>
              <a:tr h="166269">
                <a:tc>
                  <a:txBody>
                    <a:bodyPr/>
                    <a:lstStyle/>
                    <a:p>
                      <a:pPr algn="r" fontAlgn="b"/>
                      <a:r>
                        <a:rPr lang="en-US" sz="1200" u="none" strike="noStrike" dirty="0">
                          <a:effectLst/>
                        </a:rPr>
                        <a:t>2014</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Oct</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0.13</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25</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047649437"/>
                  </a:ext>
                </a:extLst>
              </a:tr>
              <a:tr h="166269">
                <a:tc>
                  <a:txBody>
                    <a:bodyPr/>
                    <a:lstStyle/>
                    <a:p>
                      <a:pPr algn="r" fontAlgn="b"/>
                      <a:r>
                        <a:rPr lang="en-US" sz="1200" u="none" strike="noStrike" dirty="0">
                          <a:effectLst/>
                        </a:rPr>
                        <a:t>2015</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Sep</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0.03</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1</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688035547"/>
                  </a:ext>
                </a:extLst>
              </a:tr>
              <a:tr h="166269">
                <a:tc>
                  <a:txBody>
                    <a:bodyPr/>
                    <a:lstStyle/>
                    <a:p>
                      <a:pPr algn="r" fontAlgn="b"/>
                      <a:r>
                        <a:rPr lang="en-US" sz="1200" u="none" strike="noStrike" dirty="0">
                          <a:effectLst/>
                        </a:rPr>
                        <a:t>2015</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Oct</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0.09</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4</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657766282"/>
                  </a:ext>
                </a:extLst>
              </a:tr>
              <a:tr h="166269">
                <a:tc>
                  <a:txBody>
                    <a:bodyPr/>
                    <a:lstStyle/>
                    <a:p>
                      <a:pPr algn="r" fontAlgn="b"/>
                      <a:r>
                        <a:rPr lang="en-US" sz="1200" u="none" strike="noStrike" kern="1200" dirty="0">
                          <a:solidFill>
                            <a:schemeClr val="dk1"/>
                          </a:solidFill>
                          <a:effectLst/>
                          <a:latin typeface="+mn-lt"/>
                          <a:ea typeface="+mn-ea"/>
                          <a:cs typeface="+mn-cs"/>
                        </a:rPr>
                        <a:t>2016</a:t>
                      </a:r>
                    </a:p>
                  </a:txBody>
                  <a:tcPr marL="9525" marR="9525" marT="9525" marB="0" anchor="ctr"/>
                </a:tc>
                <a:tc>
                  <a:txBody>
                    <a:bodyPr/>
                    <a:lstStyle/>
                    <a:p>
                      <a:pPr algn="ctr" fontAlgn="b"/>
                      <a:r>
                        <a:rPr lang="en-US" sz="1200" u="none" strike="noStrike" dirty="0">
                          <a:effectLst/>
                        </a:rPr>
                        <a:t>Sep</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0.03</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3</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428002344"/>
                  </a:ext>
                </a:extLst>
              </a:tr>
              <a:tr h="166269">
                <a:tc>
                  <a:txBody>
                    <a:bodyPr/>
                    <a:lstStyle/>
                    <a:p>
                      <a:pPr marL="0" marR="0" lvl="0" indent="0" algn="r" defTabSz="848884" rtl="0" eaLnBrk="1" fontAlgn="b" latinLnBrk="0" hangingPunct="1">
                        <a:lnSpc>
                          <a:spcPct val="100000"/>
                        </a:lnSpc>
                        <a:spcBef>
                          <a:spcPts val="0"/>
                        </a:spcBef>
                        <a:spcAft>
                          <a:spcPts val="0"/>
                        </a:spcAft>
                        <a:buClrTx/>
                        <a:buSzTx/>
                        <a:buFontTx/>
                        <a:buNone/>
                        <a:tabLst/>
                        <a:defRPr/>
                      </a:pPr>
                      <a:r>
                        <a:rPr lang="en-US" sz="1200" u="none" strike="noStrike" kern="1200" dirty="0">
                          <a:solidFill>
                            <a:schemeClr val="dk1"/>
                          </a:solidFill>
                          <a:effectLst/>
                          <a:latin typeface="+mn-lt"/>
                          <a:ea typeface="+mn-ea"/>
                          <a:cs typeface="+mn-cs"/>
                        </a:rPr>
                        <a:t>2016</a:t>
                      </a:r>
                    </a:p>
                  </a:txBody>
                  <a:tcPr marL="9525" marR="9525" marT="9525" marB="0" anchor="ctr">
                    <a:solidFill>
                      <a:srgbClr val="FA8F70"/>
                    </a:solidFill>
                  </a:tcPr>
                </a:tc>
                <a:tc>
                  <a:txBody>
                    <a:bodyPr/>
                    <a:lstStyle/>
                    <a:p>
                      <a:pPr marL="0" algn="ctr" defTabSz="848884" rtl="0" eaLnBrk="1" fontAlgn="b" latinLnBrk="0" hangingPunct="1"/>
                      <a:r>
                        <a:rPr lang="en-US" sz="1200" u="none" strike="noStrike" kern="1200" dirty="0">
                          <a:solidFill>
                            <a:schemeClr val="dk1"/>
                          </a:solidFill>
                          <a:effectLst/>
                          <a:latin typeface="+mn-lt"/>
                          <a:ea typeface="+mn-ea"/>
                          <a:cs typeface="+mn-cs"/>
                        </a:rPr>
                        <a:t>Oct</a:t>
                      </a:r>
                    </a:p>
                  </a:txBody>
                  <a:tcPr marL="9525" marR="9525" marT="9525" marB="0" anchor="ctr">
                    <a:solidFill>
                      <a:srgbClr val="FA8F70"/>
                    </a:solidFill>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ctr">
                    <a:solidFill>
                      <a:srgbClr val="FA8F70"/>
                    </a:solidFill>
                  </a:tcPr>
                </a:tc>
                <a:tc>
                  <a:txBody>
                    <a:bodyPr/>
                    <a:lstStyle/>
                    <a:p>
                      <a:pPr algn="ctr" fontAlgn="b"/>
                      <a:r>
                        <a:rPr lang="en-US" sz="1200" b="0" i="0" u="none" strike="noStrike" dirty="0">
                          <a:solidFill>
                            <a:srgbClr val="000000"/>
                          </a:solidFill>
                          <a:effectLst/>
                          <a:latin typeface="Calibri" panose="020F0502020204030204" pitchFamily="34" charset="0"/>
                        </a:rPr>
                        <a:t>0.34</a:t>
                      </a:r>
                    </a:p>
                  </a:txBody>
                  <a:tcPr marL="9525" marR="9525" marT="9525" marB="0" anchor="ctr">
                    <a:solidFill>
                      <a:srgbClr val="FA8F70"/>
                    </a:solidFill>
                  </a:tcPr>
                </a:tc>
                <a:tc>
                  <a:txBody>
                    <a:bodyPr/>
                    <a:lstStyle/>
                    <a:p>
                      <a:pPr algn="ctr" fontAlgn="b"/>
                      <a:r>
                        <a:rPr lang="en-US" sz="1200" b="0" i="0" u="none" strike="noStrike" dirty="0">
                          <a:solidFill>
                            <a:srgbClr val="000000"/>
                          </a:solidFill>
                          <a:effectLst/>
                          <a:latin typeface="Calibri" panose="020F0502020204030204" pitchFamily="34" charset="0"/>
                        </a:rPr>
                        <a:t>9</a:t>
                      </a:r>
                    </a:p>
                  </a:txBody>
                  <a:tcPr marL="9525" marR="9525" marT="9525" marB="0" anchor="ctr">
                    <a:solidFill>
                      <a:srgbClr val="FA8F70"/>
                    </a:solidFill>
                  </a:tcPr>
                </a:tc>
                <a:extLst>
                  <a:ext uri="{0D108BD9-81ED-4DB2-BD59-A6C34878D82A}">
                    <a16:rowId xmlns:a16="http://schemas.microsoft.com/office/drawing/2014/main" val="1936706181"/>
                  </a:ext>
                </a:extLst>
              </a:tr>
              <a:tr h="166269">
                <a:tc>
                  <a:txBody>
                    <a:bodyPr/>
                    <a:lstStyle/>
                    <a:p>
                      <a:pPr algn="r" fontAlgn="b"/>
                      <a:r>
                        <a:rPr lang="en-US" sz="1200" u="none" strike="noStrike" dirty="0">
                          <a:effectLst/>
                        </a:rPr>
                        <a:t>2017</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Sep</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0.02</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3</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621639497"/>
                  </a:ext>
                </a:extLst>
              </a:tr>
              <a:tr h="166269">
                <a:tc>
                  <a:txBody>
                    <a:bodyPr/>
                    <a:lstStyle/>
                    <a:p>
                      <a:pPr algn="r" fontAlgn="b"/>
                      <a:r>
                        <a:rPr lang="en-US" sz="1200" u="none" strike="noStrike" dirty="0">
                          <a:effectLst/>
                        </a:rPr>
                        <a:t>2017</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Oct</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0.12</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9</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56593060"/>
                  </a:ext>
                </a:extLst>
              </a:tr>
              <a:tr h="166269">
                <a:tc>
                  <a:txBody>
                    <a:bodyPr/>
                    <a:lstStyle/>
                    <a:p>
                      <a:pPr algn="r" fontAlgn="b"/>
                      <a:r>
                        <a:rPr lang="en-US" sz="1200" u="none" strike="noStrike" dirty="0">
                          <a:effectLst/>
                        </a:rPr>
                        <a:t>2018</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Sep</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0.01</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1</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828508627"/>
                  </a:ext>
                </a:extLst>
              </a:tr>
              <a:tr h="166269">
                <a:tc>
                  <a:txBody>
                    <a:bodyPr/>
                    <a:lstStyle/>
                    <a:p>
                      <a:pPr algn="r" fontAlgn="b"/>
                      <a:r>
                        <a:rPr lang="en-US" sz="1200" u="none" strike="noStrike" dirty="0">
                          <a:effectLst/>
                        </a:rPr>
                        <a:t>2018</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Oct</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0.04</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200" u="none" strike="noStrike" dirty="0">
                          <a:effectLst/>
                        </a:rPr>
                        <a:t>1</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857548042"/>
                  </a:ext>
                </a:extLst>
              </a:tr>
            </a:tbl>
          </a:graphicData>
        </a:graphic>
      </p:graphicFrame>
      <p:sp>
        <p:nvSpPr>
          <p:cNvPr id="6" name="TextBox 5">
            <a:extLst>
              <a:ext uri="{FF2B5EF4-FFF2-40B4-BE49-F238E27FC236}">
                <a16:creationId xmlns:a16="http://schemas.microsoft.com/office/drawing/2014/main" id="{69A94BE3-48D7-E747-A1D7-1BC5A8396D9F}"/>
              </a:ext>
            </a:extLst>
          </p:cNvPr>
          <p:cNvSpPr txBox="1"/>
          <p:nvPr/>
        </p:nvSpPr>
        <p:spPr>
          <a:xfrm>
            <a:off x="16194341" y="7586619"/>
            <a:ext cx="11356276" cy="707886"/>
          </a:xfrm>
          <a:prstGeom prst="rect">
            <a:avLst/>
          </a:prstGeom>
          <a:noFill/>
        </p:spPr>
        <p:txBody>
          <a:bodyPr wrap="square" rtlCol="0">
            <a:spAutoFit/>
          </a:bodyPr>
          <a:lstStyle/>
          <a:p>
            <a:pPr algn="ctr"/>
            <a:r>
              <a:rPr lang="en-US" sz="4000" dirty="0"/>
              <a:t>Table 1: Ordered Data Richness vs. Precipitation</a:t>
            </a:r>
          </a:p>
        </p:txBody>
      </p:sp>
      <p:sp>
        <p:nvSpPr>
          <p:cNvPr id="31" name="TextBox 30">
            <a:extLst>
              <a:ext uri="{FF2B5EF4-FFF2-40B4-BE49-F238E27FC236}">
                <a16:creationId xmlns:a16="http://schemas.microsoft.com/office/drawing/2014/main" id="{6CBF141B-E1F1-D34B-B86F-5842ADDC3121}"/>
              </a:ext>
            </a:extLst>
          </p:cNvPr>
          <p:cNvSpPr txBox="1"/>
          <p:nvPr/>
        </p:nvSpPr>
        <p:spPr>
          <a:xfrm>
            <a:off x="16257008" y="13907343"/>
            <a:ext cx="11070771" cy="615553"/>
          </a:xfrm>
          <a:prstGeom prst="rect">
            <a:avLst/>
          </a:prstGeom>
          <a:noFill/>
        </p:spPr>
        <p:txBody>
          <a:bodyPr wrap="square" rtlCol="0">
            <a:spAutoFit/>
          </a:bodyPr>
          <a:lstStyle/>
          <a:p>
            <a:pPr algn="ctr"/>
            <a:r>
              <a:rPr lang="en-US" sz="3400" dirty="0"/>
              <a:t>Graph 1: Richness vs. Precipitation Linear Regression</a:t>
            </a:r>
          </a:p>
        </p:txBody>
      </p:sp>
      <p:sp>
        <p:nvSpPr>
          <p:cNvPr id="34" name="Text Box 27">
            <a:extLst>
              <a:ext uri="{FF2B5EF4-FFF2-40B4-BE49-F238E27FC236}">
                <a16:creationId xmlns:a16="http://schemas.microsoft.com/office/drawing/2014/main" id="{3F5EE646-FBF8-7543-8610-451A77449221}"/>
              </a:ext>
            </a:extLst>
          </p:cNvPr>
          <p:cNvSpPr txBox="1">
            <a:spLocks noChangeArrowheads="1"/>
          </p:cNvSpPr>
          <p:nvPr/>
        </p:nvSpPr>
        <p:spPr bwMode="auto">
          <a:xfrm>
            <a:off x="15668244" y="12972315"/>
            <a:ext cx="12554712" cy="901767"/>
          </a:xfrm>
          <a:prstGeom prst="rect">
            <a:avLst/>
          </a:prstGeom>
          <a:noFill/>
          <a:ln w="9525">
            <a:noFill/>
            <a:miter lim="800000"/>
            <a:headEnd/>
            <a:tailEnd/>
          </a:ln>
        </p:spPr>
        <p:txBody>
          <a:bodyPr wrap="square" lIns="39606" tIns="19803" rIns="39606" bIns="19803">
            <a:prstTxWarp prst="textNoShape">
              <a:avLst/>
            </a:prstTxWarp>
            <a:spAutoFit/>
          </a:bodyPr>
          <a:lstStyle/>
          <a:p>
            <a:pPr indent="860425">
              <a:buSzPct val="100000"/>
            </a:pPr>
            <a:r>
              <a:rPr lang="en-US" sz="2800" dirty="0">
                <a:latin typeface="Times New Roman"/>
                <a:cs typeface="Times New Roman"/>
              </a:rPr>
              <a:t>Table 1 data represents the total rainfall of each fall season one month prior to collection and the corresponding total species richness.</a:t>
            </a:r>
          </a:p>
        </p:txBody>
      </p:sp>
      <p:sp>
        <p:nvSpPr>
          <p:cNvPr id="37" name="Rounded Rectangle 36">
            <a:extLst>
              <a:ext uri="{FF2B5EF4-FFF2-40B4-BE49-F238E27FC236}">
                <a16:creationId xmlns:a16="http://schemas.microsoft.com/office/drawing/2014/main" id="{5A27CFC8-69BD-0A4D-AECB-65E72F30CEC7}"/>
              </a:ext>
            </a:extLst>
          </p:cNvPr>
          <p:cNvSpPr/>
          <p:nvPr/>
        </p:nvSpPr>
        <p:spPr bwMode="auto">
          <a:xfrm>
            <a:off x="1634249" y="21618750"/>
            <a:ext cx="12550774" cy="950419"/>
          </a:xfrm>
          <a:prstGeom prst="roundRect">
            <a:avLst/>
          </a:prstGeom>
          <a:solidFill>
            <a:srgbClr val="3366FF"/>
          </a:solidFill>
          <a:ln w="9525" cap="flat" cmpd="sng" algn="ctr">
            <a:solidFill>
              <a:schemeClr val="tx1"/>
            </a:solidFill>
            <a:prstDash val="solid"/>
            <a:round/>
            <a:headEnd type="none" w="med" len="med"/>
            <a:tailEnd type="none" w="med" len="med"/>
          </a:ln>
          <a:effectLst/>
        </p:spPr>
        <p:txBody>
          <a:bodyPr lIns="39606" tIns="19803" rIns="39606" bIns="19803">
            <a:prstTxWarp prst="textNoShape">
              <a:avLst/>
            </a:prstTxWarp>
          </a:bodyPr>
          <a:lstStyle/>
          <a:p>
            <a:pPr algn="ctr" eaLnBrk="0" hangingPunct="0">
              <a:defRPr/>
            </a:pPr>
            <a:r>
              <a:rPr lang="en-US" sz="5100" dirty="0">
                <a:solidFill>
                  <a:schemeClr val="bg1"/>
                </a:solidFill>
                <a:latin typeface="Times New Roman"/>
                <a:ea typeface="ヒラギノ角ゴ Pro W3" pitchFamily="37" charset="-128"/>
                <a:cs typeface="Times New Roman"/>
              </a:rPr>
              <a:t>METHODS</a:t>
            </a:r>
            <a:endParaRPr lang="en-US" sz="5100" dirty="0">
              <a:latin typeface="Times New Roman"/>
              <a:ea typeface="ヒラギノ角ゴ Pro W3" pitchFamily="37" charset="-128"/>
              <a:cs typeface="Times New Roman"/>
            </a:endParaRPr>
          </a:p>
        </p:txBody>
      </p:sp>
      <p:graphicFrame>
        <p:nvGraphicFramePr>
          <p:cNvPr id="38" name="Chart 37">
            <a:extLst>
              <a:ext uri="{FF2B5EF4-FFF2-40B4-BE49-F238E27FC236}">
                <a16:creationId xmlns:a16="http://schemas.microsoft.com/office/drawing/2014/main" id="{676EA25B-6B86-534A-A5F5-93DF37882D61}"/>
              </a:ext>
            </a:extLst>
          </p:cNvPr>
          <p:cNvGraphicFramePr>
            <a:graphicFrameLocks/>
          </p:cNvGraphicFramePr>
          <p:nvPr/>
        </p:nvGraphicFramePr>
        <p:xfrm>
          <a:off x="15965530" y="14635352"/>
          <a:ext cx="11653725" cy="4713967"/>
        </p:xfrm>
        <a:graphic>
          <a:graphicData uri="http://schemas.openxmlformats.org/drawingml/2006/chart">
            <c:chart xmlns:c="http://schemas.openxmlformats.org/drawingml/2006/chart" xmlns:r="http://schemas.openxmlformats.org/officeDocument/2006/relationships" r:id="rId8"/>
          </a:graphicData>
        </a:graphic>
      </p:graphicFrame>
      <p:pic>
        <p:nvPicPr>
          <p:cNvPr id="13" name="Picture 12">
            <a:extLst>
              <a:ext uri="{FF2B5EF4-FFF2-40B4-BE49-F238E27FC236}">
                <a16:creationId xmlns:a16="http://schemas.microsoft.com/office/drawing/2014/main" id="{8AE95012-FCB0-E848-945F-9824389B1A1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704483" y="17212024"/>
            <a:ext cx="6410305" cy="3605796"/>
          </a:xfrm>
          <a:prstGeom prst="rect">
            <a:avLst/>
          </a:prstGeom>
        </p:spPr>
      </p:pic>
      <p:sp>
        <p:nvSpPr>
          <p:cNvPr id="14" name="TextBox 13">
            <a:extLst>
              <a:ext uri="{FF2B5EF4-FFF2-40B4-BE49-F238E27FC236}">
                <a16:creationId xmlns:a16="http://schemas.microsoft.com/office/drawing/2014/main" id="{2388C250-A936-F843-9FDE-0D766AB29018}"/>
              </a:ext>
            </a:extLst>
          </p:cNvPr>
          <p:cNvSpPr txBox="1"/>
          <p:nvPr/>
        </p:nvSpPr>
        <p:spPr>
          <a:xfrm rot="10800000" flipV="1">
            <a:off x="1634249" y="20750218"/>
            <a:ext cx="12683516" cy="769441"/>
          </a:xfrm>
          <a:prstGeom prst="rect">
            <a:avLst/>
          </a:prstGeom>
          <a:noFill/>
        </p:spPr>
        <p:txBody>
          <a:bodyPr wrap="square" rtlCol="0">
            <a:spAutoFit/>
          </a:bodyPr>
          <a:lstStyle/>
          <a:p>
            <a:pPr algn="ctr"/>
            <a:r>
              <a:rPr lang="en-US" sz="4400" dirty="0"/>
              <a:t>Figure A: Map of Study Area</a:t>
            </a:r>
          </a:p>
        </p:txBody>
      </p:sp>
      <p:pic>
        <p:nvPicPr>
          <p:cNvPr id="16" name="Picture 15">
            <a:extLst>
              <a:ext uri="{FF2B5EF4-FFF2-40B4-BE49-F238E27FC236}">
                <a16:creationId xmlns:a16="http://schemas.microsoft.com/office/drawing/2014/main" id="{2EE18A7A-B894-2A43-BE3A-B183784DD127}"/>
              </a:ext>
            </a:extLst>
          </p:cNvPr>
          <p:cNvPicPr>
            <a:picLocks noChangeAspect="1"/>
          </p:cNvPicPr>
          <p:nvPr/>
        </p:nvPicPr>
        <p:blipFill>
          <a:blip r:embed="rId10"/>
          <a:stretch>
            <a:fillRect/>
          </a:stretch>
        </p:blipFill>
        <p:spPr>
          <a:xfrm>
            <a:off x="18605947" y="20908601"/>
            <a:ext cx="6679306" cy="4396930"/>
          </a:xfrm>
          <a:prstGeom prst="rect">
            <a:avLst/>
          </a:prstGeom>
        </p:spPr>
      </p:pic>
      <p:pic>
        <p:nvPicPr>
          <p:cNvPr id="17" name="Picture 16">
            <a:extLst>
              <a:ext uri="{FF2B5EF4-FFF2-40B4-BE49-F238E27FC236}">
                <a16:creationId xmlns:a16="http://schemas.microsoft.com/office/drawing/2014/main" id="{98B182CE-45DD-5245-ADA5-51094CB16D1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5575326" y="20905426"/>
            <a:ext cx="3399154" cy="4403279"/>
          </a:xfrm>
          <a:prstGeom prst="rect">
            <a:avLst/>
          </a:prstGeom>
        </p:spPr>
      </p:pic>
      <p:sp>
        <p:nvSpPr>
          <p:cNvPr id="19" name="TextBox 18">
            <a:extLst>
              <a:ext uri="{FF2B5EF4-FFF2-40B4-BE49-F238E27FC236}">
                <a16:creationId xmlns:a16="http://schemas.microsoft.com/office/drawing/2014/main" id="{221BAF4E-B5FC-6B45-B2C2-2AABA0C4DC97}"/>
              </a:ext>
            </a:extLst>
          </p:cNvPr>
          <p:cNvSpPr txBox="1"/>
          <p:nvPr/>
        </p:nvSpPr>
        <p:spPr>
          <a:xfrm>
            <a:off x="14665621" y="25331977"/>
            <a:ext cx="3459423" cy="1692771"/>
          </a:xfrm>
          <a:prstGeom prst="rect">
            <a:avLst/>
          </a:prstGeom>
          <a:noFill/>
        </p:spPr>
        <p:txBody>
          <a:bodyPr wrap="square" rtlCol="0">
            <a:spAutoFit/>
          </a:bodyPr>
          <a:lstStyle/>
          <a:p>
            <a:pPr algn="ctr"/>
            <a:r>
              <a:rPr lang="en-US" sz="3000" dirty="0"/>
              <a:t>Figure B</a:t>
            </a:r>
          </a:p>
          <a:p>
            <a:pPr algn="ctr"/>
            <a:r>
              <a:rPr lang="en-US" sz="2200" i="1" dirty="0" err="1"/>
              <a:t>Gymnopus</a:t>
            </a:r>
            <a:r>
              <a:rPr lang="en-US" sz="2200" i="1" dirty="0"/>
              <a:t> </a:t>
            </a:r>
            <a:r>
              <a:rPr lang="en-US" sz="2200" i="1" dirty="0" err="1"/>
              <a:t>dryophilis</a:t>
            </a:r>
            <a:r>
              <a:rPr lang="en-US" sz="2200" i="1" dirty="0"/>
              <a:t> </a:t>
            </a:r>
            <a:r>
              <a:rPr lang="en-US" sz="2200" dirty="0"/>
              <a:t>collected on 10-31-18 from Plot 10 (see Fig. A)</a:t>
            </a:r>
            <a:r>
              <a:rPr lang="en-US" sz="3000" dirty="0"/>
              <a:t> </a:t>
            </a:r>
          </a:p>
        </p:txBody>
      </p:sp>
      <p:sp>
        <p:nvSpPr>
          <p:cNvPr id="22" name="TextBox 21">
            <a:extLst>
              <a:ext uri="{FF2B5EF4-FFF2-40B4-BE49-F238E27FC236}">
                <a16:creationId xmlns:a16="http://schemas.microsoft.com/office/drawing/2014/main" id="{26A298A3-5BB8-554F-BA1A-4923FE667618}"/>
              </a:ext>
            </a:extLst>
          </p:cNvPr>
          <p:cNvSpPr txBox="1"/>
          <p:nvPr/>
        </p:nvSpPr>
        <p:spPr>
          <a:xfrm>
            <a:off x="18279021" y="25271507"/>
            <a:ext cx="6983765" cy="1477328"/>
          </a:xfrm>
          <a:prstGeom prst="rect">
            <a:avLst/>
          </a:prstGeom>
          <a:noFill/>
        </p:spPr>
        <p:txBody>
          <a:bodyPr wrap="square" rtlCol="0">
            <a:spAutoFit/>
          </a:bodyPr>
          <a:lstStyle/>
          <a:p>
            <a:pPr algn="ctr"/>
            <a:r>
              <a:rPr lang="en-US" sz="3000" dirty="0"/>
              <a:t>Figure C</a:t>
            </a:r>
          </a:p>
          <a:p>
            <a:pPr algn="ctr"/>
            <a:r>
              <a:rPr lang="en-US" sz="2000" dirty="0"/>
              <a:t>D. Cave (left), L. Eversole (middle), K. Scout (right) and Y. Burks (front) pose with a </a:t>
            </a:r>
            <a:r>
              <a:rPr lang="en-US" sz="2000" i="1" dirty="0" err="1"/>
              <a:t>Fomitopsis</a:t>
            </a:r>
            <a:r>
              <a:rPr lang="en-US" sz="2000" i="1" dirty="0"/>
              <a:t> </a:t>
            </a:r>
            <a:r>
              <a:rPr lang="en-US" sz="2000" i="1" dirty="0" err="1"/>
              <a:t>pinicola</a:t>
            </a:r>
            <a:r>
              <a:rPr lang="en-US" sz="2000" i="1" dirty="0"/>
              <a:t> </a:t>
            </a:r>
            <a:r>
              <a:rPr lang="en-US" sz="2000" dirty="0"/>
              <a:t>colony discovered in Plot 1 on 10-31-18 (see Fig. A) </a:t>
            </a:r>
          </a:p>
        </p:txBody>
      </p:sp>
      <p:sp>
        <p:nvSpPr>
          <p:cNvPr id="23" name="TextBox 22">
            <a:extLst>
              <a:ext uri="{FF2B5EF4-FFF2-40B4-BE49-F238E27FC236}">
                <a16:creationId xmlns:a16="http://schemas.microsoft.com/office/drawing/2014/main" id="{0ED08DB5-8C8D-7047-87EC-16729A455B6A}"/>
              </a:ext>
            </a:extLst>
          </p:cNvPr>
          <p:cNvSpPr txBox="1"/>
          <p:nvPr/>
        </p:nvSpPr>
        <p:spPr>
          <a:xfrm>
            <a:off x="25416763" y="25238846"/>
            <a:ext cx="3476857" cy="1785104"/>
          </a:xfrm>
          <a:prstGeom prst="rect">
            <a:avLst/>
          </a:prstGeom>
          <a:noFill/>
        </p:spPr>
        <p:txBody>
          <a:bodyPr wrap="square" rtlCol="0">
            <a:spAutoFit/>
          </a:bodyPr>
          <a:lstStyle/>
          <a:p>
            <a:pPr algn="ctr"/>
            <a:r>
              <a:rPr lang="en-US" sz="3000" dirty="0"/>
              <a:t>Figure D</a:t>
            </a:r>
          </a:p>
          <a:p>
            <a:pPr algn="ctr"/>
            <a:r>
              <a:rPr lang="en-US" sz="2000" dirty="0"/>
              <a:t>C. Sanchez searches in vain for any mycorrhizal species in Plot 1 (see Fig. A) on 10-31-18 </a:t>
            </a:r>
          </a:p>
        </p:txBody>
      </p:sp>
      <p:pic>
        <p:nvPicPr>
          <p:cNvPr id="39" name="Picture 38">
            <a:extLst>
              <a:ext uri="{FF2B5EF4-FFF2-40B4-BE49-F238E27FC236}">
                <a16:creationId xmlns:a16="http://schemas.microsoft.com/office/drawing/2014/main" id="{B5F3DB03-017A-7F49-A01C-8F7C26CD1DDA}"/>
              </a:ext>
            </a:extLst>
          </p:cNvPr>
          <p:cNvPicPr>
            <a:picLocks noChangeAspect="1"/>
          </p:cNvPicPr>
          <p:nvPr/>
        </p:nvPicPr>
        <p:blipFill>
          <a:blip r:embed="rId12"/>
          <a:stretch>
            <a:fillRect/>
          </a:stretch>
        </p:blipFill>
        <p:spPr>
          <a:xfrm>
            <a:off x="14940370" y="20905427"/>
            <a:ext cx="3258696" cy="4403278"/>
          </a:xfrm>
          <a:prstGeom prst="rect">
            <a:avLst/>
          </a:prstGeom>
        </p:spPr>
      </p:pic>
      <p:sp>
        <p:nvSpPr>
          <p:cNvPr id="7" name="Rectangle 6"/>
          <p:cNvSpPr/>
          <p:nvPr/>
        </p:nvSpPr>
        <p:spPr>
          <a:xfrm>
            <a:off x="10972800" y="12269450"/>
            <a:ext cx="21945600" cy="2893100"/>
          </a:xfrm>
          <a:prstGeom prst="rect">
            <a:avLst/>
          </a:prstGeom>
        </p:spPr>
        <p:txBody>
          <a:bodyPr>
            <a:spAutoFit/>
          </a:bodyPr>
          <a:lstStyle/>
          <a:p>
            <a:r>
              <a:rPr lang="en-US" dirty="0">
                <a:latin typeface="Segoe UI" panose="020B0502040204020203" pitchFamily="34" charset="0"/>
              </a:rPr>
              <a:t>Hey Kyle, thanks for your response, I want to refer you to the following campus resource if you have concerns about Jamie or anyone else. I look forward to seeing you in class next week.</a:t>
            </a:r>
          </a:p>
          <a:p>
            <a:br>
              <a:rPr lang="en-US" dirty="0">
                <a:latin typeface="Segoe UI" panose="020B0502040204020203" pitchFamily="34" charset="0"/>
              </a:rPr>
            </a:br>
            <a:endParaRPr lang="en-US" dirty="0">
              <a:latin typeface="Segoe UI" panose="020B0502040204020203" pitchFamily="34" charset="0"/>
            </a:endParaRPr>
          </a:p>
          <a:p>
            <a:r>
              <a:rPr lang="en-US" dirty="0">
                <a:latin typeface="Segoe UI" panose="020B0502040204020203" pitchFamily="34" charset="0"/>
                <a:hlinkClick r:id="rId13"/>
              </a:rPr>
              <a:t>https://www.lanecc.edu/studentconduct</a:t>
            </a:r>
            <a:br>
              <a:rPr lang="en-US" dirty="0">
                <a:latin typeface="Segoe UI" panose="020B0502040204020203" pitchFamily="34" charset="0"/>
              </a:rPr>
            </a:br>
            <a:endParaRPr lang="en-US" dirty="0">
              <a:latin typeface="Segoe UI" panose="020B0502040204020203" pitchFamily="34" charset="0"/>
            </a:endParaRPr>
          </a:p>
          <a:p>
            <a:br>
              <a:rPr lang="en-US" dirty="0">
                <a:latin typeface="Segoe UI" panose="020B0502040204020203" pitchFamily="34" charset="0"/>
              </a:rPr>
            </a:br>
            <a:r>
              <a:rPr lang="en-US" dirty="0">
                <a:latin typeface="Segoe UI" panose="020B0502040204020203" pitchFamily="34" charset="0"/>
              </a:rPr>
              <a:t>Susie Holmes</a:t>
            </a:r>
            <a:br>
              <a:rPr lang="en-US" dirty="0">
                <a:latin typeface="Segoe UI" panose="020B0502040204020203" pitchFamily="34" charset="0"/>
              </a:rPr>
            </a:br>
            <a:r>
              <a:rPr lang="en-US" dirty="0">
                <a:latin typeface="Segoe UI" panose="020B0502040204020203" pitchFamily="34" charset="0"/>
              </a:rPr>
              <a:t>Instructor of Biology &amp; Plant Sciences</a:t>
            </a:r>
            <a:br>
              <a:rPr lang="en-US" dirty="0">
                <a:latin typeface="Segoe UI" panose="020B0502040204020203" pitchFamily="34" charset="0"/>
              </a:rPr>
            </a:br>
            <a:r>
              <a:rPr lang="en-US" dirty="0">
                <a:latin typeface="Segoe UI" panose="020B0502040204020203" pitchFamily="34" charset="0"/>
              </a:rPr>
              <a:t>Science Division</a:t>
            </a:r>
            <a:br>
              <a:rPr lang="en-US" dirty="0">
                <a:latin typeface="Segoe UI" panose="020B0502040204020203" pitchFamily="34" charset="0"/>
              </a:rPr>
            </a:br>
            <a:r>
              <a:rPr lang="en-US" dirty="0">
                <a:latin typeface="Segoe UI" panose="020B0502040204020203" pitchFamily="34" charset="0"/>
              </a:rPr>
              <a:t>Lane Community College</a:t>
            </a:r>
            <a:br>
              <a:rPr lang="en-US" dirty="0">
                <a:latin typeface="Segoe UI" panose="020B0502040204020203" pitchFamily="34" charset="0"/>
              </a:rPr>
            </a:br>
            <a:r>
              <a:rPr lang="en-US" dirty="0">
                <a:latin typeface="Segoe UI" panose="020B0502040204020203" pitchFamily="34" charset="0"/>
              </a:rPr>
              <a:t>Eugene OR 97405</a:t>
            </a:r>
            <a:br>
              <a:rPr lang="en-US" dirty="0">
                <a:latin typeface="Segoe UI" panose="020B0502040204020203" pitchFamily="34" charset="0"/>
              </a:rPr>
            </a:br>
            <a:r>
              <a:rPr lang="en-US" dirty="0">
                <a:latin typeface="Segoe UI" panose="020B0502040204020203" pitchFamily="34" charset="0"/>
              </a:rPr>
              <a:t>541-463-5084</a:t>
            </a:r>
            <a:br>
              <a:rPr lang="en-US" dirty="0">
                <a:latin typeface="Segoe UI" panose="020B0502040204020203" pitchFamily="34" charset="0"/>
              </a:rPr>
            </a:br>
            <a:r>
              <a:rPr lang="en-US" dirty="0">
                <a:latin typeface="Segoe UI" panose="020B0502040204020203" pitchFamily="34" charset="0"/>
              </a:rPr>
              <a:t>holmess@lanecc.edu</a:t>
            </a:r>
            <a:endParaRPr lang="en-US" dirty="0"/>
          </a:p>
        </p:txBody>
      </p:sp>
      <p:sp>
        <p:nvSpPr>
          <p:cNvPr id="8" name="Rectangle 7"/>
          <p:cNvSpPr/>
          <p:nvPr/>
        </p:nvSpPr>
        <p:spPr>
          <a:xfrm>
            <a:off x="10972800" y="12269450"/>
            <a:ext cx="21945600" cy="2893100"/>
          </a:xfrm>
          <a:prstGeom prst="rect">
            <a:avLst/>
          </a:prstGeom>
        </p:spPr>
        <p:txBody>
          <a:bodyPr>
            <a:spAutoFit/>
          </a:bodyPr>
          <a:lstStyle/>
          <a:p>
            <a:r>
              <a:rPr lang="en-US" dirty="0">
                <a:latin typeface="Segoe UI" panose="020B0502040204020203" pitchFamily="34" charset="0"/>
              </a:rPr>
              <a:t>Hey Kyle, thanks for your response, I want to refer you to the following campus resource if you have concerns about Jamie or anyone else. I look forward to seeing you in class next week.</a:t>
            </a:r>
          </a:p>
          <a:p>
            <a:br>
              <a:rPr lang="en-US" dirty="0">
                <a:latin typeface="Segoe UI" panose="020B0502040204020203" pitchFamily="34" charset="0"/>
              </a:rPr>
            </a:br>
            <a:endParaRPr lang="en-US" dirty="0">
              <a:latin typeface="Segoe UI" panose="020B0502040204020203" pitchFamily="34" charset="0"/>
            </a:endParaRPr>
          </a:p>
          <a:p>
            <a:r>
              <a:rPr lang="en-US" dirty="0">
                <a:latin typeface="Segoe UI" panose="020B0502040204020203" pitchFamily="34" charset="0"/>
                <a:hlinkClick r:id="rId13"/>
              </a:rPr>
              <a:t>https://www.lanecc.edu/studentconduct</a:t>
            </a:r>
            <a:br>
              <a:rPr lang="en-US" dirty="0">
                <a:latin typeface="Segoe UI" panose="020B0502040204020203" pitchFamily="34" charset="0"/>
              </a:rPr>
            </a:br>
            <a:endParaRPr lang="en-US" dirty="0">
              <a:latin typeface="Segoe UI" panose="020B0502040204020203" pitchFamily="34" charset="0"/>
            </a:endParaRPr>
          </a:p>
          <a:p>
            <a:br>
              <a:rPr lang="en-US" dirty="0">
                <a:latin typeface="Segoe UI" panose="020B0502040204020203" pitchFamily="34" charset="0"/>
              </a:rPr>
            </a:br>
            <a:r>
              <a:rPr lang="en-US" dirty="0">
                <a:latin typeface="Segoe UI" panose="020B0502040204020203" pitchFamily="34" charset="0"/>
              </a:rPr>
              <a:t>Susie Holmes</a:t>
            </a:r>
            <a:br>
              <a:rPr lang="en-US" dirty="0">
                <a:latin typeface="Segoe UI" panose="020B0502040204020203" pitchFamily="34" charset="0"/>
              </a:rPr>
            </a:br>
            <a:r>
              <a:rPr lang="en-US" dirty="0">
                <a:latin typeface="Segoe UI" panose="020B0502040204020203" pitchFamily="34" charset="0"/>
              </a:rPr>
              <a:t>Instructor of Biology &amp; Plant Sciences</a:t>
            </a:r>
            <a:br>
              <a:rPr lang="en-US" dirty="0">
                <a:latin typeface="Segoe UI" panose="020B0502040204020203" pitchFamily="34" charset="0"/>
              </a:rPr>
            </a:br>
            <a:r>
              <a:rPr lang="en-US" dirty="0">
                <a:latin typeface="Segoe UI" panose="020B0502040204020203" pitchFamily="34" charset="0"/>
              </a:rPr>
              <a:t>Science Division</a:t>
            </a:r>
            <a:br>
              <a:rPr lang="en-US" dirty="0">
                <a:latin typeface="Segoe UI" panose="020B0502040204020203" pitchFamily="34" charset="0"/>
              </a:rPr>
            </a:br>
            <a:r>
              <a:rPr lang="en-US" dirty="0">
                <a:latin typeface="Segoe UI" panose="020B0502040204020203" pitchFamily="34" charset="0"/>
              </a:rPr>
              <a:t>Lane Community College</a:t>
            </a:r>
            <a:br>
              <a:rPr lang="en-US" dirty="0">
                <a:latin typeface="Segoe UI" panose="020B0502040204020203" pitchFamily="34" charset="0"/>
              </a:rPr>
            </a:br>
            <a:r>
              <a:rPr lang="en-US" dirty="0">
                <a:latin typeface="Segoe UI" panose="020B0502040204020203" pitchFamily="34" charset="0"/>
              </a:rPr>
              <a:t>Eugene OR 97405</a:t>
            </a:r>
            <a:br>
              <a:rPr lang="en-US" dirty="0">
                <a:latin typeface="Segoe UI" panose="020B0502040204020203" pitchFamily="34" charset="0"/>
              </a:rPr>
            </a:br>
            <a:r>
              <a:rPr lang="en-US" dirty="0">
                <a:latin typeface="Segoe UI" panose="020B0502040204020203" pitchFamily="34" charset="0"/>
              </a:rPr>
              <a:t>541-463-5084</a:t>
            </a:r>
            <a:br>
              <a:rPr lang="en-US" dirty="0">
                <a:latin typeface="Segoe UI" panose="020B0502040204020203" pitchFamily="34" charset="0"/>
              </a:rPr>
            </a:br>
            <a:r>
              <a:rPr lang="en-US" dirty="0">
                <a:latin typeface="Segoe UI" panose="020B0502040204020203" pitchFamily="34" charset="0"/>
              </a:rPr>
              <a:t>holmess@lanecc.edu</a:t>
            </a:r>
            <a:endParaRPr lang="en-US" dirty="0"/>
          </a:p>
        </p:txBody>
      </p:sp>
    </p:spTree>
    <p:extLst>
      <p:ext uri="{BB962C8B-B14F-4D97-AF65-F5344CB8AC3E}">
        <p14:creationId xmlns:p14="http://schemas.microsoft.com/office/powerpoint/2010/main" val="2326627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
        <p:cNvGrpSpPr/>
        <p:nvPr/>
      </p:nvGrpSpPr>
      <p:grpSpPr>
        <a:xfrm>
          <a:off x="0" y="0"/>
          <a:ext cx="0" cy="0"/>
          <a:chOff x="0" y="0"/>
          <a:chExt cx="0" cy="0"/>
        </a:xfrm>
      </p:grpSpPr>
      <p:pic>
        <p:nvPicPr>
          <p:cNvPr id="89" name="Google Shape;89;p13" descr="MUSC_TAG_REV"/>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184406" y="1619250"/>
            <a:ext cx="4813299" cy="2479148"/>
          </a:xfrm>
          <a:prstGeom prst="rect">
            <a:avLst/>
          </a:prstGeom>
          <a:noFill/>
          <a:ln>
            <a:noFill/>
          </a:ln>
        </p:spPr>
      </p:pic>
      <p:sp>
        <p:nvSpPr>
          <p:cNvPr id="90" name="Google Shape;90;p13"/>
          <p:cNvSpPr/>
          <p:nvPr/>
        </p:nvSpPr>
        <p:spPr>
          <a:xfrm>
            <a:off x="646325" y="4865450"/>
            <a:ext cx="13040100" cy="923400"/>
          </a:xfrm>
          <a:prstGeom prst="roundRect">
            <a:avLst>
              <a:gd name="adj" fmla="val 16667"/>
            </a:avLst>
          </a:prstGeom>
          <a:solidFill>
            <a:srgbClr val="FF6600"/>
          </a:solidFill>
          <a:ln w="9525" cap="flat" cmpd="sng">
            <a:solidFill>
              <a:schemeClr val="dk1"/>
            </a:solidFill>
            <a:prstDash val="solid"/>
            <a:round/>
            <a:headEnd type="none" w="sm" len="sm"/>
            <a:tailEnd type="none" w="sm" len="sm"/>
          </a:ln>
        </p:spPr>
        <p:txBody>
          <a:bodyPr spcFirstLastPara="1" wrap="square" lIns="169775" tIns="84875" rIns="169775" bIns="84875" anchor="t" anchorCtr="0">
            <a:noAutofit/>
          </a:bodyPr>
          <a:lstStyle/>
          <a:p>
            <a:pPr marL="0" marR="0" lvl="0" indent="0" algn="ctr" rtl="0">
              <a:spcBef>
                <a:spcPts val="0"/>
              </a:spcBef>
              <a:spcAft>
                <a:spcPts val="0"/>
              </a:spcAft>
              <a:buNone/>
            </a:pPr>
            <a:r>
              <a:rPr lang="en-US" sz="5100" b="0" i="0" u="none" strike="noStrike" cap="none">
                <a:solidFill>
                  <a:schemeClr val="lt1"/>
                </a:solidFill>
                <a:latin typeface="Times New Roman"/>
                <a:ea typeface="Times New Roman"/>
                <a:cs typeface="Times New Roman"/>
                <a:sym typeface="Times New Roman"/>
              </a:rPr>
              <a:t>INTRODUCTION</a:t>
            </a:r>
            <a:endParaRPr sz="4300" b="0" i="0" u="none" strike="noStrike" cap="none">
              <a:solidFill>
                <a:schemeClr val="dk1"/>
              </a:solidFill>
              <a:latin typeface="Times New Roman"/>
              <a:ea typeface="Times New Roman"/>
              <a:cs typeface="Times New Roman"/>
              <a:sym typeface="Times New Roman"/>
            </a:endParaRPr>
          </a:p>
        </p:txBody>
      </p:sp>
      <p:sp>
        <p:nvSpPr>
          <p:cNvPr id="91" name="Google Shape;91;p13"/>
          <p:cNvSpPr/>
          <p:nvPr/>
        </p:nvSpPr>
        <p:spPr>
          <a:xfrm>
            <a:off x="15670194" y="14701186"/>
            <a:ext cx="12550800" cy="902100"/>
          </a:xfrm>
          <a:prstGeom prst="roundRect">
            <a:avLst>
              <a:gd name="adj" fmla="val 23099"/>
            </a:avLst>
          </a:prstGeom>
          <a:solidFill>
            <a:srgbClr val="098026"/>
          </a:solidFill>
          <a:ln w="9525" cap="flat" cmpd="sng">
            <a:solidFill>
              <a:schemeClr val="dk1"/>
            </a:solidFill>
            <a:prstDash val="solid"/>
            <a:round/>
            <a:headEnd type="none" w="sm" len="sm"/>
            <a:tailEnd type="none" w="sm" len="sm"/>
          </a:ln>
        </p:spPr>
        <p:txBody>
          <a:bodyPr spcFirstLastPara="1" wrap="square" lIns="39600" tIns="19800" rIns="39600" bIns="19800" anchor="t" anchorCtr="0">
            <a:noAutofit/>
          </a:bodyPr>
          <a:lstStyle/>
          <a:p>
            <a:pPr marL="0" marR="0" lvl="0" indent="0" algn="ctr" rtl="0">
              <a:spcBef>
                <a:spcPts val="0"/>
              </a:spcBef>
              <a:spcAft>
                <a:spcPts val="0"/>
              </a:spcAft>
              <a:buNone/>
            </a:pPr>
            <a:r>
              <a:rPr lang="en-US" sz="5100" b="0" i="0" u="none" strike="noStrike" cap="none">
                <a:solidFill>
                  <a:schemeClr val="lt1"/>
                </a:solidFill>
                <a:latin typeface="Times New Roman"/>
                <a:ea typeface="Times New Roman"/>
                <a:cs typeface="Times New Roman"/>
                <a:sym typeface="Times New Roman"/>
              </a:rPr>
              <a:t>RESULTS</a:t>
            </a:r>
            <a:endParaRPr sz="5100" b="0" i="0" u="none" strike="noStrike" cap="none">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300" b="0" i="0" u="none" strike="noStrike" cap="none">
              <a:solidFill>
                <a:schemeClr val="dk1"/>
              </a:solidFill>
              <a:latin typeface="Times New Roman"/>
              <a:ea typeface="Times New Roman"/>
              <a:cs typeface="Times New Roman"/>
              <a:sym typeface="Times New Roman"/>
            </a:endParaRPr>
          </a:p>
        </p:txBody>
      </p:sp>
      <p:cxnSp>
        <p:nvCxnSpPr>
          <p:cNvPr id="92" name="Google Shape;92;p13"/>
          <p:cNvCxnSpPr/>
          <p:nvPr/>
        </p:nvCxnSpPr>
        <p:spPr>
          <a:xfrm rot="10800000" flipH="1">
            <a:off x="2155969" y="3076570"/>
            <a:ext cx="37808681" cy="34041"/>
          </a:xfrm>
          <a:prstGeom prst="straightConnector1">
            <a:avLst/>
          </a:prstGeom>
          <a:noFill/>
          <a:ln w="57150" cap="flat" cmpd="sng">
            <a:solidFill>
              <a:srgbClr val="0000FF"/>
            </a:solidFill>
            <a:prstDash val="solid"/>
            <a:round/>
            <a:headEnd type="none" w="sm" len="sm"/>
            <a:tailEnd type="none" w="sm" len="sm"/>
          </a:ln>
        </p:spPr>
      </p:cxnSp>
      <p:sp>
        <p:nvSpPr>
          <p:cNvPr id="93" name="Google Shape;93;p13"/>
          <p:cNvSpPr txBox="1"/>
          <p:nvPr/>
        </p:nvSpPr>
        <p:spPr>
          <a:xfrm>
            <a:off x="4803943" y="800230"/>
            <a:ext cx="35670659" cy="2464832"/>
          </a:xfrm>
          <a:prstGeom prst="rect">
            <a:avLst/>
          </a:prstGeom>
          <a:noFill/>
          <a:ln>
            <a:noFill/>
          </a:ln>
        </p:spPr>
        <p:txBody>
          <a:bodyPr spcFirstLastPara="1" wrap="square" lIns="155000" tIns="77475" rIns="155000" bIns="77475" anchor="t" anchorCtr="0">
            <a:noAutofit/>
          </a:bodyPr>
          <a:lstStyle/>
          <a:p>
            <a:pPr marL="0" marR="0" lvl="0" indent="0" algn="ctr" rtl="0">
              <a:spcBef>
                <a:spcPts val="0"/>
              </a:spcBef>
              <a:spcAft>
                <a:spcPts val="0"/>
              </a:spcAft>
              <a:buNone/>
            </a:pPr>
            <a:r>
              <a:rPr lang="en-US" sz="4800" b="1" i="0" u="none" strike="noStrike" cap="none">
                <a:latin typeface="Times New Roman"/>
                <a:ea typeface="Times New Roman"/>
                <a:cs typeface="Times New Roman"/>
                <a:sym typeface="Times New Roman"/>
              </a:rPr>
              <a:t>The effects of precipitation and temperature on spring phenophase development of </a:t>
            </a:r>
            <a:r>
              <a:rPr lang="en-US" sz="4800" b="1" i="1" u="none" strike="noStrike" cap="none">
                <a:latin typeface="Times New Roman"/>
                <a:ea typeface="Times New Roman"/>
                <a:cs typeface="Times New Roman"/>
                <a:sym typeface="Times New Roman"/>
              </a:rPr>
              <a:t>Acer macr</a:t>
            </a:r>
            <a:r>
              <a:rPr lang="en-US" sz="4800" b="1" i="1">
                <a:latin typeface="Times New Roman"/>
                <a:ea typeface="Times New Roman"/>
                <a:cs typeface="Times New Roman"/>
                <a:sym typeface="Times New Roman"/>
              </a:rPr>
              <a:t>o</a:t>
            </a:r>
            <a:r>
              <a:rPr lang="en-US" sz="4800" b="1" i="1" u="none" strike="noStrike" cap="none">
                <a:latin typeface="Times New Roman"/>
                <a:ea typeface="Times New Roman"/>
                <a:cs typeface="Times New Roman"/>
                <a:sym typeface="Times New Roman"/>
              </a:rPr>
              <a:t>phyllum</a:t>
            </a:r>
            <a:r>
              <a:rPr lang="en-US" sz="4800" b="1" i="1">
                <a:latin typeface="Times New Roman"/>
                <a:ea typeface="Times New Roman"/>
                <a:cs typeface="Times New Roman"/>
                <a:sym typeface="Times New Roman"/>
              </a:rPr>
              <a:t>, Camassia leichtlinii</a:t>
            </a:r>
            <a:r>
              <a:rPr lang="en-US" sz="4800" b="1">
                <a:latin typeface="Times New Roman"/>
                <a:ea typeface="Times New Roman"/>
                <a:cs typeface="Times New Roman"/>
                <a:sym typeface="Times New Roman"/>
              </a:rPr>
              <a:t> </a:t>
            </a:r>
            <a:r>
              <a:rPr lang="en-US" sz="4800" b="1" i="0" u="none" strike="noStrike" cap="none">
                <a:latin typeface="Times New Roman"/>
                <a:ea typeface="Times New Roman"/>
                <a:cs typeface="Times New Roman"/>
                <a:sym typeface="Times New Roman"/>
              </a:rPr>
              <a:t>and </a:t>
            </a:r>
            <a:r>
              <a:rPr lang="en-US" sz="4800" b="1" i="1" u="none" strike="noStrike" cap="none">
                <a:latin typeface="Times New Roman"/>
                <a:ea typeface="Times New Roman"/>
                <a:cs typeface="Times New Roman"/>
                <a:sym typeface="Times New Roman"/>
              </a:rPr>
              <a:t>Holodiscus discolor</a:t>
            </a:r>
            <a:endParaRPr sz="4800" b="1" i="1" u="none" strike="noStrike" cap="none">
              <a:latin typeface="Times New Roman"/>
              <a:ea typeface="Times New Roman"/>
              <a:cs typeface="Times New Roman"/>
              <a:sym typeface="Times New Roman"/>
            </a:endParaRPr>
          </a:p>
          <a:p>
            <a:pPr marL="0" marR="0" lvl="0" indent="0" algn="ctr" rtl="0">
              <a:spcBef>
                <a:spcPts val="0"/>
              </a:spcBef>
              <a:spcAft>
                <a:spcPts val="0"/>
              </a:spcAft>
              <a:buNone/>
            </a:pPr>
            <a:r>
              <a:rPr lang="en-US" sz="4800" b="1" i="0" u="none" strike="noStrike" cap="none">
                <a:solidFill>
                  <a:schemeClr val="dk2"/>
                </a:solidFill>
                <a:latin typeface="Times New Roman"/>
                <a:ea typeface="Times New Roman"/>
                <a:cs typeface="Times New Roman"/>
                <a:sym typeface="Times New Roman"/>
              </a:rPr>
              <a:t>Adriana Brandner and Claire Ebert Spring 2019</a:t>
            </a:r>
            <a:endParaRPr sz="4800" b="1" i="0" u="none" strike="noStrike" cap="none">
              <a:solidFill>
                <a:schemeClr val="dk2"/>
              </a:solidFill>
              <a:latin typeface="Times New Roman"/>
              <a:ea typeface="Times New Roman"/>
              <a:cs typeface="Times New Roman"/>
              <a:sym typeface="Times New Roman"/>
            </a:endParaRPr>
          </a:p>
        </p:txBody>
      </p:sp>
      <p:sp>
        <p:nvSpPr>
          <p:cNvPr id="94" name="Google Shape;94;p13"/>
          <p:cNvSpPr txBox="1"/>
          <p:nvPr/>
        </p:nvSpPr>
        <p:spPr>
          <a:xfrm>
            <a:off x="1435650" y="2980600"/>
            <a:ext cx="39705900" cy="1870200"/>
          </a:xfrm>
          <a:prstGeom prst="rect">
            <a:avLst/>
          </a:prstGeom>
          <a:noFill/>
          <a:ln>
            <a:noFill/>
          </a:ln>
        </p:spPr>
        <p:txBody>
          <a:bodyPr spcFirstLastPara="1" wrap="square" lIns="297600" tIns="148800" rIns="297600" bIns="148800" anchor="t" anchorCtr="0">
            <a:noAutofit/>
          </a:bodyPr>
          <a:lstStyle/>
          <a:p>
            <a:pPr marL="0" marR="0" lvl="0" indent="0" algn="l" rtl="0">
              <a:spcBef>
                <a:spcPts val="0"/>
              </a:spcBef>
              <a:spcAft>
                <a:spcPts val="0"/>
              </a:spcAft>
              <a:buNone/>
            </a:pPr>
            <a:r>
              <a:rPr lang="en-US" sz="4000" b="0" i="0" u="none" strike="noStrike" cap="none">
                <a:solidFill>
                  <a:schemeClr val="dk1"/>
                </a:solidFill>
                <a:latin typeface="Times New Roman"/>
                <a:ea typeface="Times New Roman"/>
                <a:cs typeface="Times New Roman"/>
                <a:sym typeface="Times New Roman"/>
              </a:rPr>
              <a:t>  </a:t>
            </a:r>
            <a:r>
              <a:rPr lang="en-US" sz="5400" b="0" i="0" u="none" strike="noStrike" cap="none">
                <a:solidFill>
                  <a:schemeClr val="dk1"/>
                </a:solidFill>
                <a:latin typeface="Times New Roman"/>
                <a:ea typeface="Times New Roman"/>
                <a:cs typeface="Times New Roman"/>
                <a:sym typeface="Times New Roman"/>
              </a:rPr>
              <a:t> MAIN GOAL </a:t>
            </a:r>
            <a:r>
              <a:rPr lang="en-US" sz="4200" b="0" i="0" u="none" strike="noStrike" cap="none">
                <a:solidFill>
                  <a:schemeClr val="dk1"/>
                </a:solidFill>
                <a:latin typeface="Times New Roman"/>
                <a:ea typeface="Times New Roman"/>
                <a:cs typeface="Times New Roman"/>
                <a:sym typeface="Times New Roman"/>
              </a:rPr>
              <a:t>–</a:t>
            </a:r>
            <a:r>
              <a:rPr lang="en-US" sz="4300" b="0" i="0" u="none" strike="noStrike" cap="none">
                <a:solidFill>
                  <a:schemeClr val="dk1"/>
                </a:solidFill>
                <a:latin typeface="Times New Roman"/>
                <a:ea typeface="Times New Roman"/>
                <a:cs typeface="Times New Roman"/>
                <a:sym typeface="Times New Roman"/>
              </a:rPr>
              <a:t> </a:t>
            </a:r>
            <a:r>
              <a:rPr lang="en-US" sz="4200" b="0" i="0" u="none" strike="noStrike" cap="none">
                <a:solidFill>
                  <a:schemeClr val="dk1"/>
                </a:solidFill>
                <a:latin typeface="Times New Roman"/>
                <a:ea typeface="Times New Roman"/>
                <a:cs typeface="Times New Roman"/>
                <a:sym typeface="Times New Roman"/>
              </a:rPr>
              <a:t>How short-term weather patterns and </a:t>
            </a:r>
            <a:r>
              <a:rPr lang="en-US" sz="4200">
                <a:solidFill>
                  <a:schemeClr val="dk1"/>
                </a:solidFill>
                <a:latin typeface="Times New Roman"/>
                <a:ea typeface="Times New Roman"/>
                <a:cs typeface="Times New Roman"/>
                <a:sym typeface="Times New Roman"/>
              </a:rPr>
              <a:t>long term</a:t>
            </a:r>
            <a:r>
              <a:rPr lang="en-US" sz="4200" b="0" i="0" u="none" strike="noStrike" cap="none">
                <a:solidFill>
                  <a:schemeClr val="dk1"/>
                </a:solidFill>
                <a:latin typeface="Times New Roman"/>
                <a:ea typeface="Times New Roman"/>
                <a:cs typeface="Times New Roman"/>
                <a:sym typeface="Times New Roman"/>
              </a:rPr>
              <a:t> climate conditions affect the phenology of </a:t>
            </a:r>
            <a:r>
              <a:rPr lang="en-US" sz="4200" b="0" i="1" u="none" strike="noStrike" cap="none">
                <a:solidFill>
                  <a:schemeClr val="dk2"/>
                </a:solidFill>
                <a:latin typeface="Times New Roman"/>
                <a:ea typeface="Times New Roman"/>
                <a:cs typeface="Times New Roman"/>
                <a:sym typeface="Times New Roman"/>
              </a:rPr>
              <a:t>Camassia leichtlinii</a:t>
            </a:r>
            <a:r>
              <a:rPr lang="en-US" sz="4200" b="0" i="0" u="none" strike="noStrike" cap="none">
                <a:solidFill>
                  <a:schemeClr val="dk2"/>
                </a:solidFill>
                <a:latin typeface="Times New Roman"/>
                <a:ea typeface="Times New Roman"/>
                <a:cs typeface="Times New Roman"/>
                <a:sym typeface="Times New Roman"/>
              </a:rPr>
              <a:t>, </a:t>
            </a:r>
            <a:r>
              <a:rPr lang="en-US" sz="4200" b="0" i="1" u="none" strike="noStrike" cap="none">
                <a:solidFill>
                  <a:schemeClr val="dk2"/>
                </a:solidFill>
                <a:latin typeface="Times New Roman"/>
                <a:ea typeface="Times New Roman"/>
                <a:cs typeface="Times New Roman"/>
                <a:sym typeface="Times New Roman"/>
              </a:rPr>
              <a:t>Acer macr</a:t>
            </a:r>
            <a:r>
              <a:rPr lang="en-US" sz="4200" i="1">
                <a:solidFill>
                  <a:schemeClr val="dk2"/>
                </a:solidFill>
                <a:latin typeface="Times New Roman"/>
                <a:ea typeface="Times New Roman"/>
                <a:cs typeface="Times New Roman"/>
                <a:sym typeface="Times New Roman"/>
              </a:rPr>
              <a:t>o</a:t>
            </a:r>
            <a:r>
              <a:rPr lang="en-US" sz="4200" b="0" i="1" u="none" strike="noStrike" cap="none">
                <a:solidFill>
                  <a:schemeClr val="dk2"/>
                </a:solidFill>
                <a:latin typeface="Times New Roman"/>
                <a:ea typeface="Times New Roman"/>
                <a:cs typeface="Times New Roman"/>
                <a:sym typeface="Times New Roman"/>
              </a:rPr>
              <a:t>phyllum </a:t>
            </a:r>
            <a:r>
              <a:rPr lang="en-US" sz="4200" b="0" i="0" u="none" strike="noStrike" cap="none">
                <a:solidFill>
                  <a:schemeClr val="dk2"/>
                </a:solidFill>
                <a:latin typeface="Times New Roman"/>
                <a:ea typeface="Times New Roman"/>
                <a:cs typeface="Times New Roman"/>
                <a:sym typeface="Times New Roman"/>
              </a:rPr>
              <a:t>and </a:t>
            </a:r>
            <a:r>
              <a:rPr lang="en-US" sz="4200" b="0" i="1" u="none" strike="noStrike" cap="none">
                <a:solidFill>
                  <a:schemeClr val="dk2"/>
                </a:solidFill>
                <a:latin typeface="Times New Roman"/>
                <a:ea typeface="Times New Roman"/>
                <a:cs typeface="Times New Roman"/>
                <a:sym typeface="Times New Roman"/>
              </a:rPr>
              <a:t>Holodiscus discolor</a:t>
            </a:r>
            <a:endParaRPr sz="4200"/>
          </a:p>
          <a:p>
            <a:pPr marL="0" marR="0" lvl="0" indent="0" algn="l" rtl="0">
              <a:spcBef>
                <a:spcPts val="0"/>
              </a:spcBef>
              <a:spcAft>
                <a:spcPts val="0"/>
              </a:spcAft>
              <a:buNone/>
            </a:pPr>
            <a:r>
              <a:rPr lang="en-US" sz="4800">
                <a:solidFill>
                  <a:schemeClr val="dk1"/>
                </a:solidFill>
                <a:latin typeface="Times New Roman"/>
                <a:ea typeface="Times New Roman"/>
                <a:cs typeface="Times New Roman"/>
                <a:sym typeface="Times New Roman"/>
              </a:rPr>
              <a:t> </a:t>
            </a:r>
            <a:endParaRPr sz="4800">
              <a:solidFill>
                <a:schemeClr val="dk1"/>
              </a:solidFill>
              <a:latin typeface="Times New Roman"/>
              <a:ea typeface="Times New Roman"/>
              <a:cs typeface="Times New Roman"/>
              <a:sym typeface="Times New Roman"/>
            </a:endParaRPr>
          </a:p>
        </p:txBody>
      </p:sp>
      <p:sp>
        <p:nvSpPr>
          <p:cNvPr id="95" name="Google Shape;95;p13"/>
          <p:cNvSpPr/>
          <p:nvPr/>
        </p:nvSpPr>
        <p:spPr>
          <a:xfrm>
            <a:off x="646325" y="16772025"/>
            <a:ext cx="13040100" cy="996000"/>
          </a:xfrm>
          <a:prstGeom prst="roundRect">
            <a:avLst>
              <a:gd name="adj" fmla="val 16667"/>
            </a:avLst>
          </a:prstGeom>
          <a:solidFill>
            <a:srgbClr val="3366FF"/>
          </a:solidFill>
          <a:ln w="9525" cap="flat" cmpd="sng">
            <a:solidFill>
              <a:schemeClr val="dk1"/>
            </a:solidFill>
            <a:prstDash val="solid"/>
            <a:round/>
            <a:headEnd type="none" w="sm" len="sm"/>
            <a:tailEnd type="none" w="sm" len="sm"/>
          </a:ln>
        </p:spPr>
        <p:txBody>
          <a:bodyPr spcFirstLastPara="1" wrap="square" lIns="39600" tIns="19800" rIns="39600" bIns="19800" anchor="t" anchorCtr="0">
            <a:noAutofit/>
          </a:bodyPr>
          <a:lstStyle/>
          <a:p>
            <a:pPr marL="0" marR="0" lvl="0" indent="0" algn="ctr" rtl="0">
              <a:spcBef>
                <a:spcPts val="0"/>
              </a:spcBef>
              <a:spcAft>
                <a:spcPts val="0"/>
              </a:spcAft>
              <a:buNone/>
            </a:pPr>
            <a:r>
              <a:rPr lang="en-US" sz="5100">
                <a:solidFill>
                  <a:schemeClr val="lt1"/>
                </a:solidFill>
                <a:latin typeface="Times New Roman"/>
                <a:ea typeface="Times New Roman"/>
                <a:cs typeface="Times New Roman"/>
                <a:sym typeface="Times New Roman"/>
              </a:rPr>
              <a:t>METHODS</a:t>
            </a:r>
            <a:endParaRPr sz="5100">
              <a:solidFill>
                <a:schemeClr val="dk1"/>
              </a:solidFill>
              <a:latin typeface="Times New Roman"/>
              <a:ea typeface="Times New Roman"/>
              <a:cs typeface="Times New Roman"/>
              <a:sym typeface="Times New Roman"/>
            </a:endParaRPr>
          </a:p>
        </p:txBody>
      </p:sp>
      <p:sp>
        <p:nvSpPr>
          <p:cNvPr id="96" name="Google Shape;96;p13"/>
          <p:cNvSpPr/>
          <p:nvPr/>
        </p:nvSpPr>
        <p:spPr>
          <a:xfrm>
            <a:off x="29526450" y="8413400"/>
            <a:ext cx="13806000" cy="996000"/>
          </a:xfrm>
          <a:prstGeom prst="roundRect">
            <a:avLst>
              <a:gd name="adj" fmla="val 16667"/>
            </a:avLst>
          </a:prstGeom>
          <a:solidFill>
            <a:srgbClr val="660066"/>
          </a:solidFill>
          <a:ln w="9525" cap="flat" cmpd="sng">
            <a:solidFill>
              <a:schemeClr val="dk1"/>
            </a:solidFill>
            <a:prstDash val="solid"/>
            <a:round/>
            <a:headEnd type="none" w="sm" len="sm"/>
            <a:tailEnd type="none" w="sm" len="sm"/>
          </a:ln>
        </p:spPr>
        <p:txBody>
          <a:bodyPr spcFirstLastPara="1" wrap="square" lIns="169775" tIns="84875" rIns="169775" bIns="84875" anchor="t" anchorCtr="0">
            <a:noAutofit/>
          </a:bodyPr>
          <a:lstStyle/>
          <a:p>
            <a:pPr marL="0" marR="0" lvl="0" indent="0" algn="ctr" rtl="0">
              <a:spcBef>
                <a:spcPts val="0"/>
              </a:spcBef>
              <a:spcAft>
                <a:spcPts val="0"/>
              </a:spcAft>
              <a:buNone/>
            </a:pPr>
            <a:r>
              <a:rPr lang="en-US" sz="5100">
                <a:solidFill>
                  <a:schemeClr val="lt1"/>
                </a:solidFill>
                <a:latin typeface="Times New Roman"/>
                <a:ea typeface="Times New Roman"/>
                <a:cs typeface="Times New Roman"/>
                <a:sym typeface="Times New Roman"/>
              </a:rPr>
              <a:t>CONCLUSIONS/FUTURE SUGGESTIONS</a:t>
            </a:r>
            <a:endParaRPr/>
          </a:p>
        </p:txBody>
      </p:sp>
      <p:cxnSp>
        <p:nvCxnSpPr>
          <p:cNvPr id="97" name="Google Shape;97;p13"/>
          <p:cNvCxnSpPr/>
          <p:nvPr/>
        </p:nvCxnSpPr>
        <p:spPr>
          <a:xfrm>
            <a:off x="2155969" y="4120646"/>
            <a:ext cx="38552619" cy="22088"/>
          </a:xfrm>
          <a:prstGeom prst="straightConnector1">
            <a:avLst/>
          </a:prstGeom>
          <a:noFill/>
          <a:ln w="57150" cap="flat" cmpd="sng">
            <a:solidFill>
              <a:srgbClr val="0000FF"/>
            </a:solidFill>
            <a:prstDash val="solid"/>
            <a:round/>
            <a:headEnd type="none" w="sm" len="sm"/>
            <a:tailEnd type="none" w="sm" len="sm"/>
          </a:ln>
        </p:spPr>
      </p:cxnSp>
      <p:sp>
        <p:nvSpPr>
          <p:cNvPr id="98" name="Google Shape;98;p13"/>
          <p:cNvSpPr/>
          <p:nvPr/>
        </p:nvSpPr>
        <p:spPr>
          <a:xfrm>
            <a:off x="29526450" y="18391500"/>
            <a:ext cx="13806000" cy="996000"/>
          </a:xfrm>
          <a:prstGeom prst="roundRect">
            <a:avLst>
              <a:gd name="adj" fmla="val 16667"/>
            </a:avLst>
          </a:prstGeom>
          <a:solidFill>
            <a:srgbClr val="3366FF">
              <a:alpha val="90980"/>
            </a:srgbClr>
          </a:solidFill>
          <a:ln w="9525" cap="flat" cmpd="sng">
            <a:solidFill>
              <a:schemeClr val="dk1"/>
            </a:solidFill>
            <a:prstDash val="solid"/>
            <a:round/>
            <a:headEnd type="none" w="sm" len="sm"/>
            <a:tailEnd type="none" w="sm" len="sm"/>
          </a:ln>
        </p:spPr>
        <p:txBody>
          <a:bodyPr spcFirstLastPara="1" wrap="square" lIns="169775" tIns="84875" rIns="169775" bIns="84875" anchor="t" anchorCtr="0">
            <a:noAutofit/>
          </a:bodyPr>
          <a:lstStyle/>
          <a:p>
            <a:pPr marL="0" marR="0" lvl="0" indent="0" algn="ctr" rtl="0">
              <a:spcBef>
                <a:spcPts val="0"/>
              </a:spcBef>
              <a:spcAft>
                <a:spcPts val="0"/>
              </a:spcAft>
              <a:buNone/>
            </a:pPr>
            <a:r>
              <a:rPr lang="en-US" sz="5100">
                <a:solidFill>
                  <a:schemeClr val="lt1"/>
                </a:solidFill>
                <a:latin typeface="Times New Roman"/>
                <a:ea typeface="Times New Roman"/>
                <a:cs typeface="Times New Roman"/>
                <a:sym typeface="Times New Roman"/>
              </a:rPr>
              <a:t>REFERENCES</a:t>
            </a:r>
            <a:endParaRPr sz="4300">
              <a:solidFill>
                <a:schemeClr val="lt1"/>
              </a:solidFill>
              <a:latin typeface="Times New Roman"/>
              <a:ea typeface="Times New Roman"/>
              <a:cs typeface="Times New Roman"/>
              <a:sym typeface="Times New Roman"/>
            </a:endParaRPr>
          </a:p>
        </p:txBody>
      </p:sp>
      <p:pic>
        <p:nvPicPr>
          <p:cNvPr id="99" name="Google Shape;99;p13" descr="nsf1.tif"/>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1141509" y="39076"/>
            <a:ext cx="2681309" cy="2696808"/>
          </a:xfrm>
          <a:prstGeom prst="rect">
            <a:avLst/>
          </a:prstGeom>
          <a:noFill/>
          <a:ln>
            <a:noFill/>
          </a:ln>
        </p:spPr>
      </p:pic>
      <p:sp>
        <p:nvSpPr>
          <p:cNvPr id="100" name="Google Shape;100;p13"/>
          <p:cNvSpPr txBox="1"/>
          <p:nvPr/>
        </p:nvSpPr>
        <p:spPr>
          <a:xfrm>
            <a:off x="40075341" y="2791822"/>
            <a:ext cx="3705169" cy="954107"/>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400">
                <a:solidFill>
                  <a:schemeClr val="dk1"/>
                </a:solidFill>
                <a:latin typeface="Arial"/>
                <a:ea typeface="Arial"/>
                <a:cs typeface="Arial"/>
                <a:sym typeface="Arial"/>
              </a:rPr>
              <a:t>Partially funded by: grant 1505081 “Tipping the Scale: Engaging Community College Science Faculty and Students in Course-Based Research Experiences (CBRE) </a:t>
            </a:r>
            <a:endParaRPr sz="1400">
              <a:solidFill>
                <a:schemeClr val="dk1"/>
              </a:solidFill>
              <a:latin typeface="Arial"/>
              <a:ea typeface="Arial"/>
              <a:cs typeface="Arial"/>
              <a:sym typeface="Arial"/>
            </a:endParaRPr>
          </a:p>
        </p:txBody>
      </p:sp>
      <p:pic>
        <p:nvPicPr>
          <p:cNvPr id="101" name="Google Shape;101;p13"/>
          <p:cNvPicPr preferRelativeResize="0"/>
          <p:nvPr/>
        </p:nvPicPr>
        <p:blipFill rotWithShape="1">
          <a:blip r:embed="rId5">
            <a:alphaModFix/>
            <a:extLst>
              <a:ext uri="{28A0092B-C50C-407E-A947-70E740481C1C}">
                <a14:useLocalDpi xmlns:a14="http://schemas.microsoft.com/office/drawing/2010/main"/>
              </a:ext>
            </a:extLst>
          </a:blip>
          <a:srcRect/>
          <a:stretch/>
        </p:blipFill>
        <p:spPr>
          <a:xfrm>
            <a:off x="284982" y="341867"/>
            <a:ext cx="3842687" cy="1363211"/>
          </a:xfrm>
          <a:prstGeom prst="rect">
            <a:avLst/>
          </a:prstGeom>
          <a:noFill/>
          <a:ln>
            <a:noFill/>
          </a:ln>
        </p:spPr>
      </p:pic>
      <p:sp>
        <p:nvSpPr>
          <p:cNvPr id="102" name="Google Shape;102;p13"/>
          <p:cNvSpPr txBox="1"/>
          <p:nvPr/>
        </p:nvSpPr>
        <p:spPr>
          <a:xfrm flipH="1">
            <a:off x="819300" y="5788750"/>
            <a:ext cx="12630000" cy="6714900"/>
          </a:xfrm>
          <a:prstGeom prst="rect">
            <a:avLst/>
          </a:prstGeom>
          <a:noFill/>
          <a:ln>
            <a:noFill/>
          </a:ln>
        </p:spPr>
        <p:txBody>
          <a:bodyPr spcFirstLastPara="1" wrap="square" lIns="91425" tIns="45700" rIns="91425" bIns="45700" anchor="t" anchorCtr="0">
            <a:noAutofit/>
          </a:bodyPr>
          <a:lstStyle/>
          <a:p>
            <a:pPr marL="0" marR="0" lvl="0" indent="457200" algn="l" rtl="0">
              <a:spcBef>
                <a:spcPts val="0"/>
              </a:spcBef>
              <a:spcAft>
                <a:spcPts val="0"/>
              </a:spcAft>
              <a:buNone/>
            </a:pPr>
            <a:r>
              <a:rPr lang="en-US" sz="2800">
                <a:solidFill>
                  <a:schemeClr val="dk1"/>
                </a:solidFill>
                <a:latin typeface="Arial"/>
                <a:ea typeface="Arial"/>
                <a:cs typeface="Arial"/>
                <a:sym typeface="Arial"/>
              </a:rPr>
              <a:t>Phenology is the study of the periodic plant and animal life cycle events and how they are influenced by seasonal variations such as a change in precipitation and temperature, as well as habitat factors (Franks et al., 2007). How plants and animals respond to climate change can be useful in predicting the growth or reduction in a population species and also in a community (Cowles et al., 2018). We hypothesize that short term seasonal changes in temperatur</a:t>
            </a:r>
            <a:r>
              <a:rPr lang="en-US" sz="2800">
                <a:solidFill>
                  <a:schemeClr val="dk1"/>
                </a:solidFill>
              </a:rPr>
              <a:t>e and precipitation over time will affect the timing development of buds, flower and fruits of </a:t>
            </a:r>
            <a:r>
              <a:rPr lang="en-US" sz="2800" i="1">
                <a:solidFill>
                  <a:schemeClr val="dk1"/>
                </a:solidFill>
              </a:rPr>
              <a:t>Camassia leichtlinii, Acer macrophyllum </a:t>
            </a:r>
            <a:r>
              <a:rPr lang="en-US" sz="2800">
                <a:solidFill>
                  <a:schemeClr val="dk1"/>
                </a:solidFill>
              </a:rPr>
              <a:t>and </a:t>
            </a:r>
            <a:r>
              <a:rPr lang="en-US" sz="2800" i="1">
                <a:solidFill>
                  <a:schemeClr val="dk1"/>
                </a:solidFill>
              </a:rPr>
              <a:t>Holodiscus discolor</a:t>
            </a:r>
            <a:r>
              <a:rPr lang="en-US" sz="2800">
                <a:solidFill>
                  <a:schemeClr val="dk1"/>
                </a:solidFill>
              </a:rPr>
              <a:t>. These three species are important members of the local riparian, oak savanna and mixed woodland ecosystems in the the Willamette Valley and Western Cascades (</a:t>
            </a:r>
            <a:r>
              <a:rPr lang="en-US" sz="2800">
                <a:solidFill>
                  <a:schemeClr val="dk1"/>
                </a:solidFill>
                <a:latin typeface="Times New Roman"/>
                <a:ea typeface="Times New Roman"/>
                <a:cs typeface="Times New Roman"/>
                <a:sym typeface="Times New Roman"/>
              </a:rPr>
              <a:t>See </a:t>
            </a:r>
            <a:r>
              <a:rPr lang="en-US" sz="2800" b="1">
                <a:solidFill>
                  <a:schemeClr val="dk1"/>
                </a:solidFill>
                <a:latin typeface="Times New Roman"/>
                <a:ea typeface="Times New Roman"/>
                <a:cs typeface="Times New Roman"/>
                <a:sym typeface="Times New Roman"/>
              </a:rPr>
              <a:t>Fig. 1</a:t>
            </a:r>
            <a:r>
              <a:rPr lang="en-US" sz="2800">
                <a:solidFill>
                  <a:schemeClr val="dk1"/>
                </a:solidFill>
              </a:rPr>
              <a:t>). Change in these species </a:t>
            </a:r>
            <a:r>
              <a:rPr lang="en-US" sz="2800">
                <a:solidFill>
                  <a:schemeClr val="dk1"/>
                </a:solidFill>
                <a:latin typeface="Arial"/>
                <a:ea typeface="Arial"/>
                <a:cs typeface="Arial"/>
                <a:sym typeface="Arial"/>
              </a:rPr>
              <a:t>can lead to changes in a community structure which can alter other biological events that rely on phenological stages for food and breeding habitat (Both et al., 2006). </a:t>
            </a:r>
            <a:endParaRPr sz="2800"/>
          </a:p>
        </p:txBody>
      </p:sp>
      <p:sp>
        <p:nvSpPr>
          <p:cNvPr id="103" name="Google Shape;103;p13"/>
          <p:cNvSpPr txBox="1"/>
          <p:nvPr/>
        </p:nvSpPr>
        <p:spPr>
          <a:xfrm>
            <a:off x="819300" y="17768025"/>
            <a:ext cx="12630000" cy="5901300"/>
          </a:xfrm>
          <a:prstGeom prst="rect">
            <a:avLst/>
          </a:prstGeom>
          <a:noFill/>
          <a:ln>
            <a:noFill/>
          </a:ln>
        </p:spPr>
        <p:txBody>
          <a:bodyPr spcFirstLastPara="1" wrap="square" lIns="91425" tIns="91425" rIns="91425" bIns="91425" anchor="t" anchorCtr="0">
            <a:noAutofit/>
          </a:bodyPr>
          <a:lstStyle/>
          <a:p>
            <a:pPr marL="0" lvl="0" indent="457200" algn="l" rtl="0">
              <a:spcBef>
                <a:spcPts val="0"/>
              </a:spcBef>
              <a:spcAft>
                <a:spcPts val="0"/>
              </a:spcAft>
              <a:buClr>
                <a:schemeClr val="dk1"/>
              </a:buClr>
              <a:buSzPts val="1100"/>
              <a:buFont typeface="Arial"/>
              <a:buNone/>
            </a:pPr>
            <a:r>
              <a:rPr lang="en-US" sz="2800">
                <a:solidFill>
                  <a:schemeClr val="dk1"/>
                </a:solidFill>
              </a:rPr>
              <a:t>Temperature changes and precipitation amounts were our independent variables and the measurements of reproductive development and leaf growth was our dependent variables. Fieldwork was  conducted on the east side of building 16 at LCC (</a:t>
            </a:r>
            <a:r>
              <a:rPr lang="en-US" sz="2800">
                <a:solidFill>
                  <a:schemeClr val="dk1"/>
                </a:solidFill>
                <a:latin typeface="Times New Roman"/>
                <a:ea typeface="Times New Roman"/>
                <a:cs typeface="Times New Roman"/>
                <a:sym typeface="Times New Roman"/>
              </a:rPr>
              <a:t>See </a:t>
            </a:r>
            <a:r>
              <a:rPr lang="en-US" sz="2800" b="1">
                <a:solidFill>
                  <a:schemeClr val="dk1"/>
                </a:solidFill>
                <a:latin typeface="Times New Roman"/>
                <a:ea typeface="Times New Roman"/>
                <a:cs typeface="Times New Roman"/>
                <a:sym typeface="Times New Roman"/>
              </a:rPr>
              <a:t>Fig. 2</a:t>
            </a:r>
            <a:r>
              <a:rPr lang="en-US" sz="2800">
                <a:solidFill>
                  <a:schemeClr val="dk1"/>
                </a:solidFill>
              </a:rPr>
              <a:t>). We measured the timing of reproductive structure development of all three of our species by determining the percent abundance of</a:t>
            </a:r>
            <a:r>
              <a:rPr lang="en-US" sz="2800" i="1">
                <a:solidFill>
                  <a:schemeClr val="dk1"/>
                </a:solidFill>
              </a:rPr>
              <a:t> </a:t>
            </a:r>
            <a:r>
              <a:rPr lang="en-US" sz="2800">
                <a:solidFill>
                  <a:schemeClr val="dk1"/>
                </a:solidFill>
              </a:rPr>
              <a:t>buds, flowers and fruit (</a:t>
            </a:r>
            <a:r>
              <a:rPr lang="en-US" sz="2800">
                <a:solidFill>
                  <a:schemeClr val="dk1"/>
                </a:solidFill>
                <a:latin typeface="Times New Roman"/>
                <a:ea typeface="Times New Roman"/>
                <a:cs typeface="Times New Roman"/>
                <a:sym typeface="Times New Roman"/>
              </a:rPr>
              <a:t>See </a:t>
            </a:r>
            <a:r>
              <a:rPr lang="en-US" sz="2800" b="1">
                <a:solidFill>
                  <a:schemeClr val="dk1"/>
                </a:solidFill>
                <a:latin typeface="Times New Roman"/>
                <a:ea typeface="Times New Roman"/>
                <a:cs typeface="Times New Roman"/>
                <a:sym typeface="Times New Roman"/>
              </a:rPr>
              <a:t>Fig. 3</a:t>
            </a:r>
            <a:r>
              <a:rPr lang="en-US" sz="2800">
                <a:solidFill>
                  <a:schemeClr val="dk1"/>
                </a:solidFill>
              </a:rPr>
              <a:t>). We recorded first flower, bud and fruit timing. We also determined the growth rate of </a:t>
            </a:r>
            <a:r>
              <a:rPr lang="en-US" sz="2800" i="1">
                <a:solidFill>
                  <a:schemeClr val="dk1"/>
                </a:solidFill>
              </a:rPr>
              <a:t>A. macrophyllum </a:t>
            </a:r>
            <a:r>
              <a:rPr lang="en-US" sz="2800">
                <a:solidFill>
                  <a:schemeClr val="dk1"/>
                </a:solidFill>
              </a:rPr>
              <a:t>by measuring the longest part of the leaf and the widest part of the leaf (</a:t>
            </a:r>
            <a:r>
              <a:rPr lang="en-US" sz="2800">
                <a:solidFill>
                  <a:schemeClr val="dk1"/>
                </a:solidFill>
                <a:latin typeface="Times New Roman"/>
                <a:ea typeface="Times New Roman"/>
                <a:cs typeface="Times New Roman"/>
                <a:sym typeface="Times New Roman"/>
              </a:rPr>
              <a:t>See </a:t>
            </a:r>
            <a:r>
              <a:rPr lang="en-US" sz="2800" b="1">
                <a:solidFill>
                  <a:schemeClr val="dk1"/>
                </a:solidFill>
                <a:latin typeface="Times New Roman"/>
                <a:ea typeface="Times New Roman"/>
                <a:cs typeface="Times New Roman"/>
                <a:sym typeface="Times New Roman"/>
              </a:rPr>
              <a:t>Fig</a:t>
            </a:r>
            <a:r>
              <a:rPr lang="en-US" sz="2800">
                <a:solidFill>
                  <a:schemeClr val="dk1"/>
                </a:solidFill>
                <a:latin typeface="Times New Roman"/>
                <a:ea typeface="Times New Roman"/>
                <a:cs typeface="Times New Roman"/>
                <a:sym typeface="Times New Roman"/>
              </a:rPr>
              <a:t>.</a:t>
            </a:r>
            <a:r>
              <a:rPr lang="en-US" sz="2800" b="1">
                <a:solidFill>
                  <a:schemeClr val="dk1"/>
                </a:solidFill>
                <a:latin typeface="Times New Roman"/>
                <a:ea typeface="Times New Roman"/>
                <a:cs typeface="Times New Roman"/>
                <a:sym typeface="Times New Roman"/>
              </a:rPr>
              <a:t> 4a &amp; 4b</a:t>
            </a:r>
            <a:r>
              <a:rPr lang="en-US" sz="2800">
                <a:solidFill>
                  <a:schemeClr val="dk1"/>
                </a:solidFill>
              </a:rPr>
              <a:t>). We then compared this years data of the Big Leaf Maple with spring term 2016, and for timing and abundance of reproductive structures of all three species within spring term 2016, 2018 and 2019.</a:t>
            </a:r>
            <a:endParaRPr sz="2800">
              <a:solidFill>
                <a:schemeClr val="dk1"/>
              </a:solidFill>
            </a:endParaRPr>
          </a:p>
        </p:txBody>
      </p:sp>
      <p:pic>
        <p:nvPicPr>
          <p:cNvPr id="104" name="Google Shape;104;p1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8684025" y="4274013"/>
            <a:ext cx="2681325" cy="5142461"/>
          </a:xfrm>
          <a:prstGeom prst="rect">
            <a:avLst/>
          </a:prstGeom>
          <a:noFill/>
          <a:ln>
            <a:noFill/>
          </a:ln>
        </p:spPr>
      </p:pic>
      <p:pic>
        <p:nvPicPr>
          <p:cNvPr id="105" name="Google Shape;105;p13"/>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5493800" y="4274023"/>
            <a:ext cx="2681325" cy="5142418"/>
          </a:xfrm>
          <a:prstGeom prst="rect">
            <a:avLst/>
          </a:prstGeom>
          <a:noFill/>
          <a:ln>
            <a:noFill/>
          </a:ln>
        </p:spPr>
      </p:pic>
      <p:pic>
        <p:nvPicPr>
          <p:cNvPr id="106" name="Google Shape;106;p13"/>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21874275" y="4274025"/>
            <a:ext cx="2681325" cy="5142425"/>
          </a:xfrm>
          <a:prstGeom prst="rect">
            <a:avLst/>
          </a:prstGeom>
          <a:noFill/>
          <a:ln>
            <a:noFill/>
          </a:ln>
        </p:spPr>
      </p:pic>
      <p:sp>
        <p:nvSpPr>
          <p:cNvPr id="107" name="Google Shape;107;p13"/>
          <p:cNvSpPr txBox="1"/>
          <p:nvPr/>
        </p:nvSpPr>
        <p:spPr>
          <a:xfrm>
            <a:off x="15819325" y="9547750"/>
            <a:ext cx="11403000" cy="89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solidFill>
                  <a:schemeClr val="dk1"/>
                </a:solidFill>
                <a:latin typeface="Times New Roman"/>
                <a:ea typeface="Times New Roman"/>
                <a:cs typeface="Times New Roman"/>
                <a:sym typeface="Times New Roman"/>
              </a:rPr>
              <a:t>Figure 3.  </a:t>
            </a:r>
            <a:r>
              <a:rPr lang="en-US" sz="1800">
                <a:solidFill>
                  <a:schemeClr val="dk1"/>
                </a:solidFill>
                <a:latin typeface="Times New Roman"/>
                <a:ea typeface="Times New Roman"/>
                <a:cs typeface="Times New Roman"/>
                <a:sym typeface="Times New Roman"/>
              </a:rPr>
              <a:t>Phenophase development of </a:t>
            </a:r>
            <a:r>
              <a:rPr lang="en-US" sz="1800" i="1">
                <a:solidFill>
                  <a:schemeClr val="dk1"/>
                </a:solidFill>
                <a:latin typeface="Times New Roman"/>
                <a:ea typeface="Times New Roman"/>
                <a:cs typeface="Times New Roman"/>
                <a:sym typeface="Times New Roman"/>
              </a:rPr>
              <a:t>Camassia leichtlinii</a:t>
            </a:r>
            <a:r>
              <a:rPr lang="en-US" sz="1800">
                <a:solidFill>
                  <a:schemeClr val="dk1"/>
                </a:solidFill>
                <a:latin typeface="Times New Roman"/>
                <a:ea typeface="Times New Roman"/>
                <a:cs typeface="Times New Roman"/>
                <a:sym typeface="Times New Roman"/>
              </a:rPr>
              <a:t> on East side of building 16. When research began some of </a:t>
            </a:r>
            <a:r>
              <a:rPr lang="en-US" sz="1800" i="1">
                <a:solidFill>
                  <a:schemeClr val="dk1"/>
                </a:solidFill>
                <a:latin typeface="Times New Roman"/>
                <a:ea typeface="Times New Roman"/>
                <a:cs typeface="Times New Roman"/>
                <a:sym typeface="Times New Roman"/>
              </a:rPr>
              <a:t>C. leichtlinii</a:t>
            </a:r>
            <a:r>
              <a:rPr lang="en-US" sz="1800">
                <a:solidFill>
                  <a:schemeClr val="dk1"/>
                </a:solidFill>
                <a:latin typeface="Times New Roman"/>
                <a:ea typeface="Times New Roman"/>
                <a:cs typeface="Times New Roman"/>
                <a:sym typeface="Times New Roman"/>
              </a:rPr>
              <a:t> were still in bud, some were in partial bloom and some were already producing fruits. </a:t>
            </a:r>
            <a:r>
              <a:rPr lang="en-US" sz="1800" b="1" i="1">
                <a:latin typeface="Trebuchet MS"/>
                <a:ea typeface="Trebuchet MS"/>
                <a:cs typeface="Trebuchet MS"/>
                <a:sym typeface="Trebuchet MS"/>
              </a:rPr>
              <a:t> </a:t>
            </a:r>
            <a:endParaRPr sz="1800" i="1">
              <a:latin typeface="Trebuchet MS"/>
              <a:ea typeface="Trebuchet MS"/>
              <a:cs typeface="Trebuchet MS"/>
              <a:sym typeface="Trebuchet MS"/>
            </a:endParaRPr>
          </a:p>
        </p:txBody>
      </p:sp>
      <p:sp>
        <p:nvSpPr>
          <p:cNvPr id="108" name="Google Shape;108;p13"/>
          <p:cNvSpPr txBox="1"/>
          <p:nvPr/>
        </p:nvSpPr>
        <p:spPr>
          <a:xfrm>
            <a:off x="14060250" y="15811500"/>
            <a:ext cx="15039000" cy="1148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09" name="Google Shape;109;p13"/>
          <p:cNvPicPr preferRelativeResize="0"/>
          <p:nvPr/>
        </p:nvPicPr>
        <p:blipFill>
          <a:blip r:embed="rId9">
            <a:alphaModFix/>
          </a:blip>
          <a:stretch>
            <a:fillRect/>
          </a:stretch>
        </p:blipFill>
        <p:spPr>
          <a:xfrm>
            <a:off x="25064524" y="4289662"/>
            <a:ext cx="2681325" cy="5111138"/>
          </a:xfrm>
          <a:prstGeom prst="rect">
            <a:avLst/>
          </a:prstGeom>
          <a:noFill/>
          <a:ln>
            <a:noFill/>
          </a:ln>
        </p:spPr>
      </p:pic>
      <p:sp>
        <p:nvSpPr>
          <p:cNvPr id="110" name="Google Shape;110;p13"/>
          <p:cNvSpPr txBox="1"/>
          <p:nvPr/>
        </p:nvSpPr>
        <p:spPr>
          <a:xfrm>
            <a:off x="33204150" y="4546100"/>
            <a:ext cx="6779700" cy="284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 name="Google Shape;111;p13"/>
          <p:cNvSpPr txBox="1"/>
          <p:nvPr/>
        </p:nvSpPr>
        <p:spPr>
          <a:xfrm>
            <a:off x="18957013" y="11736238"/>
            <a:ext cx="4206600" cy="235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13"/>
          <p:cNvSpPr txBox="1"/>
          <p:nvPr/>
        </p:nvSpPr>
        <p:spPr>
          <a:xfrm>
            <a:off x="19031925" y="13716000"/>
            <a:ext cx="5674800" cy="69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latin typeface="Times New Roman"/>
                <a:ea typeface="Times New Roman"/>
                <a:cs typeface="Times New Roman"/>
                <a:sym typeface="Times New Roman"/>
              </a:rPr>
              <a:t>Figure 4a &amp;4B.</a:t>
            </a:r>
            <a:r>
              <a:rPr lang="en-US" sz="1800" b="1"/>
              <a:t> </a:t>
            </a:r>
            <a:r>
              <a:rPr lang="en-US" sz="1800">
                <a:latin typeface="Times New Roman"/>
                <a:ea typeface="Times New Roman"/>
                <a:cs typeface="Times New Roman"/>
                <a:sym typeface="Times New Roman"/>
              </a:rPr>
              <a:t>Measuring the length (2a) and width (2b) of </a:t>
            </a:r>
            <a:r>
              <a:rPr lang="en-US" sz="1800" i="1">
                <a:latin typeface="Times New Roman"/>
                <a:ea typeface="Times New Roman"/>
                <a:cs typeface="Times New Roman"/>
                <a:sym typeface="Times New Roman"/>
              </a:rPr>
              <a:t>Acer macrophyllum</a:t>
            </a:r>
            <a:r>
              <a:rPr lang="en-US" sz="1800">
                <a:latin typeface="Times New Roman"/>
                <a:ea typeface="Times New Roman"/>
                <a:cs typeface="Times New Roman"/>
                <a:sym typeface="Times New Roman"/>
              </a:rPr>
              <a:t>.</a:t>
            </a:r>
            <a:endParaRPr sz="1800">
              <a:latin typeface="Times New Roman"/>
              <a:ea typeface="Times New Roman"/>
              <a:cs typeface="Times New Roman"/>
              <a:sym typeface="Times New Roman"/>
            </a:endParaRPr>
          </a:p>
        </p:txBody>
      </p:sp>
      <p:pic>
        <p:nvPicPr>
          <p:cNvPr id="113" name="Google Shape;113;p13"/>
          <p:cNvPicPr preferRelativeResize="0"/>
          <p:nvPr/>
        </p:nvPicPr>
        <p:blipFill>
          <a:blip r:embed="rId10">
            <a:alphaModFix/>
          </a:blip>
          <a:stretch>
            <a:fillRect/>
          </a:stretch>
        </p:blipFill>
        <p:spPr>
          <a:xfrm>
            <a:off x="19299650" y="10660275"/>
            <a:ext cx="4561600" cy="2882638"/>
          </a:xfrm>
          <a:prstGeom prst="rect">
            <a:avLst/>
          </a:prstGeom>
          <a:noFill/>
          <a:ln>
            <a:noFill/>
          </a:ln>
        </p:spPr>
      </p:pic>
      <p:pic>
        <p:nvPicPr>
          <p:cNvPr id="114" name="Google Shape;114;p13"/>
          <p:cNvPicPr preferRelativeResize="0"/>
          <p:nvPr/>
        </p:nvPicPr>
        <p:blipFill>
          <a:blip r:embed="rId11" cstate="screen">
            <a:alphaModFix/>
            <a:extLst>
              <a:ext uri="{28A0092B-C50C-407E-A947-70E740481C1C}">
                <a14:useLocalDpi xmlns:a14="http://schemas.microsoft.com/office/drawing/2010/main"/>
              </a:ext>
            </a:extLst>
          </a:blip>
          <a:stretch>
            <a:fillRect/>
          </a:stretch>
        </p:blipFill>
        <p:spPr>
          <a:xfrm>
            <a:off x="5194675" y="11899853"/>
            <a:ext cx="4561601" cy="3844423"/>
          </a:xfrm>
          <a:prstGeom prst="rect">
            <a:avLst/>
          </a:prstGeom>
          <a:noFill/>
          <a:ln>
            <a:noFill/>
          </a:ln>
        </p:spPr>
      </p:pic>
      <p:pic>
        <p:nvPicPr>
          <p:cNvPr id="115" name="Google Shape;115;p13"/>
          <p:cNvPicPr preferRelativeResize="0"/>
          <p:nvPr/>
        </p:nvPicPr>
        <p:blipFill>
          <a:blip r:embed="rId12" cstate="screen">
            <a:alphaModFix/>
            <a:extLst>
              <a:ext uri="{28A0092B-C50C-407E-A947-70E740481C1C}">
                <a14:useLocalDpi xmlns:a14="http://schemas.microsoft.com/office/drawing/2010/main"/>
              </a:ext>
            </a:extLst>
          </a:blip>
          <a:stretch>
            <a:fillRect/>
          </a:stretch>
        </p:blipFill>
        <p:spPr>
          <a:xfrm>
            <a:off x="4309299" y="22976900"/>
            <a:ext cx="5714163" cy="3508900"/>
          </a:xfrm>
          <a:prstGeom prst="rect">
            <a:avLst/>
          </a:prstGeom>
          <a:noFill/>
          <a:ln>
            <a:noFill/>
          </a:ln>
        </p:spPr>
      </p:pic>
      <p:sp>
        <p:nvSpPr>
          <p:cNvPr id="116" name="Google Shape;116;p13"/>
          <p:cNvSpPr txBox="1"/>
          <p:nvPr/>
        </p:nvSpPr>
        <p:spPr>
          <a:xfrm>
            <a:off x="4803950" y="15781375"/>
            <a:ext cx="5448600" cy="95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latin typeface="Times New Roman"/>
                <a:ea typeface="Times New Roman"/>
                <a:cs typeface="Times New Roman"/>
                <a:sym typeface="Times New Roman"/>
              </a:rPr>
              <a:t>Figure 1. </a:t>
            </a:r>
            <a:r>
              <a:rPr lang="en-US" sz="1800">
                <a:latin typeface="Times New Roman"/>
                <a:ea typeface="Times New Roman"/>
                <a:cs typeface="Times New Roman"/>
                <a:sym typeface="Times New Roman"/>
              </a:rPr>
              <a:t>Species distribution of </a:t>
            </a:r>
            <a:r>
              <a:rPr lang="en-US" sz="1800" i="1">
                <a:latin typeface="Times New Roman"/>
                <a:ea typeface="Times New Roman"/>
                <a:cs typeface="Times New Roman"/>
                <a:sym typeface="Times New Roman"/>
              </a:rPr>
              <a:t>C. leichtlinii, A. Macrophyllum </a:t>
            </a:r>
            <a:r>
              <a:rPr lang="en-US" sz="1800">
                <a:latin typeface="Times New Roman"/>
                <a:ea typeface="Times New Roman"/>
                <a:cs typeface="Times New Roman"/>
                <a:sym typeface="Times New Roman"/>
              </a:rPr>
              <a:t>&amp; </a:t>
            </a:r>
            <a:r>
              <a:rPr lang="en-US" sz="1800" i="1">
                <a:latin typeface="Times New Roman"/>
                <a:ea typeface="Times New Roman"/>
                <a:cs typeface="Times New Roman"/>
                <a:sym typeface="Times New Roman"/>
              </a:rPr>
              <a:t>H. discolor. (Oregon Flora Project 2019)</a:t>
            </a:r>
            <a:endParaRPr sz="1800" i="1">
              <a:latin typeface="Times New Roman"/>
              <a:ea typeface="Times New Roman"/>
              <a:cs typeface="Times New Roman"/>
              <a:sym typeface="Times New Roman"/>
            </a:endParaRPr>
          </a:p>
        </p:txBody>
      </p:sp>
      <p:sp>
        <p:nvSpPr>
          <p:cNvPr id="117" name="Google Shape;117;p13"/>
          <p:cNvSpPr txBox="1"/>
          <p:nvPr/>
        </p:nvSpPr>
        <p:spPr>
          <a:xfrm>
            <a:off x="29474525" y="19387500"/>
            <a:ext cx="13806000" cy="78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dk1"/>
                </a:solidFill>
                <a:latin typeface="Times New Roman"/>
                <a:ea typeface="Times New Roman"/>
                <a:cs typeface="Times New Roman"/>
                <a:sym typeface="Times New Roman"/>
              </a:rPr>
              <a:t>Both, C., Bouwhuis S., Lessells C.M., Visser, M.E. (2006, May 4). Climate change and population declines in a long-distance migratory bird. </a:t>
            </a:r>
            <a:r>
              <a:rPr lang="en-US" sz="2800" i="1">
                <a:solidFill>
                  <a:schemeClr val="dk1"/>
                </a:solidFill>
                <a:latin typeface="Times New Roman"/>
                <a:ea typeface="Times New Roman"/>
                <a:cs typeface="Times New Roman"/>
                <a:sym typeface="Times New Roman"/>
              </a:rPr>
              <a:t>Nature</a:t>
            </a:r>
            <a:r>
              <a:rPr lang="en-US" sz="2800">
                <a:solidFill>
                  <a:schemeClr val="dk1"/>
                </a:solidFill>
                <a:latin typeface="Times New Roman"/>
                <a:ea typeface="Times New Roman"/>
                <a:cs typeface="Times New Roman"/>
                <a:sym typeface="Times New Roman"/>
              </a:rPr>
              <a:t>. 441(7089), 81-3. doi:10.1038/nature04539</a:t>
            </a:r>
            <a:endParaRPr sz="28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28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US" sz="2800">
                <a:solidFill>
                  <a:schemeClr val="dk1"/>
                </a:solidFill>
                <a:latin typeface="Times New Roman"/>
                <a:ea typeface="Times New Roman"/>
                <a:cs typeface="Times New Roman"/>
                <a:sym typeface="Times New Roman"/>
              </a:rPr>
              <a:t>Cowles, J., Boldgiv, B., Liancourt, P., Petraitis, P. S., Casper, B. B. (2018, June). Effects of increased temperature on plant communities depend on landscape location and precipitation. </a:t>
            </a:r>
            <a:r>
              <a:rPr lang="en-US" sz="2800" i="1">
                <a:solidFill>
                  <a:schemeClr val="dk1"/>
                </a:solidFill>
                <a:latin typeface="Times New Roman"/>
                <a:ea typeface="Times New Roman"/>
                <a:cs typeface="Times New Roman"/>
                <a:sym typeface="Times New Roman"/>
              </a:rPr>
              <a:t>Ecology and evolution</a:t>
            </a:r>
            <a:r>
              <a:rPr lang="en-US" sz="2800">
                <a:solidFill>
                  <a:schemeClr val="dk1"/>
                </a:solidFill>
                <a:latin typeface="Times New Roman"/>
                <a:ea typeface="Times New Roman"/>
                <a:cs typeface="Times New Roman"/>
                <a:sym typeface="Times New Roman"/>
              </a:rPr>
              <a:t>, </a:t>
            </a:r>
            <a:r>
              <a:rPr lang="en-US" sz="2800" i="1">
                <a:solidFill>
                  <a:schemeClr val="dk1"/>
                </a:solidFill>
                <a:latin typeface="Times New Roman"/>
                <a:ea typeface="Times New Roman"/>
                <a:cs typeface="Times New Roman"/>
                <a:sym typeface="Times New Roman"/>
              </a:rPr>
              <a:t>8</a:t>
            </a:r>
            <a:r>
              <a:rPr lang="en-US" sz="2800">
                <a:solidFill>
                  <a:schemeClr val="dk1"/>
                </a:solidFill>
                <a:latin typeface="Times New Roman"/>
                <a:ea typeface="Times New Roman"/>
                <a:cs typeface="Times New Roman"/>
                <a:sym typeface="Times New Roman"/>
              </a:rPr>
              <a:t>(11), 5267–5278. doi:10.1002/ece3.3995 </a:t>
            </a:r>
            <a:endParaRPr sz="28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28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sz="2800">
                <a:solidFill>
                  <a:schemeClr val="dk1"/>
                </a:solidFill>
                <a:latin typeface="Times New Roman"/>
                <a:ea typeface="Times New Roman"/>
                <a:cs typeface="Times New Roman"/>
                <a:sym typeface="Times New Roman"/>
              </a:rPr>
              <a:t>Franks, S. J., Sim, S., Weis, A. E., (2007, January 23). Rapid evolution of flowering time by an annual plant in response to a climate fluctuation. </a:t>
            </a:r>
            <a:r>
              <a:rPr lang="en-US" sz="2800" i="1">
                <a:solidFill>
                  <a:schemeClr val="dk1"/>
                </a:solidFill>
                <a:latin typeface="Times New Roman"/>
                <a:ea typeface="Times New Roman"/>
                <a:cs typeface="Times New Roman"/>
                <a:sym typeface="Times New Roman"/>
              </a:rPr>
              <a:t>PNAS</a:t>
            </a:r>
            <a:r>
              <a:rPr lang="en-US" sz="2800">
                <a:solidFill>
                  <a:schemeClr val="dk1"/>
                </a:solidFill>
                <a:latin typeface="Times New Roman"/>
                <a:ea typeface="Times New Roman"/>
                <a:cs typeface="Times New Roman"/>
                <a:sym typeface="Times New Roman"/>
              </a:rPr>
              <a:t>, 104(4), 1278-1282. doi:org/10.1073/pnas.0608379104	</a:t>
            </a:r>
            <a:endParaRPr sz="28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28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sz="2800">
                <a:solidFill>
                  <a:schemeClr val="dk1"/>
                </a:solidFill>
                <a:latin typeface="Times New Roman"/>
                <a:ea typeface="Times New Roman"/>
                <a:cs typeface="Times New Roman"/>
                <a:sym typeface="Times New Roman"/>
              </a:rPr>
              <a:t>Howard, R., Neville, A., Tolman, L. ( 2018). Phenological Development of </a:t>
            </a:r>
            <a:r>
              <a:rPr lang="en-US" sz="2800" i="1">
                <a:solidFill>
                  <a:schemeClr val="dk1"/>
                </a:solidFill>
                <a:latin typeface="Times New Roman"/>
                <a:ea typeface="Times New Roman"/>
                <a:cs typeface="Times New Roman"/>
                <a:sym typeface="Times New Roman"/>
              </a:rPr>
              <a:t>Camassia quamash</a:t>
            </a:r>
            <a:r>
              <a:rPr lang="en-US" sz="2800">
                <a:solidFill>
                  <a:schemeClr val="dk1"/>
                </a:solidFill>
                <a:latin typeface="Times New Roman"/>
                <a:ea typeface="Times New Roman"/>
                <a:cs typeface="Times New Roman"/>
                <a:sym typeface="Times New Roman"/>
              </a:rPr>
              <a:t>, </a:t>
            </a:r>
            <a:r>
              <a:rPr lang="en-US" sz="2800" i="1">
                <a:solidFill>
                  <a:schemeClr val="dk1"/>
                </a:solidFill>
                <a:latin typeface="Times New Roman"/>
                <a:ea typeface="Times New Roman"/>
                <a:cs typeface="Times New Roman"/>
                <a:sym typeface="Times New Roman"/>
              </a:rPr>
              <a:t>Holodiscus discolor</a:t>
            </a:r>
            <a:r>
              <a:rPr lang="en-US" sz="2800">
                <a:solidFill>
                  <a:schemeClr val="dk1"/>
                </a:solidFill>
                <a:latin typeface="Times New Roman"/>
                <a:ea typeface="Times New Roman"/>
                <a:cs typeface="Times New Roman"/>
                <a:sym typeface="Times New Roman"/>
              </a:rPr>
              <a:t>, and </a:t>
            </a:r>
            <a:r>
              <a:rPr lang="en-US" sz="2800" i="1">
                <a:solidFill>
                  <a:schemeClr val="dk1"/>
                </a:solidFill>
                <a:latin typeface="Times New Roman"/>
                <a:ea typeface="Times New Roman"/>
                <a:cs typeface="Times New Roman"/>
                <a:sym typeface="Times New Roman"/>
              </a:rPr>
              <a:t>Acer macrophyllum. </a:t>
            </a:r>
            <a:r>
              <a:rPr lang="en-US" sz="2800">
                <a:solidFill>
                  <a:schemeClr val="dk1"/>
                </a:solidFill>
                <a:latin typeface="Times New Roman"/>
                <a:ea typeface="Times New Roman"/>
                <a:cs typeface="Times New Roman"/>
                <a:sym typeface="Times New Roman"/>
              </a:rPr>
              <a:t>Botany 213 Principles of Botany. Unpublished Research Report. </a:t>
            </a:r>
            <a:endParaRPr sz="28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28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sz="2800">
                <a:solidFill>
                  <a:schemeClr val="dk1"/>
                </a:solidFill>
                <a:latin typeface="Times New Roman"/>
                <a:ea typeface="Times New Roman"/>
                <a:cs typeface="Times New Roman"/>
                <a:sym typeface="Times New Roman"/>
              </a:rPr>
              <a:t>Native Plant Society of Oregon. (2002)Vascular Plants of Lane County Oregon. </a:t>
            </a:r>
            <a:r>
              <a:rPr lang="en-US" sz="2800" i="1">
                <a:solidFill>
                  <a:schemeClr val="dk1"/>
                </a:solidFill>
                <a:latin typeface="Times New Roman"/>
                <a:ea typeface="Times New Roman"/>
                <a:cs typeface="Times New Roman"/>
                <a:sym typeface="Times New Roman"/>
              </a:rPr>
              <a:t>Emerald Chapter, Native Plants Society of Oregon</a:t>
            </a:r>
            <a:r>
              <a:rPr lang="en-US" sz="2800">
                <a:solidFill>
                  <a:schemeClr val="dk1"/>
                </a:solidFill>
                <a:latin typeface="Times New Roman"/>
                <a:ea typeface="Times New Roman"/>
                <a:cs typeface="Times New Roman"/>
                <a:sym typeface="Times New Roman"/>
              </a:rPr>
              <a:t>. 55 </a:t>
            </a:r>
            <a:endParaRPr sz="2800">
              <a:solidFill>
                <a:schemeClr val="dk1"/>
              </a:solidFill>
              <a:latin typeface="Times New Roman"/>
              <a:ea typeface="Times New Roman"/>
              <a:cs typeface="Times New Roman"/>
              <a:sym typeface="Times New Roman"/>
            </a:endParaRPr>
          </a:p>
        </p:txBody>
      </p:sp>
      <p:sp>
        <p:nvSpPr>
          <p:cNvPr id="118" name="Google Shape;118;p13"/>
          <p:cNvSpPr txBox="1"/>
          <p:nvPr/>
        </p:nvSpPr>
        <p:spPr>
          <a:xfrm>
            <a:off x="29474525" y="9416475"/>
            <a:ext cx="13806000" cy="8975100"/>
          </a:xfrm>
          <a:prstGeom prst="rect">
            <a:avLst/>
          </a:prstGeom>
          <a:noFill/>
          <a:ln>
            <a:noFill/>
          </a:ln>
        </p:spPr>
        <p:txBody>
          <a:bodyPr spcFirstLastPara="1" wrap="square" lIns="91425" tIns="91425" rIns="91425" bIns="91425" anchor="t" anchorCtr="0">
            <a:noAutofit/>
          </a:bodyPr>
          <a:lstStyle/>
          <a:p>
            <a:pPr marL="0" lvl="0" indent="457200" algn="l" rtl="0">
              <a:spcBef>
                <a:spcPts val="0"/>
              </a:spcBef>
              <a:spcAft>
                <a:spcPts val="0"/>
              </a:spcAft>
              <a:buNone/>
            </a:pPr>
            <a:r>
              <a:rPr lang="en-US" sz="2800"/>
              <a:t>According to our data, </a:t>
            </a:r>
            <a:r>
              <a:rPr lang="en-US" sz="2800" i="1">
                <a:solidFill>
                  <a:schemeClr val="dk1"/>
                </a:solidFill>
              </a:rPr>
              <a:t>C. Leichtlinii </a:t>
            </a:r>
            <a:r>
              <a:rPr lang="en-US" sz="2800">
                <a:solidFill>
                  <a:schemeClr val="dk1"/>
                </a:solidFill>
              </a:rPr>
              <a:t>was</a:t>
            </a:r>
            <a:r>
              <a:rPr lang="en-US" sz="2800"/>
              <a:t> in flower early in the season while precipitation levels were high. It rapidly started to fruit as the precipitation levels decreased and temperatures increased during weeks 4, 5, and 6 (</a:t>
            </a:r>
            <a:r>
              <a:rPr lang="en-US" sz="2800">
                <a:latin typeface="Times New Roman"/>
                <a:ea typeface="Times New Roman"/>
                <a:cs typeface="Times New Roman"/>
                <a:sym typeface="Times New Roman"/>
              </a:rPr>
              <a:t>See </a:t>
            </a:r>
            <a:r>
              <a:rPr lang="en-US" sz="2800" b="1">
                <a:latin typeface="Times New Roman"/>
                <a:ea typeface="Times New Roman"/>
                <a:cs typeface="Times New Roman"/>
                <a:sym typeface="Times New Roman"/>
              </a:rPr>
              <a:t>Table</a:t>
            </a:r>
            <a:r>
              <a:rPr lang="en-US" sz="2800">
                <a:latin typeface="Times New Roman"/>
                <a:ea typeface="Times New Roman"/>
                <a:cs typeface="Times New Roman"/>
                <a:sym typeface="Times New Roman"/>
              </a:rPr>
              <a:t> </a:t>
            </a:r>
            <a:r>
              <a:rPr lang="en-US" sz="2800" b="1">
                <a:latin typeface="Times New Roman"/>
                <a:ea typeface="Times New Roman"/>
                <a:cs typeface="Times New Roman"/>
                <a:sym typeface="Times New Roman"/>
              </a:rPr>
              <a:t>1</a:t>
            </a:r>
            <a:r>
              <a:rPr lang="en-US" sz="2800">
                <a:latin typeface="Times New Roman"/>
                <a:ea typeface="Times New Roman"/>
                <a:cs typeface="Times New Roman"/>
                <a:sym typeface="Times New Roman"/>
              </a:rPr>
              <a:t>, </a:t>
            </a:r>
            <a:r>
              <a:rPr lang="en-US" sz="2800" b="1">
                <a:latin typeface="Times New Roman"/>
                <a:ea typeface="Times New Roman"/>
                <a:cs typeface="Times New Roman"/>
                <a:sym typeface="Times New Roman"/>
              </a:rPr>
              <a:t>Fig. 6, 7</a:t>
            </a:r>
            <a:r>
              <a:rPr lang="en-US" sz="2800"/>
              <a:t>). Flowering during high precipitation and producing fruit during low precipitation allows the flowers reproductive success through allowing pollination and fertilization to occur in conditions optimal for plant population survival </a:t>
            </a:r>
            <a:r>
              <a:rPr lang="en-US" sz="2800">
                <a:solidFill>
                  <a:schemeClr val="dk1"/>
                </a:solidFill>
              </a:rPr>
              <a:t>(Howard et al., 2018)</a:t>
            </a:r>
            <a:r>
              <a:rPr lang="en-US" sz="2800"/>
              <a:t>. Also, there is a significant difference in the growth rates of </a:t>
            </a:r>
            <a:r>
              <a:rPr lang="en-US" sz="2800" i="1"/>
              <a:t>A. macrophyllum</a:t>
            </a:r>
            <a:r>
              <a:rPr lang="en-US" sz="2800"/>
              <a:t> between the years 2016 and 2019 (</a:t>
            </a:r>
            <a:r>
              <a:rPr lang="en-US" sz="2800">
                <a:latin typeface="Times New Roman"/>
                <a:ea typeface="Times New Roman"/>
                <a:cs typeface="Times New Roman"/>
                <a:sym typeface="Times New Roman"/>
              </a:rPr>
              <a:t>See </a:t>
            </a:r>
            <a:r>
              <a:rPr lang="en-US" sz="2800" b="1">
                <a:latin typeface="Times New Roman"/>
                <a:ea typeface="Times New Roman"/>
                <a:cs typeface="Times New Roman"/>
                <a:sym typeface="Times New Roman"/>
              </a:rPr>
              <a:t>Fig. 5</a:t>
            </a:r>
            <a:r>
              <a:rPr lang="en-US" sz="2800"/>
              <a:t>). The precipitation early in the season was greater in 2019 than 2016 and the growth rate of </a:t>
            </a:r>
            <a:r>
              <a:rPr lang="en-US" sz="2800" i="1"/>
              <a:t>A. macrophyllum</a:t>
            </a:r>
            <a:r>
              <a:rPr lang="en-US" sz="2800"/>
              <a:t> was also greater in 2019 than 2016. This shows that abundant precipitation early in the year is ideal for growth of the Big Leaf Maple. Finally, camas</a:t>
            </a:r>
            <a:r>
              <a:rPr lang="en-US" sz="2800" i="1"/>
              <a:t> </a:t>
            </a:r>
            <a:r>
              <a:rPr lang="en-US" sz="2800"/>
              <a:t>started to fruit early in the season in 2018 which correlates to previous years data; that increased precipitation and warm temps in the beginning of the season increases the rate of phenophase timing (</a:t>
            </a:r>
            <a:r>
              <a:rPr lang="en-US" sz="2800">
                <a:latin typeface="Times New Roman"/>
                <a:ea typeface="Times New Roman"/>
                <a:cs typeface="Times New Roman"/>
                <a:sym typeface="Times New Roman"/>
              </a:rPr>
              <a:t>See </a:t>
            </a:r>
            <a:r>
              <a:rPr lang="en-US" sz="2800" b="1">
                <a:latin typeface="Times New Roman"/>
                <a:ea typeface="Times New Roman"/>
                <a:cs typeface="Times New Roman"/>
                <a:sym typeface="Times New Roman"/>
              </a:rPr>
              <a:t>Table 2</a:t>
            </a:r>
            <a:r>
              <a:rPr lang="en-US" sz="2800"/>
              <a:t>). This indicates that the reproductive stages are extremely sensitive to varying changes in climates.</a:t>
            </a:r>
            <a:endParaRPr sz="2800"/>
          </a:p>
          <a:p>
            <a:pPr marL="0" lvl="0" indent="457200" algn="l" rtl="0">
              <a:spcBef>
                <a:spcPts val="0"/>
              </a:spcBef>
              <a:spcAft>
                <a:spcPts val="0"/>
              </a:spcAft>
              <a:buNone/>
            </a:pPr>
            <a:r>
              <a:rPr lang="en-US" sz="2800"/>
              <a:t>Future research is suggested to see if trends in data relative to </a:t>
            </a:r>
            <a:r>
              <a:rPr lang="en-US" sz="2800">
                <a:solidFill>
                  <a:schemeClr val="dk1"/>
                </a:solidFill>
              </a:rPr>
              <a:t>climate changes</a:t>
            </a:r>
            <a:r>
              <a:rPr lang="en-US" sz="2800"/>
              <a:t> continue. This is helpful in understanding how a biotic community and its habitat could change over time. Future experiments should start earlier in the season due to the plants flowering earlier and should measure multiple leaves per specimen of </a:t>
            </a:r>
            <a:r>
              <a:rPr lang="en-US" sz="2800" i="1"/>
              <a:t>A.macrophyllum</a:t>
            </a:r>
            <a:r>
              <a:rPr lang="en-US" sz="2800"/>
              <a:t> to get a wider view of the trees growth rate in relation to changes in climate .</a:t>
            </a:r>
            <a:endParaRPr sz="2800"/>
          </a:p>
        </p:txBody>
      </p:sp>
      <p:sp>
        <p:nvSpPr>
          <p:cNvPr id="119" name="Google Shape;119;p13"/>
          <p:cNvSpPr txBox="1"/>
          <p:nvPr/>
        </p:nvSpPr>
        <p:spPr>
          <a:xfrm>
            <a:off x="4412325" y="26390550"/>
            <a:ext cx="5840100" cy="89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800" b="1">
                <a:solidFill>
                  <a:schemeClr val="dk1"/>
                </a:solidFill>
                <a:latin typeface="Times New Roman"/>
                <a:ea typeface="Times New Roman"/>
                <a:cs typeface="Times New Roman"/>
                <a:sym typeface="Times New Roman"/>
              </a:rPr>
              <a:t>Figure 2</a:t>
            </a:r>
            <a:r>
              <a:rPr lang="en-US" sz="1800">
                <a:solidFill>
                  <a:schemeClr val="dk1"/>
                </a:solidFill>
                <a:latin typeface="Times New Roman"/>
                <a:ea typeface="Times New Roman"/>
                <a:cs typeface="Times New Roman"/>
                <a:sym typeface="Times New Roman"/>
              </a:rPr>
              <a:t>. Map of study plot locations for Spring term 2019.</a:t>
            </a:r>
            <a:endParaRPr sz="1800"/>
          </a:p>
        </p:txBody>
      </p:sp>
      <p:sp>
        <p:nvSpPr>
          <p:cNvPr id="120" name="Google Shape;120;p13"/>
          <p:cNvSpPr txBox="1"/>
          <p:nvPr/>
        </p:nvSpPr>
        <p:spPr>
          <a:xfrm>
            <a:off x="28822650" y="6986450"/>
            <a:ext cx="6915300" cy="148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800" b="1">
                <a:solidFill>
                  <a:schemeClr val="dk1"/>
                </a:solidFill>
                <a:latin typeface="Times New Roman"/>
                <a:ea typeface="Times New Roman"/>
                <a:cs typeface="Times New Roman"/>
                <a:sym typeface="Times New Roman"/>
              </a:rPr>
              <a:t>Figure</a:t>
            </a:r>
            <a:r>
              <a:rPr lang="en-US" sz="1800">
                <a:solidFill>
                  <a:schemeClr val="dk1"/>
                </a:solidFill>
                <a:latin typeface="Times New Roman"/>
                <a:ea typeface="Times New Roman"/>
                <a:cs typeface="Times New Roman"/>
                <a:sym typeface="Times New Roman"/>
              </a:rPr>
              <a:t> </a:t>
            </a:r>
            <a:r>
              <a:rPr lang="en-US" sz="1800" b="1">
                <a:solidFill>
                  <a:schemeClr val="dk1"/>
                </a:solidFill>
                <a:latin typeface="Times New Roman"/>
                <a:ea typeface="Times New Roman"/>
                <a:cs typeface="Times New Roman"/>
                <a:sym typeface="Times New Roman"/>
              </a:rPr>
              <a:t>6.</a:t>
            </a:r>
            <a:r>
              <a:rPr lang="en-US" sz="1800">
                <a:solidFill>
                  <a:schemeClr val="dk1"/>
                </a:solidFill>
                <a:latin typeface="Times New Roman"/>
                <a:ea typeface="Times New Roman"/>
                <a:cs typeface="Times New Roman"/>
                <a:sym typeface="Times New Roman"/>
              </a:rPr>
              <a:t>  Mean temperatures recorded spring term 2016, 2018 &amp; 2019. Data shows much warmer conditions in 2016 compared to 2018 and 2019 for the exception of weeks 3 and 6 where it was warmer in 2019. (</a:t>
            </a:r>
            <a:r>
              <a:rPr lang="en-US" sz="1800" i="1">
                <a:solidFill>
                  <a:schemeClr val="dk1"/>
                </a:solidFill>
                <a:latin typeface="Times New Roman"/>
                <a:ea typeface="Times New Roman"/>
                <a:cs typeface="Times New Roman"/>
                <a:sym typeface="Times New Roman"/>
              </a:rPr>
              <a:t>LCC Weather Monitor System, Bldg 16</a:t>
            </a:r>
            <a:r>
              <a:rPr lang="en-US" sz="1800">
                <a:solidFill>
                  <a:schemeClr val="dk1"/>
                </a:solidFill>
                <a:latin typeface="Times New Roman"/>
                <a:ea typeface="Times New Roman"/>
                <a:cs typeface="Times New Roman"/>
                <a:sym typeface="Times New Roman"/>
              </a:rPr>
              <a:t>). </a:t>
            </a:r>
            <a:r>
              <a:rPr lang="en-US" sz="1800">
                <a:solidFill>
                  <a:schemeClr val="dk1"/>
                </a:solidFill>
              </a:rPr>
              <a:t> </a:t>
            </a:r>
            <a:endParaRPr sz="1800" i="1">
              <a:latin typeface="Times New Roman"/>
              <a:ea typeface="Times New Roman"/>
              <a:cs typeface="Times New Roman"/>
              <a:sym typeface="Times New Roman"/>
            </a:endParaRPr>
          </a:p>
        </p:txBody>
      </p:sp>
      <p:sp>
        <p:nvSpPr>
          <p:cNvPr id="121" name="Google Shape;121;p13"/>
          <p:cNvSpPr txBox="1"/>
          <p:nvPr/>
        </p:nvSpPr>
        <p:spPr>
          <a:xfrm>
            <a:off x="17640300" y="21246325"/>
            <a:ext cx="8096100" cy="69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latin typeface="Times New Roman"/>
                <a:ea typeface="Times New Roman"/>
                <a:cs typeface="Times New Roman"/>
                <a:sym typeface="Times New Roman"/>
              </a:rPr>
              <a:t>Table 1</a:t>
            </a:r>
            <a:r>
              <a:rPr lang="en-US" sz="1800">
                <a:latin typeface="Times New Roman"/>
                <a:ea typeface="Times New Roman"/>
                <a:cs typeface="Times New Roman"/>
                <a:sym typeface="Times New Roman"/>
              </a:rPr>
              <a:t>. Phenophase and climate summary of all species monitored for spring term 2019.</a:t>
            </a:r>
            <a:endParaRPr sz="1800">
              <a:latin typeface="Times New Roman"/>
              <a:ea typeface="Times New Roman"/>
              <a:cs typeface="Times New Roman"/>
              <a:sym typeface="Times New Roman"/>
            </a:endParaRPr>
          </a:p>
        </p:txBody>
      </p:sp>
      <p:sp>
        <p:nvSpPr>
          <p:cNvPr id="122" name="Google Shape;122;p13"/>
          <p:cNvSpPr txBox="1"/>
          <p:nvPr/>
        </p:nvSpPr>
        <p:spPr>
          <a:xfrm>
            <a:off x="14383850" y="25984200"/>
            <a:ext cx="5309700" cy="78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800" b="1">
                <a:solidFill>
                  <a:schemeClr val="dk1"/>
                </a:solidFill>
                <a:latin typeface="Times New Roman"/>
                <a:ea typeface="Times New Roman"/>
                <a:cs typeface="Times New Roman"/>
                <a:sym typeface="Times New Roman"/>
              </a:rPr>
              <a:t>Figure 5.</a:t>
            </a:r>
            <a:r>
              <a:rPr lang="en-US" sz="1800">
                <a:solidFill>
                  <a:schemeClr val="dk1"/>
                </a:solidFill>
                <a:latin typeface="Times New Roman"/>
                <a:ea typeface="Times New Roman"/>
                <a:cs typeface="Times New Roman"/>
                <a:sym typeface="Times New Roman"/>
              </a:rPr>
              <a:t>  Weekly leaf measurement data for Spring term 2016 &amp; 2019 for </a:t>
            </a:r>
            <a:r>
              <a:rPr lang="en-US" sz="1800" i="1">
                <a:solidFill>
                  <a:schemeClr val="dk1"/>
                </a:solidFill>
                <a:latin typeface="Times New Roman"/>
                <a:ea typeface="Times New Roman"/>
                <a:cs typeface="Times New Roman"/>
                <a:sym typeface="Times New Roman"/>
              </a:rPr>
              <a:t>A. macrophyllum.</a:t>
            </a:r>
            <a:endParaRPr sz="1800"/>
          </a:p>
        </p:txBody>
      </p:sp>
      <p:sp>
        <p:nvSpPr>
          <p:cNvPr id="123" name="Google Shape;123;p13"/>
          <p:cNvSpPr txBox="1"/>
          <p:nvPr/>
        </p:nvSpPr>
        <p:spPr>
          <a:xfrm>
            <a:off x="20342400" y="25968400"/>
            <a:ext cx="8289600" cy="78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latin typeface="Times New Roman"/>
                <a:ea typeface="Times New Roman"/>
                <a:cs typeface="Times New Roman"/>
                <a:sym typeface="Times New Roman"/>
              </a:rPr>
              <a:t>Table 2</a:t>
            </a:r>
            <a:r>
              <a:rPr lang="en-US" sz="1800">
                <a:latin typeface="Times New Roman"/>
                <a:ea typeface="Times New Roman"/>
                <a:cs typeface="Times New Roman"/>
                <a:sym typeface="Times New Roman"/>
              </a:rPr>
              <a:t>. Yearly comparison of </a:t>
            </a:r>
            <a:r>
              <a:rPr lang="en-US" sz="1800" i="1">
                <a:latin typeface="Times New Roman"/>
                <a:ea typeface="Times New Roman"/>
                <a:cs typeface="Times New Roman"/>
                <a:sym typeface="Times New Roman"/>
              </a:rPr>
              <a:t>C. Leichtlinii</a:t>
            </a:r>
            <a:r>
              <a:rPr lang="en-US" sz="1800">
                <a:latin typeface="Times New Roman"/>
                <a:ea typeface="Times New Roman"/>
                <a:cs typeface="Times New Roman"/>
                <a:sym typeface="Times New Roman"/>
              </a:rPr>
              <a:t> phenophase development for the years 2016, 2018 &amp; 2019. Camas fruited later in 2018 than in 2019. </a:t>
            </a:r>
            <a:endParaRPr sz="1800">
              <a:latin typeface="Times New Roman"/>
              <a:ea typeface="Times New Roman"/>
              <a:cs typeface="Times New Roman"/>
              <a:sym typeface="Times New Roman"/>
            </a:endParaRPr>
          </a:p>
        </p:txBody>
      </p:sp>
      <p:pic>
        <p:nvPicPr>
          <p:cNvPr id="124" name="Google Shape;124;p13" title="Mean temperatures for spring term 2016, 2018 &amp; 2019"/>
          <p:cNvPicPr preferRelativeResize="0"/>
          <p:nvPr/>
        </p:nvPicPr>
        <p:blipFill>
          <a:blip r:embed="rId13" cstate="screen">
            <a:alphaModFix/>
            <a:extLst>
              <a:ext uri="{28A0092B-C50C-407E-A947-70E740481C1C}">
                <a14:useLocalDpi xmlns:a14="http://schemas.microsoft.com/office/drawing/2010/main"/>
              </a:ext>
            </a:extLst>
          </a:blip>
          <a:stretch>
            <a:fillRect/>
          </a:stretch>
        </p:blipFill>
        <p:spPr>
          <a:xfrm>
            <a:off x="29866475" y="4276563"/>
            <a:ext cx="4361451" cy="2696803"/>
          </a:xfrm>
          <a:prstGeom prst="rect">
            <a:avLst/>
          </a:prstGeom>
          <a:noFill/>
          <a:ln>
            <a:noFill/>
          </a:ln>
        </p:spPr>
      </p:pic>
      <p:pic>
        <p:nvPicPr>
          <p:cNvPr id="125" name="Google Shape;125;p13" title="Precipitation totals for spring term 2016, 2018 &amp; 2019"/>
          <p:cNvPicPr preferRelativeResize="0"/>
          <p:nvPr/>
        </p:nvPicPr>
        <p:blipFill>
          <a:blip r:embed="rId14" cstate="screen">
            <a:alphaModFix/>
            <a:extLst>
              <a:ext uri="{28A0092B-C50C-407E-A947-70E740481C1C}">
                <a14:useLocalDpi xmlns:a14="http://schemas.microsoft.com/office/drawing/2010/main"/>
              </a:ext>
            </a:extLst>
          </a:blip>
          <a:stretch>
            <a:fillRect/>
          </a:stretch>
        </p:blipFill>
        <p:spPr>
          <a:xfrm>
            <a:off x="36780056" y="4289650"/>
            <a:ext cx="4361445" cy="2696801"/>
          </a:xfrm>
          <a:prstGeom prst="rect">
            <a:avLst/>
          </a:prstGeom>
          <a:noFill/>
          <a:ln>
            <a:noFill/>
          </a:ln>
        </p:spPr>
      </p:pic>
      <p:sp>
        <p:nvSpPr>
          <p:cNvPr id="126" name="Google Shape;126;p13"/>
          <p:cNvSpPr txBox="1"/>
          <p:nvPr/>
        </p:nvSpPr>
        <p:spPr>
          <a:xfrm>
            <a:off x="12988875" y="19398250"/>
            <a:ext cx="2681400" cy="247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pic>
        <p:nvPicPr>
          <p:cNvPr id="127" name="Google Shape;127;p13" title="Leaf Development of A. macrophyllum for 2016 &amp; 2019"/>
          <p:cNvPicPr preferRelativeResize="0"/>
          <p:nvPr/>
        </p:nvPicPr>
        <p:blipFill>
          <a:blip r:embed="rId15" cstate="screen">
            <a:alphaModFix/>
            <a:extLst>
              <a:ext uri="{28A0092B-C50C-407E-A947-70E740481C1C}">
                <a14:useLocalDpi xmlns:a14="http://schemas.microsoft.com/office/drawing/2010/main"/>
              </a:ext>
            </a:extLst>
          </a:blip>
          <a:stretch>
            <a:fillRect/>
          </a:stretch>
        </p:blipFill>
        <p:spPr>
          <a:xfrm>
            <a:off x="14190074" y="22674088"/>
            <a:ext cx="5309796" cy="3283226"/>
          </a:xfrm>
          <a:prstGeom prst="rect">
            <a:avLst/>
          </a:prstGeom>
          <a:noFill/>
          <a:ln>
            <a:noFill/>
          </a:ln>
        </p:spPr>
      </p:pic>
      <p:pic>
        <p:nvPicPr>
          <p:cNvPr id="128" name="Google Shape;128;p13"/>
          <p:cNvPicPr preferRelativeResize="0"/>
          <p:nvPr/>
        </p:nvPicPr>
        <p:blipFill>
          <a:blip r:embed="rId16">
            <a:alphaModFix/>
          </a:blip>
          <a:stretch>
            <a:fillRect/>
          </a:stretch>
        </p:blipFill>
        <p:spPr>
          <a:xfrm>
            <a:off x="16563463" y="15882275"/>
            <a:ext cx="8841288" cy="5068038"/>
          </a:xfrm>
          <a:prstGeom prst="rect">
            <a:avLst/>
          </a:prstGeom>
          <a:noFill/>
          <a:ln>
            <a:noFill/>
          </a:ln>
        </p:spPr>
      </p:pic>
      <p:sp>
        <p:nvSpPr>
          <p:cNvPr id="129" name="Google Shape;129;p13"/>
          <p:cNvSpPr txBox="1"/>
          <p:nvPr/>
        </p:nvSpPr>
        <p:spPr>
          <a:xfrm>
            <a:off x="36004650" y="6986450"/>
            <a:ext cx="6629400" cy="124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800" b="1">
                <a:solidFill>
                  <a:schemeClr val="dk1"/>
                </a:solidFill>
                <a:latin typeface="Times New Roman"/>
                <a:ea typeface="Times New Roman"/>
                <a:cs typeface="Times New Roman"/>
                <a:sym typeface="Times New Roman"/>
              </a:rPr>
              <a:t>Figure 7</a:t>
            </a:r>
            <a:r>
              <a:rPr lang="en-US" sz="1800">
                <a:solidFill>
                  <a:schemeClr val="dk1"/>
                </a:solidFill>
                <a:latin typeface="Times New Roman"/>
                <a:ea typeface="Times New Roman"/>
                <a:cs typeface="Times New Roman"/>
                <a:sym typeface="Times New Roman"/>
              </a:rPr>
              <a:t>. Precipitation amounts recorded for spring term 2016, 2018 &amp; 2019. Data shows higher precipitation amounts for  week 1 in 2019 compared to other years. (</a:t>
            </a:r>
            <a:r>
              <a:rPr lang="en-US" sz="1800" i="1">
                <a:solidFill>
                  <a:schemeClr val="dk1"/>
                </a:solidFill>
                <a:latin typeface="Times New Roman"/>
                <a:ea typeface="Times New Roman"/>
                <a:cs typeface="Times New Roman"/>
                <a:sym typeface="Times New Roman"/>
              </a:rPr>
              <a:t>LCC Weather Monitor System, Bldg 16</a:t>
            </a:r>
            <a:r>
              <a:rPr lang="en-US" sz="1800">
                <a:solidFill>
                  <a:schemeClr val="dk1"/>
                </a:solidFill>
                <a:latin typeface="Times New Roman"/>
                <a:ea typeface="Times New Roman"/>
                <a:cs typeface="Times New Roman"/>
                <a:sym typeface="Times New Roman"/>
              </a:rPr>
              <a:t>).  </a:t>
            </a:r>
            <a:endParaRPr sz="1800"/>
          </a:p>
        </p:txBody>
      </p:sp>
      <p:pic>
        <p:nvPicPr>
          <p:cNvPr id="130" name="Google Shape;130;p13"/>
          <p:cNvPicPr preferRelativeResize="0"/>
          <p:nvPr/>
        </p:nvPicPr>
        <p:blipFill>
          <a:blip r:embed="rId17">
            <a:alphaModFix/>
          </a:blip>
          <a:stretch>
            <a:fillRect/>
          </a:stretch>
        </p:blipFill>
        <p:spPr>
          <a:xfrm>
            <a:off x="20240650" y="23076113"/>
            <a:ext cx="7903960" cy="2479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51" name="Picture 9" descr="MUSC_TAG_REV"/>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84406" y="1619250"/>
            <a:ext cx="4813299" cy="2479148"/>
          </a:xfrm>
          <a:prstGeom prst="rect">
            <a:avLst/>
          </a:prstGeom>
          <a:noFill/>
          <a:ln w="9525">
            <a:noFill/>
            <a:miter lim="800000"/>
            <a:headEnd/>
            <a:tailEnd/>
          </a:ln>
        </p:spPr>
      </p:pic>
      <p:sp>
        <p:nvSpPr>
          <p:cNvPr id="29" name="Rounded Rectangle 28"/>
          <p:cNvSpPr/>
          <p:nvPr/>
        </p:nvSpPr>
        <p:spPr bwMode="auto">
          <a:xfrm>
            <a:off x="1384923" y="5710740"/>
            <a:ext cx="12550774" cy="923396"/>
          </a:xfrm>
          <a:prstGeom prst="roundRect">
            <a:avLst/>
          </a:prstGeom>
          <a:solidFill>
            <a:srgbClr val="FF6600"/>
          </a:solidFill>
          <a:ln w="9525" cap="flat" cmpd="sng" algn="ctr">
            <a:solidFill>
              <a:schemeClr val="tx1"/>
            </a:solidFill>
            <a:prstDash val="solid"/>
            <a:round/>
            <a:headEnd type="none" w="med" len="med"/>
            <a:tailEnd type="none" w="med" len="med"/>
          </a:ln>
          <a:effectLst/>
        </p:spPr>
        <p:txBody>
          <a:bodyPr lIns="169775" tIns="84888" rIns="169775" bIns="84888">
            <a:prstTxWarp prst="textNoShape">
              <a:avLst/>
            </a:prstTxWarp>
          </a:bodyPr>
          <a:lstStyle/>
          <a:p>
            <a:pPr algn="ctr" eaLnBrk="0" hangingPunct="0">
              <a:defRPr/>
            </a:pPr>
            <a:r>
              <a:rPr lang="en-US" sz="5100" dirty="0">
                <a:solidFill>
                  <a:schemeClr val="bg1"/>
                </a:solidFill>
                <a:latin typeface="Times New Roman"/>
                <a:ea typeface="ヒラギノ角ゴ Pro W3" pitchFamily="37" charset="-128"/>
                <a:cs typeface="Times New Roman"/>
              </a:rPr>
              <a:t>INTRODUCTION</a:t>
            </a:r>
            <a:endParaRPr lang="en-US" dirty="0">
              <a:latin typeface="Times New Roman"/>
              <a:ea typeface="ヒラギノ角ゴ Pro W3" pitchFamily="37" charset="-128"/>
              <a:cs typeface="Times New Roman"/>
            </a:endParaRPr>
          </a:p>
        </p:txBody>
      </p:sp>
      <p:sp>
        <p:nvSpPr>
          <p:cNvPr id="33" name="Rounded Rectangle 32"/>
          <p:cNvSpPr/>
          <p:nvPr/>
        </p:nvSpPr>
        <p:spPr bwMode="auto">
          <a:xfrm>
            <a:off x="15239237" y="6039539"/>
            <a:ext cx="12550775" cy="902231"/>
          </a:xfrm>
          <a:prstGeom prst="roundRect">
            <a:avLst/>
          </a:prstGeom>
          <a:solidFill>
            <a:srgbClr val="098026"/>
          </a:solidFill>
          <a:ln w="9525" cap="flat" cmpd="sng" algn="ctr">
            <a:solidFill>
              <a:schemeClr val="tx1"/>
            </a:solidFill>
            <a:prstDash val="solid"/>
            <a:round/>
            <a:headEnd type="none" w="med" len="med"/>
            <a:tailEnd type="none" w="med" len="med"/>
          </a:ln>
          <a:effectLst/>
        </p:spPr>
        <p:txBody>
          <a:bodyPr lIns="39606" tIns="19803" rIns="39606" bIns="19803">
            <a:prstTxWarp prst="textNoShape">
              <a:avLst/>
            </a:prstTxWarp>
          </a:bodyPr>
          <a:lstStyle/>
          <a:p>
            <a:pPr algn="ctr" eaLnBrk="0" hangingPunct="0">
              <a:defRPr/>
            </a:pPr>
            <a:r>
              <a:rPr lang="en-US" sz="5100" dirty="0">
                <a:solidFill>
                  <a:schemeClr val="bg1"/>
                </a:solidFill>
                <a:latin typeface="Times New Roman"/>
                <a:ea typeface="ヒラギノ角ゴ Pro W3" pitchFamily="37" charset="-128"/>
                <a:cs typeface="Times New Roman"/>
              </a:rPr>
              <a:t>RESULTS</a:t>
            </a:r>
            <a:endParaRPr lang="en-US" sz="5100" dirty="0">
              <a:latin typeface="Times New Roman"/>
              <a:ea typeface="ヒラギノ角ゴ Pro W3" pitchFamily="37" charset="-128"/>
              <a:cs typeface="Times New Roman"/>
            </a:endParaRPr>
          </a:p>
          <a:p>
            <a:pPr algn="ctr" eaLnBrk="0" hangingPunct="0">
              <a:defRPr/>
            </a:pPr>
            <a:endParaRPr lang="en-US" dirty="0">
              <a:latin typeface="Times New Roman"/>
              <a:ea typeface="ヒラギノ角ゴ Pro W3" pitchFamily="37" charset="-128"/>
              <a:cs typeface="Times New Roman"/>
            </a:endParaRPr>
          </a:p>
        </p:txBody>
      </p:sp>
      <p:sp>
        <p:nvSpPr>
          <p:cNvPr id="20" name="Rectangle 19"/>
          <p:cNvSpPr/>
          <p:nvPr/>
        </p:nvSpPr>
        <p:spPr bwMode="auto">
          <a:xfrm>
            <a:off x="0" y="0"/>
            <a:ext cx="43891200" cy="27432000"/>
          </a:xfrm>
          <a:prstGeom prst="rect">
            <a:avLst/>
          </a:prstGeom>
          <a:noFill/>
          <a:ln w="9525" cap="flat" cmpd="sng" algn="ctr">
            <a:solidFill>
              <a:schemeClr val="tx1"/>
            </a:solidFill>
            <a:prstDash val="solid"/>
            <a:round/>
            <a:headEnd type="none" w="med" len="med"/>
            <a:tailEnd type="none" w="med" len="med"/>
          </a:ln>
          <a:effectLst/>
        </p:spPr>
        <p:txBody>
          <a:bodyPr vert="horz" wrap="square" lIns="169775" tIns="84888" rIns="169775" bIns="84888" numCol="1" rtlCol="0" anchor="t" anchorCtr="0" compatLnSpc="1">
            <a:prstTxWarp prst="textNoShape">
              <a:avLst/>
            </a:prstTxWarp>
          </a:bodyPr>
          <a:lstStyle/>
          <a:p>
            <a:pPr defTabSz="1697759" eaLnBrk="0" hangingPunct="0"/>
            <a:endParaRPr lang="en-US" dirty="0">
              <a:latin typeface="Times New Roman"/>
              <a:ea typeface="ヒラギノ角ゴ Pro W3" pitchFamily="80" charset="-128"/>
              <a:cs typeface="Times New Roman"/>
            </a:endParaRPr>
          </a:p>
        </p:txBody>
      </p:sp>
      <p:cxnSp>
        <p:nvCxnSpPr>
          <p:cNvPr id="79" name="Straight Connector 78"/>
          <p:cNvCxnSpPr/>
          <p:nvPr/>
        </p:nvCxnSpPr>
        <p:spPr>
          <a:xfrm flipV="1">
            <a:off x="2155969" y="3076570"/>
            <a:ext cx="37808682" cy="34041"/>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1733550" y="800230"/>
            <a:ext cx="41052749" cy="2080111"/>
          </a:xfrm>
          <a:prstGeom prst="rect">
            <a:avLst/>
          </a:prstGeom>
          <a:noFill/>
        </p:spPr>
        <p:txBody>
          <a:bodyPr wrap="square" lIns="155003" tIns="77497" rIns="155003" bIns="77497" rtlCol="0">
            <a:spAutoFit/>
          </a:bodyPr>
          <a:lstStyle/>
          <a:p>
            <a:pPr algn="ctr"/>
            <a:r>
              <a:rPr lang="en-US" dirty="0"/>
              <a:t>The Effect on Native Species by Weeding Invasive Species From an Upland Prairie </a:t>
            </a:r>
          </a:p>
          <a:p>
            <a:pPr algn="ctr"/>
            <a:r>
              <a:rPr lang="en-US" sz="2200" dirty="0"/>
              <a:t>Authors Jessica Portillo, Lexi </a:t>
            </a:r>
            <a:r>
              <a:rPr lang="en-US" sz="2200" dirty="0" err="1"/>
              <a:t>Terramana</a:t>
            </a:r>
            <a:r>
              <a:rPr lang="en-US" sz="2200" dirty="0"/>
              <a:t>, Samantha Wagner</a:t>
            </a:r>
          </a:p>
          <a:p>
            <a:pPr algn="ctr"/>
            <a:r>
              <a:rPr lang="en-US" sz="6000" b="1" dirty="0">
                <a:solidFill>
                  <a:schemeClr val="tx2"/>
                </a:solidFill>
                <a:latin typeface="Times New Roman"/>
                <a:cs typeface="Times New Roman"/>
              </a:rPr>
              <a:t>BOT 213 Principles of Botany Spring 2019_S. Holmes</a:t>
            </a:r>
          </a:p>
        </p:txBody>
      </p:sp>
      <p:sp>
        <p:nvSpPr>
          <p:cNvPr id="81" name="TextBox 80"/>
          <p:cNvSpPr txBox="1"/>
          <p:nvPr/>
        </p:nvSpPr>
        <p:spPr>
          <a:xfrm>
            <a:off x="2155969" y="3408542"/>
            <a:ext cx="41444317" cy="762181"/>
          </a:xfrm>
          <a:prstGeom prst="rect">
            <a:avLst/>
          </a:prstGeom>
          <a:noFill/>
        </p:spPr>
        <p:txBody>
          <a:bodyPr wrap="square" lIns="297606" tIns="148805" rIns="297606" bIns="148805" rtlCol="0">
            <a:spAutoFit/>
          </a:bodyPr>
          <a:lstStyle/>
          <a:p>
            <a:r>
              <a:rPr lang="en-US" sz="3000" dirty="0"/>
              <a:t>The goal of our project is to test how well hand removal of invasive species works and to establish long term monitoring protocols, as well as plant new native species in the targeted area.</a:t>
            </a:r>
            <a:endParaRPr lang="en-US" sz="3000" dirty="0">
              <a:latin typeface="Times New Roman"/>
              <a:cs typeface="Times New Roman"/>
            </a:endParaRPr>
          </a:p>
        </p:txBody>
      </p:sp>
      <p:sp>
        <p:nvSpPr>
          <p:cNvPr id="30" name="Rounded Rectangle 29"/>
          <p:cNvSpPr/>
          <p:nvPr/>
        </p:nvSpPr>
        <p:spPr bwMode="auto">
          <a:xfrm>
            <a:off x="977282" y="14186030"/>
            <a:ext cx="12550774" cy="950419"/>
          </a:xfrm>
          <a:prstGeom prst="roundRect">
            <a:avLst/>
          </a:prstGeom>
          <a:solidFill>
            <a:srgbClr val="3366FF"/>
          </a:solidFill>
          <a:ln w="9525" cap="flat" cmpd="sng" algn="ctr">
            <a:solidFill>
              <a:schemeClr val="tx1"/>
            </a:solidFill>
            <a:prstDash val="solid"/>
            <a:round/>
            <a:headEnd type="none" w="med" len="med"/>
            <a:tailEnd type="none" w="med" len="med"/>
          </a:ln>
          <a:effectLst/>
        </p:spPr>
        <p:txBody>
          <a:bodyPr lIns="39606" tIns="19803" rIns="39606" bIns="19803">
            <a:prstTxWarp prst="textNoShape">
              <a:avLst/>
            </a:prstTxWarp>
          </a:bodyPr>
          <a:lstStyle/>
          <a:p>
            <a:pPr algn="ctr" eaLnBrk="0" hangingPunct="0">
              <a:defRPr/>
            </a:pPr>
            <a:r>
              <a:rPr lang="en-US" sz="5100" dirty="0">
                <a:solidFill>
                  <a:schemeClr val="bg1"/>
                </a:solidFill>
                <a:latin typeface="Times New Roman"/>
                <a:ea typeface="ヒラギノ角ゴ Pro W3" pitchFamily="37" charset="-128"/>
                <a:cs typeface="Times New Roman"/>
              </a:rPr>
              <a:t>METHODS</a:t>
            </a:r>
            <a:endParaRPr lang="en-US" sz="5100" dirty="0">
              <a:latin typeface="Times New Roman"/>
              <a:ea typeface="ヒラギノ角ゴ Pro W3" pitchFamily="37" charset="-128"/>
              <a:cs typeface="Times New Roman"/>
            </a:endParaRPr>
          </a:p>
        </p:txBody>
      </p:sp>
      <p:sp>
        <p:nvSpPr>
          <p:cNvPr id="28" name="Rounded Rectangle 27"/>
          <p:cNvSpPr/>
          <p:nvPr/>
        </p:nvSpPr>
        <p:spPr bwMode="auto">
          <a:xfrm>
            <a:off x="29373213" y="13886466"/>
            <a:ext cx="12554712" cy="995921"/>
          </a:xfrm>
          <a:prstGeom prst="roundRect">
            <a:avLst/>
          </a:prstGeom>
          <a:solidFill>
            <a:srgbClr val="660066"/>
          </a:solidFill>
          <a:ln w="9525" cap="flat" cmpd="sng" algn="ctr">
            <a:solidFill>
              <a:schemeClr val="tx1"/>
            </a:solidFill>
            <a:prstDash val="solid"/>
            <a:round/>
            <a:headEnd type="none" w="med" len="med"/>
            <a:tailEnd type="none" w="med" len="med"/>
          </a:ln>
          <a:effectLst/>
        </p:spPr>
        <p:txBody>
          <a:bodyPr lIns="169775" tIns="84888" rIns="169775" bIns="84888">
            <a:prstTxWarp prst="textNoShape">
              <a:avLst/>
            </a:prstTxWarp>
          </a:bodyPr>
          <a:lstStyle/>
          <a:p>
            <a:pPr algn="ctr" eaLnBrk="0" hangingPunct="0">
              <a:defRPr/>
            </a:pPr>
            <a:r>
              <a:rPr lang="en-US" sz="5100" dirty="0">
                <a:solidFill>
                  <a:schemeClr val="bg1"/>
                </a:solidFill>
                <a:latin typeface="Times New Roman"/>
                <a:ea typeface="ヒラギノ角ゴ Pro W3" pitchFamily="37" charset="-128"/>
                <a:cs typeface="Times New Roman"/>
              </a:rPr>
              <a:t>CONCLUSIONS/FUTURE SUGGESTIONS</a:t>
            </a:r>
          </a:p>
        </p:txBody>
      </p:sp>
      <p:cxnSp>
        <p:nvCxnSpPr>
          <p:cNvPr id="36" name="Straight Connector 35"/>
          <p:cNvCxnSpPr/>
          <p:nvPr/>
        </p:nvCxnSpPr>
        <p:spPr>
          <a:xfrm>
            <a:off x="1784001" y="4605562"/>
            <a:ext cx="38552618" cy="22088"/>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1" name="Rounded Rectangle 20"/>
          <p:cNvSpPr/>
          <p:nvPr/>
        </p:nvSpPr>
        <p:spPr bwMode="auto">
          <a:xfrm>
            <a:off x="28980448" y="19774342"/>
            <a:ext cx="13805851" cy="899584"/>
          </a:xfrm>
          <a:prstGeom prst="roundRect">
            <a:avLst/>
          </a:prstGeom>
          <a:solidFill>
            <a:srgbClr val="3366FF">
              <a:alpha val="91000"/>
            </a:srgbClr>
          </a:solidFill>
          <a:ln w="9525" cap="flat" cmpd="sng" algn="ctr">
            <a:solidFill>
              <a:schemeClr val="tx1"/>
            </a:solidFill>
            <a:prstDash val="solid"/>
            <a:round/>
            <a:headEnd type="none" w="med" len="med"/>
            <a:tailEnd type="none" w="med" len="med"/>
          </a:ln>
          <a:effectLst/>
        </p:spPr>
        <p:txBody>
          <a:bodyPr lIns="169775" tIns="84888" rIns="169775" bIns="84888">
            <a:prstTxWarp prst="textNoShape">
              <a:avLst/>
            </a:prstTxWarp>
          </a:bodyPr>
          <a:lstStyle/>
          <a:p>
            <a:pPr algn="ctr" eaLnBrk="0" hangingPunct="0">
              <a:defRPr/>
            </a:pPr>
            <a:r>
              <a:rPr lang="en-US" sz="5100" dirty="0">
                <a:solidFill>
                  <a:schemeClr val="bg1"/>
                </a:solidFill>
                <a:latin typeface="Times New Roman"/>
                <a:ea typeface="ヒラギノ角ゴ Pro W3" pitchFamily="37" charset="-128"/>
                <a:cs typeface="Times New Roman"/>
              </a:rPr>
              <a:t>REFERENCES</a:t>
            </a:r>
            <a:endParaRPr lang="en-US" dirty="0">
              <a:solidFill>
                <a:schemeClr val="bg1"/>
              </a:solidFill>
              <a:latin typeface="Times New Roman"/>
              <a:ea typeface="ヒラギノ角ゴ Pro W3" pitchFamily="37" charset="-128"/>
              <a:cs typeface="Times New Roman"/>
            </a:endParaRPr>
          </a:p>
        </p:txBody>
      </p:sp>
      <p:pic>
        <p:nvPicPr>
          <p:cNvPr id="3" name="Picture 2" descr="nsf1.t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141508" y="39076"/>
            <a:ext cx="2681309" cy="2696808"/>
          </a:xfrm>
          <a:prstGeom prst="rect">
            <a:avLst/>
          </a:prstGeom>
        </p:spPr>
      </p:pic>
      <p:sp>
        <p:nvSpPr>
          <p:cNvPr id="4" name="TextBox 3"/>
          <p:cNvSpPr txBox="1"/>
          <p:nvPr/>
        </p:nvSpPr>
        <p:spPr>
          <a:xfrm>
            <a:off x="40075341" y="2791822"/>
            <a:ext cx="3705169" cy="954107"/>
          </a:xfrm>
          <a:prstGeom prst="rect">
            <a:avLst/>
          </a:prstGeom>
          <a:noFill/>
        </p:spPr>
        <p:txBody>
          <a:bodyPr wrap="square" rtlCol="0">
            <a:spAutoFit/>
          </a:bodyPr>
          <a:lstStyle/>
          <a:p>
            <a:pPr algn="r"/>
            <a:r>
              <a:rPr lang="en-US" sz="1400" dirty="0"/>
              <a:t>Partially funded by: grant 1505081 “Tipping the Scale: Engaging Community College Science Faculty and Students in Course-Based Research Experiences (CBRE) </a:t>
            </a:r>
          </a:p>
        </p:txBody>
      </p:sp>
      <p:pic>
        <p:nvPicPr>
          <p:cNvPr id="24" name="Picture 23"/>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284982" y="341867"/>
            <a:ext cx="3842687" cy="1363211"/>
          </a:xfrm>
          <a:prstGeom prst="rect">
            <a:avLst/>
          </a:prstGeom>
        </p:spPr>
      </p:pic>
      <p:sp>
        <p:nvSpPr>
          <p:cNvPr id="2" name="TextBox 1"/>
          <p:cNvSpPr txBox="1"/>
          <p:nvPr/>
        </p:nvSpPr>
        <p:spPr>
          <a:xfrm>
            <a:off x="1384923" y="6743754"/>
            <a:ext cx="12003325" cy="7155805"/>
          </a:xfrm>
          <a:prstGeom prst="rect">
            <a:avLst/>
          </a:prstGeom>
          <a:noFill/>
        </p:spPr>
        <p:txBody>
          <a:bodyPr wrap="square" rtlCol="0">
            <a:spAutoFit/>
          </a:bodyPr>
          <a:lstStyle/>
          <a:p>
            <a:r>
              <a:rPr lang="en-US" dirty="0"/>
              <a:t>	 </a:t>
            </a:r>
            <a:r>
              <a:rPr lang="en-US" sz="3000" dirty="0"/>
              <a:t>Ecological restoration is a process in which humans assist in the recovery of an ecosystem. We conducted research in restoration ecology, primarily focusing on the restoration of an upland prairie East of building 16 at Lane Community College. Our research project will not produce results immediately, so we hope that a future research group will continue this project with the data we collected this year. We predict that the hand removal of invasive species will be temporarily successful, but regular maintenance is required for the species to truly be rid of. The invasive species we removed are: </a:t>
            </a:r>
            <a:r>
              <a:rPr lang="en-US" sz="3000" i="1" dirty="0" err="1"/>
              <a:t>Hypochaeris</a:t>
            </a:r>
            <a:r>
              <a:rPr lang="en-US" sz="3000" i="1" dirty="0"/>
              <a:t> </a:t>
            </a:r>
            <a:r>
              <a:rPr lang="en-US" sz="3000" i="1" dirty="0" err="1"/>
              <a:t>radicata</a:t>
            </a:r>
            <a:r>
              <a:rPr lang="en-US" sz="3000" i="1" dirty="0"/>
              <a:t>, </a:t>
            </a:r>
            <a:r>
              <a:rPr lang="en-US" sz="3000" i="1" dirty="0" err="1"/>
              <a:t>Daucus</a:t>
            </a:r>
            <a:r>
              <a:rPr lang="en-US" sz="3000" i="1" dirty="0"/>
              <a:t> </a:t>
            </a:r>
            <a:r>
              <a:rPr lang="en-US" sz="3000" i="1" dirty="0" err="1"/>
              <a:t>carota</a:t>
            </a:r>
            <a:r>
              <a:rPr lang="en-US" sz="3000" i="1" dirty="0"/>
              <a:t>, </a:t>
            </a:r>
            <a:r>
              <a:rPr lang="en-US" sz="3000" i="1" dirty="0" err="1"/>
              <a:t>Scandix</a:t>
            </a:r>
            <a:r>
              <a:rPr lang="en-US" sz="3000" i="1" dirty="0"/>
              <a:t> </a:t>
            </a:r>
            <a:r>
              <a:rPr lang="en-US" sz="3000" i="1" dirty="0" err="1"/>
              <a:t>pecten-veneris</a:t>
            </a:r>
            <a:r>
              <a:rPr lang="en-US" sz="3000" i="1" dirty="0"/>
              <a:t> </a:t>
            </a:r>
            <a:r>
              <a:rPr lang="en-US" sz="3000" dirty="0"/>
              <a:t>and </a:t>
            </a:r>
            <a:r>
              <a:rPr lang="en-US" sz="3000" i="1" dirty="0" err="1"/>
              <a:t>Tragopogon</a:t>
            </a:r>
            <a:r>
              <a:rPr lang="en-US" sz="3000" i="1" dirty="0"/>
              <a:t>  </a:t>
            </a:r>
            <a:r>
              <a:rPr lang="en-US" sz="3000" i="1" dirty="0" err="1"/>
              <a:t>porrifolius</a:t>
            </a:r>
            <a:r>
              <a:rPr lang="en-US" sz="3000" i="1" dirty="0"/>
              <a:t>.</a:t>
            </a:r>
            <a:r>
              <a:rPr lang="en-US" sz="3000" dirty="0"/>
              <a:t> The native species we planted are: </a:t>
            </a:r>
            <a:r>
              <a:rPr lang="en-US" sz="3000" i="1" dirty="0" err="1"/>
              <a:t>Eschscholzia</a:t>
            </a:r>
            <a:r>
              <a:rPr lang="en-US" sz="3000" i="1" dirty="0"/>
              <a:t> </a:t>
            </a:r>
            <a:r>
              <a:rPr lang="en-US" sz="3000" i="1" dirty="0" err="1"/>
              <a:t>californica</a:t>
            </a:r>
            <a:r>
              <a:rPr lang="en-US" sz="3000" i="1" dirty="0"/>
              <a:t>, </a:t>
            </a:r>
            <a:r>
              <a:rPr lang="en-US" sz="3000" i="1" dirty="0" err="1"/>
              <a:t>Camassia</a:t>
            </a:r>
            <a:r>
              <a:rPr lang="en-US" sz="3000" i="1" dirty="0"/>
              <a:t> </a:t>
            </a:r>
            <a:r>
              <a:rPr lang="en-US" sz="3000" i="1" dirty="0" err="1"/>
              <a:t>leichtlinii</a:t>
            </a:r>
            <a:r>
              <a:rPr lang="en-US" sz="3000" i="1" dirty="0"/>
              <a:t>, </a:t>
            </a:r>
            <a:r>
              <a:rPr lang="en-US" sz="3000" dirty="0"/>
              <a:t>and </a:t>
            </a:r>
            <a:r>
              <a:rPr lang="en-US" sz="3000" i="1" dirty="0"/>
              <a:t>Iris </a:t>
            </a:r>
            <a:r>
              <a:rPr lang="en-US" sz="3000" i="1" dirty="0" err="1"/>
              <a:t>tenax</a:t>
            </a:r>
            <a:r>
              <a:rPr lang="en-US" sz="3000" i="1" dirty="0"/>
              <a:t>. </a:t>
            </a:r>
            <a:endParaRPr lang="en-US" sz="3000" dirty="0"/>
          </a:p>
          <a:p>
            <a:br>
              <a:rPr lang="en-US" dirty="0"/>
            </a:br>
            <a:endParaRPr lang="en-US" dirty="0"/>
          </a:p>
        </p:txBody>
      </p:sp>
      <p:sp>
        <p:nvSpPr>
          <p:cNvPr id="6" name="TextBox 5"/>
          <p:cNvSpPr txBox="1"/>
          <p:nvPr/>
        </p:nvSpPr>
        <p:spPr>
          <a:xfrm>
            <a:off x="1154434" y="15713667"/>
            <a:ext cx="11555031" cy="3524042"/>
          </a:xfrm>
          <a:prstGeom prst="rect">
            <a:avLst/>
          </a:prstGeom>
          <a:noFill/>
        </p:spPr>
        <p:txBody>
          <a:bodyPr wrap="square" rtlCol="0">
            <a:spAutoFit/>
          </a:bodyPr>
          <a:lstStyle/>
          <a:p>
            <a:r>
              <a:rPr lang="en-US" dirty="0"/>
              <a:t>	</a:t>
            </a:r>
            <a:r>
              <a:rPr lang="en-US" sz="3000" dirty="0"/>
              <a:t>We quantified the native and invasive species within a 10 meter by 5 meter plot on the hillside above the swale. We then hand-removed as many of the invasive species in that plot as possible, and replaced them by planting a few different native species. The hillside had existing camas, irises and poppies growing in nearby areas, suggesting that those species may thrive on the hillside. </a:t>
            </a:r>
          </a:p>
        </p:txBody>
      </p:sp>
      <p:sp>
        <p:nvSpPr>
          <p:cNvPr id="7" name="TextBox 6"/>
          <p:cNvSpPr txBox="1"/>
          <p:nvPr/>
        </p:nvSpPr>
        <p:spPr>
          <a:xfrm>
            <a:off x="29236212" y="15399243"/>
            <a:ext cx="13376565" cy="2862322"/>
          </a:xfrm>
          <a:prstGeom prst="rect">
            <a:avLst/>
          </a:prstGeom>
          <a:noFill/>
        </p:spPr>
        <p:txBody>
          <a:bodyPr wrap="square" rtlCol="0">
            <a:spAutoFit/>
          </a:bodyPr>
          <a:lstStyle/>
          <a:p>
            <a:r>
              <a:rPr lang="en-US" sz="3000" dirty="0"/>
              <a:t>	Our foreseen outcome for this project is to set a baseline of data for future research groups to consult and continue this project. Hopefully, invasive species can be pulled every year and native growth can be regulated. For next year we suggest obtaining some </a:t>
            </a:r>
            <a:r>
              <a:rPr lang="en-US" sz="3000" i="1" dirty="0" err="1"/>
              <a:t>Wyethia</a:t>
            </a:r>
            <a:r>
              <a:rPr lang="en-US" sz="3000" dirty="0"/>
              <a:t> seeds so they can replace </a:t>
            </a:r>
            <a:r>
              <a:rPr lang="en-US" sz="3000" i="1" dirty="0" err="1"/>
              <a:t>Hypochaeris</a:t>
            </a:r>
            <a:r>
              <a:rPr lang="en-US" sz="3000" i="1" dirty="0"/>
              <a:t> </a:t>
            </a:r>
            <a:r>
              <a:rPr lang="en-US" sz="3000" i="1" dirty="0" err="1"/>
              <a:t>radicata</a:t>
            </a:r>
            <a:r>
              <a:rPr lang="en-US" sz="3000" i="1" dirty="0"/>
              <a:t>.</a:t>
            </a:r>
            <a:r>
              <a:rPr lang="en-US" sz="3000" dirty="0"/>
              <a:t> Timing of the plants should be noted, like the buttercups were gone by the time we started to count plants.</a:t>
            </a:r>
          </a:p>
        </p:txBody>
      </p:sp>
      <p:sp>
        <p:nvSpPr>
          <p:cNvPr id="8" name="TextBox 7"/>
          <p:cNvSpPr txBox="1"/>
          <p:nvPr/>
        </p:nvSpPr>
        <p:spPr>
          <a:xfrm>
            <a:off x="29021570" y="21293053"/>
            <a:ext cx="13805851" cy="3062377"/>
          </a:xfrm>
          <a:prstGeom prst="rect">
            <a:avLst/>
          </a:prstGeom>
          <a:noFill/>
        </p:spPr>
        <p:txBody>
          <a:bodyPr wrap="square" rtlCol="0">
            <a:spAutoFit/>
          </a:bodyPr>
          <a:lstStyle/>
          <a:p>
            <a:r>
              <a:rPr lang="en-US" sz="3000" dirty="0"/>
              <a:t>1.Friends of Buford Park and Mt. Pisgah’s Native Plant Nursery donated </a:t>
            </a:r>
            <a:r>
              <a:rPr lang="en-US" sz="3000" i="1" dirty="0" err="1"/>
              <a:t>Eschscholzia</a:t>
            </a:r>
            <a:r>
              <a:rPr lang="en-US" sz="3000" i="1" dirty="0"/>
              <a:t> </a:t>
            </a:r>
            <a:r>
              <a:rPr lang="en-US" sz="3000" i="1" dirty="0" err="1"/>
              <a:t>californica</a:t>
            </a:r>
            <a:r>
              <a:rPr lang="en-US" sz="3000" dirty="0"/>
              <a:t> starts and</a:t>
            </a:r>
            <a:r>
              <a:rPr lang="en-US" sz="3000" i="1" dirty="0"/>
              <a:t> Iris </a:t>
            </a:r>
            <a:r>
              <a:rPr lang="en-US" sz="3000" i="1" dirty="0" err="1"/>
              <a:t>tenax</a:t>
            </a:r>
            <a:r>
              <a:rPr lang="en-US" sz="3000" dirty="0"/>
              <a:t> seeds for us to plant.</a:t>
            </a:r>
          </a:p>
          <a:p>
            <a:r>
              <a:rPr lang="en-US" sz="3000" i="1" dirty="0"/>
              <a:t>2.Camassia </a:t>
            </a:r>
            <a:r>
              <a:rPr lang="en-US" sz="3000" i="1" dirty="0" err="1"/>
              <a:t>leichtlinii</a:t>
            </a:r>
            <a:r>
              <a:rPr lang="en-US" sz="3000" i="1" dirty="0"/>
              <a:t> </a:t>
            </a:r>
            <a:r>
              <a:rPr lang="en-US" sz="3000" dirty="0"/>
              <a:t>seeds from Fisher Butte old growth prairie.</a:t>
            </a:r>
          </a:p>
          <a:p>
            <a:r>
              <a:rPr lang="en-US" sz="3000" dirty="0"/>
              <a:t>3. Vascular Plants of Lane County Oregon</a:t>
            </a:r>
          </a:p>
          <a:p>
            <a:r>
              <a:rPr lang="en-US" sz="3000" dirty="0"/>
              <a:t>4. Flora of the Pacific Northwest</a:t>
            </a:r>
          </a:p>
          <a:p>
            <a:endParaRPr lang="en-US" dirty="0"/>
          </a:p>
        </p:txBody>
      </p:sp>
      <p:graphicFrame>
        <p:nvGraphicFramePr>
          <p:cNvPr id="14" name="Table 13"/>
          <p:cNvGraphicFramePr>
            <a:graphicFrameLocks noGrp="1"/>
          </p:cNvGraphicFramePr>
          <p:nvPr/>
        </p:nvGraphicFramePr>
        <p:xfrm>
          <a:off x="15320454" y="12321837"/>
          <a:ext cx="12003326" cy="4508567"/>
        </p:xfrm>
        <a:graphic>
          <a:graphicData uri="http://schemas.openxmlformats.org/drawingml/2006/table">
            <a:tbl>
              <a:tblPr firstRow="1" bandRow="1" bandCol="1">
                <a:tableStyleId>{5C22544A-7EE6-4342-B048-85BDC9FD1C3A}</a:tableStyleId>
              </a:tblPr>
              <a:tblGrid>
                <a:gridCol w="6001663">
                  <a:extLst>
                    <a:ext uri="{9D8B030D-6E8A-4147-A177-3AD203B41FA5}">
                      <a16:colId xmlns:a16="http://schemas.microsoft.com/office/drawing/2014/main" val="3995259022"/>
                    </a:ext>
                  </a:extLst>
                </a:gridCol>
                <a:gridCol w="6001663">
                  <a:extLst>
                    <a:ext uri="{9D8B030D-6E8A-4147-A177-3AD203B41FA5}">
                      <a16:colId xmlns:a16="http://schemas.microsoft.com/office/drawing/2014/main" val="2705306411"/>
                    </a:ext>
                  </a:extLst>
                </a:gridCol>
              </a:tblGrid>
              <a:tr h="629128">
                <a:tc>
                  <a:txBody>
                    <a:bodyPr/>
                    <a:lstStyle/>
                    <a:p>
                      <a:pPr algn="ctr"/>
                      <a:r>
                        <a:rPr lang="en-US" sz="3000" dirty="0">
                          <a:solidFill>
                            <a:schemeClr val="tx1"/>
                          </a:solidFill>
                        </a:rPr>
                        <a:t>Species</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3000" b="1" dirty="0">
                          <a:solidFill>
                            <a:schemeClr val="tx1"/>
                          </a:solidFill>
                        </a:rPr>
                        <a:t>Quantity pulled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3861429585"/>
                  </a:ext>
                </a:extLst>
              </a:tr>
              <a:tr h="1100922">
                <a:tc>
                  <a:txBody>
                    <a:bodyPr/>
                    <a:lstStyle/>
                    <a:p>
                      <a:pPr algn="ctr"/>
                      <a:r>
                        <a:rPr lang="en-US" sz="3000" i="1" dirty="0" err="1"/>
                        <a:t>Hypochaeris</a:t>
                      </a:r>
                      <a:r>
                        <a:rPr lang="en-US" sz="3000" i="1" dirty="0"/>
                        <a:t> </a:t>
                      </a:r>
                      <a:r>
                        <a:rPr lang="en-US" sz="3000" i="1" dirty="0" err="1"/>
                        <a:t>radicata</a:t>
                      </a:r>
                      <a:endParaRPr lang="en-US" sz="3000" i="1"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5">
                        <a:lumMod val="90000"/>
                      </a:schemeClr>
                    </a:solidFill>
                  </a:tcPr>
                </a:tc>
                <a:tc>
                  <a:txBody>
                    <a:bodyPr/>
                    <a:lstStyle/>
                    <a:p>
                      <a:pPr algn="ctr"/>
                      <a:r>
                        <a:rPr lang="en-US" sz="3000" dirty="0"/>
                        <a:t>33 (all)</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5">
                        <a:lumMod val="90000"/>
                      </a:schemeClr>
                    </a:solidFill>
                  </a:tcPr>
                </a:tc>
                <a:extLst>
                  <a:ext uri="{0D108BD9-81ED-4DB2-BD59-A6C34878D82A}">
                    <a16:rowId xmlns:a16="http://schemas.microsoft.com/office/drawing/2014/main" val="3160785526"/>
                  </a:ext>
                </a:extLst>
              </a:tr>
              <a:tr h="576673">
                <a:tc>
                  <a:txBody>
                    <a:bodyPr/>
                    <a:lstStyle/>
                    <a:p>
                      <a:pPr algn="ctr"/>
                      <a:r>
                        <a:rPr lang="en-US" sz="3000" i="1" dirty="0" err="1"/>
                        <a:t>Daucus</a:t>
                      </a:r>
                      <a:r>
                        <a:rPr lang="en-US" sz="3000" i="1" baseline="0" dirty="0"/>
                        <a:t> </a:t>
                      </a:r>
                      <a:r>
                        <a:rPr lang="en-US" sz="3000" i="1" baseline="0" dirty="0" err="1"/>
                        <a:t>carota</a:t>
                      </a:r>
                      <a:r>
                        <a:rPr lang="en-US" sz="3000" i="1" baseline="0" dirty="0"/>
                        <a:t> </a:t>
                      </a:r>
                      <a:endParaRPr lang="en-US" sz="3000" i="1" dirty="0"/>
                    </a:p>
                  </a:txBody>
                  <a:tcPr>
                    <a:lnR w="12700" cap="flat" cmpd="sng" algn="ctr">
                      <a:solidFill>
                        <a:schemeClr val="tx1"/>
                      </a:solidFill>
                      <a:prstDash val="solid"/>
                      <a:round/>
                      <a:headEnd type="none" w="med" len="med"/>
                      <a:tailEnd type="none" w="med" len="med"/>
                    </a:lnR>
                    <a:solidFill>
                      <a:schemeClr val="accent5">
                        <a:lumMod val="90000"/>
                      </a:schemeClr>
                    </a:solidFill>
                  </a:tcPr>
                </a:tc>
                <a:tc>
                  <a:txBody>
                    <a:bodyPr/>
                    <a:lstStyle/>
                    <a:p>
                      <a:pPr algn="ctr"/>
                      <a:r>
                        <a:rPr lang="en-US" sz="3000" dirty="0"/>
                        <a:t>266 1/3 population)</a:t>
                      </a:r>
                    </a:p>
                  </a:txBody>
                  <a:tcPr>
                    <a:lnL w="12700" cap="flat" cmpd="sng" algn="ctr">
                      <a:solidFill>
                        <a:schemeClr val="tx1"/>
                      </a:solidFill>
                      <a:prstDash val="solid"/>
                      <a:round/>
                      <a:headEnd type="none" w="med" len="med"/>
                      <a:tailEnd type="none" w="med" len="med"/>
                    </a:lnL>
                    <a:solidFill>
                      <a:schemeClr val="accent5">
                        <a:lumMod val="90000"/>
                      </a:schemeClr>
                    </a:solidFill>
                  </a:tcPr>
                </a:tc>
                <a:extLst>
                  <a:ext uri="{0D108BD9-81ED-4DB2-BD59-A6C34878D82A}">
                    <a16:rowId xmlns:a16="http://schemas.microsoft.com/office/drawing/2014/main" val="3873331197"/>
                  </a:ext>
                </a:extLst>
              </a:tr>
              <a:tr h="1100922">
                <a:tc>
                  <a:txBody>
                    <a:bodyPr/>
                    <a:lstStyle/>
                    <a:p>
                      <a:pPr algn="ctr"/>
                      <a:r>
                        <a:rPr lang="en-US" sz="3000" i="1" dirty="0" err="1"/>
                        <a:t>Tragapogon</a:t>
                      </a:r>
                      <a:r>
                        <a:rPr lang="en-US" sz="3000" i="1" dirty="0"/>
                        <a:t> </a:t>
                      </a:r>
                      <a:r>
                        <a:rPr lang="en-US" sz="3000" i="1" dirty="0" err="1"/>
                        <a:t>porrifolius</a:t>
                      </a:r>
                      <a:endParaRPr lang="en-US" sz="3000" i="1" dirty="0"/>
                    </a:p>
                  </a:txBody>
                  <a:tcPr>
                    <a:lnR w="12700" cap="flat" cmpd="sng" algn="ctr">
                      <a:solidFill>
                        <a:schemeClr val="tx1"/>
                      </a:solidFill>
                      <a:prstDash val="solid"/>
                      <a:round/>
                      <a:headEnd type="none" w="med" len="med"/>
                      <a:tailEnd type="none" w="med" len="med"/>
                    </a:lnR>
                    <a:solidFill>
                      <a:schemeClr val="accent5">
                        <a:lumMod val="90000"/>
                      </a:schemeClr>
                    </a:solidFill>
                  </a:tcPr>
                </a:tc>
                <a:tc>
                  <a:txBody>
                    <a:bodyPr/>
                    <a:lstStyle/>
                    <a:p>
                      <a:pPr algn="ctr"/>
                      <a:r>
                        <a:rPr lang="en-US" sz="3000" dirty="0"/>
                        <a:t>78 (all)</a:t>
                      </a:r>
                    </a:p>
                  </a:txBody>
                  <a:tcPr>
                    <a:lnL w="12700" cap="flat" cmpd="sng" algn="ctr">
                      <a:solidFill>
                        <a:schemeClr val="tx1"/>
                      </a:solidFill>
                      <a:prstDash val="solid"/>
                      <a:round/>
                      <a:headEnd type="none" w="med" len="med"/>
                      <a:tailEnd type="none" w="med" len="med"/>
                    </a:lnL>
                    <a:solidFill>
                      <a:schemeClr val="accent5">
                        <a:lumMod val="90000"/>
                      </a:schemeClr>
                    </a:solidFill>
                  </a:tcPr>
                </a:tc>
                <a:extLst>
                  <a:ext uri="{0D108BD9-81ED-4DB2-BD59-A6C34878D82A}">
                    <a16:rowId xmlns:a16="http://schemas.microsoft.com/office/drawing/2014/main" val="2067383948"/>
                  </a:ext>
                </a:extLst>
              </a:tr>
              <a:tr h="1100922">
                <a:tc>
                  <a:txBody>
                    <a:bodyPr/>
                    <a:lstStyle/>
                    <a:p>
                      <a:pPr algn="ctr"/>
                      <a:r>
                        <a:rPr lang="en-US" sz="3000" i="1" dirty="0" err="1"/>
                        <a:t>Scandix</a:t>
                      </a:r>
                      <a:r>
                        <a:rPr lang="en-US" sz="3000" i="1" dirty="0"/>
                        <a:t> pectin-</a:t>
                      </a:r>
                      <a:r>
                        <a:rPr lang="en-US" sz="3000" i="1" dirty="0" err="1"/>
                        <a:t>veneris</a:t>
                      </a:r>
                      <a:endParaRPr lang="en-US" sz="3000" i="1" dirty="0"/>
                    </a:p>
                  </a:txBody>
                  <a:tcPr>
                    <a:lnR w="12700" cap="flat" cmpd="sng" algn="ctr">
                      <a:solidFill>
                        <a:schemeClr val="tx1"/>
                      </a:solidFill>
                      <a:prstDash val="solid"/>
                      <a:round/>
                      <a:headEnd type="none" w="med" len="med"/>
                      <a:tailEnd type="none" w="med" len="med"/>
                    </a:lnR>
                    <a:solidFill>
                      <a:schemeClr val="accent5">
                        <a:lumMod val="90000"/>
                      </a:schemeClr>
                    </a:solidFill>
                  </a:tcPr>
                </a:tc>
                <a:tc>
                  <a:txBody>
                    <a:bodyPr/>
                    <a:lstStyle/>
                    <a:p>
                      <a:pPr algn="ctr"/>
                      <a:r>
                        <a:rPr lang="en-US" sz="3000" dirty="0"/>
                        <a:t>1/3 population</a:t>
                      </a:r>
                    </a:p>
                  </a:txBody>
                  <a:tcPr>
                    <a:lnL w="12700" cap="flat" cmpd="sng" algn="ctr">
                      <a:solidFill>
                        <a:schemeClr val="tx1"/>
                      </a:solidFill>
                      <a:prstDash val="solid"/>
                      <a:round/>
                      <a:headEnd type="none" w="med" len="med"/>
                      <a:tailEnd type="none" w="med" len="med"/>
                    </a:lnL>
                    <a:solidFill>
                      <a:schemeClr val="accent5">
                        <a:lumMod val="90000"/>
                      </a:schemeClr>
                    </a:solidFill>
                  </a:tcPr>
                </a:tc>
                <a:extLst>
                  <a:ext uri="{0D108BD9-81ED-4DB2-BD59-A6C34878D82A}">
                    <a16:rowId xmlns:a16="http://schemas.microsoft.com/office/drawing/2014/main" val="197439542"/>
                  </a:ext>
                </a:extLst>
              </a:tr>
            </a:tbl>
          </a:graphicData>
        </a:graphic>
      </p:graphicFrame>
      <p:sp>
        <p:nvSpPr>
          <p:cNvPr id="16" name="TextBox 15"/>
          <p:cNvSpPr txBox="1"/>
          <p:nvPr/>
        </p:nvSpPr>
        <p:spPr>
          <a:xfrm>
            <a:off x="15239236" y="7705997"/>
            <a:ext cx="12550775" cy="3062377"/>
          </a:xfrm>
          <a:prstGeom prst="rect">
            <a:avLst/>
          </a:prstGeom>
          <a:noFill/>
        </p:spPr>
        <p:txBody>
          <a:bodyPr wrap="square" rtlCol="0">
            <a:spAutoFit/>
          </a:bodyPr>
          <a:lstStyle/>
          <a:p>
            <a:r>
              <a:rPr lang="en-US" dirty="0"/>
              <a:t>	</a:t>
            </a:r>
            <a:r>
              <a:rPr lang="en-US" sz="3000" dirty="0"/>
              <a:t>Our project does not have an immediate conclusion, as it requires further research in future terms. We quantified/estimated the invasive species we removed by hand (Table 1), as well as the remaining species in the plot, both native and non-invasive non-natives (Graph 1). Our final data collected was the natives we planted and how many of each (Table 2).</a:t>
            </a:r>
          </a:p>
        </p:txBody>
      </p:sp>
      <p:graphicFrame>
        <p:nvGraphicFramePr>
          <p:cNvPr id="22" name="Chart 21"/>
          <p:cNvGraphicFramePr/>
          <p:nvPr/>
        </p:nvGraphicFramePr>
        <p:xfrm>
          <a:off x="28630470" y="5683500"/>
          <a:ext cx="14479996" cy="994839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3" name="Table 22"/>
          <p:cNvGraphicFramePr>
            <a:graphicFrameLocks noGrp="1"/>
          </p:cNvGraphicFramePr>
          <p:nvPr/>
        </p:nvGraphicFramePr>
        <p:xfrm>
          <a:off x="15287730" y="19695322"/>
          <a:ext cx="12068774" cy="4587907"/>
        </p:xfrm>
        <a:graphic>
          <a:graphicData uri="http://schemas.openxmlformats.org/drawingml/2006/table">
            <a:tbl>
              <a:tblPr firstRow="1">
                <a:tableStyleId>{5C22544A-7EE6-4342-B048-85BDC9FD1C3A}</a:tableStyleId>
              </a:tblPr>
              <a:tblGrid>
                <a:gridCol w="6034387">
                  <a:extLst>
                    <a:ext uri="{9D8B030D-6E8A-4147-A177-3AD203B41FA5}">
                      <a16:colId xmlns:a16="http://schemas.microsoft.com/office/drawing/2014/main" val="210731927"/>
                    </a:ext>
                  </a:extLst>
                </a:gridCol>
                <a:gridCol w="6034387">
                  <a:extLst>
                    <a:ext uri="{9D8B030D-6E8A-4147-A177-3AD203B41FA5}">
                      <a16:colId xmlns:a16="http://schemas.microsoft.com/office/drawing/2014/main" val="1315473221"/>
                    </a:ext>
                  </a:extLst>
                </a:gridCol>
              </a:tblGrid>
              <a:tr h="967576">
                <a:tc>
                  <a:txBody>
                    <a:bodyPr/>
                    <a:lstStyle/>
                    <a:p>
                      <a:pPr algn="ctr"/>
                      <a:r>
                        <a:rPr lang="en-US" sz="3000" dirty="0">
                          <a:solidFill>
                            <a:schemeClr val="tx1"/>
                          </a:solidFill>
                        </a:rPr>
                        <a:t>Introduced species</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3000" b="1" dirty="0">
                          <a:solidFill>
                            <a:schemeClr val="tx1"/>
                          </a:solidFill>
                        </a:rPr>
                        <a:t>Quantity planted </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58267786"/>
                  </a:ext>
                </a:extLst>
              </a:tr>
              <a:tr h="1206777">
                <a:tc>
                  <a:txBody>
                    <a:bodyPr/>
                    <a:lstStyle/>
                    <a:p>
                      <a:pPr algn="ctr"/>
                      <a:r>
                        <a:rPr lang="en-US" sz="3000" i="1" dirty="0" err="1"/>
                        <a:t>Eschscholzia</a:t>
                      </a:r>
                      <a:r>
                        <a:rPr lang="en-US" sz="3000" i="1" dirty="0"/>
                        <a:t> </a:t>
                      </a:r>
                      <a:r>
                        <a:rPr lang="en-US" sz="3000" i="1" dirty="0" err="1"/>
                        <a:t>californica</a:t>
                      </a:r>
                      <a:endParaRPr lang="en-US" sz="3000" i="1"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5">
                        <a:lumMod val="90000"/>
                      </a:schemeClr>
                    </a:solidFill>
                  </a:tcPr>
                </a:tc>
                <a:tc>
                  <a:txBody>
                    <a:bodyPr/>
                    <a:lstStyle/>
                    <a:p>
                      <a:pPr algn="ctr"/>
                      <a:r>
                        <a:rPr lang="en-US" sz="3000" dirty="0"/>
                        <a:t>16 (from starts)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5">
                        <a:lumMod val="90000"/>
                      </a:schemeClr>
                    </a:solidFill>
                  </a:tcPr>
                </a:tc>
                <a:extLst>
                  <a:ext uri="{0D108BD9-81ED-4DB2-BD59-A6C34878D82A}">
                    <a16:rowId xmlns:a16="http://schemas.microsoft.com/office/drawing/2014/main" val="4257254730"/>
                  </a:ext>
                </a:extLst>
              </a:tr>
              <a:tr h="1206777">
                <a:tc>
                  <a:txBody>
                    <a:bodyPr/>
                    <a:lstStyle/>
                    <a:p>
                      <a:pPr algn="ctr"/>
                      <a:r>
                        <a:rPr lang="en-US" sz="3000" i="1" dirty="0"/>
                        <a:t>Iris </a:t>
                      </a:r>
                      <a:r>
                        <a:rPr lang="en-US" sz="3000" i="1" dirty="0" err="1"/>
                        <a:t>tenax</a:t>
                      </a:r>
                      <a:endParaRPr lang="en-US" sz="3000" i="1" dirty="0"/>
                    </a:p>
                  </a:txBody>
                  <a:tcPr>
                    <a:lnR w="12700" cap="flat" cmpd="sng" algn="ctr">
                      <a:solidFill>
                        <a:schemeClr val="tx1"/>
                      </a:solidFill>
                      <a:prstDash val="solid"/>
                      <a:round/>
                      <a:headEnd type="none" w="med" len="med"/>
                      <a:tailEnd type="none" w="med" len="med"/>
                    </a:lnR>
                    <a:solidFill>
                      <a:schemeClr val="accent5">
                        <a:lumMod val="90000"/>
                      </a:schemeClr>
                    </a:solidFill>
                  </a:tcPr>
                </a:tc>
                <a:tc>
                  <a:txBody>
                    <a:bodyPr/>
                    <a:lstStyle/>
                    <a:p>
                      <a:pPr algn="ctr"/>
                      <a:r>
                        <a:rPr lang="en-US" sz="3000" dirty="0"/>
                        <a:t>100 (from</a:t>
                      </a:r>
                      <a:r>
                        <a:rPr lang="en-US" sz="3000" baseline="0" dirty="0"/>
                        <a:t> seed)</a:t>
                      </a:r>
                      <a:endParaRPr lang="en-US" sz="3000" dirty="0"/>
                    </a:p>
                  </a:txBody>
                  <a:tcPr>
                    <a:lnL w="12700" cap="flat" cmpd="sng" algn="ctr">
                      <a:solidFill>
                        <a:schemeClr val="tx1"/>
                      </a:solidFill>
                      <a:prstDash val="solid"/>
                      <a:round/>
                      <a:headEnd type="none" w="med" len="med"/>
                      <a:tailEnd type="none" w="med" len="med"/>
                    </a:lnL>
                    <a:solidFill>
                      <a:schemeClr val="accent5">
                        <a:lumMod val="90000"/>
                      </a:schemeClr>
                    </a:solidFill>
                  </a:tcPr>
                </a:tc>
                <a:extLst>
                  <a:ext uri="{0D108BD9-81ED-4DB2-BD59-A6C34878D82A}">
                    <a16:rowId xmlns:a16="http://schemas.microsoft.com/office/drawing/2014/main" val="3866115681"/>
                  </a:ext>
                </a:extLst>
              </a:tr>
              <a:tr h="1206777">
                <a:tc>
                  <a:txBody>
                    <a:bodyPr/>
                    <a:lstStyle/>
                    <a:p>
                      <a:pPr algn="ctr"/>
                      <a:r>
                        <a:rPr lang="en-US" sz="3000" i="1" dirty="0" err="1"/>
                        <a:t>Camassia</a:t>
                      </a:r>
                      <a:r>
                        <a:rPr lang="en-US" sz="3000" i="1" baseline="0" dirty="0"/>
                        <a:t> </a:t>
                      </a:r>
                      <a:r>
                        <a:rPr lang="en-US" sz="3000" i="1" baseline="0" dirty="0" err="1"/>
                        <a:t>leichtlinii</a:t>
                      </a:r>
                      <a:endParaRPr lang="en-US" sz="3000" i="1" dirty="0"/>
                    </a:p>
                  </a:txBody>
                  <a:tcPr>
                    <a:lnR w="12700" cap="flat" cmpd="sng" algn="ctr">
                      <a:solidFill>
                        <a:schemeClr val="tx1"/>
                      </a:solidFill>
                      <a:prstDash val="solid"/>
                      <a:round/>
                      <a:headEnd type="none" w="med" len="med"/>
                      <a:tailEnd type="none" w="med" len="med"/>
                    </a:lnR>
                    <a:solidFill>
                      <a:schemeClr val="accent5">
                        <a:lumMod val="90000"/>
                      </a:schemeClr>
                    </a:solidFill>
                  </a:tcPr>
                </a:tc>
                <a:tc>
                  <a:txBody>
                    <a:bodyPr/>
                    <a:lstStyle/>
                    <a:p>
                      <a:pPr algn="ctr"/>
                      <a:r>
                        <a:rPr lang="en-US" sz="3000" dirty="0"/>
                        <a:t>50 (from seed)</a:t>
                      </a:r>
                    </a:p>
                  </a:txBody>
                  <a:tcPr>
                    <a:lnL w="12700" cap="flat" cmpd="sng" algn="ctr">
                      <a:solidFill>
                        <a:schemeClr val="tx1"/>
                      </a:solidFill>
                      <a:prstDash val="solid"/>
                      <a:round/>
                      <a:headEnd type="none" w="med" len="med"/>
                      <a:tailEnd type="none" w="med" len="med"/>
                    </a:lnL>
                    <a:solidFill>
                      <a:schemeClr val="accent5">
                        <a:lumMod val="90000"/>
                      </a:schemeClr>
                    </a:solidFill>
                  </a:tcPr>
                </a:tc>
                <a:extLst>
                  <a:ext uri="{0D108BD9-81ED-4DB2-BD59-A6C34878D82A}">
                    <a16:rowId xmlns:a16="http://schemas.microsoft.com/office/drawing/2014/main" val="68871070"/>
                  </a:ext>
                </a:extLst>
              </a:tr>
            </a:tbl>
          </a:graphicData>
        </a:graphic>
      </p:graphicFrame>
      <p:sp>
        <p:nvSpPr>
          <p:cNvPr id="25" name="TextBox 24"/>
          <p:cNvSpPr txBox="1"/>
          <p:nvPr/>
        </p:nvSpPr>
        <p:spPr>
          <a:xfrm>
            <a:off x="14769095" y="11641172"/>
            <a:ext cx="3556359" cy="553998"/>
          </a:xfrm>
          <a:prstGeom prst="rect">
            <a:avLst/>
          </a:prstGeom>
          <a:noFill/>
        </p:spPr>
        <p:txBody>
          <a:bodyPr wrap="square" rtlCol="0">
            <a:spAutoFit/>
          </a:bodyPr>
          <a:lstStyle/>
          <a:p>
            <a:r>
              <a:rPr lang="en-US" sz="3000" b="1" dirty="0"/>
              <a:t>Table 1</a:t>
            </a:r>
            <a:endParaRPr lang="en-US" b="1" dirty="0"/>
          </a:p>
        </p:txBody>
      </p:sp>
      <p:sp>
        <p:nvSpPr>
          <p:cNvPr id="27" name="TextBox 26"/>
          <p:cNvSpPr txBox="1"/>
          <p:nvPr/>
        </p:nvSpPr>
        <p:spPr>
          <a:xfrm>
            <a:off x="14580962" y="18792316"/>
            <a:ext cx="2643570" cy="553998"/>
          </a:xfrm>
          <a:prstGeom prst="rect">
            <a:avLst/>
          </a:prstGeom>
          <a:noFill/>
        </p:spPr>
        <p:txBody>
          <a:bodyPr wrap="square" rtlCol="0">
            <a:spAutoFit/>
          </a:bodyPr>
          <a:lstStyle/>
          <a:p>
            <a:r>
              <a:rPr lang="en-US" sz="3000" b="1" dirty="0"/>
              <a:t>Table 2</a:t>
            </a:r>
          </a:p>
        </p:txBody>
      </p:sp>
      <p:sp>
        <p:nvSpPr>
          <p:cNvPr id="11" name="TextBox 10"/>
          <p:cNvSpPr txBox="1"/>
          <p:nvPr/>
        </p:nvSpPr>
        <p:spPr>
          <a:xfrm>
            <a:off x="14769095" y="17078242"/>
            <a:ext cx="13106045" cy="1015663"/>
          </a:xfrm>
          <a:prstGeom prst="rect">
            <a:avLst/>
          </a:prstGeom>
          <a:noFill/>
        </p:spPr>
        <p:txBody>
          <a:bodyPr wrap="square" rtlCol="0">
            <a:spAutoFit/>
          </a:bodyPr>
          <a:lstStyle/>
          <a:p>
            <a:r>
              <a:rPr lang="en-US" sz="3000" dirty="0"/>
              <a:t>Removed invasive species by hand. </a:t>
            </a:r>
            <a:r>
              <a:rPr lang="en-US" sz="3000" i="1" dirty="0"/>
              <a:t>S. pectin-</a:t>
            </a:r>
            <a:r>
              <a:rPr lang="en-US" sz="3000" i="1" dirty="0" err="1"/>
              <a:t>veneris</a:t>
            </a:r>
            <a:r>
              <a:rPr lang="en-US" sz="3000" i="1" dirty="0"/>
              <a:t> </a:t>
            </a:r>
            <a:r>
              <a:rPr lang="en-US" sz="3000" dirty="0"/>
              <a:t>and </a:t>
            </a:r>
            <a:r>
              <a:rPr lang="en-US" sz="3000" i="1" dirty="0"/>
              <a:t>D. </a:t>
            </a:r>
            <a:r>
              <a:rPr lang="en-US" sz="3000" i="1" dirty="0" err="1"/>
              <a:t>carota</a:t>
            </a:r>
            <a:r>
              <a:rPr lang="en-US" sz="3000" i="1" dirty="0"/>
              <a:t> </a:t>
            </a:r>
            <a:r>
              <a:rPr lang="en-US" sz="3000" dirty="0"/>
              <a:t>were thinned.</a:t>
            </a:r>
          </a:p>
        </p:txBody>
      </p:sp>
      <p:sp>
        <p:nvSpPr>
          <p:cNvPr id="12" name="TextBox 11"/>
          <p:cNvSpPr txBox="1"/>
          <p:nvPr/>
        </p:nvSpPr>
        <p:spPr>
          <a:xfrm>
            <a:off x="14580962" y="24355431"/>
            <a:ext cx="13006740" cy="1015663"/>
          </a:xfrm>
          <a:prstGeom prst="rect">
            <a:avLst/>
          </a:prstGeom>
          <a:noFill/>
        </p:spPr>
        <p:txBody>
          <a:bodyPr wrap="square" rtlCol="0">
            <a:spAutoFit/>
          </a:bodyPr>
          <a:lstStyle/>
          <a:p>
            <a:r>
              <a:rPr lang="en-US" sz="3000" dirty="0"/>
              <a:t>Introduced species. Seeds were not obtained from </a:t>
            </a:r>
            <a:r>
              <a:rPr lang="en-US" sz="3000" i="1" dirty="0"/>
              <a:t>E. </a:t>
            </a:r>
            <a:r>
              <a:rPr lang="en-US" sz="3000" i="1" dirty="0" err="1"/>
              <a:t>californica</a:t>
            </a:r>
            <a:r>
              <a:rPr lang="en-US" sz="3000" i="1" dirty="0"/>
              <a:t> </a:t>
            </a:r>
            <a:r>
              <a:rPr lang="en-US" sz="3000" dirty="0"/>
              <a:t>so young plants were planted.</a:t>
            </a:r>
          </a:p>
        </p:txBody>
      </p:sp>
      <p:pic>
        <p:nvPicPr>
          <p:cNvPr id="9" name="Picture 8">
            <a:extLst>
              <a:ext uri="{FF2B5EF4-FFF2-40B4-BE49-F238E27FC236}">
                <a16:creationId xmlns:a16="http://schemas.microsoft.com/office/drawing/2014/main" id="{4DA87760-BB0B-9243-B804-6133124669B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733550" y="19742342"/>
            <a:ext cx="4146466" cy="5107232"/>
          </a:xfrm>
          <a:prstGeom prst="rect">
            <a:avLst/>
          </a:prstGeom>
        </p:spPr>
      </p:pic>
      <p:sp>
        <p:nvSpPr>
          <p:cNvPr id="10" name="TextBox 9">
            <a:extLst>
              <a:ext uri="{FF2B5EF4-FFF2-40B4-BE49-F238E27FC236}">
                <a16:creationId xmlns:a16="http://schemas.microsoft.com/office/drawing/2014/main" id="{0D3CF570-04BE-4A4D-B33A-C8DC9E46F6DE}"/>
              </a:ext>
            </a:extLst>
          </p:cNvPr>
          <p:cNvSpPr txBox="1"/>
          <p:nvPr/>
        </p:nvSpPr>
        <p:spPr>
          <a:xfrm>
            <a:off x="1055465" y="25309789"/>
            <a:ext cx="5612782" cy="830997"/>
          </a:xfrm>
          <a:prstGeom prst="rect">
            <a:avLst/>
          </a:prstGeom>
          <a:noFill/>
        </p:spPr>
        <p:txBody>
          <a:bodyPr wrap="square" rtlCol="0">
            <a:spAutoFit/>
          </a:bodyPr>
          <a:lstStyle/>
          <a:p>
            <a:r>
              <a:rPr lang="en-US" sz="2400" dirty="0"/>
              <a:t>Map of plot and the dots indicate where we planted 16 </a:t>
            </a:r>
            <a:r>
              <a:rPr lang="en-US" sz="2400" i="1" dirty="0" err="1"/>
              <a:t>Eschscholzia</a:t>
            </a:r>
            <a:r>
              <a:rPr lang="en-US" sz="2400" i="1" dirty="0"/>
              <a:t> </a:t>
            </a:r>
            <a:r>
              <a:rPr lang="en-US" sz="2400" i="1" dirty="0" err="1"/>
              <a:t>californica</a:t>
            </a:r>
            <a:endParaRPr lang="en-US" sz="2400" i="1" dirty="0"/>
          </a:p>
        </p:txBody>
      </p:sp>
      <p:pic>
        <p:nvPicPr>
          <p:cNvPr id="15" name="Picture 14">
            <a:extLst>
              <a:ext uri="{FF2B5EF4-FFF2-40B4-BE49-F238E27FC236}">
                <a16:creationId xmlns:a16="http://schemas.microsoft.com/office/drawing/2014/main" id="{2B789CE8-F75B-1A41-88E4-0CC2E98CD13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5400000">
            <a:off x="7653733" y="19932683"/>
            <a:ext cx="3563564" cy="4146467"/>
          </a:xfrm>
          <a:prstGeom prst="rect">
            <a:avLst/>
          </a:prstGeom>
        </p:spPr>
      </p:pic>
      <p:sp>
        <p:nvSpPr>
          <p:cNvPr id="17" name="TextBox 16">
            <a:extLst>
              <a:ext uri="{FF2B5EF4-FFF2-40B4-BE49-F238E27FC236}">
                <a16:creationId xmlns:a16="http://schemas.microsoft.com/office/drawing/2014/main" id="{299BC5A9-BD46-F24A-A048-3066D8EC73DC}"/>
              </a:ext>
            </a:extLst>
          </p:cNvPr>
          <p:cNvSpPr txBox="1"/>
          <p:nvPr/>
        </p:nvSpPr>
        <p:spPr>
          <a:xfrm>
            <a:off x="7362282" y="23893765"/>
            <a:ext cx="4146467" cy="461665"/>
          </a:xfrm>
          <a:prstGeom prst="rect">
            <a:avLst/>
          </a:prstGeom>
          <a:noFill/>
        </p:spPr>
        <p:txBody>
          <a:bodyPr wrap="square" rtlCol="0">
            <a:spAutoFit/>
          </a:bodyPr>
          <a:lstStyle/>
          <a:p>
            <a:r>
              <a:rPr lang="en-US" sz="2400" i="1" dirty="0" err="1"/>
              <a:t>Eschscholzia</a:t>
            </a:r>
            <a:r>
              <a:rPr lang="en-US" sz="2400" i="1" dirty="0"/>
              <a:t> </a:t>
            </a:r>
            <a:r>
              <a:rPr lang="en-US" sz="2400" i="1" dirty="0" err="1"/>
              <a:t>californica</a:t>
            </a:r>
            <a:r>
              <a:rPr lang="en-US" sz="2400" i="1" dirty="0"/>
              <a:t> </a:t>
            </a:r>
          </a:p>
        </p:txBody>
      </p:sp>
    </p:spTree>
    <p:extLst>
      <p:ext uri="{BB962C8B-B14F-4D97-AF65-F5344CB8AC3E}">
        <p14:creationId xmlns:p14="http://schemas.microsoft.com/office/powerpoint/2010/main" val="272748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txBox="1"/>
          <p:nvPr/>
        </p:nvSpPr>
        <p:spPr>
          <a:xfrm>
            <a:off x="1387000" y="3164050"/>
            <a:ext cx="41052600" cy="1362300"/>
          </a:xfrm>
          <a:prstGeom prst="rect">
            <a:avLst/>
          </a:prstGeom>
          <a:noFill/>
          <a:ln>
            <a:noFill/>
          </a:ln>
        </p:spPr>
        <p:txBody>
          <a:bodyPr spcFirstLastPara="1" wrap="square" lIns="297600" tIns="148800" rIns="297600" bIns="148800" anchor="t" anchorCtr="0">
            <a:noAutofit/>
          </a:bodyPr>
          <a:lstStyle/>
          <a:p>
            <a:pPr marL="0" marR="0" lvl="0" indent="0" algn="ctr" rtl="0">
              <a:spcBef>
                <a:spcPts val="0"/>
              </a:spcBef>
              <a:spcAft>
                <a:spcPts val="0"/>
              </a:spcAft>
              <a:buNone/>
            </a:pPr>
            <a:r>
              <a:rPr lang="en-US" sz="5500" b="0" i="0" u="none" strike="noStrike" cap="none">
                <a:solidFill>
                  <a:schemeClr val="dk1"/>
                </a:solidFill>
                <a:latin typeface="Times New Roman"/>
                <a:ea typeface="Times New Roman"/>
                <a:cs typeface="Times New Roman"/>
                <a:sym typeface="Times New Roman"/>
              </a:rPr>
              <a:t>MAIN GOAL –</a:t>
            </a:r>
            <a:r>
              <a:rPr lang="en-US" sz="5500">
                <a:solidFill>
                  <a:schemeClr val="dk1"/>
                </a:solidFill>
                <a:latin typeface="Times New Roman"/>
                <a:ea typeface="Times New Roman"/>
                <a:cs typeface="Times New Roman"/>
                <a:sym typeface="Times New Roman"/>
              </a:rPr>
              <a:t> Understand impact of gopher hole disturbances on population of an endemic annual plant: </a:t>
            </a:r>
            <a:r>
              <a:rPr lang="en-US" sz="5500" i="1">
                <a:solidFill>
                  <a:schemeClr val="dk1"/>
                </a:solidFill>
                <a:latin typeface="Times New Roman"/>
                <a:ea typeface="Times New Roman"/>
                <a:cs typeface="Times New Roman"/>
                <a:sym typeface="Times New Roman"/>
              </a:rPr>
              <a:t>Nemophila menziesii </a:t>
            </a:r>
            <a:r>
              <a:rPr lang="en-US" sz="5500">
                <a:solidFill>
                  <a:schemeClr val="dk1"/>
                </a:solidFill>
                <a:latin typeface="Times New Roman"/>
                <a:ea typeface="Times New Roman"/>
                <a:cs typeface="Times New Roman"/>
                <a:sym typeface="Times New Roman"/>
              </a:rPr>
              <a:t>var. </a:t>
            </a:r>
            <a:r>
              <a:rPr lang="en-US" sz="5500" i="1">
                <a:solidFill>
                  <a:schemeClr val="dk1"/>
                </a:solidFill>
                <a:latin typeface="Times New Roman"/>
                <a:ea typeface="Times New Roman"/>
                <a:cs typeface="Times New Roman"/>
                <a:sym typeface="Times New Roman"/>
              </a:rPr>
              <a:t>atomaria</a:t>
            </a:r>
            <a:endParaRPr sz="5500" i="1">
              <a:solidFill>
                <a:schemeClr val="dk1"/>
              </a:solidFill>
              <a:latin typeface="Times New Roman"/>
              <a:ea typeface="Times New Roman"/>
              <a:cs typeface="Times New Roman"/>
              <a:sym typeface="Times New Roman"/>
            </a:endParaRPr>
          </a:p>
        </p:txBody>
      </p:sp>
      <p:sp>
        <p:nvSpPr>
          <p:cNvPr id="90" name="Google Shape;90;p13"/>
          <p:cNvSpPr/>
          <p:nvPr/>
        </p:nvSpPr>
        <p:spPr>
          <a:xfrm>
            <a:off x="1423223" y="4645252"/>
            <a:ext cx="12550800" cy="923400"/>
          </a:xfrm>
          <a:prstGeom prst="roundRect">
            <a:avLst>
              <a:gd name="adj" fmla="val 16667"/>
            </a:avLst>
          </a:prstGeom>
          <a:solidFill>
            <a:srgbClr val="FF6600"/>
          </a:solidFill>
          <a:ln w="9525" cap="flat" cmpd="sng">
            <a:solidFill>
              <a:schemeClr val="dk1"/>
            </a:solidFill>
            <a:prstDash val="solid"/>
            <a:round/>
            <a:headEnd type="none" w="sm" len="sm"/>
            <a:tailEnd type="none" w="sm" len="sm"/>
          </a:ln>
        </p:spPr>
        <p:txBody>
          <a:bodyPr spcFirstLastPara="1" wrap="square" lIns="169775" tIns="84875" rIns="169775" bIns="84875" anchor="t" anchorCtr="0">
            <a:noAutofit/>
          </a:bodyPr>
          <a:lstStyle/>
          <a:p>
            <a:pPr marL="0" marR="0" lvl="0" indent="0" algn="ctr" rtl="0">
              <a:spcBef>
                <a:spcPts val="0"/>
              </a:spcBef>
              <a:spcAft>
                <a:spcPts val="0"/>
              </a:spcAft>
              <a:buNone/>
            </a:pPr>
            <a:r>
              <a:rPr lang="en-US" sz="5100" b="0" i="0" u="none" strike="noStrike" cap="none">
                <a:solidFill>
                  <a:schemeClr val="lt1"/>
                </a:solidFill>
                <a:latin typeface="Times New Roman"/>
                <a:ea typeface="Times New Roman"/>
                <a:cs typeface="Times New Roman"/>
                <a:sym typeface="Times New Roman"/>
              </a:rPr>
              <a:t>INTRODUCTION</a:t>
            </a:r>
            <a:endParaRPr sz="4300" b="0" i="0" u="none" strike="noStrike" cap="none">
              <a:solidFill>
                <a:schemeClr val="dk1"/>
              </a:solidFill>
              <a:latin typeface="Times New Roman"/>
              <a:ea typeface="Times New Roman"/>
              <a:cs typeface="Times New Roman"/>
              <a:sym typeface="Times New Roman"/>
            </a:endParaRPr>
          </a:p>
        </p:txBody>
      </p:sp>
      <p:sp>
        <p:nvSpPr>
          <p:cNvPr id="91" name="Google Shape;91;p13"/>
          <p:cNvSpPr/>
          <p:nvPr/>
        </p:nvSpPr>
        <p:spPr>
          <a:xfrm>
            <a:off x="15112575" y="9381300"/>
            <a:ext cx="13616400" cy="902400"/>
          </a:xfrm>
          <a:prstGeom prst="roundRect">
            <a:avLst>
              <a:gd name="adj" fmla="val 16667"/>
            </a:avLst>
          </a:prstGeom>
          <a:solidFill>
            <a:srgbClr val="098026"/>
          </a:solidFill>
          <a:ln w="9525" cap="flat" cmpd="sng">
            <a:solidFill>
              <a:schemeClr val="dk1"/>
            </a:solidFill>
            <a:prstDash val="solid"/>
            <a:round/>
            <a:headEnd type="none" w="sm" len="sm"/>
            <a:tailEnd type="none" w="sm" len="sm"/>
          </a:ln>
        </p:spPr>
        <p:txBody>
          <a:bodyPr spcFirstLastPara="1" wrap="square" lIns="39600" tIns="19800" rIns="39600" bIns="19800" anchor="t" anchorCtr="0">
            <a:noAutofit/>
          </a:bodyPr>
          <a:lstStyle/>
          <a:p>
            <a:pPr marL="0" marR="0" lvl="0" indent="0" algn="ctr" rtl="0">
              <a:spcBef>
                <a:spcPts val="0"/>
              </a:spcBef>
              <a:spcAft>
                <a:spcPts val="0"/>
              </a:spcAft>
              <a:buNone/>
            </a:pPr>
            <a:r>
              <a:rPr lang="en-US" sz="5100" b="0" i="0" u="none" strike="noStrike" cap="none">
                <a:solidFill>
                  <a:schemeClr val="lt1"/>
                </a:solidFill>
                <a:latin typeface="Times New Roman"/>
                <a:ea typeface="Times New Roman"/>
                <a:cs typeface="Times New Roman"/>
                <a:sym typeface="Times New Roman"/>
              </a:rPr>
              <a:t>RESULTS</a:t>
            </a:r>
            <a:endParaRPr sz="5100" b="0" i="0" u="none" strike="noStrike" cap="none">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4300" b="0" i="0" u="none" strike="noStrike" cap="none">
              <a:solidFill>
                <a:schemeClr val="dk1"/>
              </a:solidFill>
              <a:latin typeface="Times New Roman"/>
              <a:ea typeface="Times New Roman"/>
              <a:cs typeface="Times New Roman"/>
              <a:sym typeface="Times New Roman"/>
            </a:endParaRPr>
          </a:p>
        </p:txBody>
      </p:sp>
      <p:cxnSp>
        <p:nvCxnSpPr>
          <p:cNvPr id="92" name="Google Shape;92;p13"/>
          <p:cNvCxnSpPr/>
          <p:nvPr/>
        </p:nvCxnSpPr>
        <p:spPr>
          <a:xfrm>
            <a:off x="1430875" y="3246400"/>
            <a:ext cx="38610000" cy="0"/>
          </a:xfrm>
          <a:prstGeom prst="straightConnector1">
            <a:avLst/>
          </a:prstGeom>
          <a:noFill/>
          <a:ln w="57150" cap="flat" cmpd="sng">
            <a:solidFill>
              <a:srgbClr val="0000FF"/>
            </a:solidFill>
            <a:prstDash val="solid"/>
            <a:round/>
            <a:headEnd type="none" w="sm" len="sm"/>
            <a:tailEnd type="none" w="sm" len="sm"/>
          </a:ln>
        </p:spPr>
      </p:cxnSp>
      <p:sp>
        <p:nvSpPr>
          <p:cNvPr id="93" name="Google Shape;93;p13"/>
          <p:cNvSpPr txBox="1"/>
          <p:nvPr/>
        </p:nvSpPr>
        <p:spPr>
          <a:xfrm>
            <a:off x="1387050" y="463550"/>
            <a:ext cx="41052600" cy="2556600"/>
          </a:xfrm>
          <a:prstGeom prst="rect">
            <a:avLst/>
          </a:prstGeom>
          <a:noFill/>
          <a:ln>
            <a:noFill/>
          </a:ln>
        </p:spPr>
        <p:txBody>
          <a:bodyPr spcFirstLastPara="1" wrap="square" lIns="155000" tIns="77475" rIns="155000" bIns="77475" anchor="t" anchorCtr="0">
            <a:noAutofit/>
          </a:bodyPr>
          <a:lstStyle/>
          <a:p>
            <a:pPr marL="0" marR="0" lvl="0" indent="0" algn="ctr" rtl="0">
              <a:spcBef>
                <a:spcPts val="0"/>
              </a:spcBef>
              <a:spcAft>
                <a:spcPts val="0"/>
              </a:spcAft>
              <a:buNone/>
            </a:pPr>
            <a:r>
              <a:rPr lang="en-US" sz="6000" b="1">
                <a:solidFill>
                  <a:schemeClr val="dk2"/>
                </a:solidFill>
                <a:latin typeface="Times New Roman"/>
                <a:ea typeface="Times New Roman"/>
                <a:cs typeface="Times New Roman"/>
                <a:sym typeface="Times New Roman"/>
              </a:rPr>
              <a:t>Population study of </a:t>
            </a:r>
            <a:r>
              <a:rPr lang="en-US" sz="6000" b="1" i="1">
                <a:solidFill>
                  <a:schemeClr val="dk2"/>
                </a:solidFill>
                <a:latin typeface="Times New Roman"/>
                <a:ea typeface="Times New Roman"/>
                <a:cs typeface="Times New Roman"/>
                <a:sym typeface="Times New Roman"/>
              </a:rPr>
              <a:t>Nemophila menziesii </a:t>
            </a:r>
            <a:r>
              <a:rPr lang="en-US" sz="6000" b="1">
                <a:solidFill>
                  <a:schemeClr val="dk2"/>
                </a:solidFill>
                <a:latin typeface="Times New Roman"/>
                <a:ea typeface="Times New Roman"/>
                <a:cs typeface="Times New Roman"/>
                <a:sym typeface="Times New Roman"/>
              </a:rPr>
              <a:t>var. </a:t>
            </a:r>
            <a:r>
              <a:rPr lang="en-US" sz="6000" b="1" i="1">
                <a:solidFill>
                  <a:schemeClr val="dk2"/>
                </a:solidFill>
                <a:latin typeface="Times New Roman"/>
                <a:ea typeface="Times New Roman"/>
                <a:cs typeface="Times New Roman"/>
                <a:sym typeface="Times New Roman"/>
              </a:rPr>
              <a:t>atomaria</a:t>
            </a:r>
            <a:endParaRPr sz="6000" b="1" i="1" u="none" strike="noStrike" cap="none">
              <a:solidFill>
                <a:schemeClr val="dk2"/>
              </a:solidFill>
              <a:latin typeface="Times New Roman"/>
              <a:ea typeface="Times New Roman"/>
              <a:cs typeface="Times New Roman"/>
              <a:sym typeface="Times New Roman"/>
            </a:endParaRPr>
          </a:p>
          <a:p>
            <a:pPr marL="0" marR="0" lvl="0" indent="0" algn="ctr" rtl="0">
              <a:spcBef>
                <a:spcPts val="0"/>
              </a:spcBef>
              <a:spcAft>
                <a:spcPts val="0"/>
              </a:spcAft>
              <a:buNone/>
            </a:pPr>
            <a:r>
              <a:rPr lang="en-US" sz="2600">
                <a:solidFill>
                  <a:schemeClr val="dk1"/>
                </a:solidFill>
              </a:rPr>
              <a:t>Jaycie Miller and Travis Roberts</a:t>
            </a:r>
            <a:endParaRPr sz="2600" b="0" i="0" u="none" strike="noStrike" cap="none">
              <a:solidFill>
                <a:schemeClr val="dk1"/>
              </a:solidFill>
              <a:latin typeface="Arial"/>
              <a:ea typeface="Arial"/>
              <a:cs typeface="Arial"/>
              <a:sym typeface="Arial"/>
            </a:endParaRPr>
          </a:p>
          <a:p>
            <a:pPr marL="0" marR="0" lvl="0" indent="0" algn="ctr" rtl="0">
              <a:spcBef>
                <a:spcPts val="0"/>
              </a:spcBef>
              <a:spcAft>
                <a:spcPts val="0"/>
              </a:spcAft>
              <a:buNone/>
            </a:pPr>
            <a:r>
              <a:rPr lang="en-US" sz="5500" b="1" i="0" u="none" strike="noStrike" cap="none">
                <a:solidFill>
                  <a:schemeClr val="dk2"/>
                </a:solidFill>
                <a:latin typeface="Times New Roman"/>
                <a:ea typeface="Times New Roman"/>
                <a:cs typeface="Times New Roman"/>
                <a:sym typeface="Times New Roman"/>
              </a:rPr>
              <a:t>BOT 213 Principles of Botany Spring 2019_S. Holmes</a:t>
            </a:r>
            <a:endParaRPr sz="5500" b="1" i="0" u="none" strike="noStrike" cap="none">
              <a:solidFill>
                <a:schemeClr val="dk2"/>
              </a:solidFill>
              <a:latin typeface="Times New Roman"/>
              <a:ea typeface="Times New Roman"/>
              <a:cs typeface="Times New Roman"/>
              <a:sym typeface="Times New Roman"/>
            </a:endParaRPr>
          </a:p>
        </p:txBody>
      </p:sp>
      <p:sp>
        <p:nvSpPr>
          <p:cNvPr id="94" name="Google Shape;94;p13"/>
          <p:cNvSpPr/>
          <p:nvPr/>
        </p:nvSpPr>
        <p:spPr>
          <a:xfrm>
            <a:off x="1200618" y="16248581"/>
            <a:ext cx="12550800" cy="950400"/>
          </a:xfrm>
          <a:prstGeom prst="roundRect">
            <a:avLst>
              <a:gd name="adj" fmla="val 16667"/>
            </a:avLst>
          </a:prstGeom>
          <a:solidFill>
            <a:srgbClr val="3366FF"/>
          </a:solidFill>
          <a:ln w="9525" cap="flat" cmpd="sng">
            <a:solidFill>
              <a:schemeClr val="dk1"/>
            </a:solidFill>
            <a:prstDash val="solid"/>
            <a:round/>
            <a:headEnd type="none" w="sm" len="sm"/>
            <a:tailEnd type="none" w="sm" len="sm"/>
          </a:ln>
        </p:spPr>
        <p:txBody>
          <a:bodyPr spcFirstLastPara="1" wrap="square" lIns="39600" tIns="19800" rIns="39600" bIns="19800" anchor="t" anchorCtr="0">
            <a:noAutofit/>
          </a:bodyPr>
          <a:lstStyle/>
          <a:p>
            <a:pPr marL="0" marR="0" lvl="0" indent="0" algn="ctr" rtl="0">
              <a:spcBef>
                <a:spcPts val="0"/>
              </a:spcBef>
              <a:spcAft>
                <a:spcPts val="0"/>
              </a:spcAft>
              <a:buNone/>
            </a:pPr>
            <a:r>
              <a:rPr lang="en-US" sz="5100">
                <a:solidFill>
                  <a:schemeClr val="lt1"/>
                </a:solidFill>
                <a:latin typeface="Times New Roman"/>
                <a:ea typeface="Times New Roman"/>
                <a:cs typeface="Times New Roman"/>
                <a:sym typeface="Times New Roman"/>
              </a:rPr>
              <a:t>METHODS</a:t>
            </a:r>
            <a:endParaRPr sz="5100">
              <a:solidFill>
                <a:schemeClr val="dk1"/>
              </a:solidFill>
              <a:latin typeface="Times New Roman"/>
              <a:ea typeface="Times New Roman"/>
              <a:cs typeface="Times New Roman"/>
              <a:sym typeface="Times New Roman"/>
            </a:endParaRPr>
          </a:p>
        </p:txBody>
      </p:sp>
      <p:sp>
        <p:nvSpPr>
          <p:cNvPr id="95" name="Google Shape;95;p13"/>
          <p:cNvSpPr txBox="1"/>
          <p:nvPr/>
        </p:nvSpPr>
        <p:spPr>
          <a:xfrm>
            <a:off x="1198675" y="17562825"/>
            <a:ext cx="12554700" cy="88614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n-US" sz="3000" dirty="0">
                <a:solidFill>
                  <a:schemeClr val="dk1"/>
                </a:solidFill>
              </a:rPr>
              <a:t>	The area we monitored for our </a:t>
            </a:r>
            <a:r>
              <a:rPr lang="en-US" sz="3000" dirty="0" err="1">
                <a:solidFill>
                  <a:schemeClr val="dk1"/>
                </a:solidFill>
              </a:rPr>
              <a:t>Nma</a:t>
            </a:r>
            <a:r>
              <a:rPr lang="en-US" sz="3000" dirty="0">
                <a:solidFill>
                  <a:schemeClr val="dk1"/>
                </a:solidFill>
              </a:rPr>
              <a:t> population study in relationship to gopher digs is a small hillside located across from the LCC parking lot behind building 16. The hillside containing our population was measured out at approximately 30 by 9 </a:t>
            </a:r>
            <a:r>
              <a:rPr lang="en-US" sz="3000" dirty="0" err="1">
                <a:solidFill>
                  <a:schemeClr val="dk1"/>
                </a:solidFill>
              </a:rPr>
              <a:t>metres</a:t>
            </a:r>
            <a:r>
              <a:rPr lang="en-US" sz="3000" dirty="0">
                <a:solidFill>
                  <a:schemeClr val="dk1"/>
                </a:solidFill>
              </a:rPr>
              <a:t> using a survey tape and the perimeter marked out with blue flags.  A representation of the area was drawn up and divided into 30 3m squares. Based off of random sampling protocols (Wilson, 2005) 6 squares were chosen for observation and study for 20% coverage of the total area. These six plots were then marked out with pink flags (see Figure 1). Our independent variable being the plots marked with gopher digs and </a:t>
            </a:r>
            <a:r>
              <a:rPr lang="en-US" sz="3000" dirty="0" err="1">
                <a:solidFill>
                  <a:schemeClr val="dk1"/>
                </a:solidFill>
              </a:rPr>
              <a:t>Nma</a:t>
            </a:r>
            <a:r>
              <a:rPr lang="en-US" sz="3000" dirty="0">
                <a:solidFill>
                  <a:schemeClr val="dk1"/>
                </a:solidFill>
              </a:rPr>
              <a:t> presence being the dependent variables. Visual and photographic observations and data collection started on 4/19/19 and continued bi-weekly for six weeks at these locations to determine the presence or absence of gopher digs and any changes in the </a:t>
            </a:r>
            <a:r>
              <a:rPr lang="en-US" sz="3000" dirty="0" err="1">
                <a:solidFill>
                  <a:schemeClr val="dk1"/>
                </a:solidFill>
              </a:rPr>
              <a:t>Nma</a:t>
            </a:r>
            <a:r>
              <a:rPr lang="en-US" sz="3000" dirty="0">
                <a:solidFill>
                  <a:schemeClr val="dk1"/>
                </a:solidFill>
              </a:rPr>
              <a:t> population over the course of five weeks. Post study the collected data was evaluated and summarized for future related research by LCC students.</a:t>
            </a:r>
            <a:endParaRPr sz="3000" dirty="0"/>
          </a:p>
        </p:txBody>
      </p:sp>
      <p:sp>
        <p:nvSpPr>
          <p:cNvPr id="96" name="Google Shape;96;p13"/>
          <p:cNvSpPr/>
          <p:nvPr/>
        </p:nvSpPr>
        <p:spPr>
          <a:xfrm>
            <a:off x="29859772" y="4670172"/>
            <a:ext cx="12554700" cy="996000"/>
          </a:xfrm>
          <a:prstGeom prst="roundRect">
            <a:avLst>
              <a:gd name="adj" fmla="val 16667"/>
            </a:avLst>
          </a:prstGeom>
          <a:solidFill>
            <a:srgbClr val="660066"/>
          </a:solidFill>
          <a:ln w="9525" cap="flat" cmpd="sng">
            <a:solidFill>
              <a:schemeClr val="dk1"/>
            </a:solidFill>
            <a:prstDash val="solid"/>
            <a:round/>
            <a:headEnd type="none" w="sm" len="sm"/>
            <a:tailEnd type="none" w="sm" len="sm"/>
          </a:ln>
        </p:spPr>
        <p:txBody>
          <a:bodyPr spcFirstLastPara="1" wrap="square" lIns="169775" tIns="84875" rIns="169775" bIns="84875" anchor="t" anchorCtr="0">
            <a:noAutofit/>
          </a:bodyPr>
          <a:lstStyle/>
          <a:p>
            <a:pPr marL="0" marR="0" lvl="0" indent="0" algn="ctr" rtl="0">
              <a:spcBef>
                <a:spcPts val="0"/>
              </a:spcBef>
              <a:spcAft>
                <a:spcPts val="0"/>
              </a:spcAft>
              <a:buNone/>
            </a:pPr>
            <a:r>
              <a:rPr lang="en-US" sz="5100">
                <a:solidFill>
                  <a:schemeClr val="lt1"/>
                </a:solidFill>
                <a:latin typeface="Times New Roman"/>
                <a:ea typeface="Times New Roman"/>
                <a:cs typeface="Times New Roman"/>
                <a:sym typeface="Times New Roman"/>
              </a:rPr>
              <a:t>CONCLUSIONS/FUTURE SUGGESTIONS</a:t>
            </a:r>
            <a:endParaRPr/>
          </a:p>
        </p:txBody>
      </p:sp>
      <p:cxnSp>
        <p:nvCxnSpPr>
          <p:cNvPr id="97" name="Google Shape;97;p13"/>
          <p:cNvCxnSpPr/>
          <p:nvPr/>
        </p:nvCxnSpPr>
        <p:spPr>
          <a:xfrm>
            <a:off x="1382900" y="4290325"/>
            <a:ext cx="40961700" cy="0"/>
          </a:xfrm>
          <a:prstGeom prst="straightConnector1">
            <a:avLst/>
          </a:prstGeom>
          <a:noFill/>
          <a:ln w="57150" cap="flat" cmpd="sng">
            <a:solidFill>
              <a:srgbClr val="0000FF"/>
            </a:solidFill>
            <a:prstDash val="solid"/>
            <a:round/>
            <a:headEnd type="none" w="sm" len="sm"/>
            <a:tailEnd type="none" w="sm" len="sm"/>
          </a:ln>
        </p:spPr>
      </p:cxnSp>
      <p:sp>
        <p:nvSpPr>
          <p:cNvPr id="98" name="Google Shape;98;p13"/>
          <p:cNvSpPr/>
          <p:nvPr/>
        </p:nvSpPr>
        <p:spPr>
          <a:xfrm>
            <a:off x="29859775" y="16273925"/>
            <a:ext cx="12630900" cy="899700"/>
          </a:xfrm>
          <a:prstGeom prst="roundRect">
            <a:avLst>
              <a:gd name="adj" fmla="val 16667"/>
            </a:avLst>
          </a:prstGeom>
          <a:solidFill>
            <a:srgbClr val="980000"/>
          </a:solidFill>
          <a:ln w="9525" cap="flat" cmpd="sng">
            <a:solidFill>
              <a:schemeClr val="dk1"/>
            </a:solidFill>
            <a:prstDash val="solid"/>
            <a:round/>
            <a:headEnd type="none" w="sm" len="sm"/>
            <a:tailEnd type="none" w="sm" len="sm"/>
          </a:ln>
        </p:spPr>
        <p:txBody>
          <a:bodyPr spcFirstLastPara="1" wrap="square" lIns="169775" tIns="84875" rIns="169775" bIns="84875" anchor="t" anchorCtr="0">
            <a:noAutofit/>
          </a:bodyPr>
          <a:lstStyle/>
          <a:p>
            <a:pPr marL="0" marR="0" lvl="0" indent="0" algn="ctr" rtl="0">
              <a:spcBef>
                <a:spcPts val="0"/>
              </a:spcBef>
              <a:spcAft>
                <a:spcPts val="0"/>
              </a:spcAft>
              <a:buNone/>
            </a:pPr>
            <a:r>
              <a:rPr lang="en-US" sz="5100">
                <a:solidFill>
                  <a:schemeClr val="lt1"/>
                </a:solidFill>
                <a:latin typeface="Times New Roman"/>
                <a:ea typeface="Times New Roman"/>
                <a:cs typeface="Times New Roman"/>
                <a:sym typeface="Times New Roman"/>
              </a:rPr>
              <a:t>REFERENCES</a:t>
            </a:r>
            <a:endParaRPr sz="4300">
              <a:solidFill>
                <a:schemeClr val="lt1"/>
              </a:solidFill>
              <a:latin typeface="Times New Roman"/>
              <a:ea typeface="Times New Roman"/>
              <a:cs typeface="Times New Roman"/>
              <a:sym typeface="Times New Roman"/>
            </a:endParaRPr>
          </a:p>
        </p:txBody>
      </p:sp>
      <p:pic>
        <p:nvPicPr>
          <p:cNvPr id="99" name="Google Shape;99;p13" descr="nsf1.tif"/>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1108500" y="236248"/>
            <a:ext cx="2137725" cy="2150075"/>
          </a:xfrm>
          <a:prstGeom prst="rect">
            <a:avLst/>
          </a:prstGeom>
          <a:noFill/>
          <a:ln>
            <a:noFill/>
          </a:ln>
        </p:spPr>
      </p:pic>
      <p:sp>
        <p:nvSpPr>
          <p:cNvPr id="100" name="Google Shape;100;p13"/>
          <p:cNvSpPr txBox="1"/>
          <p:nvPr/>
        </p:nvSpPr>
        <p:spPr>
          <a:xfrm>
            <a:off x="39999141" y="2410822"/>
            <a:ext cx="3705300" cy="9540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400">
                <a:solidFill>
                  <a:schemeClr val="dk1"/>
                </a:solidFill>
                <a:latin typeface="Arial"/>
                <a:ea typeface="Arial"/>
                <a:cs typeface="Arial"/>
                <a:sym typeface="Arial"/>
              </a:rPr>
              <a:t>Partially funded by: grant 1505081 “Tipping the Scale: Engaging Community College Science Faculty and Students in Course-Based Research Experiences (CBRE) </a:t>
            </a:r>
            <a:endParaRPr sz="1400">
              <a:solidFill>
                <a:schemeClr val="dk1"/>
              </a:solidFill>
              <a:latin typeface="Arial"/>
              <a:ea typeface="Arial"/>
              <a:cs typeface="Arial"/>
              <a:sym typeface="Arial"/>
            </a:endParaRPr>
          </a:p>
        </p:txBody>
      </p:sp>
      <p:pic>
        <p:nvPicPr>
          <p:cNvPr id="101" name="Google Shape;101;p13"/>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818382" y="875267"/>
            <a:ext cx="3842687" cy="1363212"/>
          </a:xfrm>
          <a:prstGeom prst="rect">
            <a:avLst/>
          </a:prstGeom>
          <a:noFill/>
          <a:ln>
            <a:noFill/>
          </a:ln>
        </p:spPr>
      </p:pic>
      <p:sp>
        <p:nvSpPr>
          <p:cNvPr id="102" name="Google Shape;102;p13"/>
          <p:cNvSpPr txBox="1"/>
          <p:nvPr/>
        </p:nvSpPr>
        <p:spPr>
          <a:xfrm>
            <a:off x="1387000" y="5975075"/>
            <a:ext cx="12550800" cy="9501900"/>
          </a:xfrm>
          <a:prstGeom prst="rect">
            <a:avLst/>
          </a:prstGeom>
          <a:noFill/>
          <a:ln>
            <a:noFill/>
          </a:ln>
        </p:spPr>
        <p:txBody>
          <a:bodyPr spcFirstLastPara="1" wrap="square" lIns="91425" tIns="91425" rIns="91425" bIns="91425" anchor="t" anchorCtr="0">
            <a:noAutofit/>
          </a:bodyPr>
          <a:lstStyle/>
          <a:p>
            <a:pPr marL="0" lvl="0" indent="457200" algn="just" rtl="0">
              <a:lnSpc>
                <a:spcPct val="115000"/>
              </a:lnSpc>
              <a:spcBef>
                <a:spcPts val="0"/>
              </a:spcBef>
              <a:spcAft>
                <a:spcPts val="0"/>
              </a:spcAft>
              <a:buClr>
                <a:schemeClr val="dk1"/>
              </a:buClr>
              <a:buSzPts val="1100"/>
              <a:buFont typeface="Arial"/>
              <a:buNone/>
            </a:pPr>
            <a:r>
              <a:rPr lang="en-US" sz="3000" i="1">
                <a:solidFill>
                  <a:schemeClr val="dk1"/>
                </a:solidFill>
              </a:rPr>
              <a:t>Nemophila menziesii </a:t>
            </a:r>
            <a:r>
              <a:rPr lang="en-US" sz="3000">
                <a:solidFill>
                  <a:schemeClr val="dk1"/>
                </a:solidFill>
              </a:rPr>
              <a:t>var.</a:t>
            </a:r>
            <a:r>
              <a:rPr lang="en-US" sz="3000" i="1">
                <a:solidFill>
                  <a:schemeClr val="dk1"/>
                </a:solidFill>
              </a:rPr>
              <a:t> atomaria </a:t>
            </a:r>
            <a:r>
              <a:rPr lang="en-US" sz="3000">
                <a:solidFill>
                  <a:schemeClr val="dk1"/>
                </a:solidFill>
              </a:rPr>
              <a:t>(Nma) is a local native plant species here in the Willamette Valley that can also be found along the coastal stretch of California and southern Oregon. However, because of its isolated presence here in the valley it is considered a rare plant (Holmes, Baker, 2012). Utilizing previous student research looking at the relationship between plants and gopher digs (Curtis, unpublished report) our group decided to look specifically at interactions between Nma and gopher digs in an effort to understand changes in population growth and decline. Points of interest include the proximity of our plant species to the gopher digs and whether or not the gophers might actually have a negative impact on our observed population </a:t>
            </a:r>
            <a:r>
              <a:rPr lang="en-US" sz="3000">
                <a:solidFill>
                  <a:schemeClr val="dk1"/>
                </a:solidFill>
                <a:highlight>
                  <a:schemeClr val="lt1"/>
                </a:highlight>
              </a:rPr>
              <a:t>(Case, 2012)</a:t>
            </a:r>
            <a:r>
              <a:rPr lang="en-US" sz="3000">
                <a:solidFill>
                  <a:schemeClr val="dk1"/>
                </a:solidFill>
              </a:rPr>
              <a:t>. We hypothesized that the presence of gopher holes and mounds would affect the population of Nma due to gopher holes providing loose turned soil free from competitive ground cover, an ideal environment for plant seedlings to germinate. Understanding factors that might influence Nma populations could help us to protect and improve our small populations of Nma. Native plants play important ecological roles in supporting other native flora and fauna. </a:t>
            </a:r>
            <a:endParaRPr sz="3000">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sz="3200">
              <a:solidFill>
                <a:schemeClr val="dk1"/>
              </a:solidFill>
            </a:endParaRPr>
          </a:p>
          <a:p>
            <a:pPr marL="0" lvl="0" indent="0" algn="just" rtl="0">
              <a:spcBef>
                <a:spcPts val="0"/>
              </a:spcBef>
              <a:spcAft>
                <a:spcPts val="0"/>
              </a:spcAft>
              <a:buNone/>
            </a:pPr>
            <a:endParaRPr sz="3200"/>
          </a:p>
        </p:txBody>
      </p:sp>
      <p:sp>
        <p:nvSpPr>
          <p:cNvPr id="103" name="Google Shape;103;p13"/>
          <p:cNvSpPr txBox="1"/>
          <p:nvPr/>
        </p:nvSpPr>
        <p:spPr>
          <a:xfrm>
            <a:off x="29939750" y="5975075"/>
            <a:ext cx="12550800" cy="8861400"/>
          </a:xfrm>
          <a:prstGeom prst="rect">
            <a:avLst/>
          </a:prstGeom>
          <a:noFill/>
          <a:ln>
            <a:noFill/>
          </a:ln>
        </p:spPr>
        <p:txBody>
          <a:bodyPr spcFirstLastPara="1" wrap="square" lIns="91425" tIns="91425" rIns="91425" bIns="91425" anchor="t" anchorCtr="0">
            <a:noAutofit/>
          </a:bodyPr>
          <a:lstStyle/>
          <a:p>
            <a:pPr marL="0" lvl="0" indent="457200" algn="just" rtl="0">
              <a:lnSpc>
                <a:spcPct val="115000"/>
              </a:lnSpc>
              <a:spcBef>
                <a:spcPts val="0"/>
              </a:spcBef>
              <a:spcAft>
                <a:spcPts val="0"/>
              </a:spcAft>
              <a:buNone/>
            </a:pPr>
            <a:r>
              <a:rPr lang="en-US" sz="3100">
                <a:solidFill>
                  <a:schemeClr val="dk1"/>
                </a:solidFill>
              </a:rPr>
              <a:t>Our site showed significant amounts of gopher activity both in and outside of the plots that were studied, however the results were inconclusive and did not support a direct correlation between population and gopher digs (see Table 1). Although weather data was not collected, a period of hot and dry weather through weeks 3 and 4 seemed to heavily impact our plots resulting in greatly reduced numbers of Nma</a:t>
            </a:r>
            <a:r>
              <a:rPr lang="en-US" sz="3100" i="1">
                <a:solidFill>
                  <a:schemeClr val="dk1"/>
                </a:solidFill>
              </a:rPr>
              <a:t> </a:t>
            </a:r>
            <a:r>
              <a:rPr lang="en-US" sz="3100">
                <a:solidFill>
                  <a:schemeClr val="dk1"/>
                </a:solidFill>
              </a:rPr>
              <a:t>present. Looking at the data in Table 2 there was a significant decline in plant populations while gopher activity remained fairly constant. Overall, more time and data Is needed to assert to any conclusions.</a:t>
            </a:r>
            <a:endParaRPr sz="3100">
              <a:solidFill>
                <a:schemeClr val="dk1"/>
              </a:solidFill>
            </a:endParaRPr>
          </a:p>
          <a:p>
            <a:pPr marL="0" lvl="0" indent="0" algn="just" rtl="0">
              <a:lnSpc>
                <a:spcPct val="115000"/>
              </a:lnSpc>
              <a:spcBef>
                <a:spcPts val="0"/>
              </a:spcBef>
              <a:spcAft>
                <a:spcPts val="0"/>
              </a:spcAft>
              <a:buNone/>
            </a:pPr>
            <a:endParaRPr sz="3100">
              <a:solidFill>
                <a:schemeClr val="dk1"/>
              </a:solidFill>
            </a:endParaRPr>
          </a:p>
          <a:p>
            <a:pPr marL="0" lvl="0" indent="457200" algn="just" rtl="0">
              <a:lnSpc>
                <a:spcPct val="115000"/>
              </a:lnSpc>
              <a:spcBef>
                <a:spcPts val="0"/>
              </a:spcBef>
              <a:spcAft>
                <a:spcPts val="0"/>
              </a:spcAft>
              <a:buNone/>
            </a:pPr>
            <a:r>
              <a:rPr lang="en-US" sz="3100">
                <a:solidFill>
                  <a:schemeClr val="dk1"/>
                </a:solidFill>
              </a:rPr>
              <a:t>In retrospect it is likely that a longer study lasting through multiple generations of Nma populations would provide quantifiable data showing a correlation between gopher digs and Nma spread and growth. Specific variables that should be considered for future study include seed dispersal patterns and range, seed collection and germination rates and length, as well as the inclusion of more than one site of study. </a:t>
            </a:r>
            <a:endParaRPr sz="3100">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sz="3100">
              <a:solidFill>
                <a:schemeClr val="dk1"/>
              </a:solidFill>
            </a:endParaRPr>
          </a:p>
        </p:txBody>
      </p:sp>
      <p:sp>
        <p:nvSpPr>
          <p:cNvPr id="104" name="Google Shape;104;p13"/>
          <p:cNvSpPr txBox="1"/>
          <p:nvPr/>
        </p:nvSpPr>
        <p:spPr>
          <a:xfrm>
            <a:off x="30042500" y="17639025"/>
            <a:ext cx="12372000" cy="8074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400">
                <a:solidFill>
                  <a:schemeClr val="dk1"/>
                </a:solidFill>
                <a:highlight>
                  <a:srgbClr val="FFFFFF"/>
                </a:highlight>
              </a:rPr>
              <a:t>Case, Madelon. (2012). </a:t>
            </a:r>
            <a:r>
              <a:rPr lang="en-US" sz="2400" i="1">
                <a:solidFill>
                  <a:schemeClr val="dk1"/>
                </a:solidFill>
                <a:highlight>
                  <a:srgbClr val="FFFFFF"/>
                </a:highlight>
              </a:rPr>
              <a:t>Gopher Disturbance and Plant Community Dynamics in Mountain Meadows</a:t>
            </a:r>
            <a:r>
              <a:rPr lang="en-US" sz="2400">
                <a:solidFill>
                  <a:schemeClr val="dk1"/>
                </a:solidFill>
                <a:highlight>
                  <a:srgbClr val="FFFFFF"/>
                </a:highlight>
              </a:rPr>
              <a:t>. (Unpublished senior thesis). Department of Ecology and Evolutionary Biology. Princeton University, Princeton, NJ. https://andrewsforest.oregonstate.edu/sites/default/files/lter/pubs/pdf/pub4746.pdf.</a:t>
            </a:r>
            <a:endParaRPr sz="2400">
              <a:solidFill>
                <a:schemeClr val="dk1"/>
              </a:solidFill>
            </a:endParaRPr>
          </a:p>
          <a:p>
            <a:pPr marL="0" lvl="0" indent="0" algn="l" rtl="0">
              <a:lnSpc>
                <a:spcPct val="115000"/>
              </a:lnSpc>
              <a:spcBef>
                <a:spcPts val="0"/>
              </a:spcBef>
              <a:spcAft>
                <a:spcPts val="0"/>
              </a:spcAft>
              <a:buNone/>
            </a:pPr>
            <a:endParaRPr sz="24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24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2400">
                <a:solidFill>
                  <a:schemeClr val="dk1"/>
                </a:solidFill>
                <a:highlight>
                  <a:srgbClr val="FFFFFF"/>
                </a:highlight>
              </a:rPr>
              <a:t>Curtis S, Burch M, O’Toole R. (Unpublished report). </a:t>
            </a:r>
            <a:r>
              <a:rPr lang="en-US" sz="2400" i="1">
                <a:solidFill>
                  <a:schemeClr val="dk1"/>
                </a:solidFill>
                <a:highlight>
                  <a:srgbClr val="FFFFFF"/>
                </a:highlight>
              </a:rPr>
              <a:t>Plant growth as affected by gopher holes.</a:t>
            </a:r>
            <a:r>
              <a:rPr lang="en-US" sz="2400">
                <a:solidFill>
                  <a:schemeClr val="dk1"/>
                </a:solidFill>
                <a:highlight>
                  <a:srgbClr val="FFFFFF"/>
                </a:highlight>
              </a:rPr>
              <a:t> Bio 103f Research Poster, Wildflowers.</a:t>
            </a:r>
            <a:endParaRPr sz="2400">
              <a:solidFill>
                <a:schemeClr val="dk1"/>
              </a:solidFill>
            </a:endParaRPr>
          </a:p>
          <a:p>
            <a:pPr marL="0" lvl="0" indent="0" algn="l" rtl="0">
              <a:lnSpc>
                <a:spcPct val="115000"/>
              </a:lnSpc>
              <a:spcBef>
                <a:spcPts val="0"/>
              </a:spcBef>
              <a:spcAft>
                <a:spcPts val="0"/>
              </a:spcAft>
              <a:buNone/>
            </a:pPr>
            <a:endParaRPr sz="24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24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2400">
                <a:solidFill>
                  <a:schemeClr val="dk1"/>
                </a:solidFill>
              </a:rPr>
              <a:t>Holmes S, Baker G, (2013) Watching For Signs of Spring: Pale Baby Blue Eyes. Mount Pisgah Arboretum. http://www.mountpisgaharboretum.com/wp-content/uploads/2012/01/Tree-Time-Sp-2013-for-website.pdf</a:t>
            </a:r>
            <a:endParaRPr sz="2400">
              <a:solidFill>
                <a:schemeClr val="dk1"/>
              </a:solidFill>
            </a:endParaRPr>
          </a:p>
          <a:p>
            <a:pPr marL="0" lvl="0" indent="0" algn="l" rtl="0">
              <a:lnSpc>
                <a:spcPct val="115000"/>
              </a:lnSpc>
              <a:spcBef>
                <a:spcPts val="0"/>
              </a:spcBef>
              <a:spcAft>
                <a:spcPts val="0"/>
              </a:spcAft>
              <a:buNone/>
            </a:pPr>
            <a:endParaRPr sz="2400">
              <a:solidFill>
                <a:schemeClr val="dk1"/>
              </a:solidFill>
              <a:highlight>
                <a:srgbClr val="FFFFFF"/>
              </a:highlight>
            </a:endParaRPr>
          </a:p>
          <a:p>
            <a:pPr marL="0" lvl="0" indent="0" algn="l" rtl="0">
              <a:lnSpc>
                <a:spcPct val="115000"/>
              </a:lnSpc>
              <a:spcBef>
                <a:spcPts val="0"/>
              </a:spcBef>
              <a:spcAft>
                <a:spcPts val="0"/>
              </a:spcAft>
              <a:buNone/>
            </a:pPr>
            <a:endParaRPr sz="2400">
              <a:solidFill>
                <a:schemeClr val="dk1"/>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sz="2400">
                <a:solidFill>
                  <a:schemeClr val="dk1"/>
                </a:solidFill>
              </a:rPr>
              <a:t>Wilson, M. (2005). </a:t>
            </a:r>
            <a:r>
              <a:rPr lang="en-US" sz="2400" i="1">
                <a:solidFill>
                  <a:schemeClr val="dk1"/>
                </a:solidFill>
              </a:rPr>
              <a:t>Simple random sampling in the field</a:t>
            </a:r>
            <a:r>
              <a:rPr lang="en-US" sz="2400">
                <a:solidFill>
                  <a:schemeClr val="dk1"/>
                </a:solidFill>
              </a:rPr>
              <a:t>. [online] Oregonstate.edu. Available at: http://oregonstate.edu/instruction/bot440/wilsomar/Content/SRS.htm.</a:t>
            </a:r>
            <a:endParaRPr sz="2400">
              <a:solidFill>
                <a:schemeClr val="dk1"/>
              </a:solidFill>
            </a:endParaRPr>
          </a:p>
          <a:p>
            <a:pPr marL="0" lvl="0" indent="0" algn="l" rtl="0">
              <a:spcBef>
                <a:spcPts val="0"/>
              </a:spcBef>
              <a:spcAft>
                <a:spcPts val="0"/>
              </a:spcAft>
              <a:buNone/>
            </a:pPr>
            <a:endParaRPr sz="2400"/>
          </a:p>
        </p:txBody>
      </p:sp>
      <p:pic>
        <p:nvPicPr>
          <p:cNvPr id="105" name="Google Shape;105;p13"/>
          <p:cNvPicPr preferRelativeResize="0"/>
          <p:nvPr/>
        </p:nvPicPr>
        <p:blipFill rotWithShape="1">
          <a:blip r:embed="rId5" cstate="screen">
            <a:alphaModFix amt="80000"/>
            <a:extLst>
              <a:ext uri="{28A0092B-C50C-407E-A947-70E740481C1C}">
                <a14:useLocalDpi xmlns:a14="http://schemas.microsoft.com/office/drawing/2010/main"/>
              </a:ext>
            </a:extLst>
          </a:blip>
          <a:srcRect b="-2911"/>
          <a:stretch/>
        </p:blipFill>
        <p:spPr>
          <a:xfrm>
            <a:off x="6681987" y="348328"/>
            <a:ext cx="3484826" cy="2696822"/>
          </a:xfrm>
          <a:prstGeom prst="rect">
            <a:avLst/>
          </a:prstGeom>
          <a:noFill/>
          <a:ln>
            <a:noFill/>
          </a:ln>
        </p:spPr>
      </p:pic>
      <p:pic>
        <p:nvPicPr>
          <p:cNvPr id="106" name="Google Shape;106;p13"/>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15281300" y="4923039"/>
            <a:ext cx="13271208" cy="3334812"/>
          </a:xfrm>
          <a:prstGeom prst="rect">
            <a:avLst/>
          </a:prstGeom>
          <a:noFill/>
          <a:ln>
            <a:noFill/>
          </a:ln>
        </p:spPr>
      </p:pic>
      <p:pic>
        <p:nvPicPr>
          <p:cNvPr id="107" name="Google Shape;107;p13"/>
          <p:cNvPicPr preferRelativeResize="0"/>
          <p:nvPr/>
        </p:nvPicPr>
        <p:blipFill>
          <a:blip r:embed="rId7" cstate="screen">
            <a:alphaModFix amt="80000"/>
            <a:extLst>
              <a:ext uri="{28A0092B-C50C-407E-A947-70E740481C1C}">
                <a14:useLocalDpi xmlns:a14="http://schemas.microsoft.com/office/drawing/2010/main"/>
              </a:ext>
            </a:extLst>
          </a:blip>
          <a:stretch>
            <a:fillRect/>
          </a:stretch>
        </p:blipFill>
        <p:spPr>
          <a:xfrm flipH="1">
            <a:off x="33876485" y="323413"/>
            <a:ext cx="3484826" cy="2696801"/>
          </a:xfrm>
          <a:prstGeom prst="rect">
            <a:avLst/>
          </a:prstGeom>
          <a:noFill/>
          <a:ln>
            <a:noFill/>
          </a:ln>
        </p:spPr>
      </p:pic>
      <p:pic>
        <p:nvPicPr>
          <p:cNvPr id="108" name="Google Shape;108;p13"/>
          <p:cNvPicPr preferRelativeResize="0"/>
          <p:nvPr/>
        </p:nvPicPr>
        <p:blipFill>
          <a:blip r:embed="rId8">
            <a:alphaModFix/>
          </a:blip>
          <a:stretch>
            <a:fillRect/>
          </a:stretch>
        </p:blipFill>
        <p:spPr>
          <a:xfrm>
            <a:off x="17249425" y="18697616"/>
            <a:ext cx="9298725" cy="6488092"/>
          </a:xfrm>
          <a:prstGeom prst="rect">
            <a:avLst/>
          </a:prstGeom>
          <a:noFill/>
          <a:ln>
            <a:noFill/>
          </a:ln>
        </p:spPr>
      </p:pic>
      <p:pic>
        <p:nvPicPr>
          <p:cNvPr id="109" name="Google Shape;109;p13"/>
          <p:cNvPicPr preferRelativeResize="0"/>
          <p:nvPr/>
        </p:nvPicPr>
        <p:blipFill>
          <a:blip r:embed="rId9">
            <a:alphaModFix/>
          </a:blip>
          <a:stretch>
            <a:fillRect/>
          </a:stretch>
        </p:blipFill>
        <p:spPr>
          <a:xfrm>
            <a:off x="15998615" y="10441877"/>
            <a:ext cx="11944775" cy="7385866"/>
          </a:xfrm>
          <a:prstGeom prst="rect">
            <a:avLst/>
          </a:prstGeom>
          <a:noFill/>
          <a:ln>
            <a:noFill/>
          </a:ln>
        </p:spPr>
      </p:pic>
      <p:sp>
        <p:nvSpPr>
          <p:cNvPr id="110" name="Google Shape;110;p13"/>
          <p:cNvSpPr txBox="1"/>
          <p:nvPr/>
        </p:nvSpPr>
        <p:spPr>
          <a:xfrm>
            <a:off x="15287975" y="8379425"/>
            <a:ext cx="13271100" cy="49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t>Figure 1.</a:t>
            </a:r>
            <a:r>
              <a:rPr lang="en-US" sz="2000"/>
              <a:t> The hillside containing our population of study. Plots highlighted in purple. </a:t>
            </a:r>
            <a:endParaRPr sz="2000"/>
          </a:p>
        </p:txBody>
      </p:sp>
      <p:sp>
        <p:nvSpPr>
          <p:cNvPr id="111" name="Google Shape;111;p13"/>
          <p:cNvSpPr txBox="1"/>
          <p:nvPr/>
        </p:nvSpPr>
        <p:spPr>
          <a:xfrm>
            <a:off x="15135575" y="17523425"/>
            <a:ext cx="13271100" cy="49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t>Table 1.</a:t>
            </a:r>
            <a:r>
              <a:rPr lang="en-US" sz="2000"/>
              <a:t> Chart comparing the average number of gopher disturbances vs. occurrences of Nemophila menziesii var. atomaria per plot. </a:t>
            </a:r>
            <a:endParaRPr sz="2000"/>
          </a:p>
        </p:txBody>
      </p:sp>
      <p:sp>
        <p:nvSpPr>
          <p:cNvPr id="112" name="Google Shape;112;p13"/>
          <p:cNvSpPr txBox="1"/>
          <p:nvPr/>
        </p:nvSpPr>
        <p:spPr>
          <a:xfrm>
            <a:off x="15135575" y="25254200"/>
            <a:ext cx="13271100" cy="49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t>Table 2.</a:t>
            </a:r>
            <a:r>
              <a:rPr lang="en-US" sz="2000"/>
              <a:t> Average occurrences of gopher disturbances, Nma plants, and flowers in bloom per plot for each week of the study, plus the averages of each for the entire six week study. </a:t>
            </a:r>
            <a:endParaRPr sz="2000"/>
          </a:p>
        </p:txBody>
      </p:sp>
    </p:spTree>
    <p:extLst>
      <p:ext uri="{BB962C8B-B14F-4D97-AF65-F5344CB8AC3E}">
        <p14:creationId xmlns:p14="http://schemas.microsoft.com/office/powerpoint/2010/main" val="587989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ext Box 25"/>
          <p:cNvSpPr txBox="1">
            <a:spLocks noChangeArrowheads="1"/>
          </p:cNvSpPr>
          <p:nvPr/>
        </p:nvSpPr>
        <p:spPr bwMode="auto">
          <a:xfrm>
            <a:off x="5525335" y="10530051"/>
            <a:ext cx="9280534" cy="8113693"/>
          </a:xfrm>
          <a:prstGeom prst="rect">
            <a:avLst/>
          </a:prstGeom>
          <a:solidFill>
            <a:srgbClr val="FFFFFF"/>
          </a:solidFill>
          <a:ln w="9525">
            <a:noFill/>
            <a:miter lim="800000"/>
            <a:headEnd/>
            <a:tailEnd/>
          </a:ln>
        </p:spPr>
        <p:txBody>
          <a:bodyPr wrap="square" lIns="148523" tIns="74262" rIns="148523" bIns="74262">
            <a:prstTxWarp prst="textNoShape">
              <a:avLst/>
            </a:prstTxWarp>
            <a:spAutoFit/>
          </a:bodyPr>
          <a:lstStyle/>
          <a:p>
            <a:pPr defTabSz="3428863" fontAlgn="base">
              <a:spcBef>
                <a:spcPct val="0"/>
              </a:spcBef>
              <a:spcAft>
                <a:spcPct val="0"/>
              </a:spcAft>
            </a:pPr>
            <a:r>
              <a:rPr lang="en-US" sz="2250" dirty="0"/>
              <a:t>        What does crocus blooming in winter, carpets of prairie wildflowers in spring, and soft white drifts of cottonwood seeds have in common? These are all examples of </a:t>
            </a:r>
            <a:r>
              <a:rPr lang="en-US" sz="2250" dirty="0" err="1"/>
              <a:t>phenological</a:t>
            </a:r>
            <a:r>
              <a:rPr lang="en-US" sz="2250" dirty="0"/>
              <a:t> events that are triggered by the climate and changing seasons. </a:t>
            </a:r>
          </a:p>
          <a:p>
            <a:pPr defTabSz="3428863" fontAlgn="base">
              <a:spcBef>
                <a:spcPct val="0"/>
              </a:spcBef>
              <a:spcAft>
                <a:spcPct val="0"/>
              </a:spcAft>
            </a:pPr>
            <a:r>
              <a:rPr lang="en-US" sz="2250" dirty="0"/>
              <a:t>        For our phenology study we hypothesize that micro-climates of separate locations, in the north, east, south, and west, will affect vegetative growth and development on </a:t>
            </a:r>
            <a:r>
              <a:rPr lang="en-US" sz="2250" i="1" dirty="0"/>
              <a:t>Quercus garryana</a:t>
            </a:r>
            <a:r>
              <a:rPr lang="en-US" sz="2250" dirty="0"/>
              <a:t>, </a:t>
            </a:r>
            <a:r>
              <a:rPr lang="en-US" sz="2250" i="1" dirty="0"/>
              <a:t>Philadelphus lewisii</a:t>
            </a:r>
            <a:r>
              <a:rPr lang="en-US" sz="2250" dirty="0"/>
              <a:t>, and </a:t>
            </a:r>
            <a:r>
              <a:rPr lang="en-US" sz="2250" i="1" dirty="0"/>
              <a:t>Sidalcea cusickii.</a:t>
            </a:r>
            <a:r>
              <a:rPr lang="en-US" sz="2250" dirty="0"/>
              <a:t> Our independent variables include the fluctuations of the daily temperature and the location of the plants (i.e. north, west, east, and south). We will be measuring the resulting dependent variables, such as blade length in cm, new growth of tree/shrub branch or herb stem elongation in cm, the flowering time, and the percentage of flower and fruit development.</a:t>
            </a:r>
          </a:p>
          <a:p>
            <a:pPr defTabSz="3428863" fontAlgn="base">
              <a:spcBef>
                <a:spcPct val="0"/>
              </a:spcBef>
              <a:spcAft>
                <a:spcPct val="0"/>
              </a:spcAft>
            </a:pPr>
            <a:r>
              <a:rPr lang="en-US" sz="2250" dirty="0"/>
              <a:t>     In a previous experiment in 2016 on </a:t>
            </a:r>
            <a:r>
              <a:rPr lang="en-US" sz="2250" i="1" dirty="0"/>
              <a:t>Quercus garryana</a:t>
            </a:r>
            <a:r>
              <a:rPr lang="en-US" sz="2250" dirty="0"/>
              <a:t>, Bot. 213 students measured the stem elongation and blade length of Oregon White Oaks, as well as monitoring temperature. They found that a tree that was competing for sunlight, and by extension warmth, with conifer trees had underdeveloped stem elongation when compared to other Oregon White Oaks trees in the same area without competition (Carson et al. 2016). This is extremely relevant to our hypothesis that our research organism’s growth and development would be affected by temperature fluctuation. We predict that plants that are exposed to more sun availability and higher temperatures will develop faster.</a:t>
            </a:r>
          </a:p>
        </p:txBody>
      </p:sp>
      <p:sp>
        <p:nvSpPr>
          <p:cNvPr id="14344" name="Text Box 23"/>
          <p:cNvSpPr txBox="1">
            <a:spLocks noChangeArrowheads="1"/>
          </p:cNvSpPr>
          <p:nvPr/>
        </p:nvSpPr>
        <p:spPr bwMode="auto">
          <a:xfrm>
            <a:off x="27990998" y="19132842"/>
            <a:ext cx="9683933" cy="2573715"/>
          </a:xfrm>
          <a:prstGeom prst="rect">
            <a:avLst/>
          </a:prstGeom>
          <a:noFill/>
          <a:ln w="9525">
            <a:noFill/>
            <a:miter lim="800000"/>
            <a:headEnd/>
            <a:tailEnd/>
          </a:ln>
        </p:spPr>
        <p:txBody>
          <a:bodyPr wrap="square" lIns="148523" tIns="74262" rIns="148523" bIns="74262">
            <a:prstTxWarp prst="textNoShape">
              <a:avLst/>
            </a:prstTxWarp>
            <a:spAutoFit/>
          </a:bodyPr>
          <a:lstStyle/>
          <a:p>
            <a:pPr defTabSz="3428863" fontAlgn="base">
              <a:spcBef>
                <a:spcPct val="0"/>
              </a:spcBef>
              <a:spcAft>
                <a:spcPct val="0"/>
              </a:spcAft>
            </a:pPr>
            <a:r>
              <a:rPr lang="en-US" sz="2250" dirty="0"/>
              <a:t>     Future researchers should take temperatures several times throughout the day and average them. That way it will better reflect that day’s weather and not just one point in time. To better understand the growth habits of the plants in the study, it would be a good idea to test the soil’s </a:t>
            </a:r>
            <a:r>
              <a:rPr lang="en-US" sz="2250" dirty="0" err="1"/>
              <a:t>pH.</a:t>
            </a:r>
            <a:r>
              <a:rPr lang="en-US" sz="2250" dirty="0"/>
              <a:t> When taking measurements choose two or three aspects, such as blade length or stem elongation, to measure consistently on each plant. That way if one is broken off you’ll have backup data to continue with. </a:t>
            </a:r>
          </a:p>
        </p:txBody>
      </p:sp>
      <p:pic>
        <p:nvPicPr>
          <p:cNvPr id="14351" name="Picture 9" descr="MUSC_TAG_REV"/>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04294" y="1619250"/>
            <a:ext cx="3834162" cy="2479148"/>
          </a:xfrm>
          <a:prstGeom prst="rect">
            <a:avLst/>
          </a:prstGeom>
          <a:noFill/>
          <a:ln w="9525">
            <a:noFill/>
            <a:miter lim="800000"/>
            <a:headEnd/>
            <a:tailEnd/>
          </a:ln>
        </p:spPr>
      </p:pic>
      <p:sp>
        <p:nvSpPr>
          <p:cNvPr id="29" name="Rounded Rectangle 28"/>
          <p:cNvSpPr/>
          <p:nvPr/>
        </p:nvSpPr>
        <p:spPr bwMode="auto">
          <a:xfrm>
            <a:off x="5174939" y="9128694"/>
            <a:ext cx="9997654" cy="923397"/>
          </a:xfrm>
          <a:prstGeom prst="roundRect">
            <a:avLst/>
          </a:prstGeom>
          <a:solidFill>
            <a:srgbClr val="FF6600"/>
          </a:solidFill>
          <a:ln w="9525" cap="flat" cmpd="sng" algn="ctr">
            <a:solidFill>
              <a:schemeClr val="tx1"/>
            </a:solidFill>
            <a:prstDash val="solid"/>
            <a:round/>
            <a:headEnd type="none" w="med" len="med"/>
            <a:tailEnd type="none" w="med" len="med"/>
          </a:ln>
          <a:effectLst/>
        </p:spPr>
        <p:txBody>
          <a:bodyPr lIns="148523" tIns="74262" rIns="148523" bIns="74262">
            <a:prstTxWarp prst="textNoShape">
              <a:avLst/>
            </a:prstTxWarp>
          </a:bodyPr>
          <a:lstStyle/>
          <a:p>
            <a:pPr algn="ctr" defTabSz="3428863" eaLnBrk="0" fontAlgn="base" hangingPunct="0">
              <a:spcBef>
                <a:spcPct val="0"/>
              </a:spcBef>
              <a:spcAft>
                <a:spcPct val="0"/>
              </a:spcAft>
              <a:defRPr/>
            </a:pPr>
            <a:r>
              <a:rPr lang="en-US" sz="4500" dirty="0">
                <a:solidFill>
                  <a:srgbClr val="FFFFFF"/>
                </a:solidFill>
                <a:latin typeface="Times New Roman"/>
                <a:cs typeface="Times New Roman"/>
              </a:rPr>
              <a:t>INTRODUCTION</a:t>
            </a:r>
            <a:endParaRPr lang="en-US" sz="3750" dirty="0">
              <a:latin typeface="Times New Roman"/>
              <a:cs typeface="Times New Roman"/>
            </a:endParaRPr>
          </a:p>
        </p:txBody>
      </p:sp>
      <p:sp>
        <p:nvSpPr>
          <p:cNvPr id="33" name="Rounded Rectangle 32"/>
          <p:cNvSpPr/>
          <p:nvPr/>
        </p:nvSpPr>
        <p:spPr bwMode="auto">
          <a:xfrm>
            <a:off x="16924247" y="9108654"/>
            <a:ext cx="9997654" cy="902232"/>
          </a:xfrm>
          <a:prstGeom prst="roundRect">
            <a:avLst/>
          </a:prstGeom>
          <a:solidFill>
            <a:srgbClr val="159E02"/>
          </a:solidFill>
          <a:ln w="9525" cap="flat" cmpd="sng" algn="ctr">
            <a:solidFill>
              <a:schemeClr val="tx1"/>
            </a:solidFill>
            <a:prstDash val="solid"/>
            <a:round/>
            <a:headEnd type="none" w="med" len="med"/>
            <a:tailEnd type="none" w="med" len="med"/>
          </a:ln>
          <a:effectLst/>
        </p:spPr>
        <p:txBody>
          <a:bodyPr lIns="148523" tIns="74262" rIns="148523" bIns="74262">
            <a:prstTxWarp prst="textNoShape">
              <a:avLst/>
            </a:prstTxWarp>
          </a:bodyPr>
          <a:lstStyle/>
          <a:p>
            <a:pPr algn="ctr" defTabSz="3428863" eaLnBrk="0" fontAlgn="base" hangingPunct="0">
              <a:spcBef>
                <a:spcPct val="0"/>
              </a:spcBef>
              <a:spcAft>
                <a:spcPct val="0"/>
              </a:spcAft>
              <a:defRPr/>
            </a:pPr>
            <a:r>
              <a:rPr lang="en-US" sz="4500" dirty="0">
                <a:solidFill>
                  <a:srgbClr val="FFFFFF"/>
                </a:solidFill>
                <a:latin typeface="Times New Roman"/>
                <a:cs typeface="Times New Roman"/>
              </a:rPr>
              <a:t>RESULTS</a:t>
            </a:r>
            <a:endParaRPr lang="en-US" sz="4500" dirty="0">
              <a:latin typeface="Times New Roman"/>
              <a:cs typeface="Times New Roman"/>
            </a:endParaRPr>
          </a:p>
          <a:p>
            <a:pPr algn="ctr" defTabSz="3428863" eaLnBrk="0" fontAlgn="base" hangingPunct="0">
              <a:spcBef>
                <a:spcPct val="0"/>
              </a:spcBef>
              <a:spcAft>
                <a:spcPct val="0"/>
              </a:spcAft>
              <a:defRPr/>
            </a:pPr>
            <a:endParaRPr lang="en-US" sz="3750" dirty="0">
              <a:latin typeface="Times New Roman"/>
              <a:cs typeface="Times New Roman"/>
            </a:endParaRPr>
          </a:p>
        </p:txBody>
      </p:sp>
      <p:sp>
        <p:nvSpPr>
          <p:cNvPr id="20" name="Rectangle 19"/>
          <p:cNvSpPr/>
          <p:nvPr/>
        </p:nvSpPr>
        <p:spPr bwMode="auto">
          <a:xfrm>
            <a:off x="4464248" y="0"/>
            <a:ext cx="34962705" cy="27432000"/>
          </a:xfrm>
          <a:prstGeom prst="rect">
            <a:avLst/>
          </a:prstGeom>
          <a:noFill/>
          <a:ln w="9525" cap="flat" cmpd="sng" algn="ctr">
            <a:solidFill>
              <a:schemeClr val="tx1"/>
            </a:solidFill>
            <a:prstDash val="solid"/>
            <a:round/>
            <a:headEnd type="none" w="med" len="med"/>
            <a:tailEnd type="none" w="med" len="med"/>
          </a:ln>
          <a:effectLst/>
        </p:spPr>
        <p:txBody>
          <a:bodyPr vert="horz" wrap="square" lIns="148523" tIns="74262" rIns="148523" bIns="74262" numCol="1" rtlCol="0" anchor="t" anchorCtr="0" compatLnSpc="1">
            <a:prstTxWarp prst="textNoShape">
              <a:avLst/>
            </a:prstTxWarp>
          </a:bodyPr>
          <a:lstStyle/>
          <a:p>
            <a:pPr defTabSz="1485173" eaLnBrk="0" fontAlgn="base" hangingPunct="0">
              <a:spcBef>
                <a:spcPct val="0"/>
              </a:spcBef>
              <a:spcAft>
                <a:spcPct val="0"/>
              </a:spcAft>
            </a:pPr>
            <a:endParaRPr lang="en-US" sz="3750" dirty="0">
              <a:latin typeface="Times New Roman"/>
              <a:cs typeface="Times New Roman"/>
            </a:endParaRPr>
          </a:p>
        </p:txBody>
      </p:sp>
      <p:sp>
        <p:nvSpPr>
          <p:cNvPr id="75" name="Text Box 25"/>
          <p:cNvSpPr txBox="1">
            <a:spLocks noChangeArrowheads="1"/>
          </p:cNvSpPr>
          <p:nvPr/>
        </p:nvSpPr>
        <p:spPr bwMode="auto">
          <a:xfrm>
            <a:off x="27562374" y="10402632"/>
            <a:ext cx="10312407" cy="7421196"/>
          </a:xfrm>
          <a:prstGeom prst="rect">
            <a:avLst/>
          </a:prstGeom>
          <a:solidFill>
            <a:srgbClr val="FFFFFF"/>
          </a:solidFill>
          <a:ln w="9525">
            <a:noFill/>
            <a:miter lim="800000"/>
            <a:headEnd/>
            <a:tailEnd/>
          </a:ln>
        </p:spPr>
        <p:txBody>
          <a:bodyPr wrap="square" lIns="148523" tIns="74262" rIns="148523" bIns="74262">
            <a:prstTxWarp prst="textNoShape">
              <a:avLst/>
            </a:prstTxWarp>
            <a:spAutoFit/>
          </a:bodyPr>
          <a:lstStyle/>
          <a:p>
            <a:pPr marL="716803" indent="-716803" defTabSz="3428863" fontAlgn="base">
              <a:spcBef>
                <a:spcPct val="0"/>
              </a:spcBef>
              <a:spcAft>
                <a:spcPct val="0"/>
              </a:spcAft>
              <a:buSzPct val="100000"/>
            </a:pPr>
            <a:r>
              <a:rPr lang="en-US" sz="2250" dirty="0"/>
              <a:t>	     Our hypothesis is that temperature fluctuations in the different micro-climates of separate locations will affect vegetative growth and development. By analyzing the graph of our data (Fig. 2) we can see that the </a:t>
            </a:r>
            <a:r>
              <a:rPr lang="en-US" sz="2250" i="1" dirty="0" err="1"/>
              <a:t>Sidalcea</a:t>
            </a:r>
            <a:r>
              <a:rPr lang="en-US" sz="2250" i="1" dirty="0"/>
              <a:t> </a:t>
            </a:r>
            <a:r>
              <a:rPr lang="en-US" sz="2250" i="1" dirty="0" err="1"/>
              <a:t>cusickii</a:t>
            </a:r>
            <a:r>
              <a:rPr lang="en-US" sz="2250" i="1" dirty="0"/>
              <a:t> </a:t>
            </a:r>
            <a:r>
              <a:rPr lang="en-US" sz="2250" dirty="0"/>
              <a:t>on the north woodland grew faster than the one on the south terrace. That could be due to being exposed to more sunlight. It had dappled light throughout the day, while the </a:t>
            </a:r>
            <a:r>
              <a:rPr lang="en-US" sz="2250" i="1" dirty="0" err="1"/>
              <a:t>Sidalcea</a:t>
            </a:r>
            <a:r>
              <a:rPr lang="en-US" sz="2250" i="1" dirty="0"/>
              <a:t> </a:t>
            </a:r>
            <a:r>
              <a:rPr lang="en-US" sz="2250" i="1" dirty="0" err="1"/>
              <a:t>cusickii</a:t>
            </a:r>
            <a:r>
              <a:rPr lang="en-US" sz="2250" i="1" dirty="0"/>
              <a:t> </a:t>
            </a:r>
            <a:r>
              <a:rPr lang="en-US" sz="2250" dirty="0"/>
              <a:t>on the south terrace was completely in shade all day from a large </a:t>
            </a:r>
            <a:r>
              <a:rPr lang="en-US" sz="2250" dirty="0" err="1"/>
              <a:t>madrone</a:t>
            </a:r>
            <a:r>
              <a:rPr lang="en-US" sz="2250" dirty="0"/>
              <a:t> tree. These results support our hypothesis. The </a:t>
            </a:r>
            <a:r>
              <a:rPr lang="en-US" sz="2250" i="1" dirty="0" err="1"/>
              <a:t>Philadelphus</a:t>
            </a:r>
            <a:r>
              <a:rPr lang="en-US" sz="2250" i="1" dirty="0"/>
              <a:t> </a:t>
            </a:r>
            <a:r>
              <a:rPr lang="en-US" sz="2250" i="1" dirty="0" err="1"/>
              <a:t>lewisii</a:t>
            </a:r>
            <a:r>
              <a:rPr lang="en-US" sz="2250" dirty="0"/>
              <a:t> in the west woodland experienced mature leaves and flower buds before the </a:t>
            </a:r>
            <a:r>
              <a:rPr lang="en-US" sz="2250" i="1" dirty="0" err="1"/>
              <a:t>Philadelphus</a:t>
            </a:r>
            <a:r>
              <a:rPr lang="en-US" sz="2250" i="1" dirty="0"/>
              <a:t> </a:t>
            </a:r>
            <a:r>
              <a:rPr lang="en-US" sz="2250" i="1" dirty="0" err="1"/>
              <a:t>lewisii</a:t>
            </a:r>
            <a:r>
              <a:rPr lang="en-US" sz="2250" i="1" dirty="0"/>
              <a:t> </a:t>
            </a:r>
            <a:r>
              <a:rPr lang="en-US" sz="2250" dirty="0"/>
              <a:t>in the north woodland. This also supports our hypothesis, since the north-facing habitat had large trees, as well as building 16, blocking smaller shrubs from getting full exposure to sunlight and increased temperatures. The surprising result comes from the two </a:t>
            </a:r>
            <a:r>
              <a:rPr lang="en-US" sz="2250" i="1" dirty="0" err="1"/>
              <a:t>Quercus</a:t>
            </a:r>
            <a:r>
              <a:rPr lang="en-US" sz="2250" i="1" dirty="0"/>
              <a:t> </a:t>
            </a:r>
            <a:r>
              <a:rPr lang="en-US" sz="2250" i="1" dirty="0" err="1"/>
              <a:t>garryana</a:t>
            </a:r>
            <a:r>
              <a:rPr lang="en-US" sz="2250" dirty="0"/>
              <a:t> trees. The </a:t>
            </a:r>
            <a:r>
              <a:rPr lang="en-US" sz="2250" i="1" dirty="0" err="1"/>
              <a:t>Quercus</a:t>
            </a:r>
            <a:r>
              <a:rPr lang="en-US" sz="2250" i="1" dirty="0"/>
              <a:t> </a:t>
            </a:r>
            <a:r>
              <a:rPr lang="en-US" sz="2250" i="1" dirty="0" err="1"/>
              <a:t>garryana</a:t>
            </a:r>
            <a:r>
              <a:rPr lang="en-US" sz="2250" dirty="0"/>
              <a:t> in the south meadow had sun exposure for most of the day, but it didn’t mature as fast as the </a:t>
            </a:r>
            <a:r>
              <a:rPr lang="en-US" sz="2250" i="1" dirty="0" err="1"/>
              <a:t>Quercus</a:t>
            </a:r>
            <a:r>
              <a:rPr lang="en-US" sz="2250" i="1" dirty="0"/>
              <a:t> </a:t>
            </a:r>
            <a:r>
              <a:rPr lang="en-US" sz="2250" i="1" dirty="0" err="1"/>
              <a:t>garryana</a:t>
            </a:r>
            <a:r>
              <a:rPr lang="en-US" sz="2250" dirty="0"/>
              <a:t> in the west woodland. This could be explained by the fact that western sun exposure arrived in the western woodland in the afternoon when the day is warmest. This increase in temperature and its effect on the western facing </a:t>
            </a:r>
            <a:r>
              <a:rPr lang="en-US" sz="2250" i="1" dirty="0" err="1"/>
              <a:t>Quercus</a:t>
            </a:r>
            <a:r>
              <a:rPr lang="en-US" sz="2250" i="1" dirty="0"/>
              <a:t> </a:t>
            </a:r>
            <a:r>
              <a:rPr lang="en-US" sz="2250" i="1" dirty="0" err="1"/>
              <a:t>garryana</a:t>
            </a:r>
            <a:r>
              <a:rPr lang="en-US" sz="2250" dirty="0"/>
              <a:t> could explain it maturing before the </a:t>
            </a:r>
            <a:r>
              <a:rPr lang="en-US" sz="2250" i="1" dirty="0" err="1"/>
              <a:t>Quercus</a:t>
            </a:r>
            <a:r>
              <a:rPr lang="en-US" sz="2250" i="1" dirty="0"/>
              <a:t> </a:t>
            </a:r>
            <a:r>
              <a:rPr lang="en-US" sz="2250" i="1" dirty="0" err="1"/>
              <a:t>garryana</a:t>
            </a:r>
            <a:r>
              <a:rPr lang="en-US" sz="2250" i="1" dirty="0"/>
              <a:t> </a:t>
            </a:r>
            <a:r>
              <a:rPr lang="en-US" sz="2250" dirty="0"/>
              <a:t>in the south meadow.</a:t>
            </a:r>
          </a:p>
          <a:p>
            <a:pPr marL="716803" indent="-716803" defTabSz="3428863" fontAlgn="base">
              <a:spcBef>
                <a:spcPct val="0"/>
              </a:spcBef>
              <a:spcAft>
                <a:spcPct val="0"/>
              </a:spcAft>
              <a:buSzPct val="100000"/>
            </a:pPr>
            <a:endParaRPr lang="en-US" sz="2250" dirty="0">
              <a:latin typeface="Times New Roman"/>
              <a:cs typeface="Times New Roman"/>
            </a:endParaRPr>
          </a:p>
        </p:txBody>
      </p:sp>
      <p:cxnSp>
        <p:nvCxnSpPr>
          <p:cNvPr id="79" name="Straight Connector 78"/>
          <p:cNvCxnSpPr/>
          <p:nvPr/>
        </p:nvCxnSpPr>
        <p:spPr>
          <a:xfrm>
            <a:off x="6181643" y="5393937"/>
            <a:ext cx="30710115" cy="22088"/>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6178748" y="1359030"/>
            <a:ext cx="31289625" cy="14679361"/>
          </a:xfrm>
          <a:prstGeom prst="rect">
            <a:avLst/>
          </a:prstGeom>
          <a:noFill/>
        </p:spPr>
        <p:txBody>
          <a:bodyPr wrap="square" lIns="135600" tIns="67797" rIns="135600" bIns="67797" rtlCol="0">
            <a:spAutoFit/>
          </a:bodyPr>
          <a:lstStyle/>
          <a:p>
            <a:pPr algn="ctr" defTabSz="3428863" fontAlgn="base">
              <a:spcBef>
                <a:spcPct val="0"/>
              </a:spcBef>
              <a:spcAft>
                <a:spcPct val="0"/>
              </a:spcAft>
            </a:pPr>
            <a:r>
              <a:rPr lang="en-US" sz="4500" b="1" dirty="0">
                <a:latin typeface="Cambria"/>
                <a:cs typeface="Cambria"/>
              </a:rPr>
              <a:t>The Effects of Temperature and Sun Exposure on the Growth and Development of </a:t>
            </a:r>
          </a:p>
          <a:p>
            <a:pPr algn="ctr" defTabSz="3428863" fontAlgn="base">
              <a:spcBef>
                <a:spcPct val="0"/>
              </a:spcBef>
              <a:spcAft>
                <a:spcPct val="0"/>
              </a:spcAft>
            </a:pPr>
            <a:r>
              <a:rPr lang="en-US" sz="4500" b="1" i="1" dirty="0" err="1">
                <a:latin typeface="Cambria"/>
                <a:cs typeface="Cambria"/>
              </a:rPr>
              <a:t>Quercus</a:t>
            </a:r>
            <a:r>
              <a:rPr lang="en-US" sz="4500" b="1" i="1" dirty="0">
                <a:latin typeface="Cambria"/>
                <a:cs typeface="Cambria"/>
              </a:rPr>
              <a:t> garryana </a:t>
            </a:r>
            <a:r>
              <a:rPr lang="en-US" sz="4500" b="1" dirty="0">
                <a:latin typeface="Cambria"/>
                <a:cs typeface="Cambria"/>
              </a:rPr>
              <a:t>(</a:t>
            </a:r>
            <a:r>
              <a:rPr lang="en-US" sz="4500" b="1" dirty="0" err="1">
                <a:latin typeface="Cambria"/>
                <a:cs typeface="Cambria"/>
              </a:rPr>
              <a:t>Fagaceae</a:t>
            </a:r>
            <a:r>
              <a:rPr lang="en-US" sz="4500" b="1" dirty="0">
                <a:latin typeface="Cambria"/>
                <a:cs typeface="Cambria"/>
              </a:rPr>
              <a:t>), </a:t>
            </a:r>
            <a:r>
              <a:rPr lang="en-US" sz="4500" b="1" i="1" dirty="0">
                <a:latin typeface="Cambria"/>
                <a:cs typeface="Cambria"/>
              </a:rPr>
              <a:t>Philadelphus lewisii </a:t>
            </a:r>
            <a:r>
              <a:rPr lang="en-US" sz="4500" b="1" dirty="0">
                <a:latin typeface="Cambria"/>
                <a:cs typeface="Cambria"/>
              </a:rPr>
              <a:t>(</a:t>
            </a:r>
            <a:r>
              <a:rPr lang="en-US" sz="4500" b="1" dirty="0" err="1">
                <a:latin typeface="Cambria"/>
                <a:cs typeface="Cambria"/>
              </a:rPr>
              <a:t>Hydrangeaceae</a:t>
            </a:r>
            <a:r>
              <a:rPr lang="en-US" sz="4500" b="1" dirty="0">
                <a:latin typeface="Cambria"/>
                <a:cs typeface="Cambria"/>
              </a:rPr>
              <a:t>), and </a:t>
            </a:r>
            <a:r>
              <a:rPr lang="en-US" sz="4500" b="1" i="1" dirty="0">
                <a:latin typeface="Cambria"/>
                <a:cs typeface="Cambria"/>
              </a:rPr>
              <a:t>Sidalcea cusickii </a:t>
            </a:r>
            <a:r>
              <a:rPr lang="en-US" sz="4500" b="1" dirty="0">
                <a:latin typeface="Cambria"/>
                <a:cs typeface="Cambria"/>
              </a:rPr>
              <a:t>(</a:t>
            </a:r>
            <a:r>
              <a:rPr lang="en-US" sz="4500" b="1" dirty="0" err="1">
                <a:latin typeface="Cambria"/>
                <a:cs typeface="Cambria"/>
              </a:rPr>
              <a:t>Malvaceae</a:t>
            </a:r>
            <a:r>
              <a:rPr lang="en-US" sz="4500" b="1" dirty="0">
                <a:latin typeface="Cambria"/>
                <a:cs typeface="Cambria"/>
              </a:rPr>
              <a:t>)</a:t>
            </a:r>
            <a:br>
              <a:rPr lang="en-US" sz="4500" dirty="0">
                <a:latin typeface="Cambria"/>
                <a:cs typeface="Cambria"/>
              </a:rPr>
            </a:br>
            <a:endParaRPr lang="en-US" sz="4500" b="1" dirty="0">
              <a:latin typeface="Times New Roman"/>
              <a:cs typeface="Times New Roman"/>
            </a:endParaRPr>
          </a:p>
          <a:p>
            <a:pPr algn="ctr" defTabSz="3428863" fontAlgn="base">
              <a:spcBef>
                <a:spcPct val="0"/>
              </a:spcBef>
              <a:spcAft>
                <a:spcPct val="0"/>
              </a:spcAft>
            </a:pPr>
            <a:r>
              <a:rPr lang="en-US" sz="4500" dirty="0">
                <a:latin typeface="Cambria"/>
                <a:cs typeface="Cambria"/>
              </a:rPr>
              <a:t>Mariah Goodman, Paige Davis, Sylvie Stephens, and Marie Moore</a:t>
            </a:r>
            <a:br>
              <a:rPr lang="en-US" sz="4500" dirty="0">
                <a:latin typeface="Cambria"/>
                <a:cs typeface="Cambria"/>
              </a:rPr>
            </a:br>
            <a:r>
              <a:rPr lang="en-US" sz="4500" b="1" dirty="0">
                <a:latin typeface="Times New Roman"/>
                <a:cs typeface="Times New Roman"/>
              </a:rPr>
              <a:t>Botany 213, Spring 2018 Instructor: Holmes</a:t>
            </a:r>
          </a:p>
          <a:p>
            <a:pPr algn="ctr" defTabSz="3428863" fontAlgn="base">
              <a:spcBef>
                <a:spcPct val="0"/>
              </a:spcBef>
              <a:spcAft>
                <a:spcPct val="0"/>
              </a:spcAft>
            </a:pPr>
            <a:br>
              <a:rPr lang="en-US" sz="4500" dirty="0">
                <a:latin typeface="Cambria"/>
                <a:cs typeface="Cambria"/>
              </a:rPr>
            </a:br>
            <a:endParaRPr lang="en-US" sz="4500" dirty="0">
              <a:latin typeface="Cambria"/>
              <a:cs typeface="Cambria"/>
            </a:endParaRPr>
          </a:p>
          <a:p>
            <a:pPr algn="ctr" defTabSz="3428863" fontAlgn="base">
              <a:spcBef>
                <a:spcPct val="0"/>
              </a:spcBef>
              <a:spcAft>
                <a:spcPct val="0"/>
              </a:spcAft>
            </a:pPr>
            <a:endParaRPr lang="en-US" sz="4500" b="1" dirty="0">
              <a:latin typeface="Cambria"/>
              <a:cs typeface="Times New Roman"/>
            </a:endParaRPr>
          </a:p>
          <a:p>
            <a:pPr algn="ctr" defTabSz="3428863" fontAlgn="base">
              <a:spcBef>
                <a:spcPct val="0"/>
              </a:spcBef>
              <a:spcAft>
                <a:spcPct val="0"/>
              </a:spcAft>
            </a:pPr>
            <a:endParaRPr lang="en-US" sz="4500" b="1" dirty="0">
              <a:latin typeface="Cambria"/>
              <a:cs typeface="Times New Roman"/>
            </a:endParaRPr>
          </a:p>
          <a:p>
            <a:pPr algn="ctr" defTabSz="3428863" fontAlgn="base">
              <a:spcBef>
                <a:spcPct val="0"/>
              </a:spcBef>
              <a:spcAft>
                <a:spcPct val="0"/>
              </a:spcAft>
            </a:pPr>
            <a:endParaRPr lang="en-US" sz="4500" b="1" dirty="0">
              <a:latin typeface="Cambria"/>
              <a:cs typeface="Times New Roman"/>
            </a:endParaRPr>
          </a:p>
          <a:p>
            <a:pPr algn="ctr" defTabSz="3428863" fontAlgn="base">
              <a:spcBef>
                <a:spcPct val="0"/>
              </a:spcBef>
              <a:spcAft>
                <a:spcPct val="0"/>
              </a:spcAft>
            </a:pPr>
            <a:endParaRPr lang="en-US" sz="4500" b="1" dirty="0">
              <a:latin typeface="Cambria"/>
              <a:cs typeface="Times New Roman"/>
            </a:endParaRPr>
          </a:p>
          <a:p>
            <a:pPr algn="ctr" defTabSz="3428863" fontAlgn="base">
              <a:spcBef>
                <a:spcPct val="0"/>
              </a:spcBef>
              <a:spcAft>
                <a:spcPct val="0"/>
              </a:spcAft>
            </a:pPr>
            <a:endParaRPr lang="en-US" sz="4500" b="1" dirty="0">
              <a:latin typeface="Cambria"/>
              <a:cs typeface="Times New Roman"/>
            </a:endParaRPr>
          </a:p>
          <a:p>
            <a:pPr algn="ctr" defTabSz="3428863" fontAlgn="base">
              <a:spcBef>
                <a:spcPct val="0"/>
              </a:spcBef>
              <a:spcAft>
                <a:spcPct val="0"/>
              </a:spcAft>
            </a:pPr>
            <a:endParaRPr lang="en-US" sz="4500" b="1" dirty="0">
              <a:latin typeface="Cambria"/>
              <a:cs typeface="Times New Roman"/>
            </a:endParaRPr>
          </a:p>
          <a:p>
            <a:pPr algn="ctr" defTabSz="3428863" fontAlgn="base">
              <a:spcBef>
                <a:spcPct val="0"/>
              </a:spcBef>
              <a:spcAft>
                <a:spcPct val="0"/>
              </a:spcAft>
            </a:pPr>
            <a:endParaRPr lang="en-US" sz="4500" b="1" dirty="0">
              <a:latin typeface="Cambria"/>
              <a:cs typeface="Times New Roman"/>
            </a:endParaRPr>
          </a:p>
          <a:p>
            <a:pPr algn="ctr" defTabSz="3428863" fontAlgn="base">
              <a:spcBef>
                <a:spcPct val="0"/>
              </a:spcBef>
              <a:spcAft>
                <a:spcPct val="0"/>
              </a:spcAft>
            </a:pPr>
            <a:endParaRPr lang="en-US" sz="4500" b="1" dirty="0">
              <a:latin typeface="Cambria"/>
              <a:cs typeface="Times New Roman"/>
            </a:endParaRPr>
          </a:p>
          <a:p>
            <a:pPr algn="ctr" defTabSz="3428863" fontAlgn="base">
              <a:spcBef>
                <a:spcPct val="0"/>
              </a:spcBef>
              <a:spcAft>
                <a:spcPct val="0"/>
              </a:spcAft>
            </a:pPr>
            <a:endParaRPr lang="en-US" sz="4500" b="1" dirty="0">
              <a:latin typeface="Cambria"/>
              <a:cs typeface="Times New Roman"/>
            </a:endParaRPr>
          </a:p>
          <a:p>
            <a:pPr algn="ctr" defTabSz="3428863" fontAlgn="base">
              <a:spcBef>
                <a:spcPct val="0"/>
              </a:spcBef>
              <a:spcAft>
                <a:spcPct val="0"/>
              </a:spcAft>
            </a:pPr>
            <a:endParaRPr lang="en-US" sz="4500" b="1" dirty="0">
              <a:latin typeface="Cambria"/>
              <a:cs typeface="Times New Roman"/>
            </a:endParaRPr>
          </a:p>
          <a:p>
            <a:pPr algn="ctr" defTabSz="3428863" fontAlgn="base">
              <a:spcBef>
                <a:spcPct val="0"/>
              </a:spcBef>
              <a:spcAft>
                <a:spcPct val="0"/>
              </a:spcAft>
            </a:pPr>
            <a:endParaRPr lang="en-US" sz="4500" b="1" dirty="0">
              <a:latin typeface="Cambria"/>
              <a:cs typeface="Times New Roman"/>
            </a:endParaRPr>
          </a:p>
          <a:p>
            <a:pPr algn="ctr" defTabSz="3428863" fontAlgn="base">
              <a:spcBef>
                <a:spcPct val="0"/>
              </a:spcBef>
              <a:spcAft>
                <a:spcPct val="0"/>
              </a:spcAft>
            </a:pPr>
            <a:endParaRPr lang="en-US" sz="4500" b="1" dirty="0">
              <a:latin typeface="Cambria"/>
              <a:cs typeface="Times New Roman"/>
            </a:endParaRPr>
          </a:p>
          <a:p>
            <a:pPr algn="ctr" defTabSz="3428863" fontAlgn="base">
              <a:spcBef>
                <a:spcPct val="0"/>
              </a:spcBef>
              <a:spcAft>
                <a:spcPct val="0"/>
              </a:spcAft>
            </a:pPr>
            <a:endParaRPr lang="en-US" sz="4500" b="1" dirty="0">
              <a:latin typeface="Cambria"/>
              <a:cs typeface="Times New Roman"/>
            </a:endParaRPr>
          </a:p>
          <a:p>
            <a:pPr algn="ctr" defTabSz="3428863" fontAlgn="base">
              <a:spcBef>
                <a:spcPct val="0"/>
              </a:spcBef>
              <a:spcAft>
                <a:spcPct val="0"/>
              </a:spcAft>
            </a:pPr>
            <a:endParaRPr lang="en-US" sz="4500" b="1" dirty="0">
              <a:latin typeface="Times New Roman"/>
              <a:cs typeface="Times New Roman"/>
            </a:endParaRPr>
          </a:p>
        </p:txBody>
      </p:sp>
      <p:sp>
        <p:nvSpPr>
          <p:cNvPr id="81" name="TextBox 80"/>
          <p:cNvSpPr txBox="1"/>
          <p:nvPr/>
        </p:nvSpPr>
        <p:spPr>
          <a:xfrm>
            <a:off x="5969232" y="6019543"/>
            <a:ext cx="31481393" cy="1994142"/>
          </a:xfrm>
          <a:prstGeom prst="rect">
            <a:avLst/>
          </a:prstGeom>
          <a:noFill/>
        </p:spPr>
        <p:txBody>
          <a:bodyPr wrap="square" lIns="260352" tIns="130178" rIns="260352" bIns="130178" rtlCol="0">
            <a:spAutoFit/>
          </a:bodyPr>
          <a:lstStyle/>
          <a:p>
            <a:pPr defTabSz="3428863" fontAlgn="base">
              <a:spcBef>
                <a:spcPct val="0"/>
              </a:spcBef>
              <a:spcAft>
                <a:spcPct val="0"/>
              </a:spcAft>
            </a:pPr>
            <a:r>
              <a:rPr lang="en-US" sz="4500" b="1" dirty="0"/>
              <a:t>Hypothesis</a:t>
            </a:r>
            <a:r>
              <a:rPr lang="en-US" sz="3937" dirty="0"/>
              <a:t>: </a:t>
            </a:r>
            <a:r>
              <a:rPr lang="en-US" sz="3375" dirty="0"/>
              <a:t>Fluctuations of the daily temperature and microclimates of separate locations, in the north, east, south, and west, will affect vegetative growth and development of </a:t>
            </a:r>
            <a:r>
              <a:rPr lang="en-US" sz="3375" i="1" dirty="0"/>
              <a:t>Quercus garryana</a:t>
            </a:r>
            <a:r>
              <a:rPr lang="en-US" sz="3375" dirty="0"/>
              <a:t>, </a:t>
            </a:r>
            <a:r>
              <a:rPr lang="en-US" sz="3375" i="1" dirty="0"/>
              <a:t>Philadelphus lewisii</a:t>
            </a:r>
            <a:r>
              <a:rPr lang="en-US" sz="3375" dirty="0"/>
              <a:t>, and </a:t>
            </a:r>
            <a:r>
              <a:rPr lang="en-US" sz="3375" i="1" dirty="0" err="1"/>
              <a:t>Sidalcea</a:t>
            </a:r>
            <a:r>
              <a:rPr lang="en-US" sz="3375" i="1" dirty="0"/>
              <a:t> </a:t>
            </a:r>
            <a:r>
              <a:rPr lang="en-US" sz="3375" i="1" dirty="0" err="1"/>
              <a:t>cusickii</a:t>
            </a:r>
            <a:r>
              <a:rPr lang="en-US" sz="3375" i="1" dirty="0"/>
              <a:t>.</a:t>
            </a:r>
            <a:endParaRPr lang="en-US" sz="3375" dirty="0"/>
          </a:p>
          <a:p>
            <a:pPr defTabSz="3428863" fontAlgn="base">
              <a:spcBef>
                <a:spcPct val="0"/>
              </a:spcBef>
              <a:spcAft>
                <a:spcPct val="0"/>
              </a:spcAft>
            </a:pPr>
            <a:endParaRPr lang="en-US" sz="3375" dirty="0">
              <a:latin typeface="Times New Roman"/>
              <a:cs typeface="Times New Roman"/>
            </a:endParaRPr>
          </a:p>
        </p:txBody>
      </p:sp>
      <p:sp>
        <p:nvSpPr>
          <p:cNvPr id="41" name="Rounded Rectangle 40"/>
          <p:cNvSpPr/>
          <p:nvPr/>
        </p:nvSpPr>
        <p:spPr bwMode="auto">
          <a:xfrm>
            <a:off x="27494924" y="18070090"/>
            <a:ext cx="9997654" cy="899584"/>
          </a:xfrm>
          <a:prstGeom prst="roundRect">
            <a:avLst/>
          </a:prstGeom>
          <a:solidFill>
            <a:srgbClr val="C7AD0B">
              <a:alpha val="91000"/>
            </a:srgbClr>
          </a:solidFill>
          <a:ln w="9525" cap="flat" cmpd="sng" algn="ctr">
            <a:solidFill>
              <a:schemeClr val="tx1"/>
            </a:solidFill>
            <a:prstDash val="solid"/>
            <a:round/>
            <a:headEnd type="none" w="med" len="med"/>
            <a:tailEnd type="none" w="med" len="med"/>
          </a:ln>
          <a:effectLst/>
        </p:spPr>
        <p:txBody>
          <a:bodyPr lIns="148523" tIns="74262" rIns="148523" bIns="74262">
            <a:prstTxWarp prst="textNoShape">
              <a:avLst/>
            </a:prstTxWarp>
          </a:bodyPr>
          <a:lstStyle/>
          <a:p>
            <a:pPr algn="ctr" defTabSz="3428863" eaLnBrk="0" fontAlgn="base" hangingPunct="0">
              <a:spcBef>
                <a:spcPct val="0"/>
              </a:spcBef>
              <a:spcAft>
                <a:spcPct val="0"/>
              </a:spcAft>
              <a:defRPr/>
            </a:pPr>
            <a:r>
              <a:rPr lang="en-US" sz="4500" dirty="0">
                <a:solidFill>
                  <a:srgbClr val="FFFFFF"/>
                </a:solidFill>
                <a:latin typeface="Times New Roman"/>
                <a:cs typeface="Times New Roman"/>
              </a:rPr>
              <a:t>FUTURE RESEARCH SUGGESTIONS</a:t>
            </a:r>
            <a:endParaRPr lang="en-US" sz="3750" dirty="0">
              <a:solidFill>
                <a:srgbClr val="FFFFFF"/>
              </a:solidFill>
              <a:latin typeface="Times New Roman"/>
              <a:cs typeface="Times New Roman"/>
            </a:endParaRPr>
          </a:p>
        </p:txBody>
      </p:sp>
      <p:grpSp>
        <p:nvGrpSpPr>
          <p:cNvPr id="7" name="Group 6"/>
          <p:cNvGrpSpPr/>
          <p:nvPr/>
        </p:nvGrpSpPr>
        <p:grpSpPr>
          <a:xfrm>
            <a:off x="5164600" y="19335255"/>
            <a:ext cx="9997654" cy="5400068"/>
            <a:chOff x="3323660" y="2460979"/>
            <a:chExt cx="2666041" cy="1440018"/>
          </a:xfrm>
        </p:grpSpPr>
        <p:sp>
          <p:nvSpPr>
            <p:cNvPr id="30" name="Rounded Rectangle 29"/>
            <p:cNvSpPr/>
            <p:nvPr/>
          </p:nvSpPr>
          <p:spPr bwMode="auto">
            <a:xfrm>
              <a:off x="3323660" y="2460979"/>
              <a:ext cx="2666041" cy="253445"/>
            </a:xfrm>
            <a:prstGeom prst="roundRect">
              <a:avLst/>
            </a:prstGeom>
            <a:solidFill>
              <a:srgbClr val="BF0804"/>
            </a:solidFill>
            <a:ln w="9525" cap="flat" cmpd="sng" algn="ctr">
              <a:solidFill>
                <a:schemeClr val="tx1"/>
              </a:solidFill>
              <a:prstDash val="solid"/>
              <a:round/>
              <a:headEnd type="none" w="med" len="med"/>
              <a:tailEnd type="none" w="med" len="med"/>
            </a:ln>
            <a:effectLst/>
          </p:spPr>
          <p:txBody>
            <a:bodyPr lIns="148523" tIns="74262" rIns="148523" bIns="74262">
              <a:prstTxWarp prst="textNoShape">
                <a:avLst/>
              </a:prstTxWarp>
            </a:bodyPr>
            <a:lstStyle/>
            <a:p>
              <a:pPr algn="ctr" defTabSz="3428863" eaLnBrk="0" fontAlgn="base" hangingPunct="0">
                <a:spcBef>
                  <a:spcPct val="0"/>
                </a:spcBef>
                <a:spcAft>
                  <a:spcPct val="0"/>
                </a:spcAft>
                <a:defRPr/>
              </a:pPr>
              <a:r>
                <a:rPr lang="en-US" sz="4500" dirty="0">
                  <a:solidFill>
                    <a:srgbClr val="FFFFFF"/>
                  </a:solidFill>
                  <a:latin typeface="Times New Roman"/>
                  <a:cs typeface="Times New Roman"/>
                </a:rPr>
                <a:t>METHODS</a:t>
              </a:r>
            </a:p>
          </p:txBody>
        </p:sp>
        <p:sp>
          <p:nvSpPr>
            <p:cNvPr id="44" name="Text Box 23"/>
            <p:cNvSpPr txBox="1">
              <a:spLocks noChangeArrowheads="1"/>
            </p:cNvSpPr>
            <p:nvPr/>
          </p:nvSpPr>
          <p:spPr bwMode="auto">
            <a:xfrm>
              <a:off x="3391512" y="2760951"/>
              <a:ext cx="2474146" cy="1140046"/>
            </a:xfrm>
            <a:prstGeom prst="rect">
              <a:avLst/>
            </a:prstGeom>
            <a:noFill/>
            <a:ln w="9525">
              <a:noFill/>
              <a:miter lim="800000"/>
              <a:headEnd/>
              <a:tailEnd/>
            </a:ln>
          </p:spPr>
          <p:txBody>
            <a:bodyPr wrap="square" lIns="61875" tIns="30938" rIns="61875" bIns="30938">
              <a:prstTxWarp prst="textNoShape">
                <a:avLst/>
              </a:prstTxWarp>
              <a:spAutoFit/>
            </a:bodyPr>
            <a:lstStyle/>
            <a:p>
              <a:pPr defTabSz="3428863" fontAlgn="base">
                <a:spcBef>
                  <a:spcPct val="0"/>
                </a:spcBef>
                <a:spcAft>
                  <a:spcPct val="0"/>
                </a:spcAft>
              </a:pPr>
              <a:r>
                <a:rPr lang="en-US" sz="2250" dirty="0"/>
                <a:t>     </a:t>
              </a:r>
            </a:p>
            <a:p>
              <a:pPr defTabSz="3428863" fontAlgn="base">
                <a:spcBef>
                  <a:spcPct val="0"/>
                </a:spcBef>
                <a:spcAft>
                  <a:spcPct val="0"/>
                </a:spcAft>
              </a:pPr>
              <a:r>
                <a:rPr lang="en-US" sz="2250" dirty="0"/>
                <a:t>     Data was collected twice each week, beginning April 16, 2018 and continuing through May 30, 2018. We observed and recorded the growth progression of our six plants for a total of seven weeks. The characteristics of the plants we measured were branch and blade elongation, the presence of both leaf buds and mature leaves, the presence of flower buds, and the existence and percentage of flowers. No fruit was observed in any of our plants during this time. </a:t>
              </a:r>
            </a:p>
            <a:p>
              <a:pPr defTabSz="3428863" fontAlgn="base">
                <a:spcBef>
                  <a:spcPct val="0"/>
                </a:spcBef>
                <a:spcAft>
                  <a:spcPct val="0"/>
                </a:spcAft>
              </a:pPr>
              <a:r>
                <a:rPr lang="en-US" sz="2250" dirty="0"/>
                <a:t>     We also took weekly temperature readings at around the same time every day. We placed a thermometer at every plant in order to measure its specific micro-climate temperature.</a:t>
              </a:r>
              <a:endParaRPr lang="en-US" sz="3000" dirty="0"/>
            </a:p>
            <a:p>
              <a:pPr marL="660075" indent="-660075" defTabSz="3428863" fontAlgn="base">
                <a:spcBef>
                  <a:spcPct val="0"/>
                </a:spcBef>
                <a:spcAft>
                  <a:spcPct val="0"/>
                </a:spcAft>
                <a:buSzPct val="100000"/>
              </a:pPr>
              <a:endParaRPr lang="en-US" sz="2625" dirty="0">
                <a:latin typeface="Times New Roman"/>
                <a:cs typeface="Times New Roman"/>
              </a:endParaRPr>
            </a:p>
          </p:txBody>
        </p:sp>
      </p:grpSp>
      <p:sp>
        <p:nvSpPr>
          <p:cNvPr id="28" name="Rounded Rectangle 27"/>
          <p:cNvSpPr/>
          <p:nvPr/>
        </p:nvSpPr>
        <p:spPr bwMode="auto">
          <a:xfrm>
            <a:off x="28004460" y="9108362"/>
            <a:ext cx="9882203" cy="995922"/>
          </a:xfrm>
          <a:prstGeom prst="roundRect">
            <a:avLst/>
          </a:prstGeom>
          <a:solidFill>
            <a:srgbClr val="660066"/>
          </a:solidFill>
          <a:ln w="9525" cap="flat" cmpd="sng" algn="ctr">
            <a:solidFill>
              <a:schemeClr val="tx1"/>
            </a:solidFill>
            <a:prstDash val="solid"/>
            <a:round/>
            <a:headEnd type="none" w="med" len="med"/>
            <a:tailEnd type="none" w="med" len="med"/>
          </a:ln>
          <a:effectLst/>
        </p:spPr>
        <p:txBody>
          <a:bodyPr lIns="148523" tIns="74262" rIns="148523" bIns="74262">
            <a:prstTxWarp prst="textNoShape">
              <a:avLst/>
            </a:prstTxWarp>
          </a:bodyPr>
          <a:lstStyle/>
          <a:p>
            <a:pPr algn="ctr" defTabSz="3428863" eaLnBrk="0" fontAlgn="base" hangingPunct="0">
              <a:spcBef>
                <a:spcPct val="0"/>
              </a:spcBef>
              <a:spcAft>
                <a:spcPct val="0"/>
              </a:spcAft>
              <a:defRPr/>
            </a:pPr>
            <a:r>
              <a:rPr lang="en-US" sz="4500" dirty="0">
                <a:solidFill>
                  <a:srgbClr val="FFFFFF"/>
                </a:solidFill>
                <a:latin typeface="Times New Roman"/>
                <a:cs typeface="Times New Roman"/>
              </a:rPr>
              <a:t>CONCLUSIONS/DISCUSSION</a:t>
            </a:r>
            <a:endParaRPr lang="en-US" sz="3750" dirty="0">
              <a:latin typeface="Times New Roman"/>
              <a:cs typeface="Times New Roman"/>
            </a:endParaRPr>
          </a:p>
        </p:txBody>
      </p:sp>
      <p:cxnSp>
        <p:nvCxnSpPr>
          <p:cNvPr id="36" name="Straight Connector 35"/>
          <p:cNvCxnSpPr/>
          <p:nvPr/>
        </p:nvCxnSpPr>
        <p:spPr>
          <a:xfrm>
            <a:off x="6229268" y="7727562"/>
            <a:ext cx="30710115" cy="22088"/>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1" name="Rounded Rectangle 20"/>
          <p:cNvSpPr/>
          <p:nvPr/>
        </p:nvSpPr>
        <p:spPr bwMode="auto">
          <a:xfrm>
            <a:off x="27518414" y="21827204"/>
            <a:ext cx="9997654" cy="899584"/>
          </a:xfrm>
          <a:prstGeom prst="roundRect">
            <a:avLst/>
          </a:prstGeom>
          <a:solidFill>
            <a:srgbClr val="2E93DD">
              <a:alpha val="91000"/>
            </a:srgbClr>
          </a:solidFill>
          <a:ln w="9525" cap="flat" cmpd="sng" algn="ctr">
            <a:solidFill>
              <a:schemeClr val="tx1"/>
            </a:solidFill>
            <a:prstDash val="solid"/>
            <a:round/>
            <a:headEnd type="none" w="med" len="med"/>
            <a:tailEnd type="none" w="med" len="med"/>
          </a:ln>
          <a:effectLst/>
        </p:spPr>
        <p:txBody>
          <a:bodyPr lIns="148523" tIns="74262" rIns="148523" bIns="74262">
            <a:prstTxWarp prst="textNoShape">
              <a:avLst/>
            </a:prstTxWarp>
          </a:bodyPr>
          <a:lstStyle/>
          <a:p>
            <a:pPr algn="ctr" defTabSz="3428863" eaLnBrk="0" fontAlgn="base" hangingPunct="0">
              <a:spcBef>
                <a:spcPct val="0"/>
              </a:spcBef>
              <a:spcAft>
                <a:spcPct val="0"/>
              </a:spcAft>
              <a:defRPr/>
            </a:pPr>
            <a:r>
              <a:rPr lang="en-US" sz="4500" dirty="0">
                <a:solidFill>
                  <a:srgbClr val="FFFFFF"/>
                </a:solidFill>
                <a:latin typeface="Times New Roman"/>
                <a:cs typeface="Times New Roman"/>
              </a:rPr>
              <a:t>REFERENCES</a:t>
            </a:r>
            <a:endParaRPr lang="en-US" sz="3750" dirty="0">
              <a:solidFill>
                <a:srgbClr val="FFFFFF"/>
              </a:solidFill>
              <a:latin typeface="Times New Roman"/>
              <a:cs typeface="Times New Roman"/>
            </a:endParaRPr>
          </a:p>
        </p:txBody>
      </p:sp>
      <p:sp>
        <p:nvSpPr>
          <p:cNvPr id="2" name="TextBox 1"/>
          <p:cNvSpPr txBox="1"/>
          <p:nvPr/>
        </p:nvSpPr>
        <p:spPr>
          <a:xfrm>
            <a:off x="27562377" y="22877974"/>
            <a:ext cx="9953693" cy="4131900"/>
          </a:xfrm>
          <a:prstGeom prst="rect">
            <a:avLst/>
          </a:prstGeom>
          <a:noFill/>
        </p:spPr>
        <p:txBody>
          <a:bodyPr wrap="square" rtlCol="0">
            <a:spAutoFit/>
          </a:bodyPr>
          <a:lstStyle/>
          <a:p>
            <a:pPr defTabSz="3428863" fontAlgn="base">
              <a:spcBef>
                <a:spcPct val="0"/>
              </a:spcBef>
              <a:spcAft>
                <a:spcPct val="0"/>
              </a:spcAft>
            </a:pPr>
            <a:r>
              <a:rPr lang="en-US" sz="1875" spc="-562" dirty="0" err="1"/>
              <a:t>Anadon-Rosell</a:t>
            </a:r>
            <a:r>
              <a:rPr lang="en-US" sz="1875" spc="-562" dirty="0"/>
              <a:t> A, </a:t>
            </a:r>
            <a:r>
              <a:rPr lang="en-US" sz="1875" spc="-562" dirty="0" err="1"/>
              <a:t>Rixen</a:t>
            </a:r>
            <a:r>
              <a:rPr lang="en-US" sz="1875" spc="-562" dirty="0"/>
              <a:t> C, Cherubini P, </a:t>
            </a:r>
            <a:r>
              <a:rPr lang="en-US" sz="1875" spc="-562" dirty="0" err="1"/>
              <a:t>Wipf</a:t>
            </a:r>
            <a:r>
              <a:rPr lang="en-US" sz="1875" spc="-562" dirty="0"/>
              <a:t> S, </a:t>
            </a:r>
            <a:r>
              <a:rPr lang="en-US" sz="1875" spc="-562" dirty="0" err="1"/>
              <a:t>Hagedorn</a:t>
            </a:r>
            <a:r>
              <a:rPr lang="en-US" sz="1875" spc="-562" dirty="0"/>
              <a:t> F, Dawes MA. (2014).</a:t>
            </a:r>
            <a:br>
              <a:rPr lang="en-US" sz="1875" spc="-562" dirty="0"/>
            </a:br>
            <a:r>
              <a:rPr lang="en-US" sz="1875" spc="-562" dirty="0"/>
              <a:t>    Growth and Phenology of Three Dwarf Shrub Species in a Six-Year Soil Warming</a:t>
            </a:r>
            <a:br>
              <a:rPr lang="en-US" sz="1875" spc="-562" dirty="0"/>
            </a:br>
            <a:r>
              <a:rPr lang="en-US" sz="1875" spc="-562" dirty="0"/>
              <a:t>    Experiment at the Alpine </a:t>
            </a:r>
            <a:r>
              <a:rPr lang="en-US" sz="1875" spc="-562" dirty="0" err="1"/>
              <a:t>Treeline</a:t>
            </a:r>
            <a:r>
              <a:rPr lang="en-US" sz="1875" spc="-562" dirty="0"/>
              <a:t>. </a:t>
            </a:r>
            <a:r>
              <a:rPr lang="en-US" sz="1875" spc="-562" dirty="0" err="1"/>
              <a:t>PLoS</a:t>
            </a:r>
            <a:r>
              <a:rPr lang="en-US" sz="1875" spc="-562" dirty="0"/>
              <a:t> ONE 9(6): e100577. https://</a:t>
            </a:r>
            <a:r>
              <a:rPr lang="en-US" sz="1875" spc="-562" dirty="0" err="1"/>
              <a:t>doi.org</a:t>
            </a:r>
            <a:r>
              <a:rPr lang="en-US" sz="1875" spc="-562" dirty="0"/>
              <a:t>/10.1371/</a:t>
            </a:r>
            <a:br>
              <a:rPr lang="en-US" sz="1875" spc="-562" dirty="0"/>
            </a:br>
            <a:r>
              <a:rPr lang="en-US" sz="1875" spc="-562" dirty="0"/>
              <a:t>    journal.pone.0100577</a:t>
            </a:r>
          </a:p>
          <a:p>
            <a:pPr defTabSz="3428863" fontAlgn="base">
              <a:spcBef>
                <a:spcPct val="0"/>
              </a:spcBef>
              <a:spcAft>
                <a:spcPct val="0"/>
              </a:spcAft>
            </a:pPr>
            <a:endParaRPr lang="en-US" sz="1875" spc="-562" dirty="0"/>
          </a:p>
          <a:p>
            <a:pPr defTabSz="3428863" fontAlgn="base">
              <a:spcBef>
                <a:spcPct val="0"/>
              </a:spcBef>
              <a:spcAft>
                <a:spcPct val="0"/>
              </a:spcAft>
            </a:pPr>
            <a:r>
              <a:rPr lang="en-US" sz="1875" spc="-562" dirty="0"/>
              <a:t>Carson, A., A. Ramirez. (2016).</a:t>
            </a:r>
            <a:r>
              <a:rPr lang="en-US" sz="1875" i="1" spc="-562" dirty="0"/>
              <a:t>The Influence of Weather Patterns on the Phenology of </a:t>
            </a:r>
            <a:br>
              <a:rPr lang="en-US" sz="1875" i="1" spc="-562" dirty="0"/>
            </a:br>
            <a:r>
              <a:rPr lang="en-US" sz="1875" i="1" spc="-562" dirty="0"/>
              <a:t>     Quercus garryana</a:t>
            </a:r>
            <a:r>
              <a:rPr lang="en-US" sz="1875" spc="-562" dirty="0"/>
              <a:t>. Botany 213 Phenology Project, unpublished data.</a:t>
            </a:r>
          </a:p>
          <a:p>
            <a:pPr defTabSz="3428863" fontAlgn="base">
              <a:spcBef>
                <a:spcPct val="0"/>
              </a:spcBef>
              <a:spcAft>
                <a:spcPct val="0"/>
              </a:spcAft>
            </a:pPr>
            <a:r>
              <a:rPr lang="en-US" sz="1875" spc="-562" dirty="0"/>
              <a:t> </a:t>
            </a:r>
          </a:p>
          <a:p>
            <a:pPr defTabSz="3428863" fontAlgn="base">
              <a:spcBef>
                <a:spcPct val="0"/>
              </a:spcBef>
              <a:spcAft>
                <a:spcPct val="0"/>
              </a:spcAft>
            </a:pPr>
            <a:r>
              <a:rPr lang="en-US" sz="1875" spc="-562" dirty="0"/>
              <a:t>Cleland, E. E., </a:t>
            </a:r>
            <a:r>
              <a:rPr lang="en-US" sz="1875" spc="-562" dirty="0" err="1"/>
              <a:t>Chuine</a:t>
            </a:r>
            <a:r>
              <a:rPr lang="en-US" sz="1875" spc="-562" dirty="0"/>
              <a:t>, I., </a:t>
            </a:r>
            <a:r>
              <a:rPr lang="en-US" sz="1875" spc="-562" dirty="0" err="1"/>
              <a:t>Menzel</a:t>
            </a:r>
            <a:r>
              <a:rPr lang="en-US" sz="1875" spc="-562" dirty="0"/>
              <a:t>, A., Mooney, H. A., &amp; Schwartz, M. D. (2007, May 02).</a:t>
            </a:r>
            <a:br>
              <a:rPr lang="en-US" sz="1875" spc="-562" dirty="0"/>
            </a:br>
            <a:r>
              <a:rPr lang="en-US" sz="1875" spc="-562" dirty="0"/>
              <a:t>     Shifting plant phenology in response to global change. Retrieved April 09, 2018, from</a:t>
            </a:r>
            <a:br>
              <a:rPr lang="en-US" sz="1875" spc="-562" dirty="0"/>
            </a:br>
            <a:r>
              <a:rPr lang="en-US" sz="1875" spc="-562" dirty="0"/>
              <a:t>     https://</a:t>
            </a:r>
            <a:r>
              <a:rPr lang="en-US" sz="1875" spc="-562" dirty="0" err="1"/>
              <a:t>www.sciencedirect.com</a:t>
            </a:r>
            <a:r>
              <a:rPr lang="en-US" sz="1875" spc="-562" dirty="0"/>
              <a:t>/science/article/</a:t>
            </a:r>
            <a:r>
              <a:rPr lang="en-US" sz="1875" spc="-562" dirty="0" err="1"/>
              <a:t>pii</a:t>
            </a:r>
            <a:r>
              <a:rPr lang="en-US" sz="1875" spc="-562" dirty="0"/>
              <a:t>/S0169534707001309</a:t>
            </a:r>
          </a:p>
          <a:p>
            <a:pPr defTabSz="3428863" fontAlgn="base">
              <a:spcBef>
                <a:spcPct val="0"/>
              </a:spcBef>
              <a:spcAft>
                <a:spcPct val="0"/>
              </a:spcAft>
            </a:pPr>
            <a:r>
              <a:rPr lang="en-US" sz="1875" spc="-562" dirty="0"/>
              <a:t> </a:t>
            </a:r>
          </a:p>
          <a:p>
            <a:pPr defTabSz="3428863" fontAlgn="base">
              <a:spcBef>
                <a:spcPct val="0"/>
              </a:spcBef>
              <a:spcAft>
                <a:spcPct val="0"/>
              </a:spcAft>
            </a:pPr>
            <a:r>
              <a:rPr lang="en-US" sz="1875" spc="-562" dirty="0"/>
              <a:t>Common Trees of the Pacific Northwest. (</a:t>
            </a:r>
            <a:r>
              <a:rPr lang="en-US" sz="1875" spc="-562" dirty="0" err="1"/>
              <a:t>n.d.</a:t>
            </a:r>
            <a:r>
              <a:rPr lang="en-US" sz="1875" spc="-562" dirty="0"/>
              <a:t>). Retrieved from https://</a:t>
            </a:r>
            <a:r>
              <a:rPr lang="en-US" sz="1875" spc="-562" dirty="0" err="1"/>
              <a:t>oregonstate.edu</a:t>
            </a:r>
            <a:r>
              <a:rPr lang="en-US" sz="1875" spc="-562" dirty="0"/>
              <a:t>/</a:t>
            </a:r>
            <a:br>
              <a:rPr lang="en-US" sz="1875" spc="-562" dirty="0"/>
            </a:br>
            <a:r>
              <a:rPr lang="en-US" sz="1875" spc="-562" dirty="0"/>
              <a:t>     trees/</a:t>
            </a:r>
            <a:r>
              <a:rPr lang="en-US" sz="1875" spc="-562" dirty="0" err="1"/>
              <a:t>broadleaf_genera</a:t>
            </a:r>
            <a:r>
              <a:rPr lang="en-US" sz="1875" spc="-562" dirty="0"/>
              <a:t>/species/</a:t>
            </a:r>
            <a:r>
              <a:rPr lang="en-US" sz="1875" spc="-562" dirty="0" err="1"/>
              <a:t>oak_spp.htm</a:t>
            </a:r>
            <a:endParaRPr lang="en-US" sz="1875" spc="-562" dirty="0"/>
          </a:p>
        </p:txBody>
      </p:sp>
      <p:pic>
        <p:nvPicPr>
          <p:cNvPr id="31" name="Picture 30" descr="https://lh5.googleusercontent.com/CDNYrg9LJKANogJZjjs3X5cSaDjguXS-JkS_mntkic2Qo4OoG3i8MACn5Teqkp7TT2RjKrfbJFbC6WMUkuEogxvWwEbrtK0IEpZ3qbnju_-ARml55rfNPcV585nKUTbxIAxO-7uI"/>
          <p:cNvPicPr/>
          <p:nvPr/>
        </p:nvPicPr>
        <p:blipFill>
          <a:blip r:embed="rId4">
            <a:extLst>
              <a:ext uri="{28A0092B-C50C-407E-A947-70E740481C1C}">
                <a14:useLocalDpi xmlns:a14="http://schemas.microsoft.com/office/drawing/2010/main"/>
              </a:ext>
            </a:extLst>
          </a:blip>
          <a:srcRect/>
          <a:stretch>
            <a:fillRect/>
          </a:stretch>
        </p:blipFill>
        <p:spPr bwMode="auto">
          <a:xfrm>
            <a:off x="16033904" y="19609555"/>
            <a:ext cx="10266409" cy="6357979"/>
          </a:xfrm>
          <a:prstGeom prst="rect">
            <a:avLst/>
          </a:prstGeom>
          <a:noFill/>
          <a:ln>
            <a:noFill/>
          </a:ln>
        </p:spPr>
      </p:pic>
      <p:sp>
        <p:nvSpPr>
          <p:cNvPr id="10" name="Rectangle 9"/>
          <p:cNvSpPr/>
          <p:nvPr/>
        </p:nvSpPr>
        <p:spPr>
          <a:xfrm>
            <a:off x="15777282" y="26112899"/>
            <a:ext cx="11533185" cy="957955"/>
          </a:xfrm>
          <a:prstGeom prst="rect">
            <a:avLst/>
          </a:prstGeom>
        </p:spPr>
        <p:txBody>
          <a:bodyPr wrap="square">
            <a:spAutoFit/>
          </a:bodyPr>
          <a:lstStyle/>
          <a:p>
            <a:pPr defTabSz="3428863" fontAlgn="base">
              <a:spcBef>
                <a:spcPct val="0"/>
              </a:spcBef>
              <a:spcAft>
                <a:spcPct val="0"/>
              </a:spcAft>
            </a:pPr>
            <a:r>
              <a:rPr lang="en-US" sz="1875" b="1" dirty="0"/>
              <a:t>Fig. 2 </a:t>
            </a:r>
            <a:r>
              <a:rPr lang="en-US" sz="1875" dirty="0"/>
              <a:t>Temperature in Individual Micro-Climates Effected Species Growth and Development.</a:t>
            </a:r>
          </a:p>
          <a:p>
            <a:pPr defTabSz="3428863" fontAlgn="base">
              <a:spcBef>
                <a:spcPct val="0"/>
              </a:spcBef>
              <a:spcAft>
                <a:spcPct val="0"/>
              </a:spcAft>
            </a:pPr>
            <a:r>
              <a:rPr lang="en-US" sz="3750" dirty="0"/>
              <a:t> </a:t>
            </a:r>
          </a:p>
        </p:txBody>
      </p:sp>
      <p:pic>
        <p:nvPicPr>
          <p:cNvPr id="26" name="Picture 25" descr="https://lh5.googleusercontent.com/FyeVQffejAUoe4MnpTSczPKiqiVwdO2DnovyvAL66uIO0kThZXyzT8uipJJI5hKhXnOWnRjhEwsgFkLjpyRTC7D5bhFPpyvLqiovHvvZqlkLGcdwbcYrOUIkkNlcPbMk-5kVqNOa"/>
          <p:cNvPicPr/>
          <p:nvPr/>
        </p:nvPicPr>
        <p:blipFill>
          <a:blip r:embed="rId5">
            <a:extLst>
              <a:ext uri="{28A0092B-C50C-407E-A947-70E740481C1C}">
                <a14:useLocalDpi xmlns:a14="http://schemas.microsoft.com/office/drawing/2010/main"/>
              </a:ext>
            </a:extLst>
          </a:blip>
          <a:srcRect/>
          <a:stretch>
            <a:fillRect/>
          </a:stretch>
        </p:blipFill>
        <p:spPr bwMode="auto">
          <a:xfrm>
            <a:off x="17402376" y="13271503"/>
            <a:ext cx="8175627" cy="4548192"/>
          </a:xfrm>
          <a:prstGeom prst="rect">
            <a:avLst/>
          </a:prstGeom>
          <a:noFill/>
          <a:ln>
            <a:noFill/>
          </a:ln>
          <a:effectLst/>
        </p:spPr>
      </p:pic>
      <p:sp>
        <p:nvSpPr>
          <p:cNvPr id="5" name="Rectangle 4"/>
          <p:cNvSpPr/>
          <p:nvPr/>
        </p:nvSpPr>
        <p:spPr>
          <a:xfrm>
            <a:off x="16977724" y="17811636"/>
            <a:ext cx="9556748" cy="706732"/>
          </a:xfrm>
          <a:prstGeom prst="rect">
            <a:avLst/>
          </a:prstGeom>
        </p:spPr>
        <p:txBody>
          <a:bodyPr wrap="square">
            <a:spAutoFit/>
          </a:bodyPr>
          <a:lstStyle/>
          <a:p>
            <a:pPr defTabSz="3428863" fontAlgn="base">
              <a:lnSpc>
                <a:spcPct val="70000"/>
              </a:lnSpc>
              <a:spcBef>
                <a:spcPct val="0"/>
              </a:spcBef>
              <a:spcAft>
                <a:spcPct val="0"/>
              </a:spcAft>
            </a:pPr>
            <a:r>
              <a:rPr lang="en-US" sz="1875" b="1" dirty="0"/>
              <a:t>Fig. 1 </a:t>
            </a:r>
            <a:r>
              <a:rPr lang="en-US" sz="1875" dirty="0"/>
              <a:t>LCC Map of Native Plant Landscape Plan, Phenological Study Plant</a:t>
            </a:r>
            <a:br>
              <a:rPr lang="en-US" sz="1875" dirty="0"/>
            </a:br>
            <a:r>
              <a:rPr lang="en-US" sz="1875" dirty="0"/>
              <a:t>           Locations.</a:t>
            </a:r>
            <a:r>
              <a:rPr lang="en-US" sz="3750" b="1" dirty="0"/>
              <a:t> </a:t>
            </a:r>
            <a:endParaRPr lang="en-US" sz="3750" dirty="0"/>
          </a:p>
        </p:txBody>
      </p:sp>
      <p:sp>
        <p:nvSpPr>
          <p:cNvPr id="6" name="Rectangle 5"/>
          <p:cNvSpPr/>
          <p:nvPr/>
        </p:nvSpPr>
        <p:spPr>
          <a:xfrm>
            <a:off x="16977718" y="10108409"/>
            <a:ext cx="9882192" cy="2862322"/>
          </a:xfrm>
          <a:prstGeom prst="rect">
            <a:avLst/>
          </a:prstGeom>
        </p:spPr>
        <p:txBody>
          <a:bodyPr wrap="square">
            <a:spAutoFit/>
          </a:bodyPr>
          <a:lstStyle/>
          <a:p>
            <a:pPr defTabSz="3428863" fontAlgn="base">
              <a:spcBef>
                <a:spcPct val="0"/>
              </a:spcBef>
              <a:spcAft>
                <a:spcPct val="0"/>
              </a:spcAft>
            </a:pPr>
            <a:r>
              <a:rPr lang="en-US" sz="2250" dirty="0"/>
              <a:t>     According to our data (Fig. 2 below) the </a:t>
            </a:r>
            <a:r>
              <a:rPr lang="en-US" sz="2250" i="1" dirty="0" err="1"/>
              <a:t>Sidalcea</a:t>
            </a:r>
            <a:r>
              <a:rPr lang="en-US" sz="2250" i="1" dirty="0"/>
              <a:t> </a:t>
            </a:r>
            <a:r>
              <a:rPr lang="en-US" sz="2250" i="1" dirty="0" err="1"/>
              <a:t>cusickii</a:t>
            </a:r>
            <a:r>
              <a:rPr lang="en-US" sz="2250" dirty="0"/>
              <a:t> (</a:t>
            </a:r>
            <a:r>
              <a:rPr lang="en-US" sz="2250" dirty="0" err="1"/>
              <a:t>checkermallow</a:t>
            </a:r>
            <a:r>
              <a:rPr lang="en-US" sz="2250" dirty="0"/>
              <a:t>) growing in the north woodland developed faster than the </a:t>
            </a:r>
            <a:r>
              <a:rPr lang="en-US" sz="2250" i="1" dirty="0" err="1"/>
              <a:t>Sidalcea</a:t>
            </a:r>
            <a:r>
              <a:rPr lang="en-US" sz="2250" i="1" dirty="0"/>
              <a:t> </a:t>
            </a:r>
            <a:r>
              <a:rPr lang="en-US" sz="2250" i="1" dirty="0" err="1"/>
              <a:t>cusickii</a:t>
            </a:r>
            <a:r>
              <a:rPr lang="en-US" sz="2250" dirty="0"/>
              <a:t> in the south terrace. The </a:t>
            </a:r>
            <a:r>
              <a:rPr lang="en-US" sz="2250" i="1" dirty="0" err="1"/>
              <a:t>Philadelphus</a:t>
            </a:r>
            <a:r>
              <a:rPr lang="en-US" sz="2250" i="1" dirty="0"/>
              <a:t> </a:t>
            </a:r>
            <a:r>
              <a:rPr lang="en-US" sz="2250" i="1" dirty="0" err="1"/>
              <a:t>lewisii</a:t>
            </a:r>
            <a:r>
              <a:rPr lang="en-US" sz="2250" dirty="0"/>
              <a:t> (mock orange) in the west woodland out performed the one in the north woodland. Of the two </a:t>
            </a:r>
            <a:r>
              <a:rPr lang="en-US" sz="2250" i="1" dirty="0" err="1"/>
              <a:t>Quercus</a:t>
            </a:r>
            <a:r>
              <a:rPr lang="en-US" sz="2250" i="1" dirty="0"/>
              <a:t> </a:t>
            </a:r>
            <a:r>
              <a:rPr lang="en-US" sz="2250" i="1" dirty="0" err="1"/>
              <a:t>garryana</a:t>
            </a:r>
            <a:r>
              <a:rPr lang="en-US" sz="2250" i="1" dirty="0"/>
              <a:t> </a:t>
            </a:r>
            <a:r>
              <a:rPr lang="en-US" sz="2250" dirty="0"/>
              <a:t>(Oregon white oak) trees we observed, the oak in the west woodland developed faster than the other one in the south meadow.  As a whole, the plants in the west woodland grew to maturity faster than the other microclimates.</a:t>
            </a:r>
            <a:endParaRPr lang="en-US" sz="3750" dirty="0"/>
          </a:p>
        </p:txBody>
      </p:sp>
      <p:pic>
        <p:nvPicPr>
          <p:cNvPr id="25" name="Picture 24" descr="nsf1.ti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389949" y="1802481"/>
            <a:ext cx="2234424" cy="2247340"/>
          </a:xfrm>
          <a:prstGeom prst="rect">
            <a:avLst/>
          </a:prstGeom>
        </p:spPr>
      </p:pic>
      <p:sp>
        <p:nvSpPr>
          <p:cNvPr id="27" name="TextBox 26"/>
          <p:cNvSpPr txBox="1"/>
          <p:nvPr/>
        </p:nvSpPr>
        <p:spPr>
          <a:xfrm>
            <a:off x="33737360" y="4500428"/>
            <a:ext cx="3087641" cy="990336"/>
          </a:xfrm>
          <a:prstGeom prst="rect">
            <a:avLst/>
          </a:prstGeom>
          <a:noFill/>
        </p:spPr>
        <p:txBody>
          <a:bodyPr wrap="square" rtlCol="0">
            <a:spAutoFit/>
          </a:bodyPr>
          <a:lstStyle/>
          <a:p>
            <a:pPr algn="r"/>
            <a:r>
              <a:rPr lang="en-US" sz="1167" dirty="0"/>
              <a:t>Partially funded by: gr</a:t>
            </a:r>
          </a:p>
          <a:p>
            <a:pPr algn="r"/>
            <a:r>
              <a:rPr lang="en-US" sz="1167" dirty="0"/>
              <a:t>ant 1505081 “Tipping the Scale: Engaging Community College Science Faculty and Students in Course-Based Research Experiences (CBRE) </a:t>
            </a:r>
          </a:p>
        </p:txBody>
      </p:sp>
      <p:pic>
        <p:nvPicPr>
          <p:cNvPr id="32" name="Picture 3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360295" y="3043951"/>
            <a:ext cx="3202239" cy="1136009"/>
          </a:xfrm>
          <a:prstGeom prst="rect">
            <a:avLst/>
          </a:prstGeom>
        </p:spPr>
      </p:pic>
    </p:spTree>
    <p:extLst>
      <p:ext uri="{BB962C8B-B14F-4D97-AF65-F5344CB8AC3E}">
        <p14:creationId xmlns:p14="http://schemas.microsoft.com/office/powerpoint/2010/main" val="1094417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ext Box 25"/>
          <p:cNvSpPr txBox="1">
            <a:spLocks noChangeArrowheads="1"/>
          </p:cNvSpPr>
          <p:nvPr/>
        </p:nvSpPr>
        <p:spPr bwMode="auto">
          <a:xfrm>
            <a:off x="4464248" y="7163038"/>
            <a:ext cx="11502338" cy="20751768"/>
          </a:xfrm>
          <a:prstGeom prst="rect">
            <a:avLst/>
          </a:prstGeom>
          <a:solidFill>
            <a:srgbClr val="FFFFFF"/>
          </a:solidFill>
          <a:ln w="9525">
            <a:noFill/>
            <a:miter lim="800000"/>
            <a:headEnd/>
            <a:tailEnd/>
          </a:ln>
        </p:spPr>
        <p:txBody>
          <a:bodyPr wrap="square" lIns="148523" tIns="74262" rIns="148523" bIns="74262">
            <a:prstTxWarp prst="textNoShape">
              <a:avLst/>
            </a:prstTxWarp>
            <a:spAutoFit/>
          </a:bodyPr>
          <a:lstStyle/>
          <a:p>
            <a:pPr marL="716803" indent="-716803" defTabSz="3428863" fontAlgn="base">
              <a:spcBef>
                <a:spcPct val="0"/>
              </a:spcBef>
              <a:spcAft>
                <a:spcPct val="0"/>
              </a:spcAft>
              <a:buSzPct val="100000"/>
            </a:pPr>
            <a:r>
              <a:rPr lang="en-US" sz="3000" dirty="0"/>
              <a:t>		</a:t>
            </a:r>
            <a:r>
              <a:rPr lang="en-US" sz="2625" dirty="0">
                <a:latin typeface="Times New Roman" panose="02020603050405020304" pitchFamily="18" charset="0"/>
                <a:cs typeface="Times New Roman" panose="02020603050405020304" pitchFamily="18" charset="0"/>
              </a:rPr>
              <a:t>Phenology can help us understand  the key seasonal changes in plants and animals and relationship with weather and their climate (USA). The LCC campus has a wide array of herbs, flowers, shrubs, and trees native to the Pacific Northwest.  In our research we observed the </a:t>
            </a:r>
            <a:r>
              <a:rPr lang="en-US" sz="2625" dirty="0" err="1">
                <a:latin typeface="Times New Roman" panose="02020603050405020304" pitchFamily="18" charset="0"/>
                <a:cs typeface="Times New Roman" panose="02020603050405020304" pitchFamily="18" charset="0"/>
              </a:rPr>
              <a:t>phenological</a:t>
            </a:r>
            <a:r>
              <a:rPr lang="en-US" sz="2625" dirty="0">
                <a:latin typeface="Times New Roman" panose="02020603050405020304" pitchFamily="18" charset="0"/>
                <a:cs typeface="Times New Roman" panose="02020603050405020304" pitchFamily="18" charset="0"/>
              </a:rPr>
              <a:t> development of </a:t>
            </a:r>
            <a:r>
              <a:rPr lang="en-US" sz="2625" i="1" dirty="0" err="1">
                <a:latin typeface="Times New Roman" panose="02020603050405020304" pitchFamily="18" charset="0"/>
                <a:cs typeface="Times New Roman" panose="02020603050405020304" pitchFamily="18" charset="0"/>
              </a:rPr>
              <a:t>Ribes</a:t>
            </a:r>
            <a:r>
              <a:rPr lang="en-US" sz="2625" i="1" dirty="0">
                <a:latin typeface="Times New Roman" panose="02020603050405020304" pitchFamily="18" charset="0"/>
                <a:cs typeface="Times New Roman" panose="02020603050405020304" pitchFamily="18" charset="0"/>
              </a:rPr>
              <a:t> </a:t>
            </a:r>
            <a:r>
              <a:rPr lang="en-US" sz="2625" i="1" dirty="0" err="1">
                <a:latin typeface="Times New Roman" panose="02020603050405020304" pitchFamily="18" charset="0"/>
                <a:cs typeface="Times New Roman" panose="02020603050405020304" pitchFamily="18" charset="0"/>
              </a:rPr>
              <a:t>sanguineum</a:t>
            </a:r>
            <a:r>
              <a:rPr lang="en-US" sz="2625" dirty="0">
                <a:latin typeface="Times New Roman" panose="02020603050405020304" pitchFamily="18" charset="0"/>
                <a:cs typeface="Times New Roman" panose="02020603050405020304" pitchFamily="18" charset="0"/>
              </a:rPr>
              <a:t>, </a:t>
            </a:r>
            <a:r>
              <a:rPr lang="en-US" sz="2625" i="1" dirty="0">
                <a:latin typeface="Times New Roman" panose="02020603050405020304" pitchFamily="18" charset="0"/>
                <a:cs typeface="Times New Roman" panose="02020603050405020304" pitchFamily="18" charset="0"/>
              </a:rPr>
              <a:t>Sidalcea </a:t>
            </a:r>
            <a:r>
              <a:rPr lang="en-US" sz="2625" i="1" dirty="0" err="1">
                <a:latin typeface="Times New Roman" panose="02020603050405020304" pitchFamily="18" charset="0"/>
                <a:cs typeface="Times New Roman" panose="02020603050405020304" pitchFamily="18" charset="0"/>
              </a:rPr>
              <a:t>cusickii</a:t>
            </a:r>
            <a:r>
              <a:rPr lang="en-US" sz="2625" dirty="0">
                <a:latin typeface="Times New Roman" panose="02020603050405020304" pitchFamily="18" charset="0"/>
                <a:cs typeface="Times New Roman" panose="02020603050405020304" pitchFamily="18" charset="0"/>
              </a:rPr>
              <a:t>, and </a:t>
            </a:r>
            <a:r>
              <a:rPr lang="en-US" sz="2625" i="1" dirty="0">
                <a:latin typeface="Times New Roman" panose="02020603050405020304" pitchFamily="18" charset="0"/>
                <a:cs typeface="Times New Roman" panose="02020603050405020304" pitchFamily="18" charset="0"/>
              </a:rPr>
              <a:t>Acer </a:t>
            </a:r>
            <a:r>
              <a:rPr lang="en-US" sz="2625" i="1" dirty="0" err="1">
                <a:latin typeface="Times New Roman" panose="02020603050405020304" pitchFamily="18" charset="0"/>
                <a:cs typeface="Times New Roman" panose="02020603050405020304" pitchFamily="18" charset="0"/>
              </a:rPr>
              <a:t>macrophyllum</a:t>
            </a:r>
            <a:r>
              <a:rPr lang="en-US" sz="2625" i="1" dirty="0">
                <a:latin typeface="Times New Roman" panose="02020603050405020304" pitchFamily="18" charset="0"/>
                <a:cs typeface="Times New Roman" panose="02020603050405020304" pitchFamily="18" charset="0"/>
              </a:rPr>
              <a:t> </a:t>
            </a:r>
            <a:r>
              <a:rPr lang="en-US" sz="2625" dirty="0">
                <a:latin typeface="Times New Roman" panose="02020603050405020304" pitchFamily="18" charset="0"/>
                <a:cs typeface="Times New Roman" panose="02020603050405020304" pitchFamily="18" charset="0"/>
              </a:rPr>
              <a:t>in correlation to the amount of precipitation in the Spring 2018 growing season on the LCC campus. With the knowledge obtained we can propose that the amount of precipitation during this spring season will influence the vegetative growth of the plants studied</a:t>
            </a:r>
            <a:r>
              <a:rPr lang="en-US" sz="2625" i="1" dirty="0">
                <a:latin typeface="Times New Roman" panose="02020603050405020304" pitchFamily="18" charset="0"/>
                <a:cs typeface="Times New Roman" panose="02020603050405020304" pitchFamily="18" charset="0"/>
              </a:rPr>
              <a:t>.</a:t>
            </a:r>
            <a:r>
              <a:rPr lang="en-US" sz="2625" dirty="0">
                <a:latin typeface="Times New Roman" panose="02020603050405020304" pitchFamily="18" charset="0"/>
                <a:cs typeface="Times New Roman" panose="02020603050405020304" pitchFamily="18" charset="0"/>
              </a:rPr>
              <a:t> Our independent variable is the amount precipitation and our dependent variables include the vegetative growth (leaf development, leaf buds), and flowering time (% of flowers open, buds, fruit development) of the plant species observed. Based on our variables, we predict that the flowering and vegetative growth of the </a:t>
            </a:r>
            <a:r>
              <a:rPr lang="en-US" sz="2625" i="1" dirty="0">
                <a:latin typeface="Times New Roman" panose="02020603050405020304" pitchFamily="18" charset="0"/>
                <a:cs typeface="Times New Roman" panose="02020603050405020304" pitchFamily="18" charset="0"/>
              </a:rPr>
              <a:t>Sidalcea </a:t>
            </a:r>
            <a:r>
              <a:rPr lang="en-US" sz="2625" i="1" dirty="0" err="1">
                <a:latin typeface="Times New Roman" panose="02020603050405020304" pitchFamily="18" charset="0"/>
                <a:cs typeface="Times New Roman" panose="02020603050405020304" pitchFamily="18" charset="0"/>
              </a:rPr>
              <a:t>cusickii</a:t>
            </a:r>
            <a:r>
              <a:rPr lang="en-US" sz="2625" i="1" dirty="0">
                <a:latin typeface="Times New Roman" panose="02020603050405020304" pitchFamily="18" charset="0"/>
                <a:cs typeface="Times New Roman" panose="02020603050405020304" pitchFamily="18" charset="0"/>
              </a:rPr>
              <a:t> </a:t>
            </a:r>
            <a:r>
              <a:rPr lang="en-US" sz="2625" dirty="0">
                <a:latin typeface="Times New Roman" panose="02020603050405020304" pitchFamily="18" charset="0"/>
                <a:cs typeface="Times New Roman" panose="02020603050405020304" pitchFamily="18" charset="0"/>
              </a:rPr>
              <a:t>and the</a:t>
            </a:r>
            <a:r>
              <a:rPr lang="en-US" sz="2625" i="1" dirty="0">
                <a:latin typeface="Times New Roman" panose="02020603050405020304" pitchFamily="18" charset="0"/>
                <a:cs typeface="Times New Roman" panose="02020603050405020304" pitchFamily="18" charset="0"/>
              </a:rPr>
              <a:t> </a:t>
            </a:r>
            <a:r>
              <a:rPr lang="en-US" sz="2625" i="1" dirty="0" err="1">
                <a:latin typeface="Times New Roman" panose="02020603050405020304" pitchFamily="18" charset="0"/>
                <a:cs typeface="Times New Roman" panose="02020603050405020304" pitchFamily="18" charset="0"/>
              </a:rPr>
              <a:t>Ribes</a:t>
            </a:r>
            <a:r>
              <a:rPr lang="en-US" sz="2625" i="1" dirty="0">
                <a:latin typeface="Times New Roman" panose="02020603050405020304" pitchFamily="18" charset="0"/>
                <a:cs typeface="Times New Roman" panose="02020603050405020304" pitchFamily="18" charset="0"/>
              </a:rPr>
              <a:t> </a:t>
            </a:r>
            <a:r>
              <a:rPr lang="en-US" sz="2625" i="1" dirty="0" err="1">
                <a:latin typeface="Times New Roman" panose="02020603050405020304" pitchFamily="18" charset="0"/>
                <a:cs typeface="Times New Roman" panose="02020603050405020304" pitchFamily="18" charset="0"/>
              </a:rPr>
              <a:t>sanguineum</a:t>
            </a:r>
            <a:r>
              <a:rPr lang="en-US" sz="2625" i="1" dirty="0">
                <a:latin typeface="Times New Roman" panose="02020603050405020304" pitchFamily="18" charset="0"/>
                <a:cs typeface="Times New Roman" panose="02020603050405020304" pitchFamily="18" charset="0"/>
              </a:rPr>
              <a:t> </a:t>
            </a:r>
            <a:r>
              <a:rPr lang="en-US" sz="2625" dirty="0">
                <a:latin typeface="Times New Roman" panose="02020603050405020304" pitchFamily="18" charset="0"/>
                <a:cs typeface="Times New Roman" panose="02020603050405020304" pitchFamily="18" charset="0"/>
              </a:rPr>
              <a:t>will mature later than the previous spring seasons based on the increased precipitation this season. We also predict that the flowering and vegetative growth for the </a:t>
            </a:r>
            <a:r>
              <a:rPr lang="en-US" sz="2625" i="1" dirty="0">
                <a:latin typeface="Times New Roman" panose="02020603050405020304" pitchFamily="18" charset="0"/>
                <a:cs typeface="Times New Roman" panose="02020603050405020304" pitchFamily="18" charset="0"/>
              </a:rPr>
              <a:t>Acer </a:t>
            </a:r>
            <a:r>
              <a:rPr lang="en-US" sz="2625" i="1" dirty="0" err="1">
                <a:latin typeface="Times New Roman" panose="02020603050405020304" pitchFamily="18" charset="0"/>
                <a:cs typeface="Times New Roman" panose="02020603050405020304" pitchFamily="18" charset="0"/>
              </a:rPr>
              <a:t>macrophyllum</a:t>
            </a:r>
            <a:r>
              <a:rPr lang="en-US" sz="2625" dirty="0">
                <a:latin typeface="Times New Roman" panose="02020603050405020304" pitchFamily="18" charset="0"/>
                <a:cs typeface="Times New Roman" panose="02020603050405020304" pitchFamily="18" charset="0"/>
              </a:rPr>
              <a:t> will mature at a regular and consistent rate based on the data shown from previous spring seasons.</a:t>
            </a:r>
          </a:p>
          <a:p>
            <a:pPr marL="716803" indent="-716803" defTabSz="3428863" fontAlgn="base">
              <a:spcBef>
                <a:spcPct val="0"/>
              </a:spcBef>
              <a:spcAft>
                <a:spcPct val="0"/>
              </a:spcAft>
              <a:buSzPct val="100000"/>
            </a:pPr>
            <a:r>
              <a:rPr lang="en-US" sz="2625" dirty="0">
                <a:latin typeface="Times New Roman" panose="02020603050405020304" pitchFamily="18" charset="0"/>
                <a:cs typeface="Times New Roman" panose="02020603050405020304" pitchFamily="18" charset="0"/>
              </a:rPr>
              <a:t>		</a:t>
            </a:r>
            <a:r>
              <a:rPr lang="en-US" sz="2625" i="1" dirty="0">
                <a:latin typeface="Times New Roman" panose="02020603050405020304" pitchFamily="18" charset="0"/>
                <a:cs typeface="Times New Roman" panose="02020603050405020304" pitchFamily="18" charset="0"/>
              </a:rPr>
              <a:t>Sidalcea </a:t>
            </a:r>
            <a:r>
              <a:rPr lang="en-US" sz="2625" i="1" dirty="0" err="1">
                <a:latin typeface="Times New Roman" panose="02020603050405020304" pitchFamily="18" charset="0"/>
                <a:cs typeface="Times New Roman" panose="02020603050405020304" pitchFamily="18" charset="0"/>
              </a:rPr>
              <a:t>cusickii</a:t>
            </a:r>
            <a:r>
              <a:rPr lang="en-US" sz="2625" dirty="0">
                <a:latin typeface="Times New Roman" panose="02020603050405020304" pitchFamily="18" charset="0"/>
                <a:cs typeface="Times New Roman" panose="02020603050405020304" pitchFamily="18" charset="0"/>
              </a:rPr>
              <a:t>, or </a:t>
            </a:r>
            <a:r>
              <a:rPr lang="en-US" sz="2625" dirty="0" err="1">
                <a:latin typeface="Times New Roman" panose="02020603050405020304" pitchFamily="18" charset="0"/>
                <a:cs typeface="Times New Roman" panose="02020603050405020304" pitchFamily="18" charset="0"/>
              </a:rPr>
              <a:t>Checkermallow</a:t>
            </a:r>
            <a:r>
              <a:rPr lang="en-US" sz="2625" dirty="0">
                <a:latin typeface="Times New Roman" panose="02020603050405020304" pitchFamily="18" charset="0"/>
                <a:cs typeface="Times New Roman" panose="02020603050405020304" pitchFamily="18" charset="0"/>
              </a:rPr>
              <a:t>, is a perennial herb in the </a:t>
            </a:r>
            <a:r>
              <a:rPr lang="en-US" sz="2625" dirty="0" err="1">
                <a:latin typeface="Times New Roman" panose="02020603050405020304" pitchFamily="18" charset="0"/>
                <a:cs typeface="Times New Roman" panose="02020603050405020304" pitchFamily="18" charset="0"/>
              </a:rPr>
              <a:t>Malvaceae</a:t>
            </a:r>
            <a:r>
              <a:rPr lang="en-US" sz="2625" dirty="0">
                <a:latin typeface="Times New Roman" panose="02020603050405020304" pitchFamily="18" charset="0"/>
                <a:cs typeface="Times New Roman" panose="02020603050405020304" pitchFamily="18" charset="0"/>
              </a:rPr>
              <a:t> family with simple alternate leaves, commonly </a:t>
            </a:r>
            <a:r>
              <a:rPr lang="en-US" sz="2625" dirty="0" err="1">
                <a:latin typeface="Times New Roman" panose="02020603050405020304" pitchFamily="18" charset="0"/>
                <a:cs typeface="Times New Roman" panose="02020603050405020304" pitchFamily="18" charset="0"/>
              </a:rPr>
              <a:t>palmately</a:t>
            </a:r>
            <a:r>
              <a:rPr lang="en-US" sz="2625" dirty="0">
                <a:latin typeface="Times New Roman" panose="02020603050405020304" pitchFamily="18" charset="0"/>
                <a:cs typeface="Times New Roman" panose="02020603050405020304" pitchFamily="18" charset="0"/>
              </a:rPr>
              <a:t> lobbed. It can grow to be 5 ft. in height and is native to Western North America where it grows in wet meadows, marshes and forest edges 0-9800 ft. Flowers are pollinated by a variety of bees, wasps, flies and beetles (Hitchcock et al). </a:t>
            </a:r>
            <a:r>
              <a:rPr lang="en-US" sz="2625" i="1" dirty="0" err="1">
                <a:latin typeface="Times New Roman" panose="02020603050405020304" pitchFamily="18" charset="0"/>
                <a:cs typeface="Times New Roman" panose="02020603050405020304" pitchFamily="18" charset="0"/>
              </a:rPr>
              <a:t>Ribes</a:t>
            </a:r>
            <a:r>
              <a:rPr lang="en-US" sz="2625" i="1" dirty="0">
                <a:latin typeface="Times New Roman" panose="02020603050405020304" pitchFamily="18" charset="0"/>
                <a:cs typeface="Times New Roman" panose="02020603050405020304" pitchFamily="18" charset="0"/>
              </a:rPr>
              <a:t> </a:t>
            </a:r>
            <a:r>
              <a:rPr lang="en-US" sz="2625" i="1" dirty="0" err="1">
                <a:latin typeface="Times New Roman" panose="02020603050405020304" pitchFamily="18" charset="0"/>
                <a:cs typeface="Times New Roman" panose="02020603050405020304" pitchFamily="18" charset="0"/>
              </a:rPr>
              <a:t>sanguineum</a:t>
            </a:r>
            <a:r>
              <a:rPr lang="en-US" sz="2625" dirty="0">
                <a:latin typeface="Times New Roman" panose="02020603050405020304" pitchFamily="18" charset="0"/>
                <a:cs typeface="Times New Roman" panose="02020603050405020304" pitchFamily="18" charset="0"/>
              </a:rPr>
              <a:t>, or red flowering currant, is a deciduous shrub in the </a:t>
            </a:r>
            <a:r>
              <a:rPr lang="en-US" sz="2625" dirty="0" err="1">
                <a:latin typeface="Times New Roman" panose="02020603050405020304" pitchFamily="18" charset="0"/>
                <a:cs typeface="Times New Roman" panose="02020603050405020304" pitchFamily="18" charset="0"/>
              </a:rPr>
              <a:t>Grossulariaceae</a:t>
            </a:r>
            <a:r>
              <a:rPr lang="en-US" sz="2625" dirty="0">
                <a:latin typeface="Times New Roman" panose="02020603050405020304" pitchFamily="18" charset="0"/>
                <a:cs typeface="Times New Roman" panose="02020603050405020304" pitchFamily="18" charset="0"/>
              </a:rPr>
              <a:t> family with simple alternate </a:t>
            </a:r>
            <a:r>
              <a:rPr lang="en-US" sz="2625" dirty="0" err="1">
                <a:latin typeface="Times New Roman" panose="02020603050405020304" pitchFamily="18" charset="0"/>
                <a:cs typeface="Times New Roman" panose="02020603050405020304" pitchFamily="18" charset="0"/>
              </a:rPr>
              <a:t>palmately</a:t>
            </a:r>
            <a:r>
              <a:rPr lang="en-US" sz="2625" dirty="0">
                <a:latin typeface="Times New Roman" panose="02020603050405020304" pitchFamily="18" charset="0"/>
                <a:cs typeface="Times New Roman" panose="02020603050405020304" pitchFamily="18" charset="0"/>
              </a:rPr>
              <a:t> lobbed leaves that can grow to be 8 ft. tall. Native to Western North America, it grows by forest edges and clear-cuts. </a:t>
            </a:r>
            <a:r>
              <a:rPr lang="en-US" sz="2625" i="1" dirty="0" err="1">
                <a:latin typeface="Times New Roman" panose="02020603050405020304" pitchFamily="18" charset="0"/>
                <a:cs typeface="Times New Roman" panose="02020603050405020304" pitchFamily="18" charset="0"/>
              </a:rPr>
              <a:t>Ribes</a:t>
            </a:r>
            <a:r>
              <a:rPr lang="en-US" sz="2625" dirty="0">
                <a:latin typeface="Times New Roman" panose="02020603050405020304" pitchFamily="18" charset="0"/>
                <a:cs typeface="Times New Roman" panose="02020603050405020304" pitchFamily="18" charset="0"/>
              </a:rPr>
              <a:t> produces </a:t>
            </a:r>
            <a:r>
              <a:rPr lang="en-US" sz="2625" dirty="0" err="1">
                <a:latin typeface="Times New Roman" panose="02020603050405020304" pitchFamily="18" charset="0"/>
                <a:cs typeface="Times New Roman" panose="02020603050405020304" pitchFamily="18" charset="0"/>
              </a:rPr>
              <a:t>globose</a:t>
            </a:r>
            <a:r>
              <a:rPr lang="en-US" sz="2625" dirty="0">
                <a:latin typeface="Times New Roman" panose="02020603050405020304" pitchFamily="18" charset="0"/>
                <a:cs typeface="Times New Roman" panose="02020603050405020304" pitchFamily="18" charset="0"/>
              </a:rPr>
              <a:t> shaped berries that ripen by late July to August and are edible. Bees, hummingbirds and butterflies pollinate this shrub (Hitchcock et al)</a:t>
            </a:r>
            <a:r>
              <a:rPr lang="en-US" sz="2625" i="1" dirty="0">
                <a:latin typeface="Times New Roman" panose="02020603050405020304" pitchFamily="18" charset="0"/>
                <a:cs typeface="Times New Roman" panose="02020603050405020304" pitchFamily="18" charset="0"/>
              </a:rPr>
              <a:t>. Acer </a:t>
            </a:r>
            <a:r>
              <a:rPr lang="en-US" sz="2625" i="1" dirty="0" err="1">
                <a:latin typeface="Times New Roman" panose="02020603050405020304" pitchFamily="18" charset="0"/>
                <a:cs typeface="Times New Roman" panose="02020603050405020304" pitchFamily="18" charset="0"/>
              </a:rPr>
              <a:t>macrophyllum</a:t>
            </a:r>
            <a:r>
              <a:rPr lang="en-US" sz="2625" dirty="0">
                <a:latin typeface="Times New Roman" panose="02020603050405020304" pitchFamily="18" charset="0"/>
                <a:cs typeface="Times New Roman" panose="02020603050405020304" pitchFamily="18" charset="0"/>
              </a:rPr>
              <a:t>, or big leaf maple, is a large deciduous tree in the </a:t>
            </a:r>
            <a:r>
              <a:rPr lang="en-US" sz="2625" dirty="0" err="1">
                <a:latin typeface="Times New Roman" panose="02020603050405020304" pitchFamily="18" charset="0"/>
                <a:cs typeface="Times New Roman" panose="02020603050405020304" pitchFamily="18" charset="0"/>
              </a:rPr>
              <a:t>Aceraceae</a:t>
            </a:r>
            <a:r>
              <a:rPr lang="en-US" sz="2625" dirty="0">
                <a:latin typeface="Times New Roman" panose="02020603050405020304" pitchFamily="18" charset="0"/>
                <a:cs typeface="Times New Roman" panose="02020603050405020304" pitchFamily="18" charset="0"/>
              </a:rPr>
              <a:t> family that matures in height at 60 feet and is native to Western North America. It has schizocarp fruits and grows in moist, well-drained soils from valley bottomlands up to mountains. Its compound leaves grow opposite and are mostly </a:t>
            </a:r>
            <a:r>
              <a:rPr lang="en-US" sz="2625" dirty="0" err="1">
                <a:latin typeface="Times New Roman" panose="02020603050405020304" pitchFamily="18" charset="0"/>
                <a:cs typeface="Times New Roman" panose="02020603050405020304" pitchFamily="18" charset="0"/>
              </a:rPr>
              <a:t>palmately</a:t>
            </a:r>
            <a:r>
              <a:rPr lang="en-US" sz="2625" dirty="0">
                <a:latin typeface="Times New Roman" panose="02020603050405020304" pitchFamily="18" charset="0"/>
                <a:cs typeface="Times New Roman" panose="02020603050405020304" pitchFamily="18" charset="0"/>
              </a:rPr>
              <a:t> lobbed. Its yellow flowers grow on </a:t>
            </a:r>
            <a:r>
              <a:rPr lang="en-US" sz="2625" dirty="0" err="1">
                <a:latin typeface="Times New Roman" panose="02020603050405020304" pitchFamily="18" charset="0"/>
                <a:cs typeface="Times New Roman" panose="02020603050405020304" pitchFamily="18" charset="0"/>
              </a:rPr>
              <a:t>corymbose</a:t>
            </a:r>
            <a:r>
              <a:rPr lang="en-US" sz="2625" dirty="0">
                <a:latin typeface="Times New Roman" panose="02020603050405020304" pitchFamily="18" charset="0"/>
                <a:cs typeface="Times New Roman" panose="02020603050405020304" pitchFamily="18" charset="0"/>
              </a:rPr>
              <a:t> branches (Vascular Plants of Lane Country Oregon).</a:t>
            </a:r>
          </a:p>
          <a:p>
            <a:pPr marL="716803" indent="-716803" defTabSz="3428863" fontAlgn="base">
              <a:spcBef>
                <a:spcPct val="0"/>
              </a:spcBef>
              <a:spcAft>
                <a:spcPct val="0"/>
              </a:spcAft>
              <a:buSzPct val="100000"/>
            </a:pPr>
            <a:endParaRPr lang="en-US" sz="2625" dirty="0">
              <a:latin typeface="Times New Roman" panose="02020603050405020304" pitchFamily="18" charset="0"/>
              <a:cs typeface="Times New Roman" panose="02020603050405020304" pitchFamily="18" charset="0"/>
            </a:endParaRPr>
          </a:p>
          <a:p>
            <a:pPr marL="716803" indent="-716803" defTabSz="3428863" fontAlgn="base">
              <a:spcBef>
                <a:spcPct val="0"/>
              </a:spcBef>
              <a:spcAft>
                <a:spcPct val="0"/>
              </a:spcAft>
              <a:buSzPct val="100000"/>
            </a:pPr>
            <a:endParaRPr lang="en-US" sz="3000" dirty="0">
              <a:latin typeface="Times New Roman"/>
              <a:cs typeface="Times New Roman"/>
            </a:endParaRPr>
          </a:p>
          <a:p>
            <a:pPr marL="716803" indent="-716803" defTabSz="3428863" fontAlgn="base">
              <a:spcBef>
                <a:spcPct val="0"/>
              </a:spcBef>
              <a:spcAft>
                <a:spcPct val="0"/>
              </a:spcAft>
              <a:buSzPct val="100000"/>
            </a:pPr>
            <a:endParaRPr lang="en-US" sz="3000" dirty="0">
              <a:latin typeface="Times New Roman"/>
              <a:cs typeface="Times New Roman"/>
            </a:endParaRPr>
          </a:p>
          <a:p>
            <a:pPr marL="716803" indent="-716803" defTabSz="3428863" fontAlgn="base">
              <a:spcBef>
                <a:spcPct val="0"/>
              </a:spcBef>
              <a:spcAft>
                <a:spcPct val="0"/>
              </a:spcAft>
              <a:buSzPct val="100000"/>
            </a:pPr>
            <a:endParaRPr lang="en-US" sz="3000" dirty="0">
              <a:latin typeface="Times New Roman"/>
              <a:cs typeface="Times New Roman"/>
            </a:endParaRPr>
          </a:p>
          <a:p>
            <a:pPr marL="716803" indent="-716803" defTabSz="3428863" fontAlgn="base">
              <a:spcBef>
                <a:spcPct val="0"/>
              </a:spcBef>
              <a:spcAft>
                <a:spcPct val="0"/>
              </a:spcAft>
              <a:buSzPct val="100000"/>
            </a:pPr>
            <a:endParaRPr lang="en-US" sz="3000" dirty="0">
              <a:latin typeface="Times New Roman"/>
              <a:cs typeface="Times New Roman"/>
            </a:endParaRPr>
          </a:p>
          <a:p>
            <a:pPr marL="716803" indent="-716803" defTabSz="3428863" fontAlgn="base">
              <a:spcBef>
                <a:spcPct val="0"/>
              </a:spcBef>
              <a:spcAft>
                <a:spcPct val="0"/>
              </a:spcAft>
              <a:buSzPct val="100000"/>
            </a:pPr>
            <a:endParaRPr lang="en-US" sz="3000" dirty="0">
              <a:latin typeface="Times New Roman"/>
              <a:cs typeface="Times New Roman"/>
            </a:endParaRPr>
          </a:p>
          <a:p>
            <a:pPr marL="716803" indent="-716803" defTabSz="3428863" fontAlgn="base">
              <a:spcBef>
                <a:spcPct val="0"/>
              </a:spcBef>
              <a:spcAft>
                <a:spcPct val="0"/>
              </a:spcAft>
              <a:buSzPct val="100000"/>
            </a:pPr>
            <a:endParaRPr lang="en-US" sz="3000" dirty="0">
              <a:latin typeface="Times New Roman"/>
              <a:cs typeface="Times New Roman"/>
            </a:endParaRPr>
          </a:p>
          <a:p>
            <a:pPr marL="716803" indent="-716803" defTabSz="3428863" fontAlgn="base">
              <a:spcBef>
                <a:spcPct val="0"/>
              </a:spcBef>
              <a:spcAft>
                <a:spcPct val="0"/>
              </a:spcAft>
              <a:buSzPct val="100000"/>
            </a:pPr>
            <a:r>
              <a:rPr lang="en-US" sz="3000" dirty="0">
                <a:latin typeface="Times New Roman"/>
                <a:cs typeface="Times New Roman"/>
              </a:rPr>
              <a:t>		</a:t>
            </a:r>
          </a:p>
          <a:p>
            <a:pPr marL="716803" indent="-716803" defTabSz="3428863" fontAlgn="base">
              <a:spcBef>
                <a:spcPct val="0"/>
              </a:spcBef>
              <a:spcAft>
                <a:spcPct val="0"/>
              </a:spcAft>
              <a:buSzPct val="100000"/>
            </a:pPr>
            <a:endParaRPr lang="en-US" sz="3000" dirty="0">
              <a:latin typeface="Times New Roman"/>
              <a:cs typeface="Times New Roman"/>
            </a:endParaRPr>
          </a:p>
          <a:p>
            <a:pPr marL="716803" indent="-716803" defTabSz="3428863" fontAlgn="base">
              <a:spcBef>
                <a:spcPct val="0"/>
              </a:spcBef>
              <a:spcAft>
                <a:spcPct val="0"/>
              </a:spcAft>
              <a:buSzPct val="100000"/>
            </a:pPr>
            <a:endParaRPr lang="en-US" sz="3000" dirty="0">
              <a:latin typeface="Times New Roman"/>
              <a:cs typeface="Times New Roman"/>
            </a:endParaRPr>
          </a:p>
          <a:p>
            <a:pPr marL="716803" indent="-716803" defTabSz="3428863" fontAlgn="base">
              <a:spcBef>
                <a:spcPct val="0"/>
              </a:spcBef>
              <a:spcAft>
                <a:spcPct val="0"/>
              </a:spcAft>
              <a:buSzPct val="100000"/>
            </a:pPr>
            <a:r>
              <a:rPr lang="en-US" sz="3000" dirty="0">
                <a:latin typeface="Times New Roman"/>
                <a:cs typeface="Times New Roman"/>
              </a:rPr>
              <a:t>		</a:t>
            </a:r>
            <a:r>
              <a:rPr lang="en-US" sz="2250" dirty="0">
                <a:latin typeface="Times New Roman"/>
                <a:cs typeface="Times New Roman"/>
              </a:rPr>
              <a:t>Figure 1: Oregon Flora Project Map    </a:t>
            </a:r>
          </a:p>
          <a:p>
            <a:pPr marL="716803" indent="-716803" defTabSz="3428863" fontAlgn="base">
              <a:spcBef>
                <a:spcPct val="0"/>
              </a:spcBef>
              <a:spcAft>
                <a:spcPct val="0"/>
              </a:spcAft>
              <a:buSzPct val="100000"/>
            </a:pPr>
            <a:endParaRPr lang="en-US" sz="3000" dirty="0">
              <a:latin typeface="Times New Roman"/>
              <a:cs typeface="Times New Roman"/>
            </a:endParaRPr>
          </a:p>
          <a:p>
            <a:pPr marL="716803" indent="-716803" defTabSz="3428863" fontAlgn="base">
              <a:spcBef>
                <a:spcPct val="0"/>
              </a:spcBef>
              <a:spcAft>
                <a:spcPct val="0"/>
              </a:spcAft>
              <a:buSzPct val="100000"/>
            </a:pPr>
            <a:r>
              <a:rPr lang="en-US" sz="3000" dirty="0">
                <a:latin typeface="Times New Roman"/>
                <a:cs typeface="Times New Roman"/>
              </a:rPr>
              <a:t>	</a:t>
            </a:r>
          </a:p>
          <a:p>
            <a:pPr marL="716803" indent="-716803" defTabSz="3428863" fontAlgn="base">
              <a:spcBef>
                <a:spcPct val="0"/>
              </a:spcBef>
              <a:spcAft>
                <a:spcPct val="0"/>
              </a:spcAft>
              <a:buSzPct val="100000"/>
            </a:pPr>
            <a:endParaRPr lang="en-US" sz="3000" dirty="0">
              <a:latin typeface="Times New Roman"/>
              <a:cs typeface="Times New Roman"/>
            </a:endParaRPr>
          </a:p>
        </p:txBody>
      </p:sp>
      <p:sp>
        <p:nvSpPr>
          <p:cNvPr id="14344" name="Text Box 23"/>
          <p:cNvSpPr txBox="1">
            <a:spLocks noChangeArrowheads="1"/>
          </p:cNvSpPr>
          <p:nvPr/>
        </p:nvSpPr>
        <p:spPr bwMode="auto">
          <a:xfrm>
            <a:off x="27222912" y="18916560"/>
            <a:ext cx="10348598" cy="2169758"/>
          </a:xfrm>
          <a:prstGeom prst="rect">
            <a:avLst/>
          </a:prstGeom>
          <a:noFill/>
          <a:ln w="9525">
            <a:noFill/>
            <a:miter lim="800000"/>
            <a:headEnd/>
            <a:tailEnd/>
          </a:ln>
        </p:spPr>
        <p:txBody>
          <a:bodyPr wrap="square" lIns="148523" tIns="74262" rIns="148523" bIns="74262">
            <a:prstTxWarp prst="textNoShape">
              <a:avLst/>
            </a:prstTxWarp>
            <a:spAutoFit/>
          </a:bodyPr>
          <a:lstStyle/>
          <a:p>
            <a:pPr marL="711647" indent="-711647" defTabSz="3428863" eaLnBrk="0" fontAlgn="base" hangingPunct="0">
              <a:spcBef>
                <a:spcPct val="50000"/>
              </a:spcBef>
              <a:spcAft>
                <a:spcPct val="0"/>
              </a:spcAft>
              <a:buClr>
                <a:srgbClr val="FFFFFF"/>
              </a:buClr>
            </a:pPr>
            <a:r>
              <a:rPr lang="en-US" sz="2625" dirty="0">
                <a:latin typeface="Times New Roman"/>
                <a:cs typeface="Times New Roman"/>
              </a:rPr>
              <a:t>	Suggestions could include to research the phenology of the  plants studied before taking measurements to see what other factors could contribute to the development of the plants. Measuring more than twice a week so that the data is more in depth and that will further help to  prove or disprove the hypothesis. </a:t>
            </a:r>
          </a:p>
        </p:txBody>
      </p:sp>
      <p:pic>
        <p:nvPicPr>
          <p:cNvPr id="14351" name="Picture 9" descr="MUSC_TAG_REV"/>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04294" y="1619250"/>
            <a:ext cx="3834162" cy="2479148"/>
          </a:xfrm>
          <a:prstGeom prst="rect">
            <a:avLst/>
          </a:prstGeom>
          <a:noFill/>
          <a:ln w="9525">
            <a:noFill/>
            <a:miter lim="800000"/>
            <a:headEnd/>
            <a:tailEnd/>
          </a:ln>
        </p:spPr>
      </p:pic>
      <p:sp>
        <p:nvSpPr>
          <p:cNvPr id="29" name="Rounded Rectangle 28"/>
          <p:cNvSpPr/>
          <p:nvPr/>
        </p:nvSpPr>
        <p:spPr bwMode="auto">
          <a:xfrm>
            <a:off x="5914540" y="6167338"/>
            <a:ext cx="9997654" cy="923397"/>
          </a:xfrm>
          <a:prstGeom prst="roundRect">
            <a:avLst/>
          </a:prstGeom>
          <a:solidFill>
            <a:srgbClr val="FF6600"/>
          </a:solidFill>
          <a:ln w="9525" cap="flat" cmpd="sng" algn="ctr">
            <a:solidFill>
              <a:schemeClr val="tx1"/>
            </a:solidFill>
            <a:prstDash val="solid"/>
            <a:round/>
            <a:headEnd type="none" w="med" len="med"/>
            <a:tailEnd type="none" w="med" len="med"/>
          </a:ln>
          <a:effectLst/>
        </p:spPr>
        <p:txBody>
          <a:bodyPr lIns="148523" tIns="74262" rIns="148523" bIns="74262">
            <a:prstTxWarp prst="textNoShape">
              <a:avLst/>
            </a:prstTxWarp>
          </a:bodyPr>
          <a:lstStyle/>
          <a:p>
            <a:pPr algn="ctr" defTabSz="3428863" eaLnBrk="0" fontAlgn="base" hangingPunct="0">
              <a:spcBef>
                <a:spcPct val="0"/>
              </a:spcBef>
              <a:spcAft>
                <a:spcPct val="0"/>
              </a:spcAft>
              <a:defRPr/>
            </a:pPr>
            <a:r>
              <a:rPr lang="en-US" sz="4500" dirty="0">
                <a:solidFill>
                  <a:srgbClr val="FFFFFF"/>
                </a:solidFill>
                <a:latin typeface="Times New Roman"/>
                <a:cs typeface="Times New Roman"/>
              </a:rPr>
              <a:t>INTRODUCTION</a:t>
            </a:r>
            <a:endParaRPr lang="en-US" sz="3750" dirty="0">
              <a:latin typeface="Times New Roman"/>
              <a:cs typeface="Times New Roman"/>
            </a:endParaRPr>
          </a:p>
        </p:txBody>
      </p:sp>
      <p:grpSp>
        <p:nvGrpSpPr>
          <p:cNvPr id="9" name="Group 8"/>
          <p:cNvGrpSpPr/>
          <p:nvPr/>
        </p:nvGrpSpPr>
        <p:grpSpPr>
          <a:xfrm>
            <a:off x="16310277" y="7573193"/>
            <a:ext cx="10380015" cy="8307473"/>
            <a:chOff x="6126053" y="2748894"/>
            <a:chExt cx="2768004" cy="2215326"/>
          </a:xfrm>
        </p:grpSpPr>
        <p:sp>
          <p:nvSpPr>
            <p:cNvPr id="14346" name="Text Box 27"/>
            <p:cNvSpPr txBox="1">
              <a:spLocks noChangeArrowheads="1"/>
            </p:cNvSpPr>
            <p:nvPr/>
          </p:nvSpPr>
          <p:spPr bwMode="auto">
            <a:xfrm>
              <a:off x="6243528" y="2748894"/>
              <a:ext cx="2650529" cy="147715"/>
            </a:xfrm>
            <a:prstGeom prst="rect">
              <a:avLst/>
            </a:prstGeom>
            <a:noFill/>
            <a:ln w="9525">
              <a:noFill/>
              <a:miter lim="800000"/>
              <a:headEnd/>
              <a:tailEnd/>
            </a:ln>
          </p:spPr>
          <p:txBody>
            <a:bodyPr wrap="square" lIns="148523" tIns="74262" rIns="148523" bIns="74262">
              <a:prstTxWarp prst="textNoShape">
                <a:avLst/>
              </a:prstTxWarp>
              <a:spAutoFit/>
            </a:bodyPr>
            <a:lstStyle/>
            <a:p>
              <a:pPr marL="716803" indent="-716803" defTabSz="3428863" fontAlgn="base">
                <a:spcBef>
                  <a:spcPct val="0"/>
                </a:spcBef>
                <a:spcAft>
                  <a:spcPct val="0"/>
                </a:spcAft>
                <a:buSzPct val="100000"/>
              </a:pPr>
              <a:endParaRPr lang="en-US" sz="2625" dirty="0">
                <a:latin typeface="Times New Roman"/>
                <a:cs typeface="Times New Roman"/>
              </a:endParaRPr>
            </a:p>
          </p:txBody>
        </p:sp>
        <p:sp>
          <p:nvSpPr>
            <p:cNvPr id="33" name="Rounded Rectangle 32"/>
            <p:cNvSpPr/>
            <p:nvPr/>
          </p:nvSpPr>
          <p:spPr bwMode="auto">
            <a:xfrm>
              <a:off x="6126053" y="4723625"/>
              <a:ext cx="2666041" cy="240595"/>
            </a:xfrm>
            <a:prstGeom prst="roundRect">
              <a:avLst/>
            </a:prstGeom>
            <a:solidFill>
              <a:srgbClr val="098026"/>
            </a:solidFill>
            <a:ln w="9525" cap="flat" cmpd="sng" algn="ctr">
              <a:solidFill>
                <a:schemeClr val="tx1"/>
              </a:solidFill>
              <a:prstDash val="solid"/>
              <a:round/>
              <a:headEnd type="none" w="med" len="med"/>
              <a:tailEnd type="none" w="med" len="med"/>
            </a:ln>
            <a:effectLst/>
          </p:spPr>
          <p:txBody>
            <a:bodyPr lIns="148523" tIns="74262" rIns="148523" bIns="74262">
              <a:prstTxWarp prst="textNoShape">
                <a:avLst/>
              </a:prstTxWarp>
            </a:bodyPr>
            <a:lstStyle/>
            <a:p>
              <a:pPr algn="ctr" defTabSz="3428863" eaLnBrk="0" fontAlgn="base" hangingPunct="0">
                <a:spcBef>
                  <a:spcPct val="0"/>
                </a:spcBef>
                <a:spcAft>
                  <a:spcPct val="0"/>
                </a:spcAft>
                <a:defRPr/>
              </a:pPr>
              <a:r>
                <a:rPr lang="en-US" sz="4500" dirty="0">
                  <a:solidFill>
                    <a:srgbClr val="FFFFFF"/>
                  </a:solidFill>
                  <a:latin typeface="Times New Roman"/>
                  <a:cs typeface="Times New Roman"/>
                </a:rPr>
                <a:t>RESULTS</a:t>
              </a:r>
              <a:endParaRPr lang="en-US" sz="4500" dirty="0">
                <a:latin typeface="Times New Roman"/>
                <a:cs typeface="Times New Roman"/>
              </a:endParaRPr>
            </a:p>
            <a:p>
              <a:pPr algn="ctr" defTabSz="3428863" eaLnBrk="0" fontAlgn="base" hangingPunct="0">
                <a:spcBef>
                  <a:spcPct val="0"/>
                </a:spcBef>
                <a:spcAft>
                  <a:spcPct val="0"/>
                </a:spcAft>
                <a:defRPr/>
              </a:pPr>
              <a:endParaRPr lang="en-US" sz="3750" dirty="0">
                <a:latin typeface="Times New Roman"/>
                <a:cs typeface="Times New Roman"/>
              </a:endParaRPr>
            </a:p>
          </p:txBody>
        </p:sp>
      </p:grpSp>
      <p:sp>
        <p:nvSpPr>
          <p:cNvPr id="20" name="Rectangle 19"/>
          <p:cNvSpPr/>
          <p:nvPr/>
        </p:nvSpPr>
        <p:spPr bwMode="auto">
          <a:xfrm>
            <a:off x="347427" y="-3147767"/>
            <a:ext cx="39079527" cy="30579769"/>
          </a:xfrm>
          <a:prstGeom prst="rect">
            <a:avLst/>
          </a:prstGeom>
          <a:noFill/>
          <a:ln w="9525" cap="flat" cmpd="sng" algn="ctr">
            <a:solidFill>
              <a:schemeClr val="tx1"/>
            </a:solidFill>
            <a:prstDash val="solid"/>
            <a:round/>
            <a:headEnd type="none" w="med" len="med"/>
            <a:tailEnd type="none" w="med" len="med"/>
          </a:ln>
          <a:effectLst/>
        </p:spPr>
        <p:txBody>
          <a:bodyPr vert="horz" wrap="square" lIns="148523" tIns="74262" rIns="148523" bIns="74262" numCol="1" rtlCol="0" anchor="t" anchorCtr="0" compatLnSpc="1">
            <a:prstTxWarp prst="textNoShape">
              <a:avLst/>
            </a:prstTxWarp>
          </a:bodyPr>
          <a:lstStyle/>
          <a:p>
            <a:pPr defTabSz="1485173" eaLnBrk="0" fontAlgn="base" hangingPunct="0">
              <a:spcBef>
                <a:spcPct val="0"/>
              </a:spcBef>
              <a:spcAft>
                <a:spcPct val="0"/>
              </a:spcAft>
            </a:pPr>
            <a:endParaRPr lang="en-US" sz="3750" dirty="0">
              <a:latin typeface="Times New Roman"/>
              <a:cs typeface="Times New Roman"/>
            </a:endParaRPr>
          </a:p>
        </p:txBody>
      </p:sp>
      <p:sp>
        <p:nvSpPr>
          <p:cNvPr id="75" name="Text Box 25"/>
          <p:cNvSpPr txBox="1">
            <a:spLocks noChangeArrowheads="1"/>
          </p:cNvSpPr>
          <p:nvPr/>
        </p:nvSpPr>
        <p:spPr bwMode="auto">
          <a:xfrm>
            <a:off x="26690294" y="7356981"/>
            <a:ext cx="10723789" cy="4997455"/>
          </a:xfrm>
          <a:prstGeom prst="rect">
            <a:avLst/>
          </a:prstGeom>
          <a:solidFill>
            <a:srgbClr val="FFFFFF"/>
          </a:solidFill>
          <a:ln w="9525">
            <a:noFill/>
            <a:miter lim="800000"/>
            <a:headEnd/>
            <a:tailEnd/>
          </a:ln>
        </p:spPr>
        <p:txBody>
          <a:bodyPr wrap="square" lIns="148523" tIns="74262" rIns="148523" bIns="74262">
            <a:prstTxWarp prst="textNoShape">
              <a:avLst/>
            </a:prstTxWarp>
            <a:spAutoFit/>
          </a:bodyPr>
          <a:lstStyle/>
          <a:p>
            <a:pPr marL="716803" indent="-716803" defTabSz="3428863" fontAlgn="base">
              <a:spcBef>
                <a:spcPct val="0"/>
              </a:spcBef>
              <a:spcAft>
                <a:spcPct val="0"/>
              </a:spcAft>
              <a:buSzPct val="100000"/>
            </a:pPr>
            <a:r>
              <a:rPr lang="en-US" sz="2625" dirty="0">
                <a:latin typeface="Times New Roman"/>
                <a:cs typeface="Times New Roman"/>
              </a:rPr>
              <a:t>	Our data suggests that the increased amount of precipitation in the beginning of the spring term did influence the </a:t>
            </a:r>
            <a:r>
              <a:rPr lang="en-US" sz="2625" dirty="0" err="1">
                <a:latin typeface="Times New Roman"/>
                <a:cs typeface="Times New Roman"/>
              </a:rPr>
              <a:t>phenological</a:t>
            </a:r>
            <a:r>
              <a:rPr lang="en-US" sz="2625" dirty="0">
                <a:latin typeface="Times New Roman"/>
                <a:cs typeface="Times New Roman"/>
              </a:rPr>
              <a:t> development of the plants studied. The </a:t>
            </a:r>
            <a:r>
              <a:rPr lang="en-US" sz="2625" i="1" dirty="0">
                <a:latin typeface="Times New Roman" panose="02020603050405020304" pitchFamily="18" charset="0"/>
                <a:cs typeface="Times New Roman" panose="02020603050405020304" pitchFamily="18" charset="0"/>
              </a:rPr>
              <a:t>Sidalcea </a:t>
            </a:r>
            <a:r>
              <a:rPr lang="en-US" sz="2625" i="1" dirty="0" err="1">
                <a:latin typeface="Times New Roman" panose="02020603050405020304" pitchFamily="18" charset="0"/>
                <a:cs typeface="Times New Roman" panose="02020603050405020304" pitchFamily="18" charset="0"/>
              </a:rPr>
              <a:t>cusickii</a:t>
            </a:r>
            <a:r>
              <a:rPr lang="en-US" sz="2625" i="1" dirty="0">
                <a:latin typeface="Times New Roman" panose="02020603050405020304" pitchFamily="18" charset="0"/>
                <a:cs typeface="Times New Roman" panose="02020603050405020304" pitchFamily="18" charset="0"/>
              </a:rPr>
              <a:t> </a:t>
            </a:r>
            <a:r>
              <a:rPr lang="en-US" sz="2625" dirty="0">
                <a:latin typeface="Times New Roman" panose="02020603050405020304" pitchFamily="18" charset="0"/>
                <a:cs typeface="Times New Roman" panose="02020603050405020304" pitchFamily="18" charset="0"/>
              </a:rPr>
              <a:t>did not produce flowers until 3 weeks into taking measurements</a:t>
            </a:r>
            <a:r>
              <a:rPr lang="en-US" sz="2625" i="1" dirty="0">
                <a:latin typeface="Times New Roman" panose="02020603050405020304" pitchFamily="18" charset="0"/>
                <a:cs typeface="Times New Roman" panose="02020603050405020304" pitchFamily="18" charset="0"/>
              </a:rPr>
              <a:t>. </a:t>
            </a:r>
            <a:r>
              <a:rPr lang="en-US" sz="2625" i="1" dirty="0" err="1">
                <a:latin typeface="Times New Roman" panose="02020603050405020304" pitchFamily="18" charset="0"/>
                <a:cs typeface="Times New Roman" panose="02020603050405020304" pitchFamily="18" charset="0"/>
              </a:rPr>
              <a:t>Ribes</a:t>
            </a:r>
            <a:r>
              <a:rPr lang="en-US" sz="2625" i="1" dirty="0">
                <a:latin typeface="Times New Roman" panose="02020603050405020304" pitchFamily="18" charset="0"/>
                <a:cs typeface="Times New Roman" panose="02020603050405020304" pitchFamily="18" charset="0"/>
              </a:rPr>
              <a:t> </a:t>
            </a:r>
            <a:r>
              <a:rPr lang="en-US" sz="2625" i="1" dirty="0" err="1">
                <a:latin typeface="Times New Roman" panose="02020603050405020304" pitchFamily="18" charset="0"/>
                <a:cs typeface="Times New Roman" panose="02020603050405020304" pitchFamily="18" charset="0"/>
              </a:rPr>
              <a:t>sanguineum</a:t>
            </a:r>
            <a:r>
              <a:rPr lang="en-US" sz="2625" i="1" dirty="0">
                <a:latin typeface="Times New Roman" panose="02020603050405020304" pitchFamily="18" charset="0"/>
                <a:cs typeface="Times New Roman" panose="02020603050405020304" pitchFamily="18" charset="0"/>
              </a:rPr>
              <a:t> </a:t>
            </a:r>
            <a:r>
              <a:rPr lang="en-US" sz="2625" dirty="0">
                <a:latin typeface="Times New Roman" panose="02020603050405020304" pitchFamily="18" charset="0"/>
                <a:cs typeface="Times New Roman" panose="02020603050405020304" pitchFamily="18" charset="0"/>
              </a:rPr>
              <a:t>was already producing over 75% mature flowers and we did not see any other changes in this plant until it began to fruit in week 5. </a:t>
            </a:r>
            <a:r>
              <a:rPr lang="en-US" sz="2625" i="1" dirty="0">
                <a:latin typeface="Times New Roman" panose="02020603050405020304" pitchFamily="18" charset="0"/>
                <a:cs typeface="Times New Roman" panose="02020603050405020304" pitchFamily="18" charset="0"/>
              </a:rPr>
              <a:t>Acer </a:t>
            </a:r>
            <a:r>
              <a:rPr lang="en-US" sz="2625" i="1" dirty="0" err="1">
                <a:latin typeface="Times New Roman" panose="02020603050405020304" pitchFamily="18" charset="0"/>
                <a:cs typeface="Times New Roman" panose="02020603050405020304" pitchFamily="18" charset="0"/>
              </a:rPr>
              <a:t>macrophyllum</a:t>
            </a:r>
            <a:r>
              <a:rPr lang="en-US" sz="2625" i="1" dirty="0">
                <a:latin typeface="Times New Roman" panose="02020603050405020304" pitchFamily="18" charset="0"/>
                <a:cs typeface="Times New Roman" panose="02020603050405020304" pitchFamily="18" charset="0"/>
              </a:rPr>
              <a:t> </a:t>
            </a:r>
            <a:r>
              <a:rPr lang="en-US" sz="2625" dirty="0">
                <a:latin typeface="Times New Roman" panose="02020603050405020304" pitchFamily="18" charset="0"/>
                <a:cs typeface="Times New Roman" panose="02020603050405020304" pitchFamily="18" charset="0"/>
              </a:rPr>
              <a:t>was also between 50-75% in bloom before we began taking measurements. We were able to gather data twice a week on these plants, but more data would’ve been preferable to support our hypothesis. We can not prove or disprove our hypothesis due to the lack of  measuring other factors that may have also contributed to the </a:t>
            </a:r>
            <a:r>
              <a:rPr lang="en-US" sz="2625" dirty="0" err="1">
                <a:latin typeface="Times New Roman" panose="02020603050405020304" pitchFamily="18" charset="0"/>
                <a:cs typeface="Times New Roman" panose="02020603050405020304" pitchFamily="18" charset="0"/>
              </a:rPr>
              <a:t>phenological</a:t>
            </a:r>
            <a:r>
              <a:rPr lang="en-US" sz="2625" dirty="0">
                <a:latin typeface="Times New Roman" panose="02020603050405020304" pitchFamily="18" charset="0"/>
                <a:cs typeface="Times New Roman" panose="02020603050405020304" pitchFamily="18" charset="0"/>
              </a:rPr>
              <a:t> development of the species studied. </a:t>
            </a:r>
            <a:endParaRPr lang="en-US" sz="2625" dirty="0">
              <a:latin typeface="Times New Roman"/>
              <a:cs typeface="Times New Roman"/>
            </a:endParaRPr>
          </a:p>
        </p:txBody>
      </p:sp>
      <p:cxnSp>
        <p:nvCxnSpPr>
          <p:cNvPr id="79" name="Straight Connector 78"/>
          <p:cNvCxnSpPr/>
          <p:nvPr/>
        </p:nvCxnSpPr>
        <p:spPr>
          <a:xfrm>
            <a:off x="6204293" y="3721962"/>
            <a:ext cx="30710115" cy="22088"/>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5914538" y="719892"/>
            <a:ext cx="31289625" cy="3714821"/>
          </a:xfrm>
          <a:prstGeom prst="rect">
            <a:avLst/>
          </a:prstGeom>
          <a:noFill/>
        </p:spPr>
        <p:txBody>
          <a:bodyPr wrap="square" lIns="135600" tIns="67797" rIns="135600" bIns="67797" rtlCol="0">
            <a:spAutoFit/>
          </a:bodyPr>
          <a:lstStyle/>
          <a:p>
            <a:pPr algn="ctr" defTabSz="3428863" fontAlgn="base">
              <a:spcBef>
                <a:spcPct val="0"/>
              </a:spcBef>
              <a:spcAft>
                <a:spcPct val="0"/>
              </a:spcAft>
            </a:pPr>
            <a:r>
              <a:rPr lang="en-US" sz="4500" b="1" dirty="0" err="1">
                <a:latin typeface="Times New Roman" panose="02020603050405020304" pitchFamily="18" charset="0"/>
                <a:cs typeface="Times New Roman" panose="02020603050405020304" pitchFamily="18" charset="0"/>
              </a:rPr>
              <a:t>Phenological</a:t>
            </a:r>
            <a:r>
              <a:rPr lang="en-US" sz="4500" b="1" dirty="0">
                <a:latin typeface="Times New Roman" panose="02020603050405020304" pitchFamily="18" charset="0"/>
                <a:cs typeface="Times New Roman" panose="02020603050405020304" pitchFamily="18" charset="0"/>
              </a:rPr>
              <a:t> development of </a:t>
            </a:r>
            <a:r>
              <a:rPr lang="en-US" sz="4500" b="1" i="1" dirty="0">
                <a:latin typeface="Times New Roman" panose="02020603050405020304" pitchFamily="18" charset="0"/>
                <a:cs typeface="Times New Roman" panose="02020603050405020304" pitchFamily="18" charset="0"/>
              </a:rPr>
              <a:t>Sidalcea </a:t>
            </a:r>
            <a:r>
              <a:rPr lang="en-US" sz="4500" b="1" i="1" dirty="0" err="1">
                <a:latin typeface="Times New Roman" panose="02020603050405020304" pitchFamily="18" charset="0"/>
                <a:cs typeface="Times New Roman" panose="02020603050405020304" pitchFamily="18" charset="0"/>
              </a:rPr>
              <a:t>cusickii</a:t>
            </a:r>
            <a:r>
              <a:rPr lang="en-US" sz="4500" b="1" i="1" dirty="0">
                <a:latin typeface="Times New Roman" panose="02020603050405020304" pitchFamily="18" charset="0"/>
                <a:cs typeface="Times New Roman" panose="02020603050405020304" pitchFamily="18" charset="0"/>
              </a:rPr>
              <a:t>,  </a:t>
            </a:r>
            <a:r>
              <a:rPr lang="en-US" sz="4500" b="1" i="1" dirty="0" err="1">
                <a:latin typeface="Times New Roman" panose="02020603050405020304" pitchFamily="18" charset="0"/>
                <a:cs typeface="Times New Roman" panose="02020603050405020304" pitchFamily="18" charset="0"/>
              </a:rPr>
              <a:t>Ribes</a:t>
            </a:r>
            <a:r>
              <a:rPr lang="en-US" sz="4500" b="1" i="1" dirty="0">
                <a:latin typeface="Times New Roman" panose="02020603050405020304" pitchFamily="18" charset="0"/>
                <a:cs typeface="Times New Roman" panose="02020603050405020304" pitchFamily="18" charset="0"/>
              </a:rPr>
              <a:t> </a:t>
            </a:r>
            <a:r>
              <a:rPr lang="en-US" sz="4500" b="1" i="1" dirty="0" err="1">
                <a:latin typeface="Times New Roman" panose="02020603050405020304" pitchFamily="18" charset="0"/>
                <a:cs typeface="Times New Roman" panose="02020603050405020304" pitchFamily="18" charset="0"/>
              </a:rPr>
              <a:t>sanguineum</a:t>
            </a:r>
            <a:r>
              <a:rPr lang="en-US" sz="4500" b="1" i="1" dirty="0">
                <a:latin typeface="Times New Roman" panose="02020603050405020304" pitchFamily="18" charset="0"/>
                <a:cs typeface="Times New Roman" panose="02020603050405020304" pitchFamily="18" charset="0"/>
              </a:rPr>
              <a:t>, </a:t>
            </a:r>
            <a:r>
              <a:rPr lang="en-US" sz="4500" b="1" dirty="0">
                <a:latin typeface="Times New Roman" panose="02020603050405020304" pitchFamily="18" charset="0"/>
                <a:cs typeface="Times New Roman" panose="02020603050405020304" pitchFamily="18" charset="0"/>
              </a:rPr>
              <a:t>and </a:t>
            </a:r>
            <a:r>
              <a:rPr lang="en-US" sz="4500" b="1" i="1" dirty="0">
                <a:latin typeface="Times New Roman" panose="02020603050405020304" pitchFamily="18" charset="0"/>
                <a:cs typeface="Times New Roman" panose="02020603050405020304" pitchFamily="18" charset="0"/>
              </a:rPr>
              <a:t>Acer </a:t>
            </a:r>
            <a:r>
              <a:rPr lang="en-US" sz="4500" b="1" i="1" dirty="0" err="1">
                <a:latin typeface="Times New Roman" panose="02020603050405020304" pitchFamily="18" charset="0"/>
                <a:cs typeface="Times New Roman" panose="02020603050405020304" pitchFamily="18" charset="0"/>
              </a:rPr>
              <a:t>macrophyllum</a:t>
            </a:r>
            <a:r>
              <a:rPr lang="en-US" sz="4500" b="1" i="1" dirty="0">
                <a:latin typeface="Times New Roman" panose="02020603050405020304" pitchFamily="18" charset="0"/>
                <a:cs typeface="Times New Roman" panose="02020603050405020304" pitchFamily="18" charset="0"/>
              </a:rPr>
              <a:t> </a:t>
            </a:r>
          </a:p>
          <a:p>
            <a:pPr algn="ctr" defTabSz="3428863" fontAlgn="base">
              <a:spcBef>
                <a:spcPct val="0"/>
              </a:spcBef>
              <a:spcAft>
                <a:spcPct val="0"/>
              </a:spcAft>
            </a:pPr>
            <a:r>
              <a:rPr lang="en-US" sz="4500" b="1" dirty="0">
                <a:latin typeface="Times New Roman" panose="02020603050405020304" pitchFamily="18" charset="0"/>
                <a:cs typeface="Times New Roman" panose="02020603050405020304" pitchFamily="18" charset="0"/>
              </a:rPr>
              <a:t>in the LCC Native Landscape surrounding Building 16 </a:t>
            </a:r>
          </a:p>
          <a:p>
            <a:pPr algn="ctr" defTabSz="3428863" fontAlgn="base">
              <a:spcBef>
                <a:spcPct val="0"/>
              </a:spcBef>
              <a:spcAft>
                <a:spcPct val="0"/>
              </a:spcAft>
            </a:pPr>
            <a:r>
              <a:rPr lang="en-US" sz="4500" dirty="0">
                <a:latin typeface="Times New Roman" panose="02020603050405020304" pitchFamily="18" charset="0"/>
                <a:cs typeface="Times New Roman" panose="02020603050405020304" pitchFamily="18" charset="0"/>
              </a:rPr>
              <a:t>Jenna </a:t>
            </a:r>
            <a:r>
              <a:rPr lang="en-US" sz="4500" dirty="0" err="1">
                <a:latin typeface="Times New Roman" panose="02020603050405020304" pitchFamily="18" charset="0"/>
                <a:cs typeface="Times New Roman" panose="02020603050405020304" pitchFamily="18" charset="0"/>
              </a:rPr>
              <a:t>Armfield</a:t>
            </a:r>
            <a:r>
              <a:rPr lang="en-US" sz="4500" dirty="0">
                <a:latin typeface="Times New Roman" panose="02020603050405020304" pitchFamily="18" charset="0"/>
                <a:cs typeface="Times New Roman" panose="02020603050405020304" pitchFamily="18" charset="0"/>
              </a:rPr>
              <a:t>, Kimberly Coop, </a:t>
            </a:r>
            <a:r>
              <a:rPr lang="en-US" sz="4500" dirty="0" err="1">
                <a:latin typeface="Times New Roman" panose="02020603050405020304" pitchFamily="18" charset="0"/>
                <a:cs typeface="Times New Roman" panose="02020603050405020304" pitchFamily="18" charset="0"/>
              </a:rPr>
              <a:t>Crysta</a:t>
            </a:r>
            <a:r>
              <a:rPr lang="en-US" sz="4500" dirty="0">
                <a:latin typeface="Times New Roman" panose="02020603050405020304" pitchFamily="18" charset="0"/>
                <a:cs typeface="Times New Roman" panose="02020603050405020304" pitchFamily="18" charset="0"/>
              </a:rPr>
              <a:t> Winter</a:t>
            </a:r>
          </a:p>
          <a:p>
            <a:pPr algn="ctr" defTabSz="3428863" fontAlgn="base">
              <a:spcBef>
                <a:spcPct val="0"/>
              </a:spcBef>
              <a:spcAft>
                <a:spcPct val="0"/>
              </a:spcAft>
            </a:pPr>
            <a:r>
              <a:rPr lang="en-US" sz="4500" b="1" dirty="0">
                <a:latin typeface="Times New Roman"/>
                <a:cs typeface="Times New Roman"/>
              </a:rPr>
              <a:t>Botany 213, Spring 2018 Instructor: Holmes</a:t>
            </a:r>
          </a:p>
          <a:p>
            <a:pPr algn="ctr" defTabSz="3428863" fontAlgn="base">
              <a:spcBef>
                <a:spcPct val="0"/>
              </a:spcBef>
              <a:spcAft>
                <a:spcPct val="0"/>
              </a:spcAft>
            </a:pPr>
            <a:endParaRPr lang="en-US" sz="5250" b="1" dirty="0">
              <a:latin typeface="Times New Roman"/>
              <a:cs typeface="Times New Roman"/>
            </a:endParaRPr>
          </a:p>
        </p:txBody>
      </p:sp>
      <p:grpSp>
        <p:nvGrpSpPr>
          <p:cNvPr id="7" name="Group 6"/>
          <p:cNvGrpSpPr/>
          <p:nvPr/>
        </p:nvGrpSpPr>
        <p:grpSpPr>
          <a:xfrm>
            <a:off x="15966587" y="6245744"/>
            <a:ext cx="12538459" cy="4511168"/>
            <a:chOff x="3160697" y="4261557"/>
            <a:chExt cx="3377766" cy="1194296"/>
          </a:xfrm>
        </p:grpSpPr>
        <p:sp>
          <p:nvSpPr>
            <p:cNvPr id="30" name="Rounded Rectangle 29"/>
            <p:cNvSpPr/>
            <p:nvPr/>
          </p:nvSpPr>
          <p:spPr bwMode="auto">
            <a:xfrm>
              <a:off x="3347842" y="4261557"/>
              <a:ext cx="2666041" cy="253445"/>
            </a:xfrm>
            <a:prstGeom prst="roundRect">
              <a:avLst/>
            </a:prstGeom>
            <a:solidFill>
              <a:srgbClr val="3366FF"/>
            </a:solidFill>
            <a:ln w="9525" cap="flat" cmpd="sng" algn="ctr">
              <a:solidFill>
                <a:schemeClr val="tx1"/>
              </a:solidFill>
              <a:prstDash val="solid"/>
              <a:round/>
              <a:headEnd type="none" w="med" len="med"/>
              <a:tailEnd type="none" w="med" len="med"/>
            </a:ln>
            <a:effectLst/>
          </p:spPr>
          <p:txBody>
            <a:bodyPr lIns="148523" tIns="74262" rIns="148523" bIns="74262">
              <a:prstTxWarp prst="textNoShape">
                <a:avLst/>
              </a:prstTxWarp>
            </a:bodyPr>
            <a:lstStyle/>
            <a:p>
              <a:pPr algn="ctr" defTabSz="3428863" eaLnBrk="0" fontAlgn="base" hangingPunct="0">
                <a:spcBef>
                  <a:spcPct val="0"/>
                </a:spcBef>
                <a:spcAft>
                  <a:spcPct val="0"/>
                </a:spcAft>
                <a:defRPr/>
              </a:pPr>
              <a:r>
                <a:rPr lang="en-US" sz="4500" dirty="0">
                  <a:solidFill>
                    <a:srgbClr val="FFFFFF"/>
                  </a:solidFill>
                  <a:latin typeface="Times New Roman"/>
                  <a:cs typeface="Times New Roman"/>
                </a:rPr>
                <a:t>METHODS</a:t>
              </a:r>
              <a:endParaRPr lang="en-US" sz="4500" dirty="0">
                <a:latin typeface="Times New Roman"/>
                <a:cs typeface="Times New Roman"/>
              </a:endParaRPr>
            </a:p>
          </p:txBody>
        </p:sp>
        <p:sp>
          <p:nvSpPr>
            <p:cNvPr id="44" name="Text Box 23"/>
            <p:cNvSpPr txBox="1">
              <a:spLocks noChangeArrowheads="1"/>
            </p:cNvSpPr>
            <p:nvPr/>
          </p:nvSpPr>
          <p:spPr bwMode="auto">
            <a:xfrm>
              <a:off x="3160697" y="4583757"/>
              <a:ext cx="3377766" cy="872096"/>
            </a:xfrm>
            <a:prstGeom prst="rect">
              <a:avLst/>
            </a:prstGeom>
            <a:noFill/>
            <a:ln w="9525">
              <a:noFill/>
              <a:miter lim="800000"/>
              <a:headEnd/>
              <a:tailEnd/>
            </a:ln>
          </p:spPr>
          <p:txBody>
            <a:bodyPr wrap="square" lIns="61875" tIns="30938" rIns="61875" bIns="30938">
              <a:prstTxWarp prst="textNoShape">
                <a:avLst/>
              </a:prstTxWarp>
              <a:spAutoFit/>
            </a:bodyPr>
            <a:lstStyle/>
            <a:p>
              <a:pPr marL="660075" indent="-660075" defTabSz="3428863" fontAlgn="base">
                <a:spcBef>
                  <a:spcPct val="0"/>
                </a:spcBef>
                <a:spcAft>
                  <a:spcPct val="0"/>
                </a:spcAft>
                <a:buSzPct val="100000"/>
              </a:pPr>
              <a:r>
                <a:rPr lang="en-US" sz="2625" dirty="0">
                  <a:latin typeface="Times New Roman"/>
                  <a:cs typeface="Times New Roman"/>
                </a:rPr>
                <a:t>Our team recorded phonological observations twice weekly by monitoring two</a:t>
              </a:r>
            </a:p>
            <a:p>
              <a:pPr marL="660075" indent="-660075" defTabSz="3428863" fontAlgn="base">
                <a:spcBef>
                  <a:spcPct val="0"/>
                </a:spcBef>
                <a:spcAft>
                  <a:spcPct val="0"/>
                </a:spcAft>
                <a:buSzPct val="100000"/>
              </a:pPr>
              <a:r>
                <a:rPr lang="en-US" sz="2625" dirty="0">
                  <a:latin typeface="Times New Roman"/>
                  <a:cs typeface="Times New Roman"/>
                </a:rPr>
                <a:t>plants of each species by noting estimated percentages of the following</a:t>
              </a:r>
            </a:p>
            <a:p>
              <a:pPr marL="660075" indent="-660075" defTabSz="3428863" fontAlgn="base">
                <a:spcBef>
                  <a:spcPct val="0"/>
                </a:spcBef>
                <a:spcAft>
                  <a:spcPct val="0"/>
                </a:spcAft>
                <a:buSzPct val="100000"/>
              </a:pPr>
              <a:r>
                <a:rPr lang="en-US" sz="2625" dirty="0" err="1">
                  <a:latin typeface="Times New Roman"/>
                  <a:cs typeface="Times New Roman"/>
                </a:rPr>
                <a:t>phenophases</a:t>
              </a:r>
              <a:r>
                <a:rPr lang="en-US" sz="2625" dirty="0">
                  <a:latin typeface="Times New Roman"/>
                  <a:cs typeface="Times New Roman"/>
                </a:rPr>
                <a:t>; first flower buds, flower bud development, mature flower</a:t>
              </a:r>
            </a:p>
            <a:p>
              <a:pPr marL="660075" indent="-660075" defTabSz="3428863" fontAlgn="base">
                <a:spcBef>
                  <a:spcPct val="0"/>
                </a:spcBef>
                <a:spcAft>
                  <a:spcPct val="0"/>
                </a:spcAft>
                <a:buSzPct val="100000"/>
              </a:pPr>
              <a:r>
                <a:rPr lang="en-US" sz="2625" dirty="0">
                  <a:latin typeface="Times New Roman"/>
                  <a:cs typeface="Times New Roman"/>
                </a:rPr>
                <a:t>progression, fruit development and progression, leaf bud development, and mature</a:t>
              </a:r>
            </a:p>
            <a:p>
              <a:pPr marL="660075" indent="-660075" defTabSz="3428863" fontAlgn="base">
                <a:spcBef>
                  <a:spcPct val="0"/>
                </a:spcBef>
                <a:spcAft>
                  <a:spcPct val="0"/>
                </a:spcAft>
                <a:buSzPct val="100000"/>
              </a:pPr>
              <a:r>
                <a:rPr lang="en-US" sz="2625" dirty="0">
                  <a:latin typeface="Times New Roman"/>
                  <a:cs typeface="Times New Roman"/>
                </a:rPr>
                <a:t>leaf development (See Figures 3 and 4). </a:t>
              </a:r>
              <a:r>
                <a:rPr lang="en-US" sz="2625" dirty="0" err="1">
                  <a:latin typeface="Times New Roman"/>
                  <a:cs typeface="Times New Roman"/>
                </a:rPr>
                <a:t>Phenological</a:t>
              </a:r>
              <a:r>
                <a:rPr lang="en-US" sz="2625" dirty="0">
                  <a:latin typeface="Times New Roman"/>
                  <a:cs typeface="Times New Roman"/>
                </a:rPr>
                <a:t> observations were</a:t>
              </a:r>
            </a:p>
            <a:p>
              <a:pPr marL="660075" indent="-660075" defTabSz="3428863" fontAlgn="base">
                <a:spcBef>
                  <a:spcPct val="0"/>
                </a:spcBef>
                <a:spcAft>
                  <a:spcPct val="0"/>
                </a:spcAft>
                <a:buSzPct val="100000"/>
              </a:pPr>
              <a:r>
                <a:rPr lang="en-US" sz="2625" dirty="0">
                  <a:latin typeface="Times New Roman"/>
                  <a:cs typeface="Times New Roman"/>
                </a:rPr>
                <a:t>recorded from April 17, 2018 until May 24, 2018. We took photographic records</a:t>
              </a:r>
            </a:p>
            <a:p>
              <a:pPr marL="660075" indent="-660075" defTabSz="3428863" fontAlgn="base">
                <a:spcBef>
                  <a:spcPct val="0"/>
                </a:spcBef>
                <a:spcAft>
                  <a:spcPct val="0"/>
                </a:spcAft>
                <a:buSzPct val="100000"/>
              </a:pPr>
              <a:r>
                <a:rPr lang="en-US" sz="2625" dirty="0">
                  <a:latin typeface="Times New Roman"/>
                  <a:cs typeface="Times New Roman"/>
                </a:rPr>
                <a:t>once a week and anytime a pollinator appeared on the plant.</a:t>
              </a:r>
            </a:p>
            <a:p>
              <a:pPr marL="660075" indent="-660075" defTabSz="3428863" fontAlgn="base">
                <a:spcBef>
                  <a:spcPct val="0"/>
                </a:spcBef>
                <a:spcAft>
                  <a:spcPct val="0"/>
                </a:spcAft>
                <a:buSzPct val="100000"/>
              </a:pPr>
              <a:endParaRPr lang="en-US" sz="2625" dirty="0">
                <a:latin typeface="Times New Roman"/>
                <a:cs typeface="Times New Roman"/>
              </a:endParaRPr>
            </a:p>
          </p:txBody>
        </p:sp>
      </p:grpSp>
      <p:sp>
        <p:nvSpPr>
          <p:cNvPr id="28" name="Rounded Rectangle 27"/>
          <p:cNvSpPr/>
          <p:nvPr/>
        </p:nvSpPr>
        <p:spPr bwMode="auto">
          <a:xfrm>
            <a:off x="27463018" y="6234936"/>
            <a:ext cx="9838572" cy="952587"/>
          </a:xfrm>
          <a:prstGeom prst="roundRect">
            <a:avLst>
              <a:gd name="adj" fmla="val 35760"/>
            </a:avLst>
          </a:prstGeom>
          <a:solidFill>
            <a:srgbClr val="660066"/>
          </a:solidFill>
          <a:ln w="9525" cap="flat" cmpd="sng" algn="ctr">
            <a:solidFill>
              <a:schemeClr val="tx1"/>
            </a:solidFill>
            <a:prstDash val="solid"/>
            <a:round/>
            <a:headEnd type="none" w="med" len="med"/>
            <a:tailEnd type="none" w="med" len="med"/>
          </a:ln>
          <a:effectLst/>
        </p:spPr>
        <p:txBody>
          <a:bodyPr lIns="148523" tIns="74262" rIns="148523" bIns="74262">
            <a:prstTxWarp prst="textNoShape">
              <a:avLst/>
            </a:prstTxWarp>
          </a:bodyPr>
          <a:lstStyle/>
          <a:p>
            <a:pPr algn="ctr" defTabSz="3428863" eaLnBrk="0" fontAlgn="base" hangingPunct="0">
              <a:spcBef>
                <a:spcPct val="0"/>
              </a:spcBef>
              <a:spcAft>
                <a:spcPct val="0"/>
              </a:spcAft>
              <a:defRPr/>
            </a:pPr>
            <a:r>
              <a:rPr lang="en-US" sz="4500" dirty="0">
                <a:solidFill>
                  <a:srgbClr val="FFFFFF"/>
                </a:solidFill>
                <a:latin typeface="Times New Roman"/>
                <a:cs typeface="Times New Roman"/>
              </a:rPr>
              <a:t>CONCLUSIONS/DISCUSSION</a:t>
            </a:r>
            <a:endParaRPr lang="en-US" sz="3750" dirty="0">
              <a:latin typeface="Times New Roman"/>
              <a:cs typeface="Times New Roman"/>
            </a:endParaRPr>
          </a:p>
        </p:txBody>
      </p:sp>
      <p:cxnSp>
        <p:nvCxnSpPr>
          <p:cNvPr id="36" name="Straight Connector 35"/>
          <p:cNvCxnSpPr/>
          <p:nvPr/>
        </p:nvCxnSpPr>
        <p:spPr>
          <a:xfrm>
            <a:off x="6204293" y="5787604"/>
            <a:ext cx="30710115" cy="22088"/>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1" name="Rounded Rectangle 20"/>
          <p:cNvSpPr/>
          <p:nvPr/>
        </p:nvSpPr>
        <p:spPr bwMode="auto">
          <a:xfrm>
            <a:off x="27833713" y="21141304"/>
            <a:ext cx="9370452" cy="899588"/>
          </a:xfrm>
          <a:prstGeom prst="roundRect">
            <a:avLst/>
          </a:prstGeom>
          <a:solidFill>
            <a:srgbClr val="3366FF">
              <a:alpha val="91000"/>
            </a:srgbClr>
          </a:solidFill>
          <a:ln w="9525" cap="flat" cmpd="sng" algn="ctr">
            <a:solidFill>
              <a:schemeClr val="tx1"/>
            </a:solidFill>
            <a:prstDash val="solid"/>
            <a:round/>
            <a:headEnd type="none" w="med" len="med"/>
            <a:tailEnd type="none" w="med" len="med"/>
          </a:ln>
          <a:effectLst/>
        </p:spPr>
        <p:txBody>
          <a:bodyPr lIns="148523" tIns="74262" rIns="148523" bIns="74262">
            <a:prstTxWarp prst="textNoShape">
              <a:avLst/>
            </a:prstTxWarp>
          </a:bodyPr>
          <a:lstStyle/>
          <a:p>
            <a:pPr algn="ctr" defTabSz="3428863" eaLnBrk="0" fontAlgn="base" hangingPunct="0">
              <a:spcBef>
                <a:spcPct val="0"/>
              </a:spcBef>
              <a:spcAft>
                <a:spcPct val="0"/>
              </a:spcAft>
              <a:defRPr/>
            </a:pPr>
            <a:r>
              <a:rPr lang="en-US" sz="4500" dirty="0">
                <a:solidFill>
                  <a:srgbClr val="FFFFFF"/>
                </a:solidFill>
                <a:latin typeface="Times New Roman"/>
                <a:cs typeface="Times New Roman"/>
              </a:rPr>
              <a:t>REFERENCES</a:t>
            </a:r>
            <a:endParaRPr lang="en-US" sz="3750" dirty="0">
              <a:solidFill>
                <a:srgbClr val="FFFFFF"/>
              </a:solidFill>
              <a:latin typeface="Times New Roman"/>
              <a:cs typeface="Times New Roman"/>
            </a:endParaRPr>
          </a:p>
        </p:txBody>
      </p:sp>
      <p:sp>
        <p:nvSpPr>
          <p:cNvPr id="3" name="TextBox 2">
            <a:extLst>
              <a:ext uri="{FF2B5EF4-FFF2-40B4-BE49-F238E27FC236}">
                <a16:creationId xmlns:a16="http://schemas.microsoft.com/office/drawing/2014/main" id="{0D1B561F-F7C4-7A41-A7EC-5E6537A49524}"/>
              </a:ext>
            </a:extLst>
          </p:cNvPr>
          <p:cNvSpPr txBox="1"/>
          <p:nvPr/>
        </p:nvSpPr>
        <p:spPr>
          <a:xfrm>
            <a:off x="7920426" y="4078899"/>
            <a:ext cx="26867734" cy="1246495"/>
          </a:xfrm>
          <a:prstGeom prst="rect">
            <a:avLst/>
          </a:prstGeom>
          <a:noFill/>
        </p:spPr>
        <p:txBody>
          <a:bodyPr wrap="square" rtlCol="0">
            <a:spAutoFit/>
          </a:bodyPr>
          <a:lstStyle/>
          <a:p>
            <a:pPr defTabSz="3428863" fontAlgn="base">
              <a:spcBef>
                <a:spcPct val="0"/>
              </a:spcBef>
              <a:spcAft>
                <a:spcPct val="0"/>
              </a:spcAft>
            </a:pPr>
            <a:r>
              <a:rPr lang="en-US" sz="3750" dirty="0"/>
              <a:t>Main Hypothesis: The amount of precipitation this spring season will influence the growth of </a:t>
            </a:r>
            <a:r>
              <a:rPr lang="en-US" sz="3750" i="1" dirty="0">
                <a:latin typeface="Times New Roman" panose="02020603050405020304" pitchFamily="18" charset="0"/>
                <a:cs typeface="Times New Roman" panose="02020603050405020304" pitchFamily="18" charset="0"/>
              </a:rPr>
              <a:t>Sidalcea </a:t>
            </a:r>
            <a:r>
              <a:rPr lang="en-US" sz="3750" i="1" dirty="0" err="1">
                <a:latin typeface="Times New Roman" panose="02020603050405020304" pitchFamily="18" charset="0"/>
                <a:cs typeface="Times New Roman" panose="02020603050405020304" pitchFamily="18" charset="0"/>
              </a:rPr>
              <a:t>cusickii</a:t>
            </a:r>
            <a:r>
              <a:rPr lang="en-US" sz="3750" i="1" dirty="0">
                <a:latin typeface="Times New Roman" panose="02020603050405020304" pitchFamily="18" charset="0"/>
                <a:cs typeface="Times New Roman" panose="02020603050405020304" pitchFamily="18" charset="0"/>
              </a:rPr>
              <a:t>,  </a:t>
            </a:r>
            <a:r>
              <a:rPr lang="en-US" sz="3750" i="1" dirty="0" err="1">
                <a:latin typeface="Times New Roman" panose="02020603050405020304" pitchFamily="18" charset="0"/>
                <a:cs typeface="Times New Roman" panose="02020603050405020304" pitchFamily="18" charset="0"/>
              </a:rPr>
              <a:t>Ribes</a:t>
            </a:r>
            <a:r>
              <a:rPr lang="en-US" sz="3750" i="1" dirty="0">
                <a:latin typeface="Times New Roman" panose="02020603050405020304" pitchFamily="18" charset="0"/>
                <a:cs typeface="Times New Roman" panose="02020603050405020304" pitchFamily="18" charset="0"/>
              </a:rPr>
              <a:t> </a:t>
            </a:r>
            <a:r>
              <a:rPr lang="en-US" sz="3750" i="1" dirty="0" err="1">
                <a:latin typeface="Times New Roman" panose="02020603050405020304" pitchFamily="18" charset="0"/>
                <a:cs typeface="Times New Roman" panose="02020603050405020304" pitchFamily="18" charset="0"/>
              </a:rPr>
              <a:t>sanguineum</a:t>
            </a:r>
            <a:r>
              <a:rPr lang="en-US" sz="3750" i="1" dirty="0">
                <a:latin typeface="Times New Roman" panose="02020603050405020304" pitchFamily="18" charset="0"/>
                <a:cs typeface="Times New Roman" panose="02020603050405020304" pitchFamily="18" charset="0"/>
              </a:rPr>
              <a:t>, </a:t>
            </a:r>
            <a:r>
              <a:rPr lang="en-US" sz="3750" dirty="0">
                <a:latin typeface="Times New Roman" panose="02020603050405020304" pitchFamily="18" charset="0"/>
                <a:cs typeface="Times New Roman" panose="02020603050405020304" pitchFamily="18" charset="0"/>
              </a:rPr>
              <a:t>and </a:t>
            </a:r>
            <a:r>
              <a:rPr lang="en-US" sz="3750" i="1" dirty="0">
                <a:latin typeface="Times New Roman" panose="02020603050405020304" pitchFamily="18" charset="0"/>
                <a:cs typeface="Times New Roman" panose="02020603050405020304" pitchFamily="18" charset="0"/>
              </a:rPr>
              <a:t>Acer </a:t>
            </a:r>
            <a:r>
              <a:rPr lang="en-US" sz="3750" i="1" dirty="0" err="1">
                <a:latin typeface="Times New Roman" panose="02020603050405020304" pitchFamily="18" charset="0"/>
                <a:cs typeface="Times New Roman" panose="02020603050405020304" pitchFamily="18" charset="0"/>
              </a:rPr>
              <a:t>macrophyllum</a:t>
            </a:r>
            <a:r>
              <a:rPr lang="en-US" sz="3750" i="1" dirty="0">
                <a:latin typeface="Times New Roman" panose="02020603050405020304" pitchFamily="18" charset="0"/>
                <a:cs typeface="Times New Roman" panose="02020603050405020304" pitchFamily="18" charset="0"/>
              </a:rPr>
              <a:t>.</a:t>
            </a:r>
            <a:endParaRPr lang="en-US" sz="3750" dirty="0"/>
          </a:p>
        </p:txBody>
      </p:sp>
      <p:pic>
        <p:nvPicPr>
          <p:cNvPr id="23" name="Picture 22">
            <a:extLst>
              <a:ext uri="{FF2B5EF4-FFF2-40B4-BE49-F238E27FC236}">
                <a16:creationId xmlns:a16="http://schemas.microsoft.com/office/drawing/2014/main" id="{1D99FD17-1646-A343-9059-5E3BA9258DB5}"/>
              </a:ext>
            </a:extLst>
          </p:cNvPr>
          <p:cNvPicPr/>
          <p:nvPr/>
        </p:nvPicPr>
        <p:blipFill>
          <a:blip r:embed="rId4">
            <a:extLst>
              <a:ext uri="{28A0092B-C50C-407E-A947-70E740481C1C}">
                <a14:useLocalDpi xmlns:a14="http://schemas.microsoft.com/office/drawing/2010/main"/>
              </a:ext>
            </a:extLst>
          </a:blip>
          <a:srcRect/>
          <a:stretch>
            <a:fillRect/>
          </a:stretch>
        </p:blipFill>
        <p:spPr bwMode="auto">
          <a:xfrm>
            <a:off x="16274882" y="16130822"/>
            <a:ext cx="10415412" cy="3259917"/>
          </a:xfrm>
          <a:prstGeom prst="rect">
            <a:avLst/>
          </a:prstGeom>
          <a:noFill/>
          <a:ln>
            <a:noFill/>
          </a:ln>
        </p:spPr>
      </p:pic>
      <p:pic>
        <p:nvPicPr>
          <p:cNvPr id="24" name="Picture 23">
            <a:extLst>
              <a:ext uri="{FF2B5EF4-FFF2-40B4-BE49-F238E27FC236}">
                <a16:creationId xmlns:a16="http://schemas.microsoft.com/office/drawing/2014/main" id="{6F108219-7E24-294C-B095-33A5D825C1B7}"/>
              </a:ext>
            </a:extLst>
          </p:cNvPr>
          <p:cNvPicPr/>
          <p:nvPr/>
        </p:nvPicPr>
        <p:blipFill>
          <a:blip r:embed="rId5">
            <a:extLst>
              <a:ext uri="{28A0092B-C50C-407E-A947-70E740481C1C}">
                <a14:useLocalDpi xmlns:a14="http://schemas.microsoft.com/office/drawing/2010/main"/>
              </a:ext>
            </a:extLst>
          </a:blip>
          <a:srcRect/>
          <a:stretch>
            <a:fillRect/>
          </a:stretch>
        </p:blipFill>
        <p:spPr bwMode="auto">
          <a:xfrm>
            <a:off x="16310277" y="19447530"/>
            <a:ext cx="10380015" cy="1135478"/>
          </a:xfrm>
          <a:prstGeom prst="rect">
            <a:avLst/>
          </a:prstGeom>
          <a:noFill/>
          <a:ln>
            <a:noFill/>
          </a:ln>
        </p:spPr>
      </p:pic>
      <p:pic>
        <p:nvPicPr>
          <p:cNvPr id="25" name="Picture 24">
            <a:extLst>
              <a:ext uri="{FF2B5EF4-FFF2-40B4-BE49-F238E27FC236}">
                <a16:creationId xmlns:a16="http://schemas.microsoft.com/office/drawing/2014/main" id="{95FC3E6B-4AFA-2245-93CE-15FC401F0E73}"/>
              </a:ext>
            </a:extLst>
          </p:cNvPr>
          <p:cNvPicPr/>
          <p:nvPr/>
        </p:nvPicPr>
        <p:blipFill>
          <a:blip r:embed="rId6">
            <a:extLst>
              <a:ext uri="{28A0092B-C50C-407E-A947-70E740481C1C}">
                <a14:useLocalDpi xmlns:a14="http://schemas.microsoft.com/office/drawing/2010/main"/>
              </a:ext>
            </a:extLst>
          </a:blip>
          <a:srcRect/>
          <a:stretch>
            <a:fillRect/>
          </a:stretch>
        </p:blipFill>
        <p:spPr bwMode="auto">
          <a:xfrm>
            <a:off x="16869660" y="20926392"/>
            <a:ext cx="9115148" cy="4754340"/>
          </a:xfrm>
          <a:prstGeom prst="rect">
            <a:avLst/>
          </a:prstGeom>
          <a:noFill/>
          <a:ln>
            <a:noFill/>
          </a:ln>
        </p:spPr>
      </p:pic>
      <p:pic>
        <p:nvPicPr>
          <p:cNvPr id="26" name="Picture 25">
            <a:extLst>
              <a:ext uri="{FF2B5EF4-FFF2-40B4-BE49-F238E27FC236}">
                <a16:creationId xmlns:a16="http://schemas.microsoft.com/office/drawing/2014/main" id="{1F26F49A-B761-0F4E-A721-117167CC4376}"/>
              </a:ext>
            </a:extLst>
          </p:cNvPr>
          <p:cNvPicPr/>
          <p:nvPr/>
        </p:nvPicPr>
        <p:blipFill>
          <a:blip r:embed="rId7">
            <a:extLst>
              <a:ext uri="{28A0092B-C50C-407E-A947-70E740481C1C}">
                <a14:useLocalDpi xmlns:a14="http://schemas.microsoft.com/office/drawing/2010/main"/>
              </a:ext>
            </a:extLst>
          </a:blip>
          <a:srcRect/>
          <a:stretch>
            <a:fillRect/>
          </a:stretch>
        </p:blipFill>
        <p:spPr bwMode="auto">
          <a:xfrm>
            <a:off x="16273032" y="25712938"/>
            <a:ext cx="10417260" cy="1375677"/>
          </a:xfrm>
          <a:prstGeom prst="rect">
            <a:avLst/>
          </a:prstGeom>
          <a:noFill/>
        </p:spPr>
      </p:pic>
      <p:pic>
        <p:nvPicPr>
          <p:cNvPr id="32" name="Picture 31" descr="2018">
            <a:extLst>
              <a:ext uri="{FF2B5EF4-FFF2-40B4-BE49-F238E27FC236}">
                <a16:creationId xmlns:a16="http://schemas.microsoft.com/office/drawing/2014/main" id="{9511DEAF-C674-7542-BA76-72710FC3620E}"/>
              </a:ext>
            </a:extLst>
          </p:cNvPr>
          <p:cNvPicPr/>
          <p:nvPr/>
        </p:nvPicPr>
        <p:blipFill>
          <a:blip r:embed="rId8" cstate="screen">
            <a:extLst>
              <a:ext uri="{28A0092B-C50C-407E-A947-70E740481C1C}">
                <a14:useLocalDpi xmlns:a14="http://schemas.microsoft.com/office/drawing/2010/main"/>
              </a:ext>
            </a:extLst>
          </a:blip>
          <a:srcRect/>
          <a:stretch>
            <a:fillRect/>
          </a:stretch>
        </p:blipFill>
        <p:spPr bwMode="auto">
          <a:xfrm>
            <a:off x="27880078" y="12616872"/>
            <a:ext cx="4130232" cy="3415103"/>
          </a:xfrm>
          <a:prstGeom prst="rect">
            <a:avLst/>
          </a:prstGeom>
          <a:noFill/>
          <a:ln>
            <a:noFill/>
          </a:ln>
        </p:spPr>
      </p:pic>
      <p:sp>
        <p:nvSpPr>
          <p:cNvPr id="14" name="TextBox 13">
            <a:extLst>
              <a:ext uri="{FF2B5EF4-FFF2-40B4-BE49-F238E27FC236}">
                <a16:creationId xmlns:a16="http://schemas.microsoft.com/office/drawing/2014/main" id="{C633869E-2A49-7847-8E06-008B1C659D3E}"/>
              </a:ext>
            </a:extLst>
          </p:cNvPr>
          <p:cNvSpPr txBox="1"/>
          <p:nvPr/>
        </p:nvSpPr>
        <p:spPr>
          <a:xfrm>
            <a:off x="27247875" y="16436214"/>
            <a:ext cx="5430975" cy="784830"/>
          </a:xfrm>
          <a:prstGeom prst="rect">
            <a:avLst/>
          </a:prstGeom>
          <a:noFill/>
        </p:spPr>
        <p:txBody>
          <a:bodyPr wrap="square" rtlCol="0">
            <a:spAutoFit/>
          </a:bodyPr>
          <a:lstStyle/>
          <a:p>
            <a:pPr algn="ctr" defTabSz="3428863" fontAlgn="base">
              <a:spcBef>
                <a:spcPct val="0"/>
              </a:spcBef>
              <a:spcAft>
                <a:spcPct val="0"/>
              </a:spcAft>
            </a:pPr>
            <a:r>
              <a:rPr lang="en-US" sz="2250" dirty="0"/>
              <a:t>Figure  3. Flower bud development of </a:t>
            </a:r>
            <a:r>
              <a:rPr lang="en-US" sz="2250" i="1" dirty="0"/>
              <a:t> Sidalcea </a:t>
            </a:r>
            <a:r>
              <a:rPr lang="en-US" sz="2250" i="1" dirty="0" err="1"/>
              <a:t>cusickii</a:t>
            </a:r>
            <a:r>
              <a:rPr lang="en-US" sz="2250" i="1" dirty="0"/>
              <a:t> </a:t>
            </a:r>
            <a:r>
              <a:rPr lang="en-US" sz="2250" dirty="0"/>
              <a:t> (4/26/2018)</a:t>
            </a:r>
          </a:p>
        </p:txBody>
      </p:sp>
      <p:sp>
        <p:nvSpPr>
          <p:cNvPr id="34" name="Rounded Rectangle 33"/>
          <p:cNvSpPr/>
          <p:nvPr/>
        </p:nvSpPr>
        <p:spPr bwMode="auto">
          <a:xfrm>
            <a:off x="27680031" y="17805820"/>
            <a:ext cx="9997654" cy="899584"/>
          </a:xfrm>
          <a:prstGeom prst="roundRect">
            <a:avLst/>
          </a:prstGeom>
          <a:solidFill>
            <a:srgbClr val="3366FF">
              <a:alpha val="91000"/>
            </a:srgbClr>
          </a:solidFill>
          <a:ln w="9525" cap="flat" cmpd="sng" algn="ctr">
            <a:solidFill>
              <a:schemeClr val="tx1"/>
            </a:solidFill>
            <a:prstDash val="solid"/>
            <a:round/>
            <a:headEnd type="none" w="med" len="med"/>
            <a:tailEnd type="none" w="med" len="med"/>
          </a:ln>
          <a:effectLst/>
        </p:spPr>
        <p:txBody>
          <a:bodyPr lIns="148523" tIns="74262" rIns="148523" bIns="74262">
            <a:prstTxWarp prst="textNoShape">
              <a:avLst/>
            </a:prstTxWarp>
          </a:bodyPr>
          <a:lstStyle/>
          <a:p>
            <a:pPr algn="ctr" defTabSz="3428863" eaLnBrk="0" fontAlgn="base" hangingPunct="0">
              <a:spcBef>
                <a:spcPct val="0"/>
              </a:spcBef>
              <a:spcAft>
                <a:spcPct val="0"/>
              </a:spcAft>
              <a:defRPr/>
            </a:pPr>
            <a:r>
              <a:rPr lang="en-US" sz="4500" dirty="0">
                <a:solidFill>
                  <a:srgbClr val="FFFFFF"/>
                </a:solidFill>
                <a:latin typeface="Times New Roman"/>
                <a:cs typeface="Times New Roman"/>
              </a:rPr>
              <a:t>FUTURE RESEARCH SUGGESTIONS</a:t>
            </a:r>
            <a:endParaRPr lang="en-US" sz="3750" dirty="0">
              <a:solidFill>
                <a:srgbClr val="FFFFFF"/>
              </a:solidFill>
              <a:latin typeface="Times New Roman"/>
              <a:cs typeface="Times New Roman"/>
            </a:endParaRPr>
          </a:p>
        </p:txBody>
      </p:sp>
      <p:sp>
        <p:nvSpPr>
          <p:cNvPr id="11" name="TextBox 10"/>
          <p:cNvSpPr txBox="1"/>
          <p:nvPr/>
        </p:nvSpPr>
        <p:spPr>
          <a:xfrm>
            <a:off x="27939422" y="22019554"/>
            <a:ext cx="9478864" cy="3434082"/>
          </a:xfrm>
          <a:prstGeom prst="rect">
            <a:avLst/>
          </a:prstGeom>
          <a:noFill/>
        </p:spPr>
        <p:txBody>
          <a:bodyPr wrap="square" rtlCol="0">
            <a:spAutoFit/>
          </a:bodyPr>
          <a:lstStyle/>
          <a:p>
            <a:pPr defTabSz="3428863" fontAlgn="base">
              <a:spcBef>
                <a:spcPct val="0"/>
              </a:spcBef>
              <a:spcAft>
                <a:spcPct val="0"/>
              </a:spcAft>
            </a:pPr>
            <a:r>
              <a:rPr lang="en-US" sz="1167" dirty="0">
                <a:latin typeface="Times" pitchFamily="2" charset="0"/>
              </a:rPr>
              <a:t>Hitchcock, L. C., Cronquist, A., &amp; </a:t>
            </a:r>
            <a:r>
              <a:rPr lang="en-US" sz="1167" dirty="0" err="1">
                <a:latin typeface="Times" pitchFamily="2" charset="0"/>
              </a:rPr>
              <a:t>Janish</a:t>
            </a:r>
            <a:r>
              <a:rPr lang="en-US" sz="1167" dirty="0">
                <a:latin typeface="Times" pitchFamily="2" charset="0"/>
              </a:rPr>
              <a:t>, J. R. (1973). </a:t>
            </a:r>
            <a:r>
              <a:rPr lang="en-US" sz="1167" i="1" dirty="0">
                <a:latin typeface="Times" pitchFamily="2" charset="0"/>
              </a:rPr>
              <a:t>Flora of the Pacific Northwest an illustrated manual</a:t>
            </a:r>
            <a:r>
              <a:rPr lang="en-US" sz="1167" dirty="0">
                <a:latin typeface="Times" pitchFamily="2" charset="0"/>
              </a:rPr>
              <a:t>. Seattle: University of Washington Press.</a:t>
            </a:r>
          </a:p>
          <a:p>
            <a:pPr defTabSz="3428863" fontAlgn="base">
              <a:spcBef>
                <a:spcPct val="0"/>
              </a:spcBef>
              <a:spcAft>
                <a:spcPct val="0"/>
              </a:spcAft>
            </a:pPr>
            <a:r>
              <a:rPr lang="en-US" sz="1167" dirty="0">
                <a:latin typeface="Times" pitchFamily="2" charset="0"/>
              </a:rPr>
              <a:t> </a:t>
            </a:r>
          </a:p>
          <a:p>
            <a:pPr defTabSz="3428863" fontAlgn="base">
              <a:spcBef>
                <a:spcPct val="0"/>
              </a:spcBef>
              <a:spcAft>
                <a:spcPct val="0"/>
              </a:spcAft>
            </a:pPr>
            <a:r>
              <a:rPr lang="en-US" sz="1167" dirty="0">
                <a:latin typeface="Times" pitchFamily="2" charset="0"/>
              </a:rPr>
              <a:t>Project Budburst. 2011. Phenology. Co-managed by NEON and the Chicago Botanic Garden. </a:t>
            </a:r>
            <a:r>
              <a:rPr lang="en-US" sz="1167" u="sng" dirty="0">
                <a:latin typeface="Times" pitchFamily="2" charset="0"/>
                <a:hlinkClick r:id="rId9"/>
              </a:rPr>
              <a:t>https://budburst.org/phenology-defined</a:t>
            </a:r>
            <a:r>
              <a:rPr lang="en-US" sz="1167" dirty="0">
                <a:latin typeface="Times" pitchFamily="2" charset="0"/>
              </a:rPr>
              <a:t> Accessed 4/5/19</a:t>
            </a:r>
          </a:p>
          <a:p>
            <a:pPr defTabSz="3428863" fontAlgn="base">
              <a:spcBef>
                <a:spcPct val="0"/>
              </a:spcBef>
              <a:spcAft>
                <a:spcPct val="0"/>
              </a:spcAft>
            </a:pPr>
            <a:r>
              <a:rPr lang="en-US" sz="1167" dirty="0">
                <a:latin typeface="Times" pitchFamily="2" charset="0"/>
              </a:rPr>
              <a:t> </a:t>
            </a:r>
          </a:p>
          <a:p>
            <a:pPr defTabSz="3428863" fontAlgn="base">
              <a:spcBef>
                <a:spcPct val="0"/>
              </a:spcBef>
              <a:spcAft>
                <a:spcPct val="0"/>
              </a:spcAft>
            </a:pPr>
            <a:r>
              <a:rPr lang="en-US" sz="1167" dirty="0">
                <a:latin typeface="Times" pitchFamily="2" charset="0"/>
              </a:rPr>
              <a:t>Cleland, E. E., </a:t>
            </a:r>
            <a:r>
              <a:rPr lang="en-US" sz="1167" dirty="0" err="1">
                <a:latin typeface="Times" pitchFamily="2" charset="0"/>
              </a:rPr>
              <a:t>Chiariello</a:t>
            </a:r>
            <a:r>
              <a:rPr lang="en-US" sz="1167" dirty="0">
                <a:latin typeface="Times" pitchFamily="2" charset="0"/>
              </a:rPr>
              <a:t>, N. R., </a:t>
            </a:r>
            <a:r>
              <a:rPr lang="en-US" sz="1167" dirty="0" err="1">
                <a:latin typeface="Times" pitchFamily="2" charset="0"/>
              </a:rPr>
              <a:t>Loarie</a:t>
            </a:r>
            <a:r>
              <a:rPr lang="en-US" sz="1167" dirty="0">
                <a:latin typeface="Times" pitchFamily="2" charset="0"/>
              </a:rPr>
              <a:t>, S. R., Mooney, H. A., &amp; Field, C. B. (2006, September 12). Diverse responses of phenology to global changes in a grassland ecosystem. </a:t>
            </a:r>
            <a:r>
              <a:rPr lang="en-US" sz="1167" u="sng" dirty="0">
                <a:latin typeface="Times" pitchFamily="2" charset="0"/>
                <a:hlinkClick r:id="rId10"/>
              </a:rPr>
              <a:t>http://www.pnas.org/content/103/37/13740.short</a:t>
            </a:r>
            <a:r>
              <a:rPr lang="en-US" sz="1167" dirty="0">
                <a:latin typeface="Times" pitchFamily="2" charset="0"/>
              </a:rPr>
              <a:t> Accessed 4/5/18</a:t>
            </a:r>
          </a:p>
          <a:p>
            <a:pPr defTabSz="3428863" fontAlgn="base">
              <a:spcBef>
                <a:spcPct val="0"/>
              </a:spcBef>
              <a:spcAft>
                <a:spcPct val="0"/>
              </a:spcAft>
            </a:pPr>
            <a:r>
              <a:rPr lang="en-US" sz="1167" dirty="0">
                <a:latin typeface="Times" pitchFamily="2" charset="0"/>
              </a:rPr>
              <a:t> </a:t>
            </a:r>
          </a:p>
          <a:p>
            <a:pPr defTabSz="3428863" fontAlgn="base">
              <a:spcBef>
                <a:spcPct val="0"/>
              </a:spcBef>
              <a:spcAft>
                <a:spcPct val="0"/>
              </a:spcAft>
            </a:pPr>
            <a:r>
              <a:rPr lang="en-US" sz="1167" dirty="0">
                <a:latin typeface="Times" pitchFamily="2" charset="0"/>
              </a:rPr>
              <a:t>Phenology. (</a:t>
            </a:r>
            <a:r>
              <a:rPr lang="en-US" sz="1167" dirty="0" err="1">
                <a:latin typeface="Times" pitchFamily="2" charset="0"/>
              </a:rPr>
              <a:t>n.d.</a:t>
            </a:r>
            <a:r>
              <a:rPr lang="en-US" sz="1167" dirty="0">
                <a:latin typeface="Times" pitchFamily="2" charset="0"/>
              </a:rPr>
              <a:t>). </a:t>
            </a:r>
            <a:r>
              <a:rPr lang="en-US" sz="1167" u="sng" dirty="0">
                <a:latin typeface="Times" pitchFamily="2" charset="0"/>
                <a:hlinkClick r:id="rId11"/>
              </a:rPr>
              <a:t>https://www.nature.com/subjects/phenology</a:t>
            </a:r>
            <a:r>
              <a:rPr lang="en-US" sz="1167" dirty="0">
                <a:latin typeface="Times" pitchFamily="2" charset="0"/>
              </a:rPr>
              <a:t> Accessed 4/5/18</a:t>
            </a:r>
          </a:p>
          <a:p>
            <a:pPr defTabSz="3428863" fontAlgn="base">
              <a:spcBef>
                <a:spcPct val="0"/>
              </a:spcBef>
              <a:spcAft>
                <a:spcPct val="0"/>
              </a:spcAft>
            </a:pPr>
            <a:r>
              <a:rPr lang="en-US" sz="1167" dirty="0">
                <a:latin typeface="Times" pitchFamily="2" charset="0"/>
              </a:rPr>
              <a:t> </a:t>
            </a:r>
          </a:p>
          <a:p>
            <a:pPr defTabSz="3428863" fontAlgn="base">
              <a:spcBef>
                <a:spcPct val="0"/>
              </a:spcBef>
              <a:spcAft>
                <a:spcPct val="0"/>
              </a:spcAft>
            </a:pPr>
            <a:r>
              <a:rPr lang="en-US" sz="1167" dirty="0">
                <a:latin typeface="Times" pitchFamily="2" charset="0"/>
              </a:rPr>
              <a:t>Instructions for Using the Oregon Plant Atlas. (</a:t>
            </a:r>
            <a:r>
              <a:rPr lang="en-US" sz="1167" dirty="0" err="1">
                <a:latin typeface="Times" pitchFamily="2" charset="0"/>
              </a:rPr>
              <a:t>n.d.</a:t>
            </a:r>
            <a:r>
              <a:rPr lang="en-US" sz="1167" dirty="0">
                <a:latin typeface="Times" pitchFamily="2" charset="0"/>
              </a:rPr>
              <a:t>). </a:t>
            </a:r>
            <a:r>
              <a:rPr lang="en-US" sz="1167" u="sng" dirty="0">
                <a:latin typeface="Times" pitchFamily="2" charset="0"/>
                <a:hlinkClick r:id="rId12"/>
              </a:rPr>
              <a:t>http://oregonflora.org/atlas.php</a:t>
            </a:r>
            <a:r>
              <a:rPr lang="en-US" sz="1167" dirty="0">
                <a:latin typeface="Times" pitchFamily="2" charset="0"/>
              </a:rPr>
              <a:t> Accessed 4/29/18.</a:t>
            </a:r>
          </a:p>
          <a:p>
            <a:pPr defTabSz="3428863" fontAlgn="base">
              <a:spcBef>
                <a:spcPct val="0"/>
              </a:spcBef>
              <a:spcAft>
                <a:spcPct val="0"/>
              </a:spcAft>
            </a:pPr>
            <a:r>
              <a:rPr lang="en-US" sz="1167" dirty="0">
                <a:latin typeface="Times" pitchFamily="2" charset="0"/>
              </a:rPr>
              <a:t> </a:t>
            </a:r>
          </a:p>
          <a:p>
            <a:pPr defTabSz="3428863" fontAlgn="base">
              <a:spcBef>
                <a:spcPct val="0"/>
              </a:spcBef>
              <a:spcAft>
                <a:spcPct val="0"/>
              </a:spcAft>
            </a:pPr>
            <a:r>
              <a:rPr lang="en-US" sz="1167" dirty="0">
                <a:latin typeface="Times" pitchFamily="2" charset="0"/>
              </a:rPr>
              <a:t>USA NPN National Phenology Network. Wikipedia, Wikimedia Foundation, 3 Apr. 2018, </a:t>
            </a:r>
            <a:r>
              <a:rPr lang="en-US" sz="1167" dirty="0" err="1">
                <a:latin typeface="Times" pitchFamily="2" charset="0"/>
              </a:rPr>
              <a:t>en.wikipedia.org</a:t>
            </a:r>
            <a:r>
              <a:rPr lang="en-US" sz="1167" dirty="0">
                <a:latin typeface="Times" pitchFamily="2" charset="0"/>
              </a:rPr>
              <a:t>/wiki/Phenology. USA National Phenology </a:t>
            </a:r>
            <a:r>
              <a:rPr lang="en-US" sz="1167" dirty="0" err="1">
                <a:latin typeface="Times" pitchFamily="2" charset="0"/>
              </a:rPr>
              <a:t>Network,www.usanpn.org</a:t>
            </a:r>
            <a:r>
              <a:rPr lang="en-US" sz="1167" dirty="0">
                <a:latin typeface="Times" pitchFamily="2" charset="0"/>
              </a:rPr>
              <a:t>/</a:t>
            </a:r>
            <a:r>
              <a:rPr lang="en-US" sz="1167" dirty="0" err="1">
                <a:latin typeface="Times" pitchFamily="2" charset="0"/>
              </a:rPr>
              <a:t>usa</a:t>
            </a:r>
            <a:r>
              <a:rPr lang="en-US" sz="1167" dirty="0">
                <a:latin typeface="Times" pitchFamily="2" charset="0"/>
              </a:rPr>
              <a:t>-national-phenology-network. Accessed 4/3/18. </a:t>
            </a:r>
          </a:p>
          <a:p>
            <a:pPr defTabSz="3428863" fontAlgn="base">
              <a:spcBef>
                <a:spcPct val="0"/>
              </a:spcBef>
              <a:spcAft>
                <a:spcPct val="0"/>
              </a:spcAft>
            </a:pPr>
            <a:r>
              <a:rPr lang="en-US" sz="1167" dirty="0">
                <a:latin typeface="Times" pitchFamily="2" charset="0"/>
              </a:rPr>
              <a:t> </a:t>
            </a:r>
          </a:p>
          <a:p>
            <a:pPr defTabSz="3428863" fontAlgn="base">
              <a:spcBef>
                <a:spcPct val="0"/>
              </a:spcBef>
              <a:spcAft>
                <a:spcPct val="0"/>
              </a:spcAft>
            </a:pPr>
            <a:r>
              <a:rPr lang="en-US" sz="1167" dirty="0">
                <a:latin typeface="Times" pitchFamily="2" charset="0"/>
              </a:rPr>
              <a:t>Shifting plant phenology in response to global change. (2007, May 02). https://</a:t>
            </a:r>
            <a:r>
              <a:rPr lang="en-US" sz="1167" dirty="0" err="1">
                <a:latin typeface="Times" pitchFamily="2" charset="0"/>
              </a:rPr>
              <a:t>www.sciencedirect.com</a:t>
            </a:r>
            <a:r>
              <a:rPr lang="en-US" sz="1167" dirty="0">
                <a:latin typeface="Times" pitchFamily="2" charset="0"/>
              </a:rPr>
              <a:t>/science/article/</a:t>
            </a:r>
            <a:r>
              <a:rPr lang="en-US" sz="1167" dirty="0" err="1">
                <a:latin typeface="Times" pitchFamily="2" charset="0"/>
              </a:rPr>
              <a:t>pii</a:t>
            </a:r>
            <a:r>
              <a:rPr lang="en-US" sz="1167" dirty="0">
                <a:latin typeface="Times" pitchFamily="2" charset="0"/>
              </a:rPr>
              <a:t>/S0169534707001309</a:t>
            </a:r>
          </a:p>
          <a:p>
            <a:pPr defTabSz="3428863" fontAlgn="base">
              <a:spcBef>
                <a:spcPct val="0"/>
              </a:spcBef>
              <a:spcAft>
                <a:spcPct val="0"/>
              </a:spcAft>
            </a:pPr>
            <a:r>
              <a:rPr lang="en-US" sz="1167" dirty="0">
                <a:latin typeface="Times" pitchFamily="2" charset="0"/>
              </a:rPr>
              <a:t>(</a:t>
            </a:r>
            <a:r>
              <a:rPr lang="en-US" sz="1167" dirty="0" err="1">
                <a:latin typeface="Times" pitchFamily="2" charset="0"/>
              </a:rPr>
              <a:t>n.d.</a:t>
            </a:r>
            <a:r>
              <a:rPr lang="en-US" sz="1167" dirty="0">
                <a:latin typeface="Times" pitchFamily="2" charset="0"/>
              </a:rPr>
              <a:t>). Retrieved April 29, 2018, from https://</a:t>
            </a:r>
            <a:r>
              <a:rPr lang="en-US" sz="1167" dirty="0" err="1">
                <a:latin typeface="Times" pitchFamily="2" charset="0"/>
              </a:rPr>
              <a:t>plants.usda.gov</a:t>
            </a:r>
            <a:r>
              <a:rPr lang="en-US" sz="1167" dirty="0">
                <a:latin typeface="Times" pitchFamily="2" charset="0"/>
              </a:rPr>
              <a:t>/java/</a:t>
            </a:r>
          </a:p>
          <a:p>
            <a:pPr defTabSz="3428863" fontAlgn="base">
              <a:spcBef>
                <a:spcPct val="0"/>
              </a:spcBef>
              <a:spcAft>
                <a:spcPct val="0"/>
              </a:spcAft>
            </a:pPr>
            <a:r>
              <a:rPr lang="en-US" sz="1167" dirty="0">
                <a:latin typeface="Times" pitchFamily="2" charset="0"/>
              </a:rPr>
              <a:t>Accessed 4/11/18.</a:t>
            </a:r>
          </a:p>
          <a:p>
            <a:pPr defTabSz="3428863" fontAlgn="base">
              <a:spcBef>
                <a:spcPct val="0"/>
              </a:spcBef>
              <a:spcAft>
                <a:spcPct val="0"/>
              </a:spcAft>
            </a:pPr>
            <a:endParaRPr lang="en-US" sz="1875" dirty="0"/>
          </a:p>
        </p:txBody>
      </p:sp>
      <p:pic>
        <p:nvPicPr>
          <p:cNvPr id="2" name="Picture 1" descr="First mature flower 5:2:2018.JP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rot="5400000">
            <a:off x="33118542" y="12497802"/>
            <a:ext cx="3339233" cy="3873293"/>
          </a:xfrm>
          <a:prstGeom prst="rect">
            <a:avLst/>
          </a:prstGeom>
        </p:spPr>
      </p:pic>
      <p:sp>
        <p:nvSpPr>
          <p:cNvPr id="4" name="TextBox 3"/>
          <p:cNvSpPr txBox="1"/>
          <p:nvPr/>
        </p:nvSpPr>
        <p:spPr>
          <a:xfrm>
            <a:off x="32130807" y="16408722"/>
            <a:ext cx="5682930" cy="784830"/>
          </a:xfrm>
          <a:prstGeom prst="rect">
            <a:avLst/>
          </a:prstGeom>
          <a:noFill/>
        </p:spPr>
        <p:txBody>
          <a:bodyPr wrap="square" rtlCol="0">
            <a:spAutoFit/>
          </a:bodyPr>
          <a:lstStyle/>
          <a:p>
            <a:pPr algn="ctr" defTabSz="3428863" fontAlgn="base">
              <a:spcBef>
                <a:spcPct val="0"/>
              </a:spcBef>
              <a:spcAft>
                <a:spcPct val="0"/>
              </a:spcAft>
            </a:pPr>
            <a:r>
              <a:rPr lang="en-US" sz="2250" dirty="0"/>
              <a:t>Figure 4. First mature flower of Sidalcea </a:t>
            </a:r>
            <a:r>
              <a:rPr lang="en-US" sz="2250" dirty="0" err="1"/>
              <a:t>cusickii</a:t>
            </a:r>
            <a:r>
              <a:rPr lang="en-US" sz="2250" dirty="0"/>
              <a:t> (5/2/2018)</a:t>
            </a:r>
          </a:p>
        </p:txBody>
      </p:sp>
      <p:sp>
        <p:nvSpPr>
          <p:cNvPr id="5" name="TextBox 4">
            <a:extLst>
              <a:ext uri="{FF2B5EF4-FFF2-40B4-BE49-F238E27FC236}">
                <a16:creationId xmlns:a16="http://schemas.microsoft.com/office/drawing/2014/main" id="{2A0AEF5F-0B89-264C-8B76-F5176505ADD4}"/>
              </a:ext>
            </a:extLst>
          </p:cNvPr>
          <p:cNvSpPr txBox="1"/>
          <p:nvPr/>
        </p:nvSpPr>
        <p:spPr>
          <a:xfrm>
            <a:off x="17769432" y="13914812"/>
            <a:ext cx="8367143" cy="553998"/>
          </a:xfrm>
          <a:prstGeom prst="rect">
            <a:avLst/>
          </a:prstGeom>
          <a:noFill/>
        </p:spPr>
        <p:txBody>
          <a:bodyPr wrap="square" rtlCol="0">
            <a:spAutoFit/>
          </a:bodyPr>
          <a:lstStyle/>
          <a:p>
            <a:pPr defTabSz="3428863" fontAlgn="base">
              <a:spcBef>
                <a:spcPct val="0"/>
              </a:spcBef>
              <a:spcAft>
                <a:spcPct val="0"/>
              </a:spcAft>
            </a:pPr>
            <a:r>
              <a:rPr lang="en-US" sz="3000" dirty="0">
                <a:latin typeface="Times New Roman"/>
                <a:cs typeface="Times New Roman"/>
              </a:rPr>
              <a:t>Fi</a:t>
            </a:r>
            <a:r>
              <a:rPr lang="en-US" sz="2625" dirty="0">
                <a:latin typeface="Times New Roman"/>
                <a:cs typeface="Times New Roman"/>
              </a:rPr>
              <a:t>gure 2: </a:t>
            </a:r>
            <a:r>
              <a:rPr lang="en-US" sz="2625" dirty="0" err="1">
                <a:latin typeface="Times New Roman"/>
                <a:cs typeface="Times New Roman"/>
              </a:rPr>
              <a:t>Phenological</a:t>
            </a:r>
            <a:r>
              <a:rPr lang="en-US" sz="2625" dirty="0">
                <a:latin typeface="Times New Roman"/>
                <a:cs typeface="Times New Roman"/>
              </a:rPr>
              <a:t> Study Plant Locations </a:t>
            </a:r>
            <a:endParaRPr lang="en-US" sz="2625" dirty="0"/>
          </a:p>
        </p:txBody>
      </p:sp>
      <p:pic>
        <p:nvPicPr>
          <p:cNvPr id="6" name="Picture 5"/>
          <p:cNvPicPr>
            <a:picLocks noChangeAspect="1"/>
          </p:cNvPicPr>
          <p:nvPr/>
        </p:nvPicPr>
        <p:blipFill>
          <a:blip r:embed="rId14">
            <a:extLst>
              <a:ext uri="{28A0092B-C50C-407E-A947-70E740481C1C}">
                <a14:useLocalDpi xmlns:a14="http://schemas.microsoft.com/office/drawing/2010/main"/>
              </a:ext>
            </a:extLst>
          </a:blip>
          <a:stretch>
            <a:fillRect/>
          </a:stretch>
        </p:blipFill>
        <p:spPr>
          <a:xfrm rot="5400000">
            <a:off x="19301039" y="9516362"/>
            <a:ext cx="3840844" cy="5463304"/>
          </a:xfrm>
          <a:prstGeom prst="rect">
            <a:avLst/>
          </a:prstGeom>
        </p:spPr>
      </p:pic>
      <p:pic>
        <p:nvPicPr>
          <p:cNvPr id="8" name="Picture 7"/>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6981743" y="21347907"/>
            <a:ext cx="5626380" cy="4500563"/>
          </a:xfrm>
          <a:prstGeom prst="rect">
            <a:avLst/>
          </a:prstGeom>
        </p:spPr>
      </p:pic>
      <p:pic>
        <p:nvPicPr>
          <p:cNvPr id="35" name="Picture 34" descr="nsf1.tif"/>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2882727" y="508735"/>
            <a:ext cx="2234424" cy="2247340"/>
          </a:xfrm>
          <a:prstGeom prst="rect">
            <a:avLst/>
          </a:prstGeom>
        </p:spPr>
      </p:pic>
      <p:sp>
        <p:nvSpPr>
          <p:cNvPr id="37" name="TextBox 36"/>
          <p:cNvSpPr txBox="1"/>
          <p:nvPr/>
        </p:nvSpPr>
        <p:spPr>
          <a:xfrm>
            <a:off x="32390537" y="2857424"/>
            <a:ext cx="3087641" cy="810735"/>
          </a:xfrm>
          <a:prstGeom prst="rect">
            <a:avLst/>
          </a:prstGeom>
          <a:noFill/>
        </p:spPr>
        <p:txBody>
          <a:bodyPr wrap="square" rtlCol="0">
            <a:spAutoFit/>
          </a:bodyPr>
          <a:lstStyle/>
          <a:p>
            <a:pPr algn="r"/>
            <a:r>
              <a:rPr lang="en-US" sz="1167" dirty="0"/>
              <a:t>Partially funded by: grant 1505081 “Tipping the Scale: Engaging Community College Science Faculty and Students in Course-Based Research Experiences (CBRE) </a:t>
            </a:r>
          </a:p>
        </p:txBody>
      </p:sp>
      <p:pic>
        <p:nvPicPr>
          <p:cNvPr id="38" name="Picture 37"/>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6836217" y="1989336"/>
            <a:ext cx="3202239" cy="1136009"/>
          </a:xfrm>
          <a:prstGeom prst="rect">
            <a:avLst/>
          </a:prstGeom>
        </p:spPr>
      </p:pic>
    </p:spTree>
    <p:extLst>
      <p:ext uri="{BB962C8B-B14F-4D97-AF65-F5344CB8AC3E}">
        <p14:creationId xmlns:p14="http://schemas.microsoft.com/office/powerpoint/2010/main" val="3065996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p:nvPr/>
        </p:nvSpPr>
        <p:spPr>
          <a:xfrm>
            <a:off x="28112779" y="15345612"/>
            <a:ext cx="9882000" cy="3261375"/>
          </a:xfrm>
          <a:prstGeom prst="rect">
            <a:avLst/>
          </a:prstGeom>
          <a:noFill/>
          <a:ln>
            <a:noFill/>
          </a:ln>
        </p:spPr>
        <p:txBody>
          <a:bodyPr spcFirstLastPara="1" wrap="square" lIns="148500" tIns="74250" rIns="148500" bIns="74250" anchor="t" anchorCtr="0">
            <a:noAutofit/>
          </a:bodyPr>
          <a:lstStyle/>
          <a:p>
            <a:r>
              <a:rPr lang="en-US" sz="2250">
                <a:solidFill>
                  <a:schemeClr val="dk1"/>
                </a:solidFill>
                <a:latin typeface="Times New Roman"/>
                <a:ea typeface="Times New Roman"/>
                <a:cs typeface="Times New Roman"/>
                <a:sym typeface="Times New Roman"/>
              </a:rPr>
              <a:t>When choosing a herb pick one that's in a location relatively safe from herbivores.</a:t>
            </a:r>
            <a:endParaRPr sz="2250">
              <a:solidFill>
                <a:schemeClr val="dk1"/>
              </a:solidFill>
              <a:latin typeface="Times New Roman"/>
              <a:ea typeface="Times New Roman"/>
              <a:cs typeface="Times New Roman"/>
              <a:sym typeface="Times New Roman"/>
            </a:endParaRPr>
          </a:p>
          <a:p>
            <a:endParaRPr sz="2250">
              <a:solidFill>
                <a:schemeClr val="dk1"/>
              </a:solidFill>
              <a:latin typeface="Times New Roman"/>
              <a:ea typeface="Times New Roman"/>
              <a:cs typeface="Times New Roman"/>
              <a:sym typeface="Times New Roman"/>
            </a:endParaRPr>
          </a:p>
          <a:p>
            <a:r>
              <a:rPr lang="en-US" sz="2250">
                <a:solidFill>
                  <a:schemeClr val="dk1"/>
                </a:solidFill>
                <a:latin typeface="Times New Roman"/>
                <a:ea typeface="Times New Roman"/>
                <a:cs typeface="Times New Roman"/>
                <a:sym typeface="Times New Roman"/>
              </a:rPr>
              <a:t>Take pictures every time you record data.</a:t>
            </a:r>
            <a:endParaRPr sz="2250">
              <a:solidFill>
                <a:schemeClr val="dk1"/>
              </a:solidFill>
              <a:latin typeface="Times New Roman"/>
              <a:ea typeface="Times New Roman"/>
              <a:cs typeface="Times New Roman"/>
              <a:sym typeface="Times New Roman"/>
            </a:endParaRPr>
          </a:p>
          <a:p>
            <a:endParaRPr sz="2250">
              <a:solidFill>
                <a:schemeClr val="dk1"/>
              </a:solidFill>
              <a:latin typeface="Times New Roman"/>
              <a:ea typeface="Times New Roman"/>
              <a:cs typeface="Times New Roman"/>
              <a:sym typeface="Times New Roman"/>
            </a:endParaRPr>
          </a:p>
          <a:p>
            <a:r>
              <a:rPr lang="en-US" sz="2250">
                <a:solidFill>
                  <a:schemeClr val="dk1"/>
                </a:solidFill>
                <a:latin typeface="Times New Roman"/>
                <a:ea typeface="Times New Roman"/>
                <a:cs typeface="Times New Roman"/>
                <a:sym typeface="Times New Roman"/>
              </a:rPr>
              <a:t>When marking your plants, make sure to put in on an easy to see area.</a:t>
            </a:r>
            <a:endParaRPr sz="2250">
              <a:solidFill>
                <a:schemeClr val="dk1"/>
              </a:solidFill>
              <a:latin typeface="Times New Roman"/>
              <a:ea typeface="Times New Roman"/>
              <a:cs typeface="Times New Roman"/>
              <a:sym typeface="Times New Roman"/>
            </a:endParaRPr>
          </a:p>
          <a:p>
            <a:endParaRPr sz="2250">
              <a:solidFill>
                <a:schemeClr val="dk1"/>
              </a:solidFill>
              <a:latin typeface="Times New Roman"/>
              <a:ea typeface="Times New Roman"/>
              <a:cs typeface="Times New Roman"/>
              <a:sym typeface="Times New Roman"/>
            </a:endParaRPr>
          </a:p>
          <a:p>
            <a:r>
              <a:rPr lang="en-US" sz="2250">
                <a:solidFill>
                  <a:schemeClr val="dk1"/>
                </a:solidFill>
                <a:latin typeface="Times New Roman"/>
                <a:ea typeface="Times New Roman"/>
                <a:cs typeface="Times New Roman"/>
                <a:sym typeface="Times New Roman"/>
              </a:rPr>
              <a:t>Mind other people's plants.</a:t>
            </a:r>
            <a:endParaRPr sz="2250">
              <a:solidFill>
                <a:schemeClr val="dk1"/>
              </a:solidFill>
              <a:latin typeface="Times New Roman"/>
              <a:ea typeface="Times New Roman"/>
              <a:cs typeface="Times New Roman"/>
              <a:sym typeface="Times New Roman"/>
            </a:endParaRPr>
          </a:p>
          <a:p>
            <a:endParaRPr sz="2250">
              <a:solidFill>
                <a:schemeClr val="dk1"/>
              </a:solidFill>
              <a:latin typeface="Times New Roman"/>
              <a:ea typeface="Times New Roman"/>
              <a:cs typeface="Times New Roman"/>
              <a:sym typeface="Times New Roman"/>
            </a:endParaRPr>
          </a:p>
          <a:p>
            <a:endParaRPr sz="2250">
              <a:solidFill>
                <a:schemeClr val="dk1"/>
              </a:solidFill>
              <a:latin typeface="Times New Roman"/>
              <a:ea typeface="Times New Roman"/>
              <a:cs typeface="Times New Roman"/>
              <a:sym typeface="Times New Roman"/>
            </a:endParaRPr>
          </a:p>
          <a:p>
            <a:endParaRPr sz="2250">
              <a:solidFill>
                <a:schemeClr val="dk1"/>
              </a:solidFill>
              <a:latin typeface="Times New Roman"/>
              <a:ea typeface="Times New Roman"/>
              <a:cs typeface="Times New Roman"/>
              <a:sym typeface="Times New Roman"/>
            </a:endParaRPr>
          </a:p>
          <a:p>
            <a:pPr marL="711647" indent="-711647"/>
            <a:endParaRPr sz="2250">
              <a:solidFill>
                <a:schemeClr val="dk1"/>
              </a:solidFill>
              <a:latin typeface="Times New Roman"/>
              <a:ea typeface="Times New Roman"/>
              <a:cs typeface="Times New Roman"/>
              <a:sym typeface="Times New Roman"/>
            </a:endParaRPr>
          </a:p>
          <a:p>
            <a:pPr>
              <a:spcBef>
                <a:spcPts val="1312"/>
              </a:spcBef>
            </a:pPr>
            <a:endParaRPr sz="2250">
              <a:solidFill>
                <a:schemeClr val="dk1"/>
              </a:solidFill>
              <a:latin typeface="Times New Roman"/>
              <a:ea typeface="Times New Roman"/>
              <a:cs typeface="Times New Roman"/>
              <a:sym typeface="Times New Roman"/>
            </a:endParaRPr>
          </a:p>
          <a:p>
            <a:pPr>
              <a:spcBef>
                <a:spcPts val="1312"/>
              </a:spcBef>
            </a:pPr>
            <a:endParaRPr sz="2250">
              <a:solidFill>
                <a:schemeClr val="dk1"/>
              </a:solidFill>
              <a:latin typeface="Times New Roman"/>
              <a:ea typeface="Times New Roman"/>
              <a:cs typeface="Times New Roman"/>
              <a:sym typeface="Times New Roman"/>
            </a:endParaRPr>
          </a:p>
          <a:p>
            <a:pPr>
              <a:spcBef>
                <a:spcPts val="1312"/>
              </a:spcBef>
            </a:pPr>
            <a:endParaRPr sz="2250">
              <a:solidFill>
                <a:schemeClr val="dk1"/>
              </a:solidFill>
              <a:latin typeface="Times New Roman"/>
              <a:ea typeface="Times New Roman"/>
              <a:cs typeface="Times New Roman"/>
              <a:sym typeface="Times New Roman"/>
            </a:endParaRPr>
          </a:p>
        </p:txBody>
      </p:sp>
      <p:pic>
        <p:nvPicPr>
          <p:cNvPr id="90" name="Shape 90" descr="MUSC_TAG_REV"/>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204294" y="1619250"/>
            <a:ext cx="3834162" cy="2479148"/>
          </a:xfrm>
          <a:prstGeom prst="rect">
            <a:avLst/>
          </a:prstGeom>
          <a:noFill/>
          <a:ln>
            <a:noFill/>
          </a:ln>
        </p:spPr>
      </p:pic>
      <p:sp>
        <p:nvSpPr>
          <p:cNvPr id="91" name="Shape 91"/>
          <p:cNvSpPr/>
          <p:nvPr/>
        </p:nvSpPr>
        <p:spPr>
          <a:xfrm>
            <a:off x="5158965" y="7196554"/>
            <a:ext cx="9997875" cy="923625"/>
          </a:xfrm>
          <a:prstGeom prst="roundRect">
            <a:avLst>
              <a:gd name="adj" fmla="val 16667"/>
            </a:avLst>
          </a:prstGeom>
          <a:solidFill>
            <a:srgbClr val="FF6600"/>
          </a:solidFill>
          <a:ln w="9525" cap="flat" cmpd="sng">
            <a:solidFill>
              <a:schemeClr val="dk1"/>
            </a:solidFill>
            <a:prstDash val="solid"/>
            <a:round/>
            <a:headEnd type="none" w="sm" len="sm"/>
            <a:tailEnd type="none" w="sm" len="sm"/>
          </a:ln>
        </p:spPr>
        <p:txBody>
          <a:bodyPr spcFirstLastPara="1" wrap="square" lIns="148500" tIns="74250" rIns="148500" bIns="74250" anchor="t" anchorCtr="0">
            <a:noAutofit/>
          </a:bodyPr>
          <a:lstStyle/>
          <a:p>
            <a:pPr algn="ctr"/>
            <a:r>
              <a:rPr lang="en-US" sz="4500">
                <a:solidFill>
                  <a:schemeClr val="lt1"/>
                </a:solidFill>
                <a:latin typeface="Times New Roman"/>
                <a:ea typeface="Times New Roman"/>
                <a:cs typeface="Times New Roman"/>
                <a:sym typeface="Times New Roman"/>
              </a:rPr>
              <a:t>INTRODUCTION</a:t>
            </a:r>
            <a:endParaRPr sz="3750">
              <a:solidFill>
                <a:schemeClr val="dk1"/>
              </a:solidFill>
              <a:latin typeface="Times New Roman"/>
              <a:ea typeface="Times New Roman"/>
              <a:cs typeface="Times New Roman"/>
              <a:sym typeface="Times New Roman"/>
            </a:endParaRPr>
          </a:p>
        </p:txBody>
      </p:sp>
      <p:sp>
        <p:nvSpPr>
          <p:cNvPr id="92" name="Shape 92"/>
          <p:cNvSpPr/>
          <p:nvPr/>
        </p:nvSpPr>
        <p:spPr>
          <a:xfrm>
            <a:off x="16606842" y="7067157"/>
            <a:ext cx="9997875" cy="1343250"/>
          </a:xfrm>
          <a:prstGeom prst="roundRect">
            <a:avLst>
              <a:gd name="adj" fmla="val 16667"/>
            </a:avLst>
          </a:prstGeom>
          <a:solidFill>
            <a:srgbClr val="098026"/>
          </a:solidFill>
          <a:ln w="9525" cap="flat" cmpd="sng">
            <a:solidFill>
              <a:schemeClr val="dk1"/>
            </a:solidFill>
            <a:prstDash val="solid"/>
            <a:round/>
            <a:headEnd type="none" w="sm" len="sm"/>
            <a:tailEnd type="none" w="sm" len="sm"/>
          </a:ln>
        </p:spPr>
        <p:txBody>
          <a:bodyPr spcFirstLastPara="1" wrap="square" lIns="148500" tIns="74250" rIns="148500" bIns="74250" anchor="t" anchorCtr="0">
            <a:noAutofit/>
          </a:bodyPr>
          <a:lstStyle/>
          <a:p>
            <a:pPr algn="ctr"/>
            <a:r>
              <a:rPr lang="en-US" sz="4500">
                <a:solidFill>
                  <a:schemeClr val="lt1"/>
                </a:solidFill>
                <a:latin typeface="Times New Roman"/>
                <a:ea typeface="Times New Roman"/>
                <a:cs typeface="Times New Roman"/>
                <a:sym typeface="Times New Roman"/>
              </a:rPr>
              <a:t>RESULTS</a:t>
            </a:r>
            <a:endParaRPr sz="4500">
              <a:solidFill>
                <a:schemeClr val="dk1"/>
              </a:solidFill>
              <a:latin typeface="Times New Roman"/>
              <a:ea typeface="Times New Roman"/>
              <a:cs typeface="Times New Roman"/>
              <a:sym typeface="Times New Roman"/>
            </a:endParaRPr>
          </a:p>
          <a:p>
            <a:pPr algn="ctr"/>
            <a:endParaRPr sz="3750">
              <a:solidFill>
                <a:schemeClr val="dk1"/>
              </a:solidFill>
              <a:latin typeface="Times New Roman"/>
              <a:ea typeface="Times New Roman"/>
              <a:cs typeface="Times New Roman"/>
              <a:sym typeface="Times New Roman"/>
            </a:endParaRPr>
          </a:p>
        </p:txBody>
      </p:sp>
      <p:sp>
        <p:nvSpPr>
          <p:cNvPr id="93" name="Shape 93"/>
          <p:cNvSpPr txBox="1"/>
          <p:nvPr/>
        </p:nvSpPr>
        <p:spPr>
          <a:xfrm>
            <a:off x="28054842" y="8410407"/>
            <a:ext cx="9997875" cy="5824125"/>
          </a:xfrm>
          <a:prstGeom prst="rect">
            <a:avLst/>
          </a:prstGeom>
          <a:solidFill>
            <a:srgbClr val="FFFFFF"/>
          </a:solidFill>
          <a:ln>
            <a:noFill/>
          </a:ln>
        </p:spPr>
        <p:txBody>
          <a:bodyPr spcFirstLastPara="1" wrap="square" lIns="148500" tIns="74250" rIns="148500" bIns="74250" anchor="t" anchorCtr="0">
            <a:noAutofit/>
          </a:bodyPr>
          <a:lstStyle/>
          <a:p>
            <a:pPr>
              <a:buSzPts val="1100"/>
            </a:pPr>
            <a:r>
              <a:rPr lang="en-US" sz="2250">
                <a:solidFill>
                  <a:schemeClr val="dk1"/>
                </a:solidFill>
                <a:highlight>
                  <a:schemeClr val="lt1"/>
                </a:highlight>
                <a:latin typeface="Times New Roman"/>
                <a:ea typeface="Times New Roman"/>
                <a:cs typeface="Times New Roman"/>
                <a:sym typeface="Times New Roman"/>
              </a:rPr>
              <a:t>Our three species in this experiment were at different stages of seasonal development. C.quamash and R.sanguineum had just begun to bloom; whereas, F.latifolia has a distinguishable characteristic where vegetative features (leaves) can begin with or after the flowers, and in our case it was after. Over the course of the term, we generally have observed our plants develop more vegetatively tracking changes with leaf buds, breaking leaf buds, and stem elongation. C.quamash (A) was grazed upon by a herbivore on 4/25/18 explaining the negative slope in graph (Fig 2). Another mishap noticed on 4/30/18 was that the branch selected for monitoring on female ash tree, </a:t>
            </a:r>
            <a:r>
              <a:rPr lang="en-US" sz="2250" i="1">
                <a:solidFill>
                  <a:schemeClr val="dk1"/>
                </a:solidFill>
                <a:highlight>
                  <a:schemeClr val="lt1"/>
                </a:highlight>
                <a:latin typeface="Times New Roman"/>
                <a:ea typeface="Times New Roman"/>
                <a:cs typeface="Times New Roman"/>
                <a:sym typeface="Times New Roman"/>
              </a:rPr>
              <a:t>F.latifolia </a:t>
            </a:r>
            <a:r>
              <a:rPr lang="en-US" sz="2250">
                <a:solidFill>
                  <a:schemeClr val="dk1"/>
                </a:solidFill>
                <a:highlight>
                  <a:schemeClr val="lt1"/>
                </a:highlight>
                <a:latin typeface="Times New Roman"/>
                <a:ea typeface="Times New Roman"/>
                <a:cs typeface="Times New Roman"/>
                <a:sym typeface="Times New Roman"/>
              </a:rPr>
              <a:t>(B), was too hidden under the canopy that even though fruiting was observed on higher branches no fruits came about for data collection on our selected branch.</a:t>
            </a:r>
            <a:endParaRPr sz="2250">
              <a:solidFill>
                <a:schemeClr val="dk1"/>
              </a:solidFill>
              <a:highlight>
                <a:schemeClr val="lt1"/>
              </a:highlight>
              <a:latin typeface="Times New Roman"/>
              <a:ea typeface="Times New Roman"/>
              <a:cs typeface="Times New Roman"/>
              <a:sym typeface="Times New Roman"/>
            </a:endParaRPr>
          </a:p>
          <a:p>
            <a:pPr>
              <a:buSzPts val="1100"/>
            </a:pPr>
            <a:r>
              <a:rPr lang="en-US" sz="2250">
                <a:solidFill>
                  <a:schemeClr val="dk1"/>
                </a:solidFill>
                <a:highlight>
                  <a:srgbClr val="FFFFFF"/>
                </a:highlight>
                <a:latin typeface="Times New Roman"/>
                <a:ea typeface="Times New Roman"/>
                <a:cs typeface="Times New Roman"/>
                <a:sym typeface="Times New Roman"/>
              </a:rPr>
              <a:t>Observing the budding leaves of </a:t>
            </a:r>
            <a:r>
              <a:rPr lang="en-US" sz="2250" i="1">
                <a:solidFill>
                  <a:schemeClr val="dk1"/>
                </a:solidFill>
                <a:highlight>
                  <a:schemeClr val="lt1"/>
                </a:highlight>
                <a:latin typeface="Times New Roman"/>
                <a:ea typeface="Times New Roman"/>
                <a:cs typeface="Times New Roman"/>
                <a:sym typeface="Times New Roman"/>
              </a:rPr>
              <a:t>R.sanguineum</a:t>
            </a:r>
            <a:r>
              <a:rPr lang="en-US" sz="2250">
                <a:solidFill>
                  <a:schemeClr val="dk1"/>
                </a:solidFill>
                <a:highlight>
                  <a:srgbClr val="FFFFFF"/>
                </a:highlight>
                <a:latin typeface="Times New Roman"/>
                <a:ea typeface="Times New Roman"/>
                <a:cs typeface="Times New Roman"/>
                <a:sym typeface="Times New Roman"/>
              </a:rPr>
              <a:t> from a state of dormancy, monitoring the flowering/fruiting of the </a:t>
            </a:r>
            <a:r>
              <a:rPr lang="en-US" sz="2250" i="1">
                <a:solidFill>
                  <a:schemeClr val="dk1"/>
                </a:solidFill>
                <a:highlight>
                  <a:srgbClr val="FFFFFF"/>
                </a:highlight>
                <a:latin typeface="Times New Roman"/>
                <a:ea typeface="Times New Roman"/>
                <a:cs typeface="Times New Roman"/>
                <a:sym typeface="Times New Roman"/>
              </a:rPr>
              <a:t>C.quamash ,</a:t>
            </a:r>
            <a:r>
              <a:rPr lang="en-US" sz="2250">
                <a:solidFill>
                  <a:schemeClr val="dk1"/>
                </a:solidFill>
                <a:highlight>
                  <a:srgbClr val="FFFFFF"/>
                </a:highlight>
                <a:latin typeface="Times New Roman"/>
                <a:ea typeface="Times New Roman"/>
                <a:cs typeface="Times New Roman"/>
                <a:sym typeface="Times New Roman"/>
              </a:rPr>
              <a:t> and tracking </a:t>
            </a:r>
            <a:r>
              <a:rPr lang="en-US" sz="2250" i="1">
                <a:solidFill>
                  <a:schemeClr val="dk1"/>
                </a:solidFill>
                <a:highlight>
                  <a:srgbClr val="FFFFFF"/>
                </a:highlight>
                <a:latin typeface="Times New Roman"/>
                <a:ea typeface="Times New Roman"/>
                <a:cs typeface="Times New Roman"/>
                <a:sym typeface="Times New Roman"/>
              </a:rPr>
              <a:t>F.latifolia’s</a:t>
            </a:r>
            <a:r>
              <a:rPr lang="en-US" sz="2250">
                <a:solidFill>
                  <a:schemeClr val="dk1"/>
                </a:solidFill>
                <a:highlight>
                  <a:srgbClr val="FFFFFF"/>
                </a:highlight>
                <a:latin typeface="Times New Roman"/>
                <a:ea typeface="Times New Roman"/>
                <a:cs typeface="Times New Roman"/>
                <a:sym typeface="Times New Roman"/>
              </a:rPr>
              <a:t> branch elongation as the season changes, supports our hypothesis that the changing environmental parameters will promote plant growth and encourage perennials to come out of dormancy.</a:t>
            </a:r>
            <a:endParaRPr sz="2250">
              <a:solidFill>
                <a:schemeClr val="dk1"/>
              </a:solidFill>
              <a:highlight>
                <a:srgbClr val="FFFFFF"/>
              </a:highlight>
              <a:latin typeface="Times New Roman"/>
              <a:ea typeface="Times New Roman"/>
              <a:cs typeface="Times New Roman"/>
              <a:sym typeface="Times New Roman"/>
            </a:endParaRPr>
          </a:p>
          <a:p>
            <a:pPr>
              <a:buSzPts val="1100"/>
            </a:pPr>
            <a:endParaRPr sz="2250">
              <a:solidFill>
                <a:schemeClr val="dk1"/>
              </a:solidFill>
              <a:latin typeface="Times New Roman"/>
              <a:ea typeface="Times New Roman"/>
              <a:cs typeface="Times New Roman"/>
              <a:sym typeface="Times New Roman"/>
            </a:endParaRPr>
          </a:p>
          <a:p>
            <a:pPr>
              <a:buSzPts val="1100"/>
            </a:pPr>
            <a:endParaRPr sz="2250">
              <a:solidFill>
                <a:schemeClr val="dk1"/>
              </a:solidFill>
              <a:latin typeface="Times New Roman"/>
              <a:ea typeface="Times New Roman"/>
              <a:cs typeface="Times New Roman"/>
              <a:sym typeface="Times New Roman"/>
            </a:endParaRPr>
          </a:p>
          <a:p>
            <a:pPr>
              <a:buClr>
                <a:schemeClr val="dk1"/>
              </a:buClr>
              <a:buSzPts val="1100"/>
            </a:pPr>
            <a:endParaRPr sz="2250">
              <a:solidFill>
                <a:schemeClr val="dk1"/>
              </a:solidFill>
              <a:latin typeface="Times New Roman"/>
              <a:ea typeface="Times New Roman"/>
              <a:cs typeface="Times New Roman"/>
              <a:sym typeface="Times New Roman"/>
            </a:endParaRPr>
          </a:p>
        </p:txBody>
      </p:sp>
      <p:cxnSp>
        <p:nvCxnSpPr>
          <p:cNvPr id="94" name="Shape 94"/>
          <p:cNvCxnSpPr/>
          <p:nvPr/>
        </p:nvCxnSpPr>
        <p:spPr>
          <a:xfrm>
            <a:off x="6229268" y="4561249"/>
            <a:ext cx="30710250" cy="22500"/>
          </a:xfrm>
          <a:prstGeom prst="straightConnector1">
            <a:avLst/>
          </a:prstGeom>
          <a:noFill/>
          <a:ln w="57150" cap="flat" cmpd="sng">
            <a:solidFill>
              <a:srgbClr val="0000FF"/>
            </a:solidFill>
            <a:prstDash val="solid"/>
            <a:round/>
            <a:headEnd type="none" w="sm" len="sm"/>
            <a:tailEnd type="none" w="sm" len="sm"/>
          </a:ln>
        </p:spPr>
      </p:cxnSp>
      <p:sp>
        <p:nvSpPr>
          <p:cNvPr id="95" name="Shape 95"/>
          <p:cNvSpPr txBox="1"/>
          <p:nvPr/>
        </p:nvSpPr>
        <p:spPr>
          <a:xfrm>
            <a:off x="5214623" y="215453"/>
            <a:ext cx="31289625" cy="2560500"/>
          </a:xfrm>
          <a:prstGeom prst="rect">
            <a:avLst/>
          </a:prstGeom>
          <a:noFill/>
          <a:ln>
            <a:noFill/>
          </a:ln>
        </p:spPr>
        <p:txBody>
          <a:bodyPr spcFirstLastPara="1" wrap="square" lIns="135563" tIns="67782" rIns="135563" bIns="67782" anchor="t" anchorCtr="0">
            <a:noAutofit/>
          </a:bodyPr>
          <a:lstStyle/>
          <a:p>
            <a:pPr algn="ctr"/>
            <a:r>
              <a:rPr lang="en-US" sz="6750" b="1" dirty="0" err="1">
                <a:solidFill>
                  <a:schemeClr val="dk2"/>
                </a:solidFill>
                <a:latin typeface="Times New Roman"/>
                <a:ea typeface="Times New Roman"/>
                <a:cs typeface="Times New Roman"/>
                <a:sym typeface="Times New Roman"/>
              </a:rPr>
              <a:t>Phenological</a:t>
            </a:r>
            <a:r>
              <a:rPr lang="en-US" sz="6750" b="1" dirty="0">
                <a:solidFill>
                  <a:schemeClr val="dk2"/>
                </a:solidFill>
                <a:latin typeface="Times New Roman"/>
                <a:ea typeface="Times New Roman"/>
                <a:cs typeface="Times New Roman"/>
                <a:sym typeface="Times New Roman"/>
              </a:rPr>
              <a:t> Development of </a:t>
            </a:r>
            <a:r>
              <a:rPr lang="en-US" sz="6750" b="1" i="1" dirty="0" err="1">
                <a:solidFill>
                  <a:schemeClr val="dk2"/>
                </a:solidFill>
                <a:latin typeface="Times New Roman"/>
                <a:ea typeface="Times New Roman"/>
                <a:cs typeface="Times New Roman"/>
                <a:sym typeface="Times New Roman"/>
              </a:rPr>
              <a:t>Camassia</a:t>
            </a:r>
            <a:r>
              <a:rPr lang="en-US" sz="6750" b="1" i="1" dirty="0">
                <a:solidFill>
                  <a:schemeClr val="dk2"/>
                </a:solidFill>
                <a:latin typeface="Times New Roman"/>
                <a:ea typeface="Times New Roman"/>
                <a:cs typeface="Times New Roman"/>
                <a:sym typeface="Times New Roman"/>
              </a:rPr>
              <a:t> </a:t>
            </a:r>
            <a:r>
              <a:rPr lang="en-US" sz="6750" b="1" i="1" dirty="0" err="1">
                <a:solidFill>
                  <a:schemeClr val="dk2"/>
                </a:solidFill>
                <a:latin typeface="Times New Roman"/>
                <a:ea typeface="Times New Roman"/>
                <a:cs typeface="Times New Roman"/>
                <a:sym typeface="Times New Roman"/>
              </a:rPr>
              <a:t>quamash</a:t>
            </a:r>
            <a:r>
              <a:rPr lang="en-US" sz="6750" b="1" i="1" dirty="0">
                <a:solidFill>
                  <a:schemeClr val="dk2"/>
                </a:solidFill>
                <a:latin typeface="Times New Roman"/>
                <a:ea typeface="Times New Roman"/>
                <a:cs typeface="Times New Roman"/>
                <a:sym typeface="Times New Roman"/>
              </a:rPr>
              <a:t>, </a:t>
            </a:r>
            <a:r>
              <a:rPr lang="en-US" sz="6750" b="1" i="1" dirty="0" err="1">
                <a:solidFill>
                  <a:schemeClr val="dk2"/>
                </a:solidFill>
                <a:latin typeface="Times New Roman"/>
                <a:ea typeface="Times New Roman"/>
                <a:cs typeface="Times New Roman"/>
                <a:sym typeface="Times New Roman"/>
              </a:rPr>
              <a:t>Fraxinus</a:t>
            </a:r>
            <a:r>
              <a:rPr lang="en-US" sz="6750" b="1" i="1" dirty="0">
                <a:solidFill>
                  <a:schemeClr val="dk2"/>
                </a:solidFill>
                <a:latin typeface="Times New Roman"/>
                <a:ea typeface="Times New Roman"/>
                <a:cs typeface="Times New Roman"/>
                <a:sym typeface="Times New Roman"/>
              </a:rPr>
              <a:t> </a:t>
            </a:r>
            <a:r>
              <a:rPr lang="en-US" sz="6750" b="1" i="1" dirty="0" err="1">
                <a:solidFill>
                  <a:schemeClr val="dk2"/>
                </a:solidFill>
                <a:latin typeface="Times New Roman"/>
                <a:ea typeface="Times New Roman"/>
                <a:cs typeface="Times New Roman"/>
                <a:sym typeface="Times New Roman"/>
              </a:rPr>
              <a:t>latifolia</a:t>
            </a:r>
            <a:endParaRPr lang="en-US" sz="6750" b="1" i="1" dirty="0">
              <a:solidFill>
                <a:schemeClr val="dk2"/>
              </a:solidFill>
              <a:latin typeface="Times New Roman"/>
              <a:ea typeface="Times New Roman"/>
              <a:cs typeface="Times New Roman"/>
              <a:sym typeface="Times New Roman"/>
            </a:endParaRPr>
          </a:p>
          <a:p>
            <a:pPr algn="ctr"/>
            <a:r>
              <a:rPr lang="en-US" sz="6750" b="1" i="1" dirty="0">
                <a:solidFill>
                  <a:schemeClr val="dk2"/>
                </a:solidFill>
                <a:latin typeface="Times New Roman"/>
                <a:ea typeface="Times New Roman"/>
                <a:cs typeface="Times New Roman"/>
                <a:sym typeface="Times New Roman"/>
              </a:rPr>
              <a:t> and </a:t>
            </a:r>
            <a:r>
              <a:rPr lang="en-US" sz="6750" b="1" i="1" dirty="0" err="1">
                <a:solidFill>
                  <a:schemeClr val="dk2"/>
                </a:solidFill>
                <a:latin typeface="Times New Roman"/>
                <a:ea typeface="Times New Roman"/>
                <a:cs typeface="Times New Roman"/>
                <a:sym typeface="Times New Roman"/>
              </a:rPr>
              <a:t>Ribes</a:t>
            </a:r>
            <a:r>
              <a:rPr lang="en-US" sz="6750" b="1" i="1" dirty="0">
                <a:solidFill>
                  <a:schemeClr val="dk2"/>
                </a:solidFill>
                <a:latin typeface="Times New Roman"/>
                <a:ea typeface="Times New Roman"/>
                <a:cs typeface="Times New Roman"/>
                <a:sym typeface="Times New Roman"/>
              </a:rPr>
              <a:t> </a:t>
            </a:r>
            <a:r>
              <a:rPr lang="en-US" sz="6750" b="1" i="1" dirty="0" err="1">
                <a:solidFill>
                  <a:schemeClr val="dk2"/>
                </a:solidFill>
                <a:latin typeface="Times New Roman"/>
                <a:ea typeface="Times New Roman"/>
                <a:cs typeface="Times New Roman"/>
                <a:sym typeface="Times New Roman"/>
              </a:rPr>
              <a:t>sanguineum</a:t>
            </a:r>
            <a:endParaRPr sz="6750" b="1" i="1" dirty="0">
              <a:solidFill>
                <a:schemeClr val="dk2"/>
              </a:solidFill>
              <a:latin typeface="Times New Roman"/>
              <a:ea typeface="Times New Roman"/>
              <a:cs typeface="Times New Roman"/>
              <a:sym typeface="Times New Roman"/>
            </a:endParaRPr>
          </a:p>
          <a:p>
            <a:pPr algn="ctr"/>
            <a:r>
              <a:rPr lang="en-US" sz="6750" b="1" dirty="0">
                <a:solidFill>
                  <a:schemeClr val="dk2"/>
                </a:solidFill>
                <a:latin typeface="Times New Roman"/>
                <a:ea typeface="Times New Roman"/>
                <a:cs typeface="Times New Roman"/>
                <a:sym typeface="Times New Roman"/>
              </a:rPr>
              <a:t>Leonardo Zavala, Chris Bochum, Colby </a:t>
            </a:r>
            <a:r>
              <a:rPr lang="en-US" sz="6750" b="1" dirty="0" err="1">
                <a:solidFill>
                  <a:schemeClr val="dk2"/>
                </a:solidFill>
                <a:latin typeface="Times New Roman"/>
                <a:ea typeface="Times New Roman"/>
                <a:cs typeface="Times New Roman"/>
                <a:sym typeface="Times New Roman"/>
              </a:rPr>
              <a:t>Yeh-Tinetti</a:t>
            </a:r>
            <a:endParaRPr sz="6750" dirty="0"/>
          </a:p>
          <a:p>
            <a:pPr algn="ctr" defTabSz="3428863" fontAlgn="base">
              <a:spcBef>
                <a:spcPct val="0"/>
              </a:spcBef>
              <a:spcAft>
                <a:spcPct val="0"/>
              </a:spcAft>
            </a:pPr>
            <a:r>
              <a:rPr lang="en-US" sz="7333" b="1" dirty="0">
                <a:latin typeface="Times New Roman"/>
                <a:cs typeface="Times New Roman"/>
              </a:rPr>
              <a:t>Botany 213, Spring 2018 Instructor: Holmes</a:t>
            </a:r>
          </a:p>
        </p:txBody>
      </p:sp>
      <p:sp>
        <p:nvSpPr>
          <p:cNvPr id="96" name="Shape 96"/>
          <p:cNvSpPr txBox="1"/>
          <p:nvPr/>
        </p:nvSpPr>
        <p:spPr>
          <a:xfrm>
            <a:off x="5969217" y="4462782"/>
            <a:ext cx="33013125" cy="1995750"/>
          </a:xfrm>
          <a:prstGeom prst="rect">
            <a:avLst/>
          </a:prstGeom>
          <a:noFill/>
          <a:ln>
            <a:noFill/>
          </a:ln>
        </p:spPr>
        <p:txBody>
          <a:bodyPr spcFirstLastPara="1" wrap="square" lIns="260344" tIns="130125" rIns="260344" bIns="130125" anchor="t" anchorCtr="0">
            <a:noAutofit/>
          </a:bodyPr>
          <a:lstStyle/>
          <a:p>
            <a:r>
              <a:rPr lang="en-US" sz="6750">
                <a:solidFill>
                  <a:schemeClr val="dk1"/>
                </a:solidFill>
                <a:latin typeface="Times New Roman"/>
                <a:ea typeface="Times New Roman"/>
                <a:cs typeface="Times New Roman"/>
                <a:sym typeface="Times New Roman"/>
              </a:rPr>
              <a:t>MAIN GOAL</a:t>
            </a:r>
            <a:r>
              <a:rPr lang="en-US" sz="6000">
                <a:solidFill>
                  <a:schemeClr val="dk1"/>
                </a:solidFill>
                <a:latin typeface="Times New Roman"/>
                <a:ea typeface="Times New Roman"/>
                <a:cs typeface="Times New Roman"/>
                <a:sym typeface="Times New Roman"/>
              </a:rPr>
              <a:t> – </a:t>
            </a:r>
            <a:r>
              <a:rPr lang="en-US" sz="4125">
                <a:solidFill>
                  <a:schemeClr val="dk1"/>
                </a:solidFill>
                <a:latin typeface="Times New Roman"/>
                <a:ea typeface="Times New Roman"/>
                <a:cs typeface="Times New Roman"/>
                <a:sym typeface="Times New Roman"/>
              </a:rPr>
              <a:t>Growing season parameters such as time of year, temperature, precipitation, and photoperiod all influence the </a:t>
            </a:r>
            <a:endParaRPr sz="4125">
              <a:solidFill>
                <a:schemeClr val="dk1"/>
              </a:solidFill>
              <a:latin typeface="Times New Roman"/>
              <a:ea typeface="Times New Roman"/>
              <a:cs typeface="Times New Roman"/>
              <a:sym typeface="Times New Roman"/>
            </a:endParaRPr>
          </a:p>
          <a:p>
            <a:r>
              <a:rPr lang="en-US" sz="4125">
                <a:solidFill>
                  <a:schemeClr val="dk1"/>
                </a:solidFill>
                <a:latin typeface="Times New Roman"/>
                <a:ea typeface="Times New Roman"/>
                <a:cs typeface="Times New Roman"/>
                <a:sym typeface="Times New Roman"/>
              </a:rPr>
              <a:t>sequence of development stages of our research species’ spring seasonal phenophases.</a:t>
            </a:r>
            <a:endParaRPr sz="5250">
              <a:solidFill>
                <a:schemeClr val="dk1"/>
              </a:solidFill>
              <a:latin typeface="Times New Roman"/>
              <a:ea typeface="Times New Roman"/>
              <a:cs typeface="Times New Roman"/>
              <a:sym typeface="Times New Roman"/>
            </a:endParaRPr>
          </a:p>
        </p:txBody>
      </p:sp>
      <p:sp>
        <p:nvSpPr>
          <p:cNvPr id="97" name="Shape 97"/>
          <p:cNvSpPr/>
          <p:nvPr/>
        </p:nvSpPr>
        <p:spPr>
          <a:xfrm>
            <a:off x="28054842" y="14234250"/>
            <a:ext cx="10162125" cy="995625"/>
          </a:xfrm>
          <a:prstGeom prst="roundRect">
            <a:avLst>
              <a:gd name="adj" fmla="val 16667"/>
            </a:avLst>
          </a:prstGeom>
          <a:solidFill>
            <a:srgbClr val="3366FF">
              <a:alpha val="90980"/>
            </a:srgbClr>
          </a:solidFill>
          <a:ln w="9525" cap="flat" cmpd="sng">
            <a:solidFill>
              <a:schemeClr val="dk1"/>
            </a:solidFill>
            <a:prstDash val="solid"/>
            <a:round/>
            <a:headEnd type="none" w="sm" len="sm"/>
            <a:tailEnd type="none" w="sm" len="sm"/>
          </a:ln>
        </p:spPr>
        <p:txBody>
          <a:bodyPr spcFirstLastPara="1" wrap="square" lIns="148500" tIns="74250" rIns="148500" bIns="74250" anchor="t" anchorCtr="0">
            <a:noAutofit/>
          </a:bodyPr>
          <a:lstStyle/>
          <a:p>
            <a:pPr algn="ctr"/>
            <a:r>
              <a:rPr lang="en-US" sz="4500">
                <a:solidFill>
                  <a:schemeClr val="lt1"/>
                </a:solidFill>
                <a:latin typeface="Times New Roman"/>
                <a:ea typeface="Times New Roman"/>
                <a:cs typeface="Times New Roman"/>
                <a:sym typeface="Times New Roman"/>
              </a:rPr>
              <a:t>FUTURE RESEARCH SUGGESTIONS</a:t>
            </a:r>
            <a:endParaRPr sz="3750">
              <a:solidFill>
                <a:schemeClr val="lt1"/>
              </a:solidFill>
              <a:latin typeface="Times New Roman"/>
              <a:ea typeface="Times New Roman"/>
              <a:cs typeface="Times New Roman"/>
              <a:sym typeface="Times New Roman"/>
            </a:endParaRPr>
          </a:p>
        </p:txBody>
      </p:sp>
      <p:sp>
        <p:nvSpPr>
          <p:cNvPr id="98" name="Shape 98"/>
          <p:cNvSpPr/>
          <p:nvPr/>
        </p:nvSpPr>
        <p:spPr>
          <a:xfrm>
            <a:off x="28054842" y="7297080"/>
            <a:ext cx="9997875" cy="995625"/>
          </a:xfrm>
          <a:prstGeom prst="roundRect">
            <a:avLst>
              <a:gd name="adj" fmla="val 16667"/>
            </a:avLst>
          </a:prstGeom>
          <a:solidFill>
            <a:srgbClr val="660066"/>
          </a:solidFill>
          <a:ln w="9525" cap="flat" cmpd="sng">
            <a:solidFill>
              <a:schemeClr val="dk1"/>
            </a:solidFill>
            <a:prstDash val="solid"/>
            <a:round/>
            <a:headEnd type="none" w="sm" len="sm"/>
            <a:tailEnd type="none" w="sm" len="sm"/>
          </a:ln>
        </p:spPr>
        <p:txBody>
          <a:bodyPr spcFirstLastPara="1" wrap="square" lIns="148500" tIns="74250" rIns="148500" bIns="74250" anchor="t" anchorCtr="0">
            <a:noAutofit/>
          </a:bodyPr>
          <a:lstStyle/>
          <a:p>
            <a:pPr algn="ctr"/>
            <a:r>
              <a:rPr lang="en-US" sz="4500">
                <a:solidFill>
                  <a:schemeClr val="lt1"/>
                </a:solidFill>
                <a:latin typeface="Times New Roman"/>
                <a:ea typeface="Times New Roman"/>
                <a:cs typeface="Times New Roman"/>
                <a:sym typeface="Times New Roman"/>
              </a:rPr>
              <a:t>CONCLUSIONS/DISCUSSION</a:t>
            </a:r>
            <a:endParaRPr sz="3750">
              <a:solidFill>
                <a:schemeClr val="dk1"/>
              </a:solidFill>
              <a:latin typeface="Times New Roman"/>
              <a:ea typeface="Times New Roman"/>
              <a:cs typeface="Times New Roman"/>
              <a:sym typeface="Times New Roman"/>
            </a:endParaRPr>
          </a:p>
        </p:txBody>
      </p:sp>
      <p:cxnSp>
        <p:nvCxnSpPr>
          <p:cNvPr id="99" name="Shape 99"/>
          <p:cNvCxnSpPr/>
          <p:nvPr/>
        </p:nvCxnSpPr>
        <p:spPr>
          <a:xfrm>
            <a:off x="6229268" y="6377655"/>
            <a:ext cx="30710250" cy="22500"/>
          </a:xfrm>
          <a:prstGeom prst="straightConnector1">
            <a:avLst/>
          </a:prstGeom>
          <a:noFill/>
          <a:ln w="57150" cap="flat" cmpd="sng">
            <a:solidFill>
              <a:srgbClr val="0000FF"/>
            </a:solidFill>
            <a:prstDash val="solid"/>
            <a:round/>
            <a:headEnd type="none" w="sm" len="sm"/>
            <a:tailEnd type="none" w="sm" len="sm"/>
          </a:ln>
        </p:spPr>
      </p:cxnSp>
      <p:grpSp>
        <p:nvGrpSpPr>
          <p:cNvPr id="100" name="Shape 100"/>
          <p:cNvGrpSpPr/>
          <p:nvPr/>
        </p:nvGrpSpPr>
        <p:grpSpPr>
          <a:xfrm>
            <a:off x="5076848" y="14422330"/>
            <a:ext cx="9997875" cy="2233864"/>
            <a:chOff x="3323660" y="2397454"/>
            <a:chExt cx="2666100" cy="595697"/>
          </a:xfrm>
        </p:grpSpPr>
        <p:sp>
          <p:nvSpPr>
            <p:cNvPr id="101" name="Shape 101"/>
            <p:cNvSpPr/>
            <p:nvPr/>
          </p:nvSpPr>
          <p:spPr>
            <a:xfrm>
              <a:off x="3323660" y="2397454"/>
              <a:ext cx="2666100" cy="253500"/>
            </a:xfrm>
            <a:prstGeom prst="roundRect">
              <a:avLst>
                <a:gd name="adj" fmla="val 16667"/>
              </a:avLst>
            </a:prstGeom>
            <a:solidFill>
              <a:srgbClr val="3366FF"/>
            </a:solidFill>
            <a:ln w="9525" cap="flat" cmpd="sng">
              <a:solidFill>
                <a:schemeClr val="dk1"/>
              </a:solidFill>
              <a:prstDash val="solid"/>
              <a:round/>
              <a:headEnd type="none" w="sm" len="sm"/>
              <a:tailEnd type="none" w="sm" len="sm"/>
            </a:ln>
          </p:spPr>
          <p:txBody>
            <a:bodyPr spcFirstLastPara="1" wrap="square" lIns="148500" tIns="74250" rIns="148500" bIns="74250" anchor="t" anchorCtr="0">
              <a:noAutofit/>
            </a:bodyPr>
            <a:lstStyle/>
            <a:p>
              <a:pPr algn="ctr"/>
              <a:r>
                <a:rPr lang="en-US" sz="4500">
                  <a:solidFill>
                    <a:schemeClr val="lt1"/>
                  </a:solidFill>
                  <a:latin typeface="Times New Roman"/>
                  <a:ea typeface="Times New Roman"/>
                  <a:cs typeface="Times New Roman"/>
                  <a:sym typeface="Times New Roman"/>
                </a:rPr>
                <a:t>METHODS</a:t>
              </a:r>
              <a:endParaRPr sz="4500">
                <a:solidFill>
                  <a:schemeClr val="dk1"/>
                </a:solidFill>
                <a:latin typeface="Times New Roman"/>
                <a:ea typeface="Times New Roman"/>
                <a:cs typeface="Times New Roman"/>
                <a:sym typeface="Times New Roman"/>
              </a:endParaRPr>
            </a:p>
          </p:txBody>
        </p:sp>
        <p:sp>
          <p:nvSpPr>
            <p:cNvPr id="102" name="Shape 102"/>
            <p:cNvSpPr txBox="1"/>
            <p:nvPr/>
          </p:nvSpPr>
          <p:spPr>
            <a:xfrm>
              <a:off x="3391512" y="2760951"/>
              <a:ext cx="2474100" cy="232200"/>
            </a:xfrm>
            <a:prstGeom prst="rect">
              <a:avLst/>
            </a:prstGeom>
            <a:noFill/>
            <a:ln>
              <a:noFill/>
            </a:ln>
          </p:spPr>
          <p:txBody>
            <a:bodyPr spcFirstLastPara="1" wrap="square" lIns="61875" tIns="30938" rIns="61875" bIns="30938" anchor="t" anchorCtr="0">
              <a:noAutofit/>
            </a:bodyPr>
            <a:lstStyle/>
            <a:p>
              <a:endParaRPr sz="6750"/>
            </a:p>
            <a:p>
              <a:pPr marL="660075" indent="-660075"/>
              <a:endParaRPr sz="2625">
                <a:solidFill>
                  <a:schemeClr val="dk1"/>
                </a:solidFill>
                <a:latin typeface="Times New Roman"/>
                <a:ea typeface="Times New Roman"/>
                <a:cs typeface="Times New Roman"/>
                <a:sym typeface="Times New Roman"/>
              </a:endParaRPr>
            </a:p>
          </p:txBody>
        </p:sp>
      </p:grpSp>
      <p:sp>
        <p:nvSpPr>
          <p:cNvPr id="103" name="Shape 103"/>
          <p:cNvSpPr/>
          <p:nvPr/>
        </p:nvSpPr>
        <p:spPr>
          <a:xfrm>
            <a:off x="28054800" y="18722734"/>
            <a:ext cx="9997875" cy="900000"/>
          </a:xfrm>
          <a:prstGeom prst="roundRect">
            <a:avLst>
              <a:gd name="adj" fmla="val 16667"/>
            </a:avLst>
          </a:prstGeom>
          <a:solidFill>
            <a:srgbClr val="3366FF">
              <a:alpha val="90980"/>
            </a:srgbClr>
          </a:solidFill>
          <a:ln w="9525" cap="flat" cmpd="sng">
            <a:solidFill>
              <a:schemeClr val="dk1"/>
            </a:solidFill>
            <a:prstDash val="solid"/>
            <a:round/>
            <a:headEnd type="none" w="sm" len="sm"/>
            <a:tailEnd type="none" w="sm" len="sm"/>
          </a:ln>
        </p:spPr>
        <p:txBody>
          <a:bodyPr spcFirstLastPara="1" wrap="square" lIns="148500" tIns="74250" rIns="148500" bIns="74250" anchor="t" anchorCtr="0">
            <a:noAutofit/>
          </a:bodyPr>
          <a:lstStyle/>
          <a:p>
            <a:pPr algn="ctr"/>
            <a:r>
              <a:rPr lang="en-US" sz="4500">
                <a:solidFill>
                  <a:schemeClr val="lt1"/>
                </a:solidFill>
                <a:latin typeface="Times New Roman"/>
                <a:ea typeface="Times New Roman"/>
                <a:cs typeface="Times New Roman"/>
                <a:sym typeface="Times New Roman"/>
              </a:rPr>
              <a:t>REFERENCES</a:t>
            </a:r>
            <a:endParaRPr sz="3750">
              <a:solidFill>
                <a:schemeClr val="lt1"/>
              </a:solidFill>
              <a:latin typeface="Times New Roman"/>
              <a:ea typeface="Times New Roman"/>
              <a:cs typeface="Times New Roman"/>
              <a:sym typeface="Times New Roman"/>
            </a:endParaRPr>
          </a:p>
        </p:txBody>
      </p:sp>
      <p:sp>
        <p:nvSpPr>
          <p:cNvPr id="104" name="Shape 104"/>
          <p:cNvSpPr txBox="1"/>
          <p:nvPr/>
        </p:nvSpPr>
        <p:spPr>
          <a:xfrm>
            <a:off x="28054842" y="19534219"/>
            <a:ext cx="10162125" cy="6716250"/>
          </a:xfrm>
          <a:prstGeom prst="rect">
            <a:avLst/>
          </a:prstGeom>
          <a:noFill/>
          <a:ln>
            <a:noFill/>
          </a:ln>
        </p:spPr>
        <p:txBody>
          <a:bodyPr spcFirstLastPara="1" wrap="square" lIns="342844" tIns="171375" rIns="342844" bIns="171375" anchor="t" anchorCtr="0">
            <a:noAutofit/>
          </a:bodyPr>
          <a:lstStyle/>
          <a:p>
            <a:pPr>
              <a:buSzPts val="1100"/>
            </a:pPr>
            <a:r>
              <a:rPr lang="en-US" sz="2250">
                <a:solidFill>
                  <a:schemeClr val="dk1"/>
                </a:solidFill>
                <a:latin typeface="Times New Roman"/>
                <a:ea typeface="Times New Roman"/>
                <a:cs typeface="Times New Roman"/>
                <a:sym typeface="Times New Roman"/>
              </a:rPr>
              <a:t>Calinger, Kellen M., et al. “Herbarium Specimens Reveal the Footprint of Climate	 Change on Flowering Trends across North-Central North</a:t>
            </a:r>
            <a:endParaRPr sz="2250">
              <a:solidFill>
                <a:schemeClr val="dk1"/>
              </a:solidFill>
              <a:latin typeface="Times New Roman"/>
              <a:ea typeface="Times New Roman"/>
              <a:cs typeface="Times New Roman"/>
              <a:sym typeface="Times New Roman"/>
            </a:endParaRPr>
          </a:p>
          <a:p>
            <a:pPr>
              <a:buSzPts val="1100"/>
            </a:pPr>
            <a:r>
              <a:rPr lang="en-US" sz="2250">
                <a:solidFill>
                  <a:schemeClr val="dk1"/>
                </a:solidFill>
                <a:latin typeface="Times New Roman"/>
                <a:ea typeface="Times New Roman"/>
                <a:cs typeface="Times New Roman"/>
                <a:sym typeface="Times New Roman"/>
              </a:rPr>
              <a:t> 	America.” </a:t>
            </a:r>
            <a:r>
              <a:rPr lang="en-US" sz="2250" i="1">
                <a:solidFill>
                  <a:schemeClr val="dk1"/>
                </a:solidFill>
                <a:latin typeface="Times New Roman"/>
                <a:ea typeface="Times New Roman"/>
                <a:cs typeface="Times New Roman"/>
                <a:sym typeface="Times New Roman"/>
              </a:rPr>
              <a:t>Ecology Letters</a:t>
            </a:r>
            <a:r>
              <a:rPr lang="en-US" sz="2250">
                <a:solidFill>
                  <a:schemeClr val="dk1"/>
                </a:solidFill>
                <a:latin typeface="Times New Roman"/>
                <a:ea typeface="Times New Roman"/>
                <a:cs typeface="Times New Roman"/>
                <a:sym typeface="Times New Roman"/>
              </a:rPr>
              <a:t>, vol. 16, no. 8, 2013, pp.1037–1044.</a:t>
            </a:r>
            <a:endParaRPr sz="2250" b="1">
              <a:solidFill>
                <a:schemeClr val="dk1"/>
              </a:solidFill>
              <a:latin typeface="Times New Roman"/>
              <a:ea typeface="Times New Roman"/>
              <a:cs typeface="Times New Roman"/>
              <a:sym typeface="Times New Roman"/>
            </a:endParaRPr>
          </a:p>
          <a:p>
            <a:pPr>
              <a:buSzPts val="1100"/>
            </a:pPr>
            <a:r>
              <a:rPr lang="en-US" sz="2250">
                <a:solidFill>
                  <a:schemeClr val="dk1"/>
                </a:solidFill>
                <a:latin typeface="Times New Roman"/>
                <a:ea typeface="Times New Roman"/>
                <a:cs typeface="Times New Roman"/>
                <a:sym typeface="Times New Roman"/>
              </a:rPr>
              <a:t>Matthews, Elizabeth R., and Susan J. Mazer. “Historical Changes in Flowering 	Phenology Are Governed by Temperature Precipitation Interactions	 in a Widespread Perennial Herb in Western</a:t>
            </a:r>
            <a:endParaRPr sz="2250">
              <a:solidFill>
                <a:schemeClr val="dk1"/>
              </a:solidFill>
              <a:latin typeface="Times New Roman"/>
              <a:ea typeface="Times New Roman"/>
              <a:cs typeface="Times New Roman"/>
              <a:sym typeface="Times New Roman"/>
            </a:endParaRPr>
          </a:p>
          <a:p>
            <a:pPr marL="1714431">
              <a:buClr>
                <a:schemeClr val="dk1"/>
              </a:buClr>
              <a:buSzPts val="1100"/>
            </a:pPr>
            <a:r>
              <a:rPr lang="en-US" sz="2250">
                <a:solidFill>
                  <a:schemeClr val="dk1"/>
                </a:solidFill>
                <a:latin typeface="Times New Roman"/>
                <a:ea typeface="Times New Roman"/>
                <a:cs typeface="Times New Roman"/>
                <a:sym typeface="Times New Roman"/>
              </a:rPr>
              <a:t> North America.” </a:t>
            </a:r>
            <a:r>
              <a:rPr lang="en-US" sz="2250" i="1">
                <a:solidFill>
                  <a:schemeClr val="dk1"/>
                </a:solidFill>
                <a:latin typeface="Times New Roman"/>
                <a:ea typeface="Times New Roman"/>
                <a:cs typeface="Times New Roman"/>
                <a:sym typeface="Times New Roman"/>
              </a:rPr>
              <a:t>New Phytologist</a:t>
            </a:r>
            <a:r>
              <a:rPr lang="en-US" sz="2250">
                <a:solidFill>
                  <a:schemeClr val="dk1"/>
                </a:solidFill>
                <a:latin typeface="Times New Roman"/>
                <a:ea typeface="Times New Roman"/>
                <a:cs typeface="Times New Roman"/>
                <a:sym typeface="Times New Roman"/>
              </a:rPr>
              <a:t>, vol. 210, no. 1, 2015, pp. 157–167.</a:t>
            </a:r>
            <a:endParaRPr sz="2250" b="1">
              <a:solidFill>
                <a:schemeClr val="dk1"/>
              </a:solidFill>
              <a:latin typeface="Times New Roman"/>
              <a:ea typeface="Times New Roman"/>
              <a:cs typeface="Times New Roman"/>
              <a:sym typeface="Times New Roman"/>
            </a:endParaRPr>
          </a:p>
          <a:p>
            <a:pPr>
              <a:buClr>
                <a:schemeClr val="dk1"/>
              </a:buClr>
              <a:buSzPts val="1100"/>
            </a:pPr>
            <a:r>
              <a:rPr lang="en-US" sz="2250">
                <a:solidFill>
                  <a:schemeClr val="dk1"/>
                </a:solidFill>
                <a:latin typeface="Times New Roman"/>
                <a:ea typeface="Times New Roman"/>
                <a:cs typeface="Times New Roman"/>
                <a:sym typeface="Times New Roman"/>
              </a:rPr>
              <a:t>Menzel, Annette. “Phenology: Its Importance to the Global Change Community.” 	</a:t>
            </a:r>
            <a:r>
              <a:rPr lang="en-US" sz="2250" i="1">
                <a:solidFill>
                  <a:schemeClr val="dk1"/>
                </a:solidFill>
                <a:latin typeface="Times New Roman"/>
                <a:ea typeface="Times New Roman"/>
                <a:cs typeface="Times New Roman"/>
                <a:sym typeface="Times New Roman"/>
              </a:rPr>
              <a:t>Climatic Change</a:t>
            </a:r>
            <a:r>
              <a:rPr lang="en-US" sz="2250">
                <a:solidFill>
                  <a:schemeClr val="dk1"/>
                </a:solidFill>
                <a:latin typeface="Times New Roman"/>
                <a:ea typeface="Times New Roman"/>
                <a:cs typeface="Times New Roman"/>
                <a:sym typeface="Times New Roman"/>
              </a:rPr>
              <a:t>, vol.54, no. 4, 2002, pp. 379–385.</a:t>
            </a:r>
            <a:endParaRPr sz="2250">
              <a:solidFill>
                <a:schemeClr val="dk1"/>
              </a:solidFill>
              <a:latin typeface="Times New Roman"/>
              <a:ea typeface="Times New Roman"/>
              <a:cs typeface="Times New Roman"/>
              <a:sym typeface="Times New Roman"/>
            </a:endParaRPr>
          </a:p>
          <a:p>
            <a:pPr>
              <a:buSzPts val="1100"/>
            </a:pPr>
            <a:r>
              <a:rPr lang="en-US" sz="2250">
                <a:solidFill>
                  <a:schemeClr val="dk1"/>
                </a:solidFill>
                <a:latin typeface="Times New Roman"/>
                <a:ea typeface="Times New Roman"/>
                <a:cs typeface="Times New Roman"/>
                <a:sym typeface="Times New Roman"/>
              </a:rPr>
              <a:t>USA NPN National Phenology Network. (n.d.). Retrieved April 06, 2018, from </a:t>
            </a:r>
            <a:endParaRPr sz="2250">
              <a:solidFill>
                <a:schemeClr val="dk1"/>
              </a:solidFill>
              <a:latin typeface="Times New Roman"/>
              <a:ea typeface="Times New Roman"/>
              <a:cs typeface="Times New Roman"/>
              <a:sym typeface="Times New Roman"/>
            </a:endParaRPr>
          </a:p>
          <a:p>
            <a:pPr indent="1714431">
              <a:buSzPts val="1100"/>
            </a:pPr>
            <a:r>
              <a:rPr lang="en-US" sz="2250">
                <a:solidFill>
                  <a:schemeClr val="dk1"/>
                </a:solidFill>
                <a:latin typeface="Times New Roman"/>
                <a:ea typeface="Times New Roman"/>
                <a:cs typeface="Times New Roman"/>
                <a:sym typeface="Times New Roman"/>
              </a:rPr>
              <a:t>https://www.usanpn.org/about/why-phenology</a:t>
            </a:r>
            <a:endParaRPr sz="2250">
              <a:solidFill>
                <a:schemeClr val="dk1"/>
              </a:solidFill>
              <a:latin typeface="Times New Roman"/>
              <a:ea typeface="Times New Roman"/>
              <a:cs typeface="Times New Roman"/>
              <a:sym typeface="Times New Roman"/>
            </a:endParaRPr>
          </a:p>
          <a:p>
            <a:pPr>
              <a:buSzPts val="1100"/>
            </a:pPr>
            <a:r>
              <a:rPr lang="en-US" sz="2250">
                <a:solidFill>
                  <a:schemeClr val="dk1"/>
                </a:solidFill>
                <a:latin typeface="Times New Roman"/>
                <a:ea typeface="Times New Roman"/>
                <a:cs typeface="Times New Roman"/>
                <a:sym typeface="Times New Roman"/>
              </a:rPr>
              <a:t>Woodruff, A. and Wilkens, V. 2014. Phenological Development of </a:t>
            </a:r>
            <a:r>
              <a:rPr lang="en-US" sz="2250" i="1" u="sng">
                <a:solidFill>
                  <a:schemeClr val="dk1"/>
                </a:solidFill>
                <a:latin typeface="Times New Roman"/>
                <a:ea typeface="Times New Roman"/>
                <a:cs typeface="Times New Roman"/>
                <a:sym typeface="Times New Roman"/>
              </a:rPr>
              <a:t>Fraxinus 	latifolia</a:t>
            </a:r>
            <a:r>
              <a:rPr lang="en-US" sz="2250">
                <a:solidFill>
                  <a:schemeClr val="dk1"/>
                </a:solidFill>
                <a:latin typeface="Times New Roman"/>
                <a:ea typeface="Times New Roman"/>
                <a:cs typeface="Times New Roman"/>
                <a:sym typeface="Times New Roman"/>
              </a:rPr>
              <a:t> Botany 213 </a:t>
            </a:r>
            <a:endParaRPr sz="2250">
              <a:solidFill>
                <a:schemeClr val="dk1"/>
              </a:solidFill>
              <a:latin typeface="Times New Roman"/>
              <a:ea typeface="Times New Roman"/>
              <a:cs typeface="Times New Roman"/>
              <a:sym typeface="Times New Roman"/>
            </a:endParaRPr>
          </a:p>
          <a:p>
            <a:pPr>
              <a:buClr>
                <a:schemeClr val="dk1"/>
              </a:buClr>
              <a:buSzPts val="1100"/>
            </a:pPr>
            <a:r>
              <a:rPr lang="en-US" sz="2250">
                <a:solidFill>
                  <a:schemeClr val="dk1"/>
                </a:solidFill>
                <a:latin typeface="Times New Roman"/>
                <a:ea typeface="Times New Roman"/>
                <a:cs typeface="Times New Roman"/>
                <a:sym typeface="Times New Roman"/>
              </a:rPr>
              <a:t>	Principles of Botany Unpublished Research Report.</a:t>
            </a:r>
            <a:endParaRPr sz="2250">
              <a:solidFill>
                <a:schemeClr val="dk1"/>
              </a:solidFill>
              <a:latin typeface="Times New Roman"/>
              <a:ea typeface="Times New Roman"/>
              <a:cs typeface="Times New Roman"/>
              <a:sym typeface="Times New Roman"/>
            </a:endParaRPr>
          </a:p>
          <a:p>
            <a:pPr>
              <a:lnSpc>
                <a:spcPct val="115000"/>
              </a:lnSpc>
              <a:buClr>
                <a:schemeClr val="dk1"/>
              </a:buClr>
              <a:buSzPts val="1100"/>
            </a:pPr>
            <a:endParaRPr sz="2250">
              <a:solidFill>
                <a:schemeClr val="dk1"/>
              </a:solidFill>
              <a:latin typeface="Times New Roman"/>
              <a:ea typeface="Times New Roman"/>
              <a:cs typeface="Times New Roman"/>
              <a:sym typeface="Times New Roman"/>
            </a:endParaRPr>
          </a:p>
          <a:p>
            <a:pPr>
              <a:buClr>
                <a:schemeClr val="dk1"/>
              </a:buClr>
              <a:buSzPts val="1100"/>
            </a:pPr>
            <a:endParaRPr sz="2250">
              <a:solidFill>
                <a:schemeClr val="dk1"/>
              </a:solidFill>
              <a:latin typeface="Times New Roman"/>
              <a:ea typeface="Times New Roman"/>
              <a:cs typeface="Times New Roman"/>
              <a:sym typeface="Times New Roman"/>
            </a:endParaRPr>
          </a:p>
          <a:p>
            <a:endParaRPr sz="2250">
              <a:latin typeface="Times New Roman"/>
              <a:ea typeface="Times New Roman"/>
              <a:cs typeface="Times New Roman"/>
              <a:sym typeface="Times New Roman"/>
            </a:endParaRPr>
          </a:p>
        </p:txBody>
      </p:sp>
      <p:pic>
        <p:nvPicPr>
          <p:cNvPr id="105" name="Shape 10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969218" y="23538563"/>
            <a:ext cx="7067157" cy="3382590"/>
          </a:xfrm>
          <a:prstGeom prst="rect">
            <a:avLst/>
          </a:prstGeom>
          <a:noFill/>
          <a:ln>
            <a:noFill/>
          </a:ln>
          <a:effectLst>
            <a:outerShdw blurRad="57150" dist="19050" dir="5400000" algn="bl" rotWithShape="0">
              <a:srgbClr val="000000">
                <a:alpha val="50000"/>
              </a:srgbClr>
            </a:outerShdw>
          </a:effectLst>
        </p:spPr>
      </p:pic>
      <p:sp>
        <p:nvSpPr>
          <p:cNvPr id="106" name="Shape 106"/>
          <p:cNvSpPr txBox="1"/>
          <p:nvPr/>
        </p:nvSpPr>
        <p:spPr>
          <a:xfrm>
            <a:off x="5076765" y="15243282"/>
            <a:ext cx="10162125" cy="3466125"/>
          </a:xfrm>
          <a:prstGeom prst="rect">
            <a:avLst/>
          </a:prstGeom>
          <a:noFill/>
          <a:ln>
            <a:noFill/>
          </a:ln>
        </p:spPr>
        <p:txBody>
          <a:bodyPr spcFirstLastPara="1" wrap="square" lIns="342844" tIns="342844" rIns="342844" bIns="342844" anchor="t" anchorCtr="0">
            <a:noAutofit/>
          </a:bodyPr>
          <a:lstStyle/>
          <a:p>
            <a:pPr>
              <a:lnSpc>
                <a:spcPct val="120000"/>
              </a:lnSpc>
            </a:pPr>
            <a:r>
              <a:rPr lang="en-US" sz="2250">
                <a:solidFill>
                  <a:schemeClr val="dk1"/>
                </a:solidFill>
                <a:latin typeface="Times New Roman"/>
                <a:ea typeface="Times New Roman"/>
                <a:cs typeface="Times New Roman"/>
                <a:sym typeface="Times New Roman"/>
              </a:rPr>
              <a:t>Our research team measured a total of 6 plants (2 of each species) twice a week by tracking the development of certain phenological phases. On each plant, we tracked a rough estimate of the available buds, flowers, fruits, and leaves that were present on the entire plant or selected branch at the time. We also recorded branch/stem elongations of a single branch/plant for each of the species as well</a:t>
            </a:r>
            <a:r>
              <a:rPr lang="en-US" sz="2625">
                <a:solidFill>
                  <a:schemeClr val="dk1"/>
                </a:solidFill>
                <a:latin typeface="Times New Roman"/>
                <a:ea typeface="Times New Roman"/>
                <a:cs typeface="Times New Roman"/>
                <a:sym typeface="Times New Roman"/>
              </a:rPr>
              <a:t>. </a:t>
            </a:r>
            <a:endParaRPr sz="2625">
              <a:solidFill>
                <a:schemeClr val="dk1"/>
              </a:solidFill>
              <a:latin typeface="Times New Roman"/>
              <a:ea typeface="Times New Roman"/>
              <a:cs typeface="Times New Roman"/>
              <a:sym typeface="Times New Roman"/>
            </a:endParaRPr>
          </a:p>
          <a:p>
            <a:pPr>
              <a:lnSpc>
                <a:spcPct val="120000"/>
              </a:lnSpc>
            </a:pPr>
            <a:r>
              <a:rPr lang="en-US" sz="2250" b="1" i="1" u="sng">
                <a:solidFill>
                  <a:schemeClr val="dk1"/>
                </a:solidFill>
                <a:latin typeface="Times New Roman"/>
                <a:ea typeface="Times New Roman"/>
                <a:cs typeface="Times New Roman"/>
                <a:sym typeface="Times New Roman"/>
              </a:rPr>
              <a:t>Camassia. quamash</a:t>
            </a:r>
            <a:r>
              <a:rPr lang="en-US" sz="2250">
                <a:solidFill>
                  <a:schemeClr val="dk1"/>
                </a:solidFill>
                <a:latin typeface="Times New Roman"/>
                <a:ea typeface="Times New Roman"/>
                <a:cs typeface="Times New Roman"/>
                <a:sym typeface="Times New Roman"/>
              </a:rPr>
              <a:t> has long narrow basal leaves with 6 tepals, 6 stamen, and 3 stigmas. This plant grows in moist areas with moderate to high sunlight levels at a mid to low elevation range and blooms from May-June.</a:t>
            </a:r>
            <a:endParaRPr sz="2250">
              <a:solidFill>
                <a:schemeClr val="dk1"/>
              </a:solidFill>
              <a:latin typeface="Times New Roman"/>
              <a:ea typeface="Times New Roman"/>
              <a:cs typeface="Times New Roman"/>
              <a:sym typeface="Times New Roman"/>
            </a:endParaRPr>
          </a:p>
          <a:p>
            <a:pPr>
              <a:lnSpc>
                <a:spcPct val="138000"/>
              </a:lnSpc>
            </a:pPr>
            <a:r>
              <a:rPr lang="en-US" sz="2250" b="1" i="1" u="sng">
                <a:solidFill>
                  <a:schemeClr val="dk1"/>
                </a:solidFill>
                <a:latin typeface="Times New Roman"/>
                <a:ea typeface="Times New Roman"/>
                <a:cs typeface="Times New Roman"/>
                <a:sym typeface="Times New Roman"/>
              </a:rPr>
              <a:t>F. latifolia</a:t>
            </a:r>
            <a:r>
              <a:rPr lang="en-US" sz="2250" b="1">
                <a:solidFill>
                  <a:schemeClr val="dk1"/>
                </a:solidFill>
                <a:latin typeface="Times New Roman"/>
                <a:ea typeface="Times New Roman"/>
                <a:cs typeface="Times New Roman"/>
                <a:sym typeface="Times New Roman"/>
              </a:rPr>
              <a:t> </a:t>
            </a:r>
            <a:r>
              <a:rPr lang="en-US" sz="2250">
                <a:solidFill>
                  <a:schemeClr val="dk1"/>
                </a:solidFill>
                <a:latin typeface="Times New Roman"/>
                <a:ea typeface="Times New Roman"/>
                <a:cs typeface="Times New Roman"/>
                <a:sym typeface="Times New Roman"/>
              </a:rPr>
              <a:t>is a dioecious tree. The leaves are odd compound pinnate and generally develop after or with the flowers. Flowers have much reduced calyx’s generally 4-lobed, corolla 2, but usually lacking, . Fruits a long leafed samara around March-May, and are ripe August-September.</a:t>
            </a:r>
            <a:endParaRPr sz="2250">
              <a:solidFill>
                <a:schemeClr val="dk1"/>
              </a:solidFill>
              <a:latin typeface="Times New Roman"/>
              <a:ea typeface="Times New Roman"/>
              <a:cs typeface="Times New Roman"/>
              <a:sym typeface="Times New Roman"/>
            </a:endParaRPr>
          </a:p>
          <a:p>
            <a:pPr>
              <a:lnSpc>
                <a:spcPct val="138000"/>
              </a:lnSpc>
            </a:pPr>
            <a:r>
              <a:rPr lang="en-US" sz="2250" b="1" i="1" u="sng">
                <a:solidFill>
                  <a:schemeClr val="dk1"/>
                </a:solidFill>
                <a:latin typeface="Times New Roman"/>
                <a:ea typeface="Times New Roman"/>
                <a:cs typeface="Times New Roman"/>
                <a:sym typeface="Times New Roman"/>
              </a:rPr>
              <a:t>R.sanguineum</a:t>
            </a:r>
            <a:r>
              <a:rPr lang="en-US" sz="2250" b="1">
                <a:solidFill>
                  <a:schemeClr val="dk1"/>
                </a:solidFill>
                <a:latin typeface="Times New Roman"/>
                <a:ea typeface="Times New Roman"/>
                <a:cs typeface="Times New Roman"/>
                <a:sym typeface="Times New Roman"/>
              </a:rPr>
              <a:t> </a:t>
            </a:r>
            <a:r>
              <a:rPr lang="en-US" sz="2250">
                <a:solidFill>
                  <a:schemeClr val="dk1"/>
                </a:solidFill>
                <a:latin typeface="Times New Roman"/>
                <a:ea typeface="Times New Roman"/>
                <a:cs typeface="Times New Roman"/>
                <a:sym typeface="Times New Roman"/>
              </a:rPr>
              <a:t>is a deciduous shrub growing up to 2m tall and broad. The leaves of this shrub are palmately lobed along with 5 lobes. The flowers and leaves appear early in spring on dangling racemes; flowers have 5 red or pink petals. This plant fruits a dark purple oval berry.</a:t>
            </a:r>
            <a:endParaRPr sz="2250">
              <a:solidFill>
                <a:schemeClr val="dk1"/>
              </a:solidFill>
              <a:latin typeface="Times New Roman"/>
              <a:ea typeface="Times New Roman"/>
              <a:cs typeface="Times New Roman"/>
              <a:sym typeface="Times New Roman"/>
            </a:endParaRPr>
          </a:p>
          <a:p>
            <a:pPr>
              <a:lnSpc>
                <a:spcPct val="115000"/>
              </a:lnSpc>
            </a:pPr>
            <a:endParaRPr sz="2250">
              <a:solidFill>
                <a:schemeClr val="dk1"/>
              </a:solidFill>
              <a:latin typeface="Times New Roman"/>
              <a:ea typeface="Times New Roman"/>
              <a:cs typeface="Times New Roman"/>
              <a:sym typeface="Times New Roman"/>
            </a:endParaRPr>
          </a:p>
          <a:p>
            <a:pPr>
              <a:lnSpc>
                <a:spcPct val="115000"/>
              </a:lnSpc>
            </a:pPr>
            <a:endParaRPr sz="2250">
              <a:solidFill>
                <a:schemeClr val="dk1"/>
              </a:solidFill>
              <a:latin typeface="Times New Roman"/>
              <a:ea typeface="Times New Roman"/>
              <a:cs typeface="Times New Roman"/>
              <a:sym typeface="Times New Roman"/>
            </a:endParaRPr>
          </a:p>
          <a:p>
            <a:pPr>
              <a:lnSpc>
                <a:spcPct val="120000"/>
              </a:lnSpc>
            </a:pPr>
            <a:endParaRPr sz="4500">
              <a:solidFill>
                <a:schemeClr val="dk1"/>
              </a:solidFill>
              <a:latin typeface="Times New Roman"/>
              <a:ea typeface="Times New Roman"/>
              <a:cs typeface="Times New Roman"/>
              <a:sym typeface="Times New Roman"/>
            </a:endParaRPr>
          </a:p>
          <a:p>
            <a:pPr>
              <a:lnSpc>
                <a:spcPct val="120000"/>
              </a:lnSpc>
              <a:buClr>
                <a:schemeClr val="dk1"/>
              </a:buClr>
              <a:buSzPts val="1100"/>
            </a:pPr>
            <a:endParaRPr sz="2250">
              <a:solidFill>
                <a:schemeClr val="dk1"/>
              </a:solidFill>
              <a:latin typeface="Times New Roman"/>
              <a:ea typeface="Times New Roman"/>
              <a:cs typeface="Times New Roman"/>
              <a:sym typeface="Times New Roman"/>
            </a:endParaRPr>
          </a:p>
          <a:p>
            <a:pPr>
              <a:lnSpc>
                <a:spcPct val="120000"/>
              </a:lnSpc>
            </a:pPr>
            <a:endParaRPr sz="2250">
              <a:solidFill>
                <a:schemeClr val="dk1"/>
              </a:solidFill>
              <a:latin typeface="Times New Roman"/>
              <a:ea typeface="Times New Roman"/>
              <a:cs typeface="Times New Roman"/>
              <a:sym typeface="Times New Roman"/>
            </a:endParaRPr>
          </a:p>
          <a:p>
            <a:pPr>
              <a:lnSpc>
                <a:spcPct val="120000"/>
              </a:lnSpc>
            </a:pPr>
            <a:endParaRPr sz="2625">
              <a:solidFill>
                <a:schemeClr val="dk1"/>
              </a:solidFill>
              <a:latin typeface="Times New Roman"/>
              <a:ea typeface="Times New Roman"/>
              <a:cs typeface="Times New Roman"/>
              <a:sym typeface="Times New Roman"/>
            </a:endParaRPr>
          </a:p>
          <a:p>
            <a:endParaRPr sz="2625"/>
          </a:p>
        </p:txBody>
      </p:sp>
      <p:sp>
        <p:nvSpPr>
          <p:cNvPr id="107" name="Shape 107"/>
          <p:cNvSpPr txBox="1"/>
          <p:nvPr/>
        </p:nvSpPr>
        <p:spPr>
          <a:xfrm>
            <a:off x="5076810" y="7959000"/>
            <a:ext cx="10162125" cy="6275250"/>
          </a:xfrm>
          <a:prstGeom prst="rect">
            <a:avLst/>
          </a:prstGeom>
          <a:noFill/>
          <a:ln>
            <a:noFill/>
          </a:ln>
        </p:spPr>
        <p:txBody>
          <a:bodyPr spcFirstLastPara="1" wrap="square" lIns="342844" tIns="342844" rIns="342844" bIns="342844" anchor="t" anchorCtr="0">
            <a:noAutofit/>
          </a:bodyPr>
          <a:lstStyle/>
          <a:p>
            <a:pPr>
              <a:lnSpc>
                <a:spcPct val="115000"/>
              </a:lnSpc>
            </a:pPr>
            <a:r>
              <a:rPr lang="en-US" sz="2250" dirty="0">
                <a:solidFill>
                  <a:schemeClr val="dk1"/>
                </a:solidFill>
                <a:latin typeface="Times New Roman"/>
                <a:ea typeface="Times New Roman"/>
                <a:cs typeface="Times New Roman"/>
                <a:sym typeface="Times New Roman"/>
              </a:rPr>
              <a:t>Phenology is the study of the timing of recurring biological events in their annual cycle, including dates that leaves and flowers emerge and that migratory birds arrive, and their relation to abiotic and biotic forces like climate and predation (USA NPN National Phenology Network, 2018). All definitions describe phenology as the timing of cyclic or temporal events associated with climate, plant, or animal life, but some further specified it as an area of scientific inquiry and described it as being a sensitive indicator of climate change (</a:t>
            </a:r>
            <a:r>
              <a:rPr lang="en-US" sz="2250" dirty="0" err="1">
                <a:solidFill>
                  <a:schemeClr val="dk1"/>
                </a:solidFill>
                <a:latin typeface="Times New Roman"/>
                <a:ea typeface="Times New Roman"/>
                <a:cs typeface="Times New Roman"/>
                <a:sym typeface="Times New Roman"/>
              </a:rPr>
              <a:t>Menzel</a:t>
            </a:r>
            <a:r>
              <a:rPr lang="en-US" sz="2250" dirty="0">
                <a:solidFill>
                  <a:schemeClr val="dk1"/>
                </a:solidFill>
                <a:latin typeface="Times New Roman"/>
                <a:ea typeface="Times New Roman"/>
                <a:cs typeface="Times New Roman"/>
                <a:sym typeface="Times New Roman"/>
              </a:rPr>
              <a:t>).  Phenology is important whether it’s used to deepen our understanding of the flower life cycle or to track the effects of climate change on plants and the impacts beyond them (</a:t>
            </a:r>
            <a:r>
              <a:rPr lang="en-US" sz="2250" dirty="0" err="1">
                <a:solidFill>
                  <a:schemeClr val="dk1"/>
                </a:solidFill>
                <a:latin typeface="Times New Roman"/>
                <a:ea typeface="Times New Roman"/>
                <a:cs typeface="Times New Roman"/>
                <a:sym typeface="Times New Roman"/>
              </a:rPr>
              <a:t>Calinger</a:t>
            </a:r>
            <a:r>
              <a:rPr lang="en-US" sz="2250" dirty="0">
                <a:solidFill>
                  <a:schemeClr val="dk1"/>
                </a:solidFill>
                <a:latin typeface="Times New Roman"/>
                <a:ea typeface="Times New Roman"/>
                <a:cs typeface="Times New Roman"/>
                <a:sym typeface="Times New Roman"/>
              </a:rPr>
              <a:t>, Kellen M, 2013). In our research we try to answer what sequence of development was found for each of the species listed above by tracking structures like fruits, flowers and vegetative growth. We hypothesize that the growing season parameters like time of year, temperature and precipitation will influence the sequence of development stages of leaf development, branch elongation, flowering time, and fruits. </a:t>
            </a:r>
            <a:endParaRPr sz="2625" dirty="0">
              <a:solidFill>
                <a:schemeClr val="dk1"/>
              </a:solidFill>
              <a:latin typeface="Times New Roman"/>
              <a:ea typeface="Times New Roman"/>
              <a:cs typeface="Times New Roman"/>
              <a:sym typeface="Times New Roman"/>
            </a:endParaRPr>
          </a:p>
        </p:txBody>
      </p:sp>
      <p:pic>
        <p:nvPicPr>
          <p:cNvPr id="108" name="Shape 108"/>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20086569" y="22129737"/>
            <a:ext cx="5043927" cy="4791473"/>
          </a:xfrm>
          <a:prstGeom prst="rect">
            <a:avLst/>
          </a:prstGeom>
          <a:noFill/>
          <a:ln>
            <a:noFill/>
          </a:ln>
          <a:effectLst>
            <a:outerShdw blurRad="57150" dist="19050" dir="5400000" algn="bl" rotWithShape="0">
              <a:srgbClr val="000000">
                <a:alpha val="50000"/>
              </a:srgbClr>
            </a:outerShdw>
          </a:effectLst>
        </p:spPr>
      </p:pic>
      <p:sp>
        <p:nvSpPr>
          <p:cNvPr id="109" name="Shape 109"/>
          <p:cNvSpPr txBox="1"/>
          <p:nvPr/>
        </p:nvSpPr>
        <p:spPr>
          <a:xfrm>
            <a:off x="15394185" y="26599500"/>
            <a:ext cx="5374125" cy="607500"/>
          </a:xfrm>
          <a:prstGeom prst="rect">
            <a:avLst/>
          </a:prstGeom>
          <a:noFill/>
          <a:ln>
            <a:noFill/>
          </a:ln>
        </p:spPr>
        <p:txBody>
          <a:bodyPr spcFirstLastPara="1" wrap="square" lIns="342844" tIns="342844" rIns="342844" bIns="342844" anchor="t" anchorCtr="0">
            <a:noAutofit/>
          </a:bodyPr>
          <a:lstStyle/>
          <a:p>
            <a:r>
              <a:rPr lang="en-US" sz="2250"/>
              <a:t>Figure 5: </a:t>
            </a:r>
            <a:r>
              <a:rPr lang="en-US" sz="2250" i="1"/>
              <a:t>Ribes sanguineum</a:t>
            </a:r>
            <a:r>
              <a:rPr lang="en-US" sz="2250"/>
              <a:t>, Wk 6</a:t>
            </a:r>
            <a:endParaRPr sz="2250"/>
          </a:p>
        </p:txBody>
      </p:sp>
      <p:sp>
        <p:nvSpPr>
          <p:cNvPr id="110" name="Shape 110"/>
          <p:cNvSpPr txBox="1"/>
          <p:nvPr/>
        </p:nvSpPr>
        <p:spPr>
          <a:xfrm>
            <a:off x="20305560" y="26599500"/>
            <a:ext cx="7279875" cy="607500"/>
          </a:xfrm>
          <a:prstGeom prst="rect">
            <a:avLst/>
          </a:prstGeom>
          <a:noFill/>
          <a:ln>
            <a:noFill/>
          </a:ln>
        </p:spPr>
        <p:txBody>
          <a:bodyPr spcFirstLastPara="1" wrap="square" lIns="342844" tIns="342844" rIns="342844" bIns="342844" anchor="t" anchorCtr="0">
            <a:noAutofit/>
          </a:bodyPr>
          <a:lstStyle/>
          <a:p>
            <a:r>
              <a:rPr lang="en-US" sz="2250" i="1"/>
              <a:t>Figure 6: Camassia spp.</a:t>
            </a:r>
            <a:r>
              <a:rPr lang="en-US" sz="2250"/>
              <a:t>, #B, Wk 6 and Wk8</a:t>
            </a:r>
            <a:endParaRPr sz="2250"/>
          </a:p>
        </p:txBody>
      </p:sp>
      <p:sp>
        <p:nvSpPr>
          <p:cNvPr id="111" name="Shape 111"/>
          <p:cNvSpPr txBox="1"/>
          <p:nvPr/>
        </p:nvSpPr>
        <p:spPr>
          <a:xfrm>
            <a:off x="16605248" y="9019032"/>
            <a:ext cx="10436625" cy="1343250"/>
          </a:xfrm>
          <a:prstGeom prst="rect">
            <a:avLst/>
          </a:prstGeom>
          <a:noFill/>
          <a:ln>
            <a:noFill/>
          </a:ln>
        </p:spPr>
        <p:txBody>
          <a:bodyPr spcFirstLastPara="1" wrap="square" lIns="342844" tIns="342844" rIns="342844" bIns="342844" anchor="t" anchorCtr="0">
            <a:noAutofit/>
          </a:bodyPr>
          <a:lstStyle/>
          <a:p>
            <a:pPr>
              <a:buClr>
                <a:schemeClr val="dk1"/>
              </a:buClr>
              <a:buSzPts val="1100"/>
            </a:pPr>
            <a:endParaRPr sz="2250">
              <a:solidFill>
                <a:schemeClr val="dk1"/>
              </a:solidFill>
              <a:highlight>
                <a:srgbClr val="FFFFFF"/>
              </a:highlight>
              <a:latin typeface="Times New Roman"/>
              <a:ea typeface="Times New Roman"/>
              <a:cs typeface="Times New Roman"/>
              <a:sym typeface="Times New Roman"/>
            </a:endParaRPr>
          </a:p>
          <a:p>
            <a:endParaRPr sz="2250"/>
          </a:p>
        </p:txBody>
      </p:sp>
      <p:pic>
        <p:nvPicPr>
          <p:cNvPr id="112" name="Shape 11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5400000">
            <a:off x="24112005" y="23142812"/>
            <a:ext cx="4802243" cy="2765247"/>
          </a:xfrm>
          <a:prstGeom prst="rect">
            <a:avLst/>
          </a:prstGeom>
          <a:noFill/>
          <a:ln>
            <a:noFill/>
          </a:ln>
          <a:effectLst>
            <a:outerShdw blurRad="57150" dist="19050" dir="5400000" algn="bl" rotWithShape="0">
              <a:srgbClr val="000000">
                <a:alpha val="50000"/>
              </a:srgbClr>
            </a:outerShdw>
          </a:effectLst>
        </p:spPr>
      </p:pic>
      <p:sp>
        <p:nvSpPr>
          <p:cNvPr id="113" name="Shape 113"/>
          <p:cNvSpPr txBox="1"/>
          <p:nvPr/>
        </p:nvSpPr>
        <p:spPr>
          <a:xfrm>
            <a:off x="5969217" y="26599500"/>
            <a:ext cx="7602750" cy="607500"/>
          </a:xfrm>
          <a:prstGeom prst="rect">
            <a:avLst/>
          </a:prstGeom>
          <a:noFill/>
          <a:ln>
            <a:noFill/>
          </a:ln>
        </p:spPr>
        <p:txBody>
          <a:bodyPr spcFirstLastPara="1" wrap="square" lIns="342844" tIns="342844" rIns="342844" bIns="342844" anchor="t" anchorCtr="0">
            <a:noAutofit/>
          </a:bodyPr>
          <a:lstStyle/>
          <a:p>
            <a:r>
              <a:rPr lang="en-US" sz="2250"/>
              <a:t>Figure 1: NPLP Phenological Study Plant Locations</a:t>
            </a:r>
            <a:endParaRPr sz="2250"/>
          </a:p>
        </p:txBody>
      </p:sp>
      <p:pic>
        <p:nvPicPr>
          <p:cNvPr id="114" name="Shape 114"/>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15858529" y="21479907"/>
            <a:ext cx="4080930" cy="5441243"/>
          </a:xfrm>
          <a:prstGeom prst="rect">
            <a:avLst/>
          </a:prstGeom>
          <a:noFill/>
          <a:ln>
            <a:noFill/>
          </a:ln>
          <a:effectLst>
            <a:outerShdw blurRad="57150" dist="19050" dir="5400000" algn="bl" rotWithShape="0">
              <a:srgbClr val="000000">
                <a:alpha val="50000"/>
              </a:srgbClr>
            </a:outerShdw>
          </a:effectLst>
        </p:spPr>
      </p:pic>
      <p:sp>
        <p:nvSpPr>
          <p:cNvPr id="115" name="Shape 115"/>
          <p:cNvSpPr txBox="1"/>
          <p:nvPr/>
        </p:nvSpPr>
        <p:spPr>
          <a:xfrm>
            <a:off x="16233904" y="14496938"/>
            <a:ext cx="10661625" cy="374625"/>
          </a:xfrm>
          <a:prstGeom prst="rect">
            <a:avLst/>
          </a:prstGeom>
          <a:noFill/>
          <a:ln>
            <a:noFill/>
          </a:ln>
        </p:spPr>
        <p:txBody>
          <a:bodyPr spcFirstLastPara="1" wrap="square" lIns="342844" tIns="342844" rIns="342844" bIns="342844" anchor="t" anchorCtr="0">
            <a:noAutofit/>
          </a:bodyPr>
          <a:lstStyle/>
          <a:p>
            <a:r>
              <a:rPr lang="en-US" sz="2250"/>
              <a:t>Figure 2: The effect of rainfall on branch elongation </a:t>
            </a:r>
            <a:endParaRPr sz="2250"/>
          </a:p>
        </p:txBody>
      </p:sp>
      <p:pic>
        <p:nvPicPr>
          <p:cNvPr id="116" name="Shape 116" title="Chart"/>
          <p:cNvPicPr preferRelativeResize="0"/>
          <p:nvPr/>
        </p:nvPicPr>
        <p:blipFill>
          <a:blip r:embed="rId8">
            <a:alphaModFix/>
          </a:blip>
          <a:stretch>
            <a:fillRect/>
          </a:stretch>
        </p:blipFill>
        <p:spPr>
          <a:xfrm>
            <a:off x="16104750" y="8629410"/>
            <a:ext cx="10920015" cy="6716250"/>
          </a:xfrm>
          <a:prstGeom prst="rect">
            <a:avLst/>
          </a:prstGeom>
          <a:noFill/>
          <a:ln>
            <a:noFill/>
          </a:ln>
          <a:effectLst>
            <a:outerShdw blurRad="57150" dist="19050" dir="5400000" algn="bl" rotWithShape="0">
              <a:srgbClr val="000000">
                <a:alpha val="50000"/>
              </a:srgbClr>
            </a:outerShdw>
          </a:effectLst>
        </p:spPr>
      </p:pic>
      <p:sp>
        <p:nvSpPr>
          <p:cNvPr id="117" name="Shape 117"/>
          <p:cNvSpPr txBox="1"/>
          <p:nvPr/>
        </p:nvSpPr>
        <p:spPr>
          <a:xfrm>
            <a:off x="15826935" y="15124407"/>
            <a:ext cx="8929125" cy="1343250"/>
          </a:xfrm>
          <a:prstGeom prst="rect">
            <a:avLst/>
          </a:prstGeom>
          <a:noFill/>
          <a:ln>
            <a:noFill/>
          </a:ln>
        </p:spPr>
        <p:txBody>
          <a:bodyPr spcFirstLastPara="1" wrap="square" lIns="342844" tIns="342844" rIns="342844" bIns="342844" anchor="t" anchorCtr="0">
            <a:noAutofit/>
          </a:bodyPr>
          <a:lstStyle/>
          <a:p>
            <a:r>
              <a:rPr lang="en-US" sz="2250"/>
              <a:t>Figure 2: Graph on the effects of rainfall on branch/stem elongation</a:t>
            </a:r>
            <a:endParaRPr sz="2250"/>
          </a:p>
        </p:txBody>
      </p:sp>
      <p:pic>
        <p:nvPicPr>
          <p:cNvPr id="118" name="Shape 118"/>
          <p:cNvPicPr preferRelativeResize="0"/>
          <p:nvPr/>
        </p:nvPicPr>
        <p:blipFill>
          <a:blip r:embed="rId9">
            <a:alphaModFix/>
          </a:blip>
          <a:stretch>
            <a:fillRect/>
          </a:stretch>
        </p:blipFill>
        <p:spPr>
          <a:xfrm>
            <a:off x="15074685" y="15850125"/>
            <a:ext cx="12498278" cy="1617188"/>
          </a:xfrm>
          <a:prstGeom prst="rect">
            <a:avLst/>
          </a:prstGeom>
          <a:noFill/>
          <a:ln>
            <a:noFill/>
          </a:ln>
        </p:spPr>
      </p:pic>
      <p:pic>
        <p:nvPicPr>
          <p:cNvPr id="119" name="Shape 119"/>
          <p:cNvPicPr preferRelativeResize="0"/>
          <p:nvPr/>
        </p:nvPicPr>
        <p:blipFill>
          <a:blip r:embed="rId10">
            <a:alphaModFix/>
          </a:blip>
          <a:stretch>
            <a:fillRect/>
          </a:stretch>
        </p:blipFill>
        <p:spPr>
          <a:xfrm>
            <a:off x="15397468" y="18302157"/>
            <a:ext cx="12498282" cy="2479125"/>
          </a:xfrm>
          <a:prstGeom prst="rect">
            <a:avLst/>
          </a:prstGeom>
          <a:noFill/>
          <a:ln>
            <a:noFill/>
          </a:ln>
        </p:spPr>
      </p:pic>
      <p:sp>
        <p:nvSpPr>
          <p:cNvPr id="120" name="Shape 120"/>
          <p:cNvSpPr txBox="1"/>
          <p:nvPr/>
        </p:nvSpPr>
        <p:spPr>
          <a:xfrm>
            <a:off x="16142029" y="17166330"/>
            <a:ext cx="10363500" cy="677250"/>
          </a:xfrm>
          <a:prstGeom prst="rect">
            <a:avLst/>
          </a:prstGeom>
          <a:noFill/>
          <a:ln>
            <a:noFill/>
          </a:ln>
        </p:spPr>
        <p:txBody>
          <a:bodyPr spcFirstLastPara="1" wrap="square" lIns="342844" tIns="342844" rIns="342844" bIns="342844" anchor="t" anchorCtr="0">
            <a:noAutofit/>
          </a:bodyPr>
          <a:lstStyle/>
          <a:p>
            <a:r>
              <a:rPr lang="en-US" sz="2250"/>
              <a:t>Figure 3: Phenophase data for each species</a:t>
            </a:r>
            <a:endParaRPr sz="2250"/>
          </a:p>
        </p:txBody>
      </p:sp>
      <p:sp>
        <p:nvSpPr>
          <p:cNvPr id="121" name="Shape 121"/>
          <p:cNvSpPr txBox="1"/>
          <p:nvPr/>
        </p:nvSpPr>
        <p:spPr>
          <a:xfrm>
            <a:off x="15677685" y="20633907"/>
            <a:ext cx="10363500" cy="677250"/>
          </a:xfrm>
          <a:prstGeom prst="rect">
            <a:avLst/>
          </a:prstGeom>
          <a:noFill/>
          <a:ln>
            <a:noFill/>
          </a:ln>
        </p:spPr>
        <p:txBody>
          <a:bodyPr spcFirstLastPara="1" wrap="square" lIns="342844" tIns="342844" rIns="342844" bIns="342844" anchor="t" anchorCtr="0">
            <a:noAutofit/>
          </a:bodyPr>
          <a:lstStyle/>
          <a:p>
            <a:r>
              <a:rPr lang="en-US" sz="2250"/>
              <a:t>Figure 4 Yearly Overlap of Phenophases</a:t>
            </a:r>
            <a:endParaRPr sz="2250"/>
          </a:p>
        </p:txBody>
      </p:sp>
      <p:pic>
        <p:nvPicPr>
          <p:cNvPr id="35" name="Picture 34"/>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331293" y="2291904"/>
            <a:ext cx="4282148" cy="1519112"/>
          </a:xfrm>
          <a:prstGeom prst="rect">
            <a:avLst/>
          </a:prstGeom>
        </p:spPr>
      </p:pic>
      <p:pic>
        <p:nvPicPr>
          <p:cNvPr id="36" name="Picture 35" descr="nsf1.tif"/>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3908797" y="1270976"/>
            <a:ext cx="2234424" cy="2247340"/>
          </a:xfrm>
          <a:prstGeom prst="rect">
            <a:avLst/>
          </a:prstGeom>
        </p:spPr>
      </p:pic>
      <p:sp>
        <p:nvSpPr>
          <p:cNvPr id="37" name="TextBox 36"/>
          <p:cNvSpPr txBox="1"/>
          <p:nvPr/>
        </p:nvSpPr>
        <p:spPr>
          <a:xfrm>
            <a:off x="33416607" y="3619664"/>
            <a:ext cx="3087641" cy="810735"/>
          </a:xfrm>
          <a:prstGeom prst="rect">
            <a:avLst/>
          </a:prstGeom>
          <a:noFill/>
        </p:spPr>
        <p:txBody>
          <a:bodyPr wrap="square" rtlCol="0">
            <a:spAutoFit/>
          </a:bodyPr>
          <a:lstStyle/>
          <a:p>
            <a:pPr algn="r"/>
            <a:r>
              <a:rPr lang="en-US" sz="1167" dirty="0"/>
              <a:t>Partially funded by: grant 1505081 “Tipping the Scale: Engaging Community College Science Faculty and Students in Course-Based Research Experiences (CBRE) </a:t>
            </a:r>
          </a:p>
        </p:txBody>
      </p:sp>
    </p:spTree>
    <p:extLst>
      <p:ext uri="{BB962C8B-B14F-4D97-AF65-F5344CB8AC3E}">
        <p14:creationId xmlns:p14="http://schemas.microsoft.com/office/powerpoint/2010/main" val="2965085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7087140" y="1556809"/>
            <a:ext cx="29716875" cy="2755125"/>
          </a:xfrm>
          <a:prstGeom prst="rect">
            <a:avLst/>
          </a:prstGeom>
        </p:spPr>
        <p:txBody>
          <a:bodyPr spcFirstLastPara="1" wrap="square" lIns="356438" tIns="178219" rIns="356438" bIns="178219" anchor="ctr" anchorCtr="0">
            <a:noAutofit/>
          </a:bodyPr>
          <a:lstStyle/>
          <a:p>
            <a:pPr>
              <a:buClr>
                <a:schemeClr val="dk1"/>
              </a:buClr>
            </a:pPr>
            <a:r>
              <a:rPr lang="en-US" sz="5250" b="1" dirty="0">
                <a:solidFill>
                  <a:schemeClr val="dk1"/>
                </a:solidFill>
                <a:latin typeface="Playfair Display"/>
                <a:ea typeface="Playfair Display"/>
                <a:cs typeface="Playfair Display"/>
                <a:sym typeface="Playfair Display"/>
              </a:rPr>
              <a:t>Effects of Climate Change on </a:t>
            </a:r>
            <a:r>
              <a:rPr lang="en-US" sz="5250" b="1" i="1" dirty="0">
                <a:solidFill>
                  <a:schemeClr val="dk1"/>
                </a:solidFill>
                <a:latin typeface="Playfair Display"/>
                <a:ea typeface="Playfair Display"/>
                <a:cs typeface="Playfair Display"/>
                <a:sym typeface="Playfair Display"/>
              </a:rPr>
              <a:t>Acer </a:t>
            </a:r>
            <a:r>
              <a:rPr lang="en-US" sz="5250" b="1" i="1" dirty="0" err="1">
                <a:solidFill>
                  <a:schemeClr val="dk1"/>
                </a:solidFill>
                <a:latin typeface="Playfair Display"/>
                <a:ea typeface="Playfair Display"/>
                <a:cs typeface="Playfair Display"/>
                <a:sym typeface="Playfair Display"/>
              </a:rPr>
              <a:t>macrophyllum</a:t>
            </a:r>
            <a:r>
              <a:rPr lang="en-US" sz="5250" b="1" i="1" dirty="0">
                <a:solidFill>
                  <a:schemeClr val="dk1"/>
                </a:solidFill>
                <a:latin typeface="Playfair Display"/>
                <a:ea typeface="Playfair Display"/>
                <a:cs typeface="Playfair Display"/>
                <a:sym typeface="Playfair Display"/>
              </a:rPr>
              <a:t>, </a:t>
            </a:r>
            <a:r>
              <a:rPr lang="en-US" sz="5250" b="1" i="1" dirty="0" err="1">
                <a:solidFill>
                  <a:schemeClr val="dk1"/>
                </a:solidFill>
                <a:latin typeface="Playfair Display"/>
                <a:ea typeface="Playfair Display"/>
                <a:cs typeface="Playfair Display"/>
                <a:sym typeface="Playfair Display"/>
              </a:rPr>
              <a:t>Holodiscus</a:t>
            </a:r>
            <a:r>
              <a:rPr lang="en-US" sz="5250" b="1" i="1" dirty="0">
                <a:solidFill>
                  <a:schemeClr val="dk1"/>
                </a:solidFill>
                <a:latin typeface="Playfair Display"/>
                <a:ea typeface="Playfair Display"/>
                <a:cs typeface="Playfair Display"/>
                <a:sym typeface="Playfair Display"/>
              </a:rPr>
              <a:t> discolor</a:t>
            </a:r>
            <a:r>
              <a:rPr lang="en-US" sz="5250" b="1" dirty="0">
                <a:solidFill>
                  <a:schemeClr val="dk1"/>
                </a:solidFill>
                <a:latin typeface="Playfair Display"/>
                <a:ea typeface="Playfair Display"/>
                <a:cs typeface="Playfair Display"/>
                <a:sym typeface="Playfair Display"/>
              </a:rPr>
              <a:t>, </a:t>
            </a:r>
            <a:br>
              <a:rPr lang="en-US" sz="5250" b="1" dirty="0">
                <a:solidFill>
                  <a:schemeClr val="dk1"/>
                </a:solidFill>
                <a:latin typeface="Playfair Display"/>
                <a:ea typeface="Playfair Display"/>
                <a:cs typeface="Playfair Display"/>
                <a:sym typeface="Playfair Display"/>
              </a:rPr>
            </a:br>
            <a:r>
              <a:rPr lang="en-US" sz="5250" b="1" dirty="0">
                <a:solidFill>
                  <a:schemeClr val="dk1"/>
                </a:solidFill>
                <a:latin typeface="Playfair Display"/>
                <a:ea typeface="Playfair Display"/>
                <a:cs typeface="Playfair Display"/>
                <a:sym typeface="Playfair Display"/>
              </a:rPr>
              <a:t>and </a:t>
            </a:r>
            <a:r>
              <a:rPr lang="en-US" sz="5250" b="1" i="1" dirty="0" err="1">
                <a:solidFill>
                  <a:schemeClr val="dk1"/>
                </a:solidFill>
                <a:latin typeface="Playfair Display"/>
                <a:ea typeface="Playfair Display"/>
                <a:cs typeface="Playfair Display"/>
                <a:sym typeface="Playfair Display"/>
              </a:rPr>
              <a:t>Camassia</a:t>
            </a:r>
            <a:r>
              <a:rPr lang="en-US" sz="5250" b="1" i="1" dirty="0">
                <a:solidFill>
                  <a:schemeClr val="dk1"/>
                </a:solidFill>
                <a:latin typeface="Playfair Display"/>
                <a:ea typeface="Playfair Display"/>
                <a:cs typeface="Playfair Display"/>
                <a:sym typeface="Playfair Display"/>
              </a:rPr>
              <a:t> </a:t>
            </a:r>
            <a:r>
              <a:rPr lang="en-US" sz="5250" b="1" i="1" dirty="0" err="1">
                <a:solidFill>
                  <a:schemeClr val="dk1"/>
                </a:solidFill>
                <a:latin typeface="Playfair Display"/>
                <a:ea typeface="Playfair Display"/>
                <a:cs typeface="Playfair Display"/>
                <a:sym typeface="Playfair Display"/>
              </a:rPr>
              <a:t>quamash</a:t>
            </a:r>
            <a:endParaRPr sz="5250" b="1" i="1" dirty="0">
              <a:solidFill>
                <a:schemeClr val="dk1"/>
              </a:solidFill>
              <a:latin typeface="Playfair Display"/>
              <a:ea typeface="Playfair Display"/>
              <a:cs typeface="Playfair Display"/>
              <a:sym typeface="Playfair Display"/>
            </a:endParaRPr>
          </a:p>
          <a:p>
            <a:pPr>
              <a:buClr>
                <a:schemeClr val="dk1"/>
              </a:buClr>
            </a:pPr>
            <a:r>
              <a:rPr lang="en-US" sz="3750" dirty="0">
                <a:solidFill>
                  <a:schemeClr val="dk1"/>
                </a:solidFill>
                <a:latin typeface="Playfair Display"/>
                <a:ea typeface="Playfair Display"/>
                <a:cs typeface="Playfair Display"/>
                <a:sym typeface="Playfair Display"/>
              </a:rPr>
              <a:t>Raven Howard Avery Neville Lacey </a:t>
            </a:r>
            <a:r>
              <a:rPr lang="en-US" sz="3750" dirty="0" err="1">
                <a:solidFill>
                  <a:schemeClr val="dk1"/>
                </a:solidFill>
                <a:latin typeface="Playfair Display"/>
                <a:ea typeface="Playfair Display"/>
                <a:cs typeface="Playfair Display"/>
                <a:sym typeface="Playfair Display"/>
              </a:rPr>
              <a:t>Tolman</a:t>
            </a:r>
            <a:endParaRPr sz="5250" dirty="0">
              <a:solidFill>
                <a:schemeClr val="dk1"/>
              </a:solidFill>
              <a:latin typeface="Playfair Display"/>
              <a:ea typeface="Playfair Display"/>
              <a:cs typeface="Playfair Display"/>
              <a:sym typeface="Playfair Display"/>
            </a:endParaRPr>
          </a:p>
          <a:p>
            <a:pPr defTabSz="3428863" fontAlgn="base">
              <a:spcBef>
                <a:spcPct val="0"/>
              </a:spcBef>
              <a:spcAft>
                <a:spcPct val="0"/>
              </a:spcAft>
            </a:pPr>
            <a:r>
              <a:rPr lang="en-US" sz="5500" b="1" dirty="0">
                <a:solidFill>
                  <a:srgbClr val="000000"/>
                </a:solidFill>
                <a:latin typeface="Times New Roman"/>
                <a:cs typeface="Times New Roman"/>
              </a:rPr>
              <a:t>Botany 213, Spring 2018 Instructor: Holmes</a:t>
            </a:r>
            <a:br>
              <a:rPr lang="en-US" sz="5500" b="1" dirty="0">
                <a:solidFill>
                  <a:srgbClr val="000000"/>
                </a:solidFill>
                <a:latin typeface="Times New Roman"/>
                <a:cs typeface="Times New Roman"/>
              </a:rPr>
            </a:br>
            <a:endParaRPr dirty="0"/>
          </a:p>
        </p:txBody>
      </p:sp>
      <p:cxnSp>
        <p:nvCxnSpPr>
          <p:cNvPr id="90" name="Shape 90"/>
          <p:cNvCxnSpPr/>
          <p:nvPr/>
        </p:nvCxnSpPr>
        <p:spPr>
          <a:xfrm rot="10800000" flipH="1">
            <a:off x="6590453" y="3462687"/>
            <a:ext cx="30738375" cy="67500"/>
          </a:xfrm>
          <a:prstGeom prst="straightConnector1">
            <a:avLst/>
          </a:prstGeom>
          <a:noFill/>
          <a:ln w="57150" cap="flat" cmpd="sng">
            <a:solidFill>
              <a:srgbClr val="93C47D"/>
            </a:solidFill>
            <a:prstDash val="solid"/>
            <a:round/>
            <a:headEnd type="none" w="sm" len="sm"/>
            <a:tailEnd type="none" w="sm" len="sm"/>
          </a:ln>
        </p:spPr>
      </p:cxnSp>
      <p:cxnSp>
        <p:nvCxnSpPr>
          <p:cNvPr id="91" name="Shape 91"/>
          <p:cNvCxnSpPr/>
          <p:nvPr/>
        </p:nvCxnSpPr>
        <p:spPr>
          <a:xfrm>
            <a:off x="6590453" y="4101687"/>
            <a:ext cx="30772125" cy="6750"/>
          </a:xfrm>
          <a:prstGeom prst="straightConnector1">
            <a:avLst/>
          </a:prstGeom>
          <a:noFill/>
          <a:ln w="57150" cap="flat" cmpd="sng">
            <a:solidFill>
              <a:srgbClr val="6AA84F"/>
            </a:solidFill>
            <a:prstDash val="solid"/>
            <a:round/>
            <a:headEnd type="none" w="sm" len="sm"/>
            <a:tailEnd type="none" w="sm" len="sm"/>
          </a:ln>
        </p:spPr>
      </p:cxnSp>
      <p:sp>
        <p:nvSpPr>
          <p:cNvPr id="92" name="Shape 92"/>
          <p:cNvSpPr txBox="1"/>
          <p:nvPr/>
        </p:nvSpPr>
        <p:spPr>
          <a:xfrm>
            <a:off x="6126154" y="5989407"/>
            <a:ext cx="10172250" cy="11950875"/>
          </a:xfrm>
          <a:prstGeom prst="rect">
            <a:avLst/>
          </a:prstGeom>
          <a:noFill/>
          <a:ln>
            <a:noFill/>
          </a:ln>
        </p:spPr>
        <p:txBody>
          <a:bodyPr spcFirstLastPara="1" wrap="square" lIns="342844" tIns="342844" rIns="342844" bIns="342844" anchor="t" anchorCtr="0">
            <a:noAutofit/>
          </a:bodyPr>
          <a:lstStyle/>
          <a:p>
            <a:pPr indent="1714431" algn="just" defTabSz="3428863">
              <a:lnSpc>
                <a:spcPct val="115000"/>
              </a:lnSpc>
              <a:buSzPts val="1100"/>
            </a:pPr>
            <a:r>
              <a:rPr lang="en-US" sz="2625">
                <a:latin typeface="Garamond"/>
                <a:ea typeface="Garamond"/>
                <a:cs typeface="Garamond"/>
                <a:sym typeface="Garamond"/>
              </a:rPr>
              <a:t>Phenology is the study of annually recurring life cycle events such as migrations, peak insect abundance, and flowering (1). Phenology focuses on the timing of these events and how they are influenced by environmental factors like climate (2). In their study published in Nature, Edwards and Richardson (3) suggest that phenology may yield otherwise subtle indicators of climate change, and that changes in phenological relationships will have serious ramifications for trophic interactions, leading to ecosystem-level changes. Phenology can help us to understand the relationships of organisms to their environment as well as between different groups of organisms. By better understanding the timing of important life cycle events for different organisms, we can begin to see more patterns in ecosystems and possible disruptions of those patterns due to climate fluctuation. Phenology may help us in predicting how ecosystems will be affected by climate change, and it allows us to make more informed decisions regarding conservation and restoration efforts. We can apply our understanding of phenology to help maintain the balance that supports us and provides the many resources and services we depend on (4).</a:t>
            </a:r>
            <a:endParaRPr sz="2625">
              <a:latin typeface="Garamond"/>
              <a:ea typeface="Garamond"/>
              <a:cs typeface="Garamond"/>
              <a:sym typeface="Garamond"/>
            </a:endParaRPr>
          </a:p>
          <a:p>
            <a:pPr indent="1714431" algn="just" defTabSz="3428863">
              <a:lnSpc>
                <a:spcPct val="115000"/>
              </a:lnSpc>
              <a:buSzPts val="1100"/>
            </a:pPr>
            <a:r>
              <a:rPr lang="en-US" sz="2625">
                <a:latin typeface="Garamond"/>
                <a:ea typeface="Garamond"/>
                <a:cs typeface="Garamond"/>
                <a:sym typeface="Garamond"/>
              </a:rPr>
              <a:t>We will examine how recent changes in regional climate including growing season parameters such as rainfall and temperature affect the timing of the developmental stages of reproduction and vegetative growth in </a:t>
            </a:r>
            <a:r>
              <a:rPr lang="en-US" sz="2625" i="1">
                <a:latin typeface="Garamond"/>
                <a:ea typeface="Garamond"/>
                <a:cs typeface="Garamond"/>
                <a:sym typeface="Garamond"/>
              </a:rPr>
              <a:t>Acer macrophyllum, Holodiscus discolor, </a:t>
            </a:r>
            <a:r>
              <a:rPr lang="en-US" sz="2625">
                <a:latin typeface="Garamond"/>
                <a:ea typeface="Garamond"/>
                <a:cs typeface="Garamond"/>
                <a:sym typeface="Garamond"/>
              </a:rPr>
              <a:t>and </a:t>
            </a:r>
            <a:r>
              <a:rPr lang="en-US" sz="2625" i="1">
                <a:latin typeface="Garamond"/>
                <a:ea typeface="Garamond"/>
                <a:cs typeface="Garamond"/>
                <a:sym typeface="Garamond"/>
              </a:rPr>
              <a:t>Camassia quamash. </a:t>
            </a:r>
            <a:r>
              <a:rPr lang="en-US" sz="2625">
                <a:latin typeface="Garamond"/>
                <a:ea typeface="Garamond"/>
                <a:cs typeface="Garamond"/>
                <a:sym typeface="Garamond"/>
              </a:rPr>
              <a:t>Because of the recent droughts and increased temperature that the Willamette Valley has experienced we predict that these angiosperms may flower earlier than they have historically. In the case of</a:t>
            </a:r>
            <a:r>
              <a:rPr lang="en-US" sz="2625" i="1">
                <a:latin typeface="Garamond"/>
                <a:ea typeface="Garamond"/>
                <a:cs typeface="Garamond"/>
                <a:sym typeface="Garamond"/>
              </a:rPr>
              <a:t> </a:t>
            </a:r>
            <a:r>
              <a:rPr lang="en-US" sz="2625">
                <a:latin typeface="Garamond"/>
                <a:ea typeface="Garamond"/>
                <a:cs typeface="Garamond"/>
                <a:sym typeface="Garamond"/>
              </a:rPr>
              <a:t>the</a:t>
            </a:r>
            <a:r>
              <a:rPr lang="en-US" sz="2625" i="1">
                <a:latin typeface="Garamond"/>
                <a:ea typeface="Garamond"/>
                <a:cs typeface="Garamond"/>
                <a:sym typeface="Garamond"/>
              </a:rPr>
              <a:t> </a:t>
            </a:r>
            <a:r>
              <a:rPr lang="en-US" sz="2625">
                <a:latin typeface="Garamond"/>
                <a:ea typeface="Garamond"/>
                <a:cs typeface="Garamond"/>
                <a:sym typeface="Garamond"/>
              </a:rPr>
              <a:t>perennial monocot </a:t>
            </a:r>
            <a:r>
              <a:rPr lang="en-US" sz="2625" i="1">
                <a:latin typeface="Garamond"/>
                <a:ea typeface="Garamond"/>
                <a:cs typeface="Garamond"/>
                <a:sym typeface="Garamond"/>
              </a:rPr>
              <a:t>Camassia quamash</a:t>
            </a:r>
            <a:r>
              <a:rPr lang="en-US" sz="2625">
                <a:latin typeface="Garamond"/>
                <a:ea typeface="Garamond"/>
                <a:cs typeface="Garamond"/>
                <a:sym typeface="Garamond"/>
              </a:rPr>
              <a:t>, we predict that it will also produce its seeds earlier. By completing their life cycles before the dry season, they may increase their chances of reproductive success by adapting to a changing growing season (5). </a:t>
            </a:r>
            <a:endParaRPr sz="2625" b="1">
              <a:highlight>
                <a:srgbClr val="FFFFFF"/>
              </a:highlight>
              <a:latin typeface="Garamond"/>
              <a:ea typeface="Garamond"/>
              <a:cs typeface="Garamond"/>
              <a:sym typeface="Garamond"/>
            </a:endParaRPr>
          </a:p>
          <a:p>
            <a:pPr algn="just" defTabSz="3428863">
              <a:lnSpc>
                <a:spcPct val="115000"/>
              </a:lnSpc>
              <a:spcBef>
                <a:spcPts val="3000"/>
              </a:spcBef>
              <a:spcAft>
                <a:spcPts val="3000"/>
              </a:spcAft>
              <a:buSzPts val="1100"/>
            </a:pPr>
            <a:endParaRPr sz="2625">
              <a:latin typeface="EB Garamond"/>
              <a:ea typeface="EB Garamond"/>
              <a:cs typeface="EB Garamond"/>
              <a:sym typeface="EB Garamond"/>
            </a:endParaRPr>
          </a:p>
        </p:txBody>
      </p:sp>
      <p:sp>
        <p:nvSpPr>
          <p:cNvPr id="93" name="Shape 93"/>
          <p:cNvSpPr/>
          <p:nvPr/>
        </p:nvSpPr>
        <p:spPr>
          <a:xfrm>
            <a:off x="6801435" y="4679907"/>
            <a:ext cx="8953875" cy="1221750"/>
          </a:xfrm>
          <a:prstGeom prst="roundRect">
            <a:avLst>
              <a:gd name="adj" fmla="val 16667"/>
            </a:avLst>
          </a:prstGeom>
          <a:solidFill>
            <a:srgbClr val="464646"/>
          </a:solidFill>
          <a:ln w="9525" cap="flat" cmpd="sng">
            <a:solidFill>
              <a:schemeClr val="dk2"/>
            </a:solidFill>
            <a:prstDash val="solid"/>
            <a:round/>
            <a:headEnd type="none" w="sm" len="sm"/>
            <a:tailEnd type="none" w="sm" len="sm"/>
          </a:ln>
        </p:spPr>
        <p:txBody>
          <a:bodyPr spcFirstLastPara="1" wrap="square" lIns="342844" tIns="342844" rIns="342844" bIns="342844" anchor="ctr" anchorCtr="0">
            <a:noAutofit/>
          </a:bodyPr>
          <a:lstStyle/>
          <a:p>
            <a:pPr algn="ctr" defTabSz="3428863"/>
            <a:r>
              <a:rPr lang="en-US" sz="5250" b="1">
                <a:solidFill>
                  <a:srgbClr val="FFFFFF"/>
                </a:solidFill>
                <a:latin typeface="Playfair Display"/>
                <a:ea typeface="Playfair Display"/>
                <a:cs typeface="Playfair Display"/>
                <a:sym typeface="Playfair Display"/>
              </a:rPr>
              <a:t>INTRODUCTION</a:t>
            </a:r>
            <a:endParaRPr sz="5250" b="1">
              <a:solidFill>
                <a:srgbClr val="FFFFFF"/>
              </a:solidFill>
              <a:latin typeface="Playfair Display"/>
              <a:ea typeface="Playfair Display"/>
              <a:cs typeface="Playfair Display"/>
              <a:sym typeface="Playfair Display"/>
            </a:endParaRPr>
          </a:p>
        </p:txBody>
      </p:sp>
      <p:sp>
        <p:nvSpPr>
          <p:cNvPr id="94" name="Shape 94"/>
          <p:cNvSpPr/>
          <p:nvPr/>
        </p:nvSpPr>
        <p:spPr>
          <a:xfrm>
            <a:off x="28223685" y="4679907"/>
            <a:ext cx="9132750" cy="122175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342844" tIns="342844" rIns="342844" bIns="342844" anchor="ctr" anchorCtr="0">
            <a:noAutofit/>
          </a:bodyPr>
          <a:lstStyle/>
          <a:p>
            <a:pPr algn="ctr" defTabSz="3428863"/>
            <a:r>
              <a:rPr lang="en-US" sz="5250" b="1">
                <a:solidFill>
                  <a:srgbClr val="FFFFFF"/>
                </a:solidFill>
                <a:latin typeface="Playfair Display"/>
                <a:ea typeface="Playfair Display"/>
                <a:cs typeface="Playfair Display"/>
                <a:sym typeface="Playfair Display"/>
              </a:rPr>
              <a:t>CONCLUSION </a:t>
            </a:r>
            <a:endParaRPr sz="5250" b="1">
              <a:solidFill>
                <a:srgbClr val="FFFFFF"/>
              </a:solidFill>
              <a:latin typeface="Playfair Display"/>
              <a:ea typeface="Playfair Display"/>
              <a:cs typeface="Playfair Display"/>
              <a:sym typeface="Playfair Display"/>
            </a:endParaRPr>
          </a:p>
        </p:txBody>
      </p:sp>
      <p:sp>
        <p:nvSpPr>
          <p:cNvPr id="95" name="Shape 95"/>
          <p:cNvSpPr/>
          <p:nvPr/>
        </p:nvSpPr>
        <p:spPr>
          <a:xfrm>
            <a:off x="17238342" y="4688344"/>
            <a:ext cx="9472500" cy="1221750"/>
          </a:xfrm>
          <a:prstGeom prst="roundRect">
            <a:avLst>
              <a:gd name="adj" fmla="val 16667"/>
            </a:avLst>
          </a:prstGeom>
          <a:solidFill>
            <a:srgbClr val="19C300"/>
          </a:solidFill>
          <a:ln w="9525" cap="flat" cmpd="sng">
            <a:solidFill>
              <a:schemeClr val="dk2"/>
            </a:solidFill>
            <a:prstDash val="solid"/>
            <a:round/>
            <a:headEnd type="none" w="sm" len="sm"/>
            <a:tailEnd type="none" w="sm" len="sm"/>
          </a:ln>
        </p:spPr>
        <p:txBody>
          <a:bodyPr spcFirstLastPara="1" wrap="square" lIns="342844" tIns="342844" rIns="342844" bIns="342844" anchor="ctr" anchorCtr="0">
            <a:noAutofit/>
          </a:bodyPr>
          <a:lstStyle/>
          <a:p>
            <a:pPr algn="ctr" defTabSz="3428863"/>
            <a:r>
              <a:rPr lang="en-US" sz="5250" b="1">
                <a:solidFill>
                  <a:srgbClr val="FFFFFF"/>
                </a:solidFill>
                <a:latin typeface="Playfair Display"/>
                <a:ea typeface="Playfair Display"/>
                <a:cs typeface="Playfair Display"/>
                <a:sym typeface="Playfair Display"/>
              </a:rPr>
              <a:t>RESULTS</a:t>
            </a:r>
            <a:endParaRPr sz="5250" b="1">
              <a:solidFill>
                <a:srgbClr val="FFFFFF"/>
              </a:solidFill>
              <a:latin typeface="Playfair Display"/>
              <a:ea typeface="Playfair Display"/>
              <a:cs typeface="Playfair Display"/>
              <a:sym typeface="Playfair Display"/>
            </a:endParaRPr>
          </a:p>
        </p:txBody>
      </p:sp>
      <p:sp>
        <p:nvSpPr>
          <p:cNvPr id="96" name="Shape 96"/>
          <p:cNvSpPr/>
          <p:nvPr/>
        </p:nvSpPr>
        <p:spPr>
          <a:xfrm>
            <a:off x="6332029" y="20031282"/>
            <a:ext cx="9642375" cy="122175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342844" tIns="342844" rIns="342844" bIns="342844" anchor="ctr" anchorCtr="0">
            <a:noAutofit/>
          </a:bodyPr>
          <a:lstStyle/>
          <a:p>
            <a:pPr algn="ctr" defTabSz="3428863"/>
            <a:r>
              <a:rPr lang="en-US" sz="5250" b="1">
                <a:solidFill>
                  <a:srgbClr val="FFFFFF"/>
                </a:solidFill>
                <a:latin typeface="Playfair Display"/>
                <a:ea typeface="Playfair Display"/>
                <a:cs typeface="Playfair Display"/>
                <a:sym typeface="Playfair Display"/>
              </a:rPr>
              <a:t>METHODS</a:t>
            </a:r>
            <a:endParaRPr sz="5250" b="1">
              <a:solidFill>
                <a:srgbClr val="FFFFFF"/>
              </a:solidFill>
              <a:latin typeface="Playfair Display"/>
              <a:ea typeface="Playfair Display"/>
              <a:cs typeface="Playfair Display"/>
              <a:sym typeface="Playfair Display"/>
            </a:endParaRPr>
          </a:p>
        </p:txBody>
      </p:sp>
      <p:sp>
        <p:nvSpPr>
          <p:cNvPr id="97" name="Shape 97"/>
          <p:cNvSpPr/>
          <p:nvPr/>
        </p:nvSpPr>
        <p:spPr>
          <a:xfrm>
            <a:off x="28229967" y="13109532"/>
            <a:ext cx="9132750" cy="1623375"/>
          </a:xfrm>
          <a:prstGeom prst="roundRect">
            <a:avLst>
              <a:gd name="adj" fmla="val 16667"/>
            </a:avLst>
          </a:prstGeom>
          <a:solidFill>
            <a:srgbClr val="464646"/>
          </a:solidFill>
          <a:ln w="9525" cap="flat" cmpd="sng">
            <a:solidFill>
              <a:schemeClr val="dk2"/>
            </a:solidFill>
            <a:prstDash val="solid"/>
            <a:round/>
            <a:headEnd type="none" w="sm" len="sm"/>
            <a:tailEnd type="none" w="sm" len="sm"/>
          </a:ln>
        </p:spPr>
        <p:txBody>
          <a:bodyPr spcFirstLastPara="1" wrap="square" lIns="342844" tIns="342844" rIns="342844" bIns="342844" anchor="ctr" anchorCtr="0">
            <a:noAutofit/>
          </a:bodyPr>
          <a:lstStyle/>
          <a:p>
            <a:pPr algn="ctr" defTabSz="3428863"/>
            <a:r>
              <a:rPr lang="en-US" sz="5250" b="1">
                <a:solidFill>
                  <a:srgbClr val="FFFFFF"/>
                </a:solidFill>
                <a:latin typeface="Playfair Display"/>
                <a:ea typeface="Playfair Display"/>
                <a:cs typeface="Playfair Display"/>
                <a:sym typeface="Playfair Display"/>
              </a:rPr>
              <a:t>FUTURE RESEARCH SUGGESTIONS</a:t>
            </a:r>
            <a:endParaRPr sz="5250" b="1">
              <a:solidFill>
                <a:srgbClr val="FFFFFF"/>
              </a:solidFill>
              <a:latin typeface="Playfair Display"/>
              <a:ea typeface="Playfair Display"/>
              <a:cs typeface="Playfair Display"/>
              <a:sym typeface="Playfair Display"/>
            </a:endParaRPr>
          </a:p>
        </p:txBody>
      </p:sp>
      <p:sp>
        <p:nvSpPr>
          <p:cNvPr id="98" name="Shape 98"/>
          <p:cNvSpPr/>
          <p:nvPr/>
        </p:nvSpPr>
        <p:spPr>
          <a:xfrm>
            <a:off x="27944123" y="18511782"/>
            <a:ext cx="9384750" cy="1221750"/>
          </a:xfrm>
          <a:prstGeom prst="roundRect">
            <a:avLst>
              <a:gd name="adj" fmla="val 16667"/>
            </a:avLst>
          </a:prstGeom>
          <a:solidFill>
            <a:srgbClr val="19C300"/>
          </a:solidFill>
          <a:ln w="9525" cap="flat" cmpd="sng">
            <a:solidFill>
              <a:schemeClr val="dk2"/>
            </a:solidFill>
            <a:prstDash val="solid"/>
            <a:round/>
            <a:headEnd type="none" w="sm" len="sm"/>
            <a:tailEnd type="none" w="sm" len="sm"/>
          </a:ln>
        </p:spPr>
        <p:txBody>
          <a:bodyPr spcFirstLastPara="1" wrap="square" lIns="342844" tIns="342844" rIns="342844" bIns="342844" anchor="ctr" anchorCtr="0">
            <a:noAutofit/>
          </a:bodyPr>
          <a:lstStyle/>
          <a:p>
            <a:pPr algn="ctr" defTabSz="3428863"/>
            <a:r>
              <a:rPr lang="en-US" sz="5250" b="1">
                <a:solidFill>
                  <a:srgbClr val="FFFFFF"/>
                </a:solidFill>
                <a:latin typeface="Playfair Display"/>
                <a:ea typeface="Playfair Display"/>
                <a:cs typeface="Playfair Display"/>
                <a:sym typeface="Playfair Display"/>
              </a:rPr>
              <a:t>REFERENCES</a:t>
            </a:r>
            <a:endParaRPr sz="5250" b="1">
              <a:solidFill>
                <a:srgbClr val="FFFFFF"/>
              </a:solidFill>
              <a:latin typeface="Playfair Display"/>
              <a:ea typeface="Playfair Display"/>
              <a:cs typeface="Playfair Display"/>
              <a:sym typeface="Playfair Display"/>
            </a:endParaRPr>
          </a:p>
        </p:txBody>
      </p:sp>
      <p:sp>
        <p:nvSpPr>
          <p:cNvPr id="99" name="Shape 99"/>
          <p:cNvSpPr txBox="1"/>
          <p:nvPr/>
        </p:nvSpPr>
        <p:spPr>
          <a:xfrm>
            <a:off x="6125592" y="21253032"/>
            <a:ext cx="10172250" cy="3089250"/>
          </a:xfrm>
          <a:prstGeom prst="rect">
            <a:avLst/>
          </a:prstGeom>
          <a:noFill/>
          <a:ln>
            <a:noFill/>
          </a:ln>
        </p:spPr>
        <p:txBody>
          <a:bodyPr spcFirstLastPara="1" wrap="square" lIns="342844" tIns="342844" rIns="342844" bIns="342844" anchor="t" anchorCtr="0">
            <a:noAutofit/>
          </a:bodyPr>
          <a:lstStyle/>
          <a:p>
            <a:pPr algn="just" defTabSz="3428863">
              <a:lnSpc>
                <a:spcPct val="115000"/>
              </a:lnSpc>
              <a:buSzPts val="1100"/>
            </a:pPr>
            <a:r>
              <a:rPr lang="en-US" sz="2625" b="1">
                <a:latin typeface="EB Garamond"/>
                <a:ea typeface="EB Garamond"/>
                <a:cs typeface="EB Garamond"/>
                <a:sym typeface="EB Garamond"/>
              </a:rPr>
              <a:t>Materials:</a:t>
            </a:r>
            <a:r>
              <a:rPr lang="en-US" sz="2625">
                <a:latin typeface="EB Garamond"/>
                <a:ea typeface="EB Garamond"/>
                <a:cs typeface="EB Garamond"/>
                <a:sym typeface="EB Garamond"/>
              </a:rPr>
              <a:t> LabQuest data logger, temperature probe, humidity probe, soil moisture probe.</a:t>
            </a:r>
            <a:endParaRPr sz="2625">
              <a:latin typeface="EB Garamond"/>
              <a:ea typeface="EB Garamond"/>
              <a:cs typeface="EB Garamond"/>
              <a:sym typeface="EB Garamond"/>
            </a:endParaRPr>
          </a:p>
          <a:p>
            <a:pPr algn="just" defTabSz="3428863">
              <a:lnSpc>
                <a:spcPct val="115000"/>
              </a:lnSpc>
              <a:buSzPts val="1100"/>
            </a:pPr>
            <a:r>
              <a:rPr lang="en-US" sz="2625" b="1">
                <a:latin typeface="EB Garamond"/>
                <a:ea typeface="EB Garamond"/>
                <a:cs typeface="EB Garamond"/>
                <a:sym typeface="EB Garamond"/>
              </a:rPr>
              <a:t>Methods</a:t>
            </a:r>
            <a:r>
              <a:rPr lang="en-US" sz="2625">
                <a:latin typeface="EB Garamond"/>
                <a:ea typeface="EB Garamond"/>
                <a:cs typeface="EB Garamond"/>
                <a:sym typeface="EB Garamond"/>
              </a:rPr>
              <a:t>: We measured twice a week using the various probes and the LabQuest. We measured soil moisture and temperature by putting the probes in the soil near the plant base. We also measured ambient temperature and ambient humidity with the probes placed in the general area of the plants we were measuring. Along with measuring the microclimates of each plant we also measured the phenophase data such as buds, flowers, and fruits present on the plant. We took measurements of all 6 plants using the equipment to get a full report of the microclimate around each plant. </a:t>
            </a:r>
            <a:endParaRPr sz="2625">
              <a:latin typeface="EB Garamond"/>
              <a:ea typeface="EB Garamond"/>
              <a:cs typeface="EB Garamond"/>
              <a:sym typeface="EB Garamond"/>
            </a:endParaRPr>
          </a:p>
          <a:p>
            <a:pPr marL="660075" indent="-660075" algn="just" defTabSz="3428863"/>
            <a:endParaRPr sz="2625">
              <a:latin typeface="EB Garamond"/>
              <a:ea typeface="EB Garamond"/>
              <a:cs typeface="EB Garamond"/>
              <a:sym typeface="EB Garamond"/>
            </a:endParaRPr>
          </a:p>
          <a:p>
            <a:pPr marL="660075" indent="-660075" algn="just" defTabSz="3428863"/>
            <a:endParaRPr sz="2625">
              <a:latin typeface="EB Garamond"/>
              <a:ea typeface="EB Garamond"/>
              <a:cs typeface="EB Garamond"/>
              <a:sym typeface="EB Garamond"/>
            </a:endParaRPr>
          </a:p>
          <a:p>
            <a:pPr defTabSz="3428863"/>
            <a:endParaRPr sz="2625"/>
          </a:p>
        </p:txBody>
      </p:sp>
      <p:pic>
        <p:nvPicPr>
          <p:cNvPr id="100" name="Shape 100"/>
          <p:cNvPicPr preferRelativeResize="0"/>
          <p:nvPr/>
        </p:nvPicPr>
        <p:blipFill>
          <a:blip r:embed="rId3">
            <a:alphaModFix/>
          </a:blip>
          <a:stretch>
            <a:fillRect/>
          </a:stretch>
        </p:blipFill>
        <p:spPr>
          <a:xfrm>
            <a:off x="16542529" y="6249189"/>
            <a:ext cx="10600688" cy="6756657"/>
          </a:xfrm>
          <a:prstGeom prst="rect">
            <a:avLst/>
          </a:prstGeom>
          <a:noFill/>
          <a:ln>
            <a:noFill/>
          </a:ln>
        </p:spPr>
      </p:pic>
      <p:sp>
        <p:nvSpPr>
          <p:cNvPr id="101" name="Shape 101"/>
          <p:cNvSpPr txBox="1"/>
          <p:nvPr/>
        </p:nvSpPr>
        <p:spPr>
          <a:xfrm>
            <a:off x="16469265" y="13005844"/>
            <a:ext cx="11250000" cy="1018125"/>
          </a:xfrm>
          <a:prstGeom prst="rect">
            <a:avLst/>
          </a:prstGeom>
          <a:noFill/>
          <a:ln>
            <a:noFill/>
          </a:ln>
        </p:spPr>
        <p:txBody>
          <a:bodyPr spcFirstLastPara="1" wrap="square" lIns="342844" tIns="342844" rIns="342844" bIns="342844" anchor="ctr" anchorCtr="0">
            <a:noAutofit/>
          </a:bodyPr>
          <a:lstStyle/>
          <a:p>
            <a:pPr algn="ctr" defTabSz="3428863"/>
            <a:r>
              <a:rPr lang="en-US" sz="3000">
                <a:latin typeface="Garamond"/>
                <a:ea typeface="Garamond"/>
                <a:cs typeface="Garamond"/>
                <a:sym typeface="Garamond"/>
              </a:rPr>
              <a:t>Fig. 1 Graph of Avg. Temperature and </a:t>
            </a:r>
            <a:r>
              <a:rPr lang="en-US" sz="3000" i="1">
                <a:latin typeface="Garamond"/>
                <a:ea typeface="Garamond"/>
                <a:cs typeface="Garamond"/>
                <a:sym typeface="Garamond"/>
              </a:rPr>
              <a:t>Camassia quamash </a:t>
            </a:r>
            <a:r>
              <a:rPr lang="en-US" sz="3000">
                <a:latin typeface="Garamond"/>
                <a:ea typeface="Garamond"/>
                <a:cs typeface="Garamond"/>
                <a:sym typeface="Garamond"/>
              </a:rPr>
              <a:t>Phenophases</a:t>
            </a:r>
            <a:endParaRPr sz="3000">
              <a:latin typeface="Garamond"/>
              <a:ea typeface="Garamond"/>
              <a:cs typeface="Garamond"/>
              <a:sym typeface="Garamond"/>
            </a:endParaRPr>
          </a:p>
        </p:txBody>
      </p:sp>
      <p:pic>
        <p:nvPicPr>
          <p:cNvPr id="102" name="Shape 102"/>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6812672" y="14147113"/>
            <a:ext cx="3006375" cy="4394892"/>
          </a:xfrm>
          <a:prstGeom prst="rect">
            <a:avLst/>
          </a:prstGeom>
          <a:noFill/>
          <a:ln w="9525" cap="flat" cmpd="sng">
            <a:solidFill>
              <a:schemeClr val="dk1"/>
            </a:solidFill>
            <a:prstDash val="solid"/>
            <a:round/>
            <a:headEnd type="none" w="sm" len="sm"/>
            <a:tailEnd type="none" w="sm" len="sm"/>
          </a:ln>
        </p:spPr>
      </p:pic>
      <p:pic>
        <p:nvPicPr>
          <p:cNvPr id="103" name="Shape 103"/>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20444172" y="14147113"/>
            <a:ext cx="3006375" cy="4394892"/>
          </a:xfrm>
          <a:prstGeom prst="rect">
            <a:avLst/>
          </a:prstGeom>
          <a:noFill/>
          <a:ln>
            <a:noFill/>
          </a:ln>
        </p:spPr>
      </p:pic>
      <p:pic>
        <p:nvPicPr>
          <p:cNvPr id="104" name="Shape 104"/>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23991904" y="14147158"/>
            <a:ext cx="3006375" cy="4394817"/>
          </a:xfrm>
          <a:prstGeom prst="rect">
            <a:avLst/>
          </a:prstGeom>
          <a:noFill/>
          <a:ln w="9525" cap="flat" cmpd="sng">
            <a:solidFill>
              <a:schemeClr val="dk1"/>
            </a:solidFill>
            <a:prstDash val="solid"/>
            <a:round/>
            <a:headEnd type="none" w="sm" len="sm"/>
            <a:tailEnd type="none" w="sm" len="sm"/>
          </a:ln>
        </p:spPr>
      </p:pic>
      <p:sp>
        <p:nvSpPr>
          <p:cNvPr id="105" name="Shape 105"/>
          <p:cNvSpPr txBox="1"/>
          <p:nvPr/>
        </p:nvSpPr>
        <p:spPr>
          <a:xfrm>
            <a:off x="16862217" y="18248719"/>
            <a:ext cx="3006000" cy="923625"/>
          </a:xfrm>
          <a:prstGeom prst="rect">
            <a:avLst/>
          </a:prstGeom>
          <a:noFill/>
          <a:ln>
            <a:noFill/>
          </a:ln>
        </p:spPr>
        <p:txBody>
          <a:bodyPr spcFirstLastPara="1" wrap="square" lIns="342844" tIns="342844" rIns="342844" bIns="342844" anchor="t" anchorCtr="0">
            <a:noAutofit/>
          </a:bodyPr>
          <a:lstStyle/>
          <a:p>
            <a:pPr algn="ctr" defTabSz="3428863"/>
            <a:r>
              <a:rPr lang="en-US" sz="2625">
                <a:latin typeface="Garamond"/>
                <a:ea typeface="Garamond"/>
                <a:cs typeface="Garamond"/>
                <a:sym typeface="Garamond"/>
              </a:rPr>
              <a:t>Fig. 2A: 4-18</a:t>
            </a:r>
            <a:endParaRPr sz="2625">
              <a:latin typeface="Garamond"/>
              <a:ea typeface="Garamond"/>
              <a:cs typeface="Garamond"/>
              <a:sym typeface="Garamond"/>
            </a:endParaRPr>
          </a:p>
        </p:txBody>
      </p:sp>
      <p:sp>
        <p:nvSpPr>
          <p:cNvPr id="106" name="Shape 106"/>
          <p:cNvSpPr txBox="1"/>
          <p:nvPr/>
        </p:nvSpPr>
        <p:spPr>
          <a:xfrm>
            <a:off x="20432123" y="18248719"/>
            <a:ext cx="3006000" cy="923625"/>
          </a:xfrm>
          <a:prstGeom prst="rect">
            <a:avLst/>
          </a:prstGeom>
          <a:noFill/>
          <a:ln>
            <a:noFill/>
          </a:ln>
        </p:spPr>
        <p:txBody>
          <a:bodyPr spcFirstLastPara="1" wrap="square" lIns="342844" tIns="342844" rIns="342844" bIns="342844" anchor="t" anchorCtr="0">
            <a:noAutofit/>
          </a:bodyPr>
          <a:lstStyle/>
          <a:p>
            <a:pPr algn="ctr" defTabSz="3428863"/>
            <a:r>
              <a:rPr lang="en-US" sz="2625">
                <a:latin typeface="Garamond"/>
                <a:ea typeface="Garamond"/>
                <a:cs typeface="Garamond"/>
                <a:sym typeface="Garamond"/>
              </a:rPr>
              <a:t>Fig. 2B: 4-27</a:t>
            </a:r>
            <a:endParaRPr sz="2625">
              <a:latin typeface="Garamond"/>
              <a:ea typeface="Garamond"/>
              <a:cs typeface="Garamond"/>
              <a:sym typeface="Garamond"/>
            </a:endParaRPr>
          </a:p>
        </p:txBody>
      </p:sp>
      <p:sp>
        <p:nvSpPr>
          <p:cNvPr id="107" name="Shape 107"/>
          <p:cNvSpPr txBox="1"/>
          <p:nvPr/>
        </p:nvSpPr>
        <p:spPr>
          <a:xfrm>
            <a:off x="24249248" y="18323250"/>
            <a:ext cx="2594250" cy="900000"/>
          </a:xfrm>
          <a:prstGeom prst="rect">
            <a:avLst/>
          </a:prstGeom>
          <a:noFill/>
          <a:ln>
            <a:noFill/>
          </a:ln>
        </p:spPr>
        <p:txBody>
          <a:bodyPr spcFirstLastPara="1" wrap="square" lIns="342844" tIns="342844" rIns="342844" bIns="342844" anchor="t" anchorCtr="0">
            <a:noAutofit/>
          </a:bodyPr>
          <a:lstStyle/>
          <a:p>
            <a:pPr algn="ctr" defTabSz="3428863"/>
            <a:r>
              <a:rPr lang="en-US" sz="2625">
                <a:latin typeface="Garamond"/>
                <a:ea typeface="Garamond"/>
                <a:cs typeface="Garamond"/>
                <a:sym typeface="Garamond"/>
              </a:rPr>
              <a:t>Fig. 2C: 5-14</a:t>
            </a:r>
            <a:endParaRPr sz="2625">
              <a:latin typeface="Garamond"/>
              <a:ea typeface="Garamond"/>
              <a:cs typeface="Garamond"/>
              <a:sym typeface="Garamond"/>
            </a:endParaRPr>
          </a:p>
        </p:txBody>
      </p:sp>
      <p:sp>
        <p:nvSpPr>
          <p:cNvPr id="108" name="Shape 108"/>
          <p:cNvSpPr txBox="1"/>
          <p:nvPr/>
        </p:nvSpPr>
        <p:spPr>
          <a:xfrm>
            <a:off x="27284029" y="19847719"/>
            <a:ext cx="11250000" cy="6430500"/>
          </a:xfrm>
          <a:prstGeom prst="rect">
            <a:avLst/>
          </a:prstGeom>
          <a:noFill/>
          <a:ln>
            <a:noFill/>
          </a:ln>
        </p:spPr>
        <p:txBody>
          <a:bodyPr spcFirstLastPara="1" wrap="square" lIns="342844" tIns="171375" rIns="342844" bIns="171375" anchor="t" anchorCtr="0">
            <a:noAutofit/>
          </a:bodyPr>
          <a:lstStyle/>
          <a:p>
            <a:pPr marL="1714431" indent="-1714431" algn="just" defTabSz="3428863">
              <a:buSzPts val="1100"/>
            </a:pPr>
            <a:endParaRPr sz="2250">
              <a:latin typeface="EB Garamond"/>
              <a:ea typeface="EB Garamond"/>
              <a:cs typeface="EB Garamond"/>
              <a:sym typeface="EB Garamond"/>
            </a:endParaRPr>
          </a:p>
          <a:p>
            <a:pPr marL="1714431" indent="-1714431" algn="just" defTabSz="3428863">
              <a:lnSpc>
                <a:spcPct val="115000"/>
              </a:lnSpc>
              <a:buSzPts val="1100"/>
            </a:pPr>
            <a:r>
              <a:rPr lang="en-US" sz="2250">
                <a:latin typeface="EB Garamond"/>
                <a:ea typeface="EB Garamond"/>
                <a:cs typeface="EB Garamond"/>
                <a:sym typeface="EB Garamond"/>
              </a:rPr>
              <a:t>1. Schwartz, M. D. (2013), Springer Science &amp; Business Media, Phenology: An integrative environmental science.</a:t>
            </a:r>
            <a:endParaRPr sz="2250">
              <a:latin typeface="EB Garamond"/>
              <a:ea typeface="EB Garamond"/>
              <a:cs typeface="EB Garamond"/>
              <a:sym typeface="EB Garamond"/>
            </a:endParaRPr>
          </a:p>
          <a:p>
            <a:pPr algn="just" defTabSz="3428863">
              <a:lnSpc>
                <a:spcPct val="115000"/>
              </a:lnSpc>
              <a:buSzPts val="1100"/>
            </a:pPr>
            <a:r>
              <a:rPr lang="en-US" sz="2250">
                <a:latin typeface="EB Garamond"/>
                <a:ea typeface="EB Garamond"/>
                <a:cs typeface="EB Garamond"/>
                <a:sym typeface="EB Garamond"/>
              </a:rPr>
              <a:t>2.Wikipedia, contributors (2018), Wikipedia, Phenology</a:t>
            </a:r>
            <a:endParaRPr sz="2250">
              <a:latin typeface="EB Garamond"/>
              <a:ea typeface="EB Garamond"/>
              <a:cs typeface="EB Garamond"/>
              <a:sym typeface="EB Garamond"/>
            </a:endParaRPr>
          </a:p>
          <a:p>
            <a:pPr algn="just" defTabSz="3428863">
              <a:lnSpc>
                <a:spcPct val="115000"/>
              </a:lnSpc>
              <a:buSzPts val="1100"/>
            </a:pPr>
            <a:r>
              <a:rPr lang="en-US" sz="2250">
                <a:latin typeface="EB Garamond"/>
                <a:ea typeface="EB Garamond"/>
                <a:cs typeface="EB Garamond"/>
                <a:sym typeface="EB Garamond"/>
              </a:rPr>
              <a:t>3.Edwards, M., &amp; Richardson, A. J. (2004), Nature International Journal of Science, Impact of climate change on marine pelagic phenology and trophic mismatch.</a:t>
            </a:r>
            <a:endParaRPr sz="2250">
              <a:latin typeface="EB Garamond"/>
              <a:ea typeface="EB Garamond"/>
              <a:cs typeface="EB Garamond"/>
              <a:sym typeface="EB Garamond"/>
            </a:endParaRPr>
          </a:p>
          <a:p>
            <a:pPr algn="just" defTabSz="3428863">
              <a:lnSpc>
                <a:spcPct val="115000"/>
              </a:lnSpc>
              <a:buSzPts val="1100"/>
            </a:pPr>
            <a:r>
              <a:rPr lang="en-US" sz="2250">
                <a:latin typeface="EB Garamond"/>
                <a:ea typeface="EB Garamond"/>
                <a:cs typeface="EB Garamond"/>
                <a:sym typeface="EB Garamond"/>
              </a:rPr>
              <a:t>4.Armatas, C. A., T. J. Venn, B. B. McBride, A. E. Watson, and S. J. Carver. 2016. Opportunities to utilize traditional phenological knowledge to support adaptive management of social-ecological systems vulnerable to changes in climate and fire regimes. </a:t>
            </a:r>
            <a:r>
              <a:rPr lang="en-US" sz="2250" i="1">
                <a:latin typeface="EB Garamond"/>
                <a:ea typeface="EB Garamond"/>
                <a:cs typeface="EB Garamond"/>
                <a:sym typeface="EB Garamond"/>
              </a:rPr>
              <a:t>Ecology and Society</a:t>
            </a:r>
            <a:r>
              <a:rPr lang="en-US" sz="2250">
                <a:latin typeface="EB Garamond"/>
                <a:ea typeface="EB Garamond"/>
                <a:cs typeface="EB Garamond"/>
                <a:sym typeface="EB Garamond"/>
              </a:rPr>
              <a:t> 21(1):16.</a:t>
            </a:r>
            <a:endParaRPr sz="2250">
              <a:latin typeface="EB Garamond"/>
              <a:ea typeface="EB Garamond"/>
              <a:cs typeface="EB Garamond"/>
              <a:sym typeface="EB Garamond"/>
            </a:endParaRPr>
          </a:p>
          <a:p>
            <a:pPr algn="just" defTabSz="3428863">
              <a:lnSpc>
                <a:spcPct val="115000"/>
              </a:lnSpc>
              <a:buSzPts val="1100"/>
            </a:pPr>
            <a:r>
              <a:rPr lang="en-US" sz="2250">
                <a:latin typeface="EB Garamond"/>
                <a:ea typeface="EB Garamond"/>
                <a:cs typeface="EB Garamond"/>
                <a:sym typeface="EB Garamond"/>
              </a:rPr>
              <a:t>.Franks, S. J., Sim, S., &amp; Weis, A. E. (2007), Proceedings of the National Academy of Sciences, Rapid evolution of flowering time by an annual plant in response to climate fluctuation.</a:t>
            </a:r>
            <a:endParaRPr sz="2250">
              <a:latin typeface="EB Garamond"/>
              <a:ea typeface="EB Garamond"/>
              <a:cs typeface="EB Garamond"/>
              <a:sym typeface="EB Garamond"/>
            </a:endParaRPr>
          </a:p>
          <a:p>
            <a:pPr algn="just" defTabSz="3428863">
              <a:lnSpc>
                <a:spcPct val="115000"/>
              </a:lnSpc>
              <a:buSzPts val="1100"/>
            </a:pPr>
            <a:r>
              <a:rPr lang="en-US" sz="2250">
                <a:highlight>
                  <a:srgbClr val="FFFFFF"/>
                </a:highlight>
                <a:latin typeface="EB Garamond"/>
                <a:ea typeface="EB Garamond"/>
                <a:cs typeface="EB Garamond"/>
                <a:sym typeface="EB Garamond"/>
              </a:rPr>
              <a:t>6.Holodiscus: Oceanspray. (n.d.). Retrieved from </a:t>
            </a:r>
            <a:r>
              <a:rPr lang="en-US" sz="2250" u="sng">
                <a:highlight>
                  <a:srgbClr val="FFFFFF"/>
                </a:highlight>
                <a:latin typeface="EB Garamond"/>
                <a:ea typeface="EB Garamond"/>
                <a:cs typeface="EB Garamond"/>
                <a:sym typeface="EB Garamond"/>
                <a:hlinkClick r:id="rId7"/>
              </a:rPr>
              <a:t>https://portlandnursery.com/natives/holodiscus/</a:t>
            </a:r>
            <a:endParaRPr sz="2250">
              <a:latin typeface="EB Garamond"/>
              <a:ea typeface="EB Garamond"/>
              <a:cs typeface="EB Garamond"/>
              <a:sym typeface="EB Garamond"/>
            </a:endParaRPr>
          </a:p>
          <a:p>
            <a:pPr algn="just" defTabSz="3428863">
              <a:lnSpc>
                <a:spcPct val="115000"/>
              </a:lnSpc>
              <a:buSzPts val="1100"/>
            </a:pPr>
            <a:r>
              <a:rPr lang="en-US" sz="2250">
                <a:latin typeface="EB Garamond"/>
                <a:ea typeface="EB Garamond"/>
                <a:cs typeface="EB Garamond"/>
                <a:sym typeface="EB Garamond"/>
              </a:rPr>
              <a:t>7.Hitchcock (1973), Flora of the Pacific Northwest</a:t>
            </a:r>
            <a:endParaRPr sz="2250"/>
          </a:p>
        </p:txBody>
      </p:sp>
      <p:sp>
        <p:nvSpPr>
          <p:cNvPr id="109" name="Shape 109"/>
          <p:cNvSpPr txBox="1"/>
          <p:nvPr/>
        </p:nvSpPr>
        <p:spPr>
          <a:xfrm>
            <a:off x="16557529" y="18877313"/>
            <a:ext cx="10172250" cy="553500"/>
          </a:xfrm>
          <a:prstGeom prst="rect">
            <a:avLst/>
          </a:prstGeom>
          <a:noFill/>
          <a:ln>
            <a:noFill/>
          </a:ln>
        </p:spPr>
        <p:txBody>
          <a:bodyPr spcFirstLastPara="1" wrap="square" lIns="342844" tIns="342844" rIns="342844" bIns="342844" anchor="t" anchorCtr="0">
            <a:noAutofit/>
          </a:bodyPr>
          <a:lstStyle/>
          <a:p>
            <a:pPr algn="ctr" defTabSz="3428863"/>
            <a:r>
              <a:rPr lang="en-US" sz="3000">
                <a:latin typeface="Garamond"/>
                <a:ea typeface="Garamond"/>
                <a:cs typeface="Garamond"/>
                <a:sym typeface="Garamond"/>
              </a:rPr>
              <a:t>Fig. 2 Phenophase Progression of </a:t>
            </a:r>
            <a:r>
              <a:rPr lang="en-US" sz="3000" i="1">
                <a:latin typeface="Garamond"/>
                <a:ea typeface="Garamond"/>
                <a:cs typeface="Garamond"/>
                <a:sym typeface="Garamond"/>
              </a:rPr>
              <a:t>Camassia quamash </a:t>
            </a:r>
            <a:endParaRPr sz="3000">
              <a:latin typeface="Garamond"/>
              <a:ea typeface="Garamond"/>
              <a:cs typeface="Garamond"/>
              <a:sym typeface="Garamond"/>
            </a:endParaRPr>
          </a:p>
        </p:txBody>
      </p:sp>
      <p:sp>
        <p:nvSpPr>
          <p:cNvPr id="110" name="Shape 110"/>
          <p:cNvSpPr txBox="1"/>
          <p:nvPr/>
        </p:nvSpPr>
        <p:spPr>
          <a:xfrm>
            <a:off x="27924060" y="5893219"/>
            <a:ext cx="9642375" cy="5397750"/>
          </a:xfrm>
          <a:prstGeom prst="rect">
            <a:avLst/>
          </a:prstGeom>
          <a:noFill/>
          <a:ln>
            <a:noFill/>
          </a:ln>
        </p:spPr>
        <p:txBody>
          <a:bodyPr spcFirstLastPara="1" wrap="square" lIns="342844" tIns="342844" rIns="342844" bIns="342844" anchor="t" anchorCtr="0">
            <a:noAutofit/>
          </a:bodyPr>
          <a:lstStyle/>
          <a:p>
            <a:pPr algn="just" defTabSz="3428863">
              <a:buSzPts val="1100"/>
            </a:pPr>
            <a:r>
              <a:rPr lang="en-US" sz="2625">
                <a:latin typeface="Garamond"/>
                <a:ea typeface="Garamond"/>
                <a:cs typeface="Garamond"/>
                <a:sym typeface="Garamond"/>
              </a:rPr>
              <a:t>Based on our observations and the observations of previous LCC students for the timing of phenophases in </a:t>
            </a:r>
            <a:r>
              <a:rPr lang="en-US" sz="2625" i="1">
                <a:latin typeface="Garamond"/>
                <a:ea typeface="Garamond"/>
                <a:cs typeface="Garamond"/>
                <a:sym typeface="Garamond"/>
              </a:rPr>
              <a:t>Camassia quamash </a:t>
            </a:r>
            <a:r>
              <a:rPr lang="en-US" sz="2625">
                <a:latin typeface="Garamond"/>
                <a:ea typeface="Garamond"/>
                <a:cs typeface="Garamond"/>
                <a:sym typeface="Garamond"/>
              </a:rPr>
              <a:t>on campus.  We can see a trend since 2008 until now that flower buds have been both opening sooner and their flowers senescing earlier in the year. Average high temperatures saw an general increase during since 2008, and average rainfall saw an overall decrease.  Flowering earlier may allow </a:t>
            </a:r>
            <a:r>
              <a:rPr lang="en-US" sz="2625" i="1">
                <a:latin typeface="Garamond"/>
                <a:ea typeface="Garamond"/>
                <a:cs typeface="Garamond"/>
                <a:sym typeface="Garamond"/>
              </a:rPr>
              <a:t>C. quamash </a:t>
            </a:r>
            <a:r>
              <a:rPr lang="en-US" sz="2625">
                <a:latin typeface="Garamond"/>
                <a:ea typeface="Garamond"/>
                <a:cs typeface="Garamond"/>
                <a:sym typeface="Garamond"/>
              </a:rPr>
              <a:t>to take advantage of the optimal weather conditions that used to occur later in the season.  By getting a head start on it’s reproductive cycle during the milder conditions earlier in spring, </a:t>
            </a:r>
            <a:r>
              <a:rPr lang="en-US" sz="2625" i="1">
                <a:latin typeface="Garamond"/>
                <a:ea typeface="Garamond"/>
                <a:cs typeface="Garamond"/>
                <a:sym typeface="Garamond"/>
              </a:rPr>
              <a:t>C. quamash </a:t>
            </a:r>
            <a:r>
              <a:rPr lang="en-US" sz="2625">
                <a:latin typeface="Garamond"/>
                <a:ea typeface="Garamond"/>
                <a:cs typeface="Garamond"/>
                <a:sym typeface="Garamond"/>
              </a:rPr>
              <a:t>may avoid some of the hotter drier conditions that might lessen it’s chances of survival or reproductive success. </a:t>
            </a:r>
            <a:endParaRPr sz="2625">
              <a:latin typeface="Garamond"/>
              <a:ea typeface="Garamond"/>
              <a:cs typeface="Garamond"/>
              <a:sym typeface="Garamond"/>
            </a:endParaRPr>
          </a:p>
          <a:p>
            <a:pPr algn="just" defTabSz="3428863">
              <a:buSzPts val="1100"/>
            </a:pPr>
            <a:r>
              <a:rPr lang="en-US" sz="2625">
                <a:latin typeface="Garamond"/>
                <a:ea typeface="Garamond"/>
                <a:cs typeface="Garamond"/>
                <a:sym typeface="Garamond"/>
              </a:rPr>
              <a:t>	</a:t>
            </a:r>
            <a:endParaRPr sz="2625">
              <a:latin typeface="Garamond"/>
              <a:ea typeface="Garamond"/>
              <a:cs typeface="Garamond"/>
              <a:sym typeface="Garamond"/>
            </a:endParaRPr>
          </a:p>
          <a:p>
            <a:pPr algn="just" defTabSz="3428863">
              <a:buSzPts val="1100"/>
            </a:pPr>
            <a:r>
              <a:rPr lang="en-US" sz="2625">
                <a:latin typeface="Garamond"/>
                <a:ea typeface="Garamond"/>
                <a:cs typeface="Garamond"/>
                <a:sym typeface="Garamond"/>
              </a:rPr>
              <a:t>We did not find the timing of fruiting to follow the same trend.  The pollinator population may not have had a corresponding phenological shift, which could delay the timing of fruiting, even though </a:t>
            </a:r>
            <a:r>
              <a:rPr lang="en-US" sz="2625" i="1">
                <a:latin typeface="Garamond"/>
                <a:ea typeface="Garamond"/>
                <a:cs typeface="Garamond"/>
                <a:sym typeface="Garamond"/>
              </a:rPr>
              <a:t>C. quamash</a:t>
            </a:r>
            <a:r>
              <a:rPr lang="en-US" sz="2625">
                <a:latin typeface="Garamond"/>
                <a:ea typeface="Garamond"/>
                <a:cs typeface="Garamond"/>
                <a:sym typeface="Garamond"/>
              </a:rPr>
              <a:t> is flowering earlier. </a:t>
            </a:r>
            <a:endParaRPr sz="2625">
              <a:latin typeface="Garamond"/>
              <a:ea typeface="Garamond"/>
              <a:cs typeface="Garamond"/>
              <a:sym typeface="Garamond"/>
            </a:endParaRPr>
          </a:p>
          <a:p>
            <a:pPr defTabSz="3428863">
              <a:lnSpc>
                <a:spcPct val="115000"/>
              </a:lnSpc>
              <a:buSzPts val="1100"/>
            </a:pPr>
            <a:endParaRPr sz="2625">
              <a:latin typeface="Garamond"/>
              <a:ea typeface="Garamond"/>
              <a:cs typeface="Garamond"/>
              <a:sym typeface="Garamond"/>
            </a:endParaRPr>
          </a:p>
          <a:p>
            <a:pPr defTabSz="3428863"/>
            <a:endParaRPr sz="5250"/>
          </a:p>
        </p:txBody>
      </p:sp>
      <p:sp>
        <p:nvSpPr>
          <p:cNvPr id="111" name="Shape 111"/>
          <p:cNvSpPr txBox="1"/>
          <p:nvPr/>
        </p:nvSpPr>
        <p:spPr>
          <a:xfrm>
            <a:off x="27924060" y="15475875"/>
            <a:ext cx="9879750" cy="2166750"/>
          </a:xfrm>
          <a:prstGeom prst="rect">
            <a:avLst/>
          </a:prstGeom>
          <a:noFill/>
          <a:ln>
            <a:noFill/>
          </a:ln>
        </p:spPr>
        <p:txBody>
          <a:bodyPr spcFirstLastPara="1" wrap="square" lIns="342844" tIns="342844" rIns="342844" bIns="342844" anchor="ctr" anchorCtr="0">
            <a:noAutofit/>
          </a:bodyPr>
          <a:lstStyle/>
          <a:p>
            <a:pPr defTabSz="3428863"/>
            <a:r>
              <a:rPr lang="en-US" sz="2625">
                <a:latin typeface="Garamond"/>
                <a:ea typeface="Garamond"/>
                <a:cs typeface="Garamond"/>
                <a:sym typeface="Garamond"/>
              </a:rPr>
              <a:t>A study could be done to find out how pollinators are adapting to phenological shifts in the flowers they pollinate, and what effects that has on the reproductive success of the flowers. researching the rate at which the fruits form has any effect on seed production and whether the stress of changing temperatures and precipitation levels affects the rate at which the plants sexually reproduce.</a:t>
            </a:r>
            <a:endParaRPr sz="2625"/>
          </a:p>
        </p:txBody>
      </p:sp>
      <p:pic>
        <p:nvPicPr>
          <p:cNvPr id="112" name="Shape 112"/>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16313121" y="20477815"/>
            <a:ext cx="10600684" cy="4230094"/>
          </a:xfrm>
          <a:prstGeom prst="rect">
            <a:avLst/>
          </a:prstGeom>
          <a:noFill/>
          <a:ln>
            <a:noFill/>
          </a:ln>
        </p:spPr>
      </p:pic>
      <p:sp>
        <p:nvSpPr>
          <p:cNvPr id="113" name="Shape 113"/>
          <p:cNvSpPr txBox="1"/>
          <p:nvPr/>
        </p:nvSpPr>
        <p:spPr>
          <a:xfrm>
            <a:off x="16346967" y="24452813"/>
            <a:ext cx="10600875" cy="1018125"/>
          </a:xfrm>
          <a:prstGeom prst="rect">
            <a:avLst/>
          </a:prstGeom>
          <a:noFill/>
          <a:ln>
            <a:noFill/>
          </a:ln>
        </p:spPr>
        <p:txBody>
          <a:bodyPr spcFirstLastPara="1" wrap="square" lIns="342844" tIns="342844" rIns="342844" bIns="342844" anchor="t" anchorCtr="0">
            <a:noAutofit/>
          </a:bodyPr>
          <a:lstStyle/>
          <a:p>
            <a:pPr algn="ctr" defTabSz="3428863">
              <a:lnSpc>
                <a:spcPct val="115000"/>
              </a:lnSpc>
            </a:pPr>
            <a:r>
              <a:rPr lang="en-US" sz="2625">
                <a:latin typeface="EB Garamond"/>
                <a:ea typeface="EB Garamond"/>
                <a:cs typeface="EB Garamond"/>
                <a:sym typeface="EB Garamond"/>
              </a:rPr>
              <a:t>Fig 3.</a:t>
            </a:r>
            <a:endParaRPr sz="2625">
              <a:latin typeface="EB Garamond"/>
              <a:ea typeface="EB Garamond"/>
              <a:cs typeface="EB Garamond"/>
              <a:sym typeface="EB Garamond"/>
            </a:endParaRPr>
          </a:p>
          <a:p>
            <a:pPr algn="ctr" defTabSz="3428863">
              <a:lnSpc>
                <a:spcPct val="115000"/>
              </a:lnSpc>
              <a:buSzPts val="1100"/>
            </a:pPr>
            <a:r>
              <a:rPr lang="en-US" sz="3000">
                <a:latin typeface="EB Garamond"/>
                <a:ea typeface="EB Garamond"/>
                <a:cs typeface="EB Garamond"/>
                <a:sym typeface="EB Garamond"/>
              </a:rPr>
              <a:t>Fig. 3 Phenophase and Climate Summary of all species monitored with year 2018 </a:t>
            </a:r>
            <a:endParaRPr sz="3000">
              <a:latin typeface="EB Garamond"/>
              <a:ea typeface="EB Garamond"/>
              <a:cs typeface="EB Garamond"/>
              <a:sym typeface="EB Garamond"/>
            </a:endParaRPr>
          </a:p>
          <a:p>
            <a:pPr algn="ctr" defTabSz="3428863"/>
            <a:endParaRPr sz="3000">
              <a:latin typeface="EB Garamond"/>
              <a:ea typeface="EB Garamond"/>
              <a:cs typeface="EB Garamond"/>
              <a:sym typeface="EB Garamond"/>
            </a:endParaRPr>
          </a:p>
        </p:txBody>
      </p:sp>
      <p:pic>
        <p:nvPicPr>
          <p:cNvPr id="27" name="Picture 26"/>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946066" y="1525431"/>
            <a:ext cx="4282148" cy="1519112"/>
          </a:xfrm>
          <a:prstGeom prst="rect">
            <a:avLst/>
          </a:prstGeom>
        </p:spPr>
      </p:pic>
      <p:pic>
        <p:nvPicPr>
          <p:cNvPr id="28" name="Picture 27" descr="nsf1.tif"/>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5938579" y="211576"/>
            <a:ext cx="2234424" cy="2247340"/>
          </a:xfrm>
          <a:prstGeom prst="rect">
            <a:avLst/>
          </a:prstGeom>
        </p:spPr>
      </p:pic>
      <p:sp>
        <p:nvSpPr>
          <p:cNvPr id="29" name="TextBox 28"/>
          <p:cNvSpPr txBox="1"/>
          <p:nvPr/>
        </p:nvSpPr>
        <p:spPr>
          <a:xfrm>
            <a:off x="35446389" y="2560264"/>
            <a:ext cx="3087641" cy="810735"/>
          </a:xfrm>
          <a:prstGeom prst="rect">
            <a:avLst/>
          </a:prstGeom>
          <a:noFill/>
        </p:spPr>
        <p:txBody>
          <a:bodyPr wrap="square" rtlCol="0">
            <a:spAutoFit/>
          </a:bodyPr>
          <a:lstStyle/>
          <a:p>
            <a:pPr algn="r"/>
            <a:r>
              <a:rPr lang="en-US" sz="1167" dirty="0"/>
              <a:t>Partially funded by: grant 1505081 “Tipping the Scale: Engaging Community College Science Faculty and Students in Course-Based Research Experiences (CBRE) </a:t>
            </a:r>
          </a:p>
        </p:txBody>
      </p:sp>
    </p:spTree>
    <p:extLst>
      <p:ext uri="{BB962C8B-B14F-4D97-AF65-F5344CB8AC3E}">
        <p14:creationId xmlns:p14="http://schemas.microsoft.com/office/powerpoint/2010/main" val="2843403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3" descr="MUSC_TAG_REV"/>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184406" y="1619250"/>
            <a:ext cx="4813299" cy="2479148"/>
          </a:xfrm>
          <a:prstGeom prst="rect">
            <a:avLst/>
          </a:prstGeom>
          <a:noFill/>
          <a:ln>
            <a:noFill/>
          </a:ln>
        </p:spPr>
      </p:pic>
      <p:sp>
        <p:nvSpPr>
          <p:cNvPr id="90" name="Google Shape;90;p13"/>
          <p:cNvSpPr/>
          <p:nvPr/>
        </p:nvSpPr>
        <p:spPr>
          <a:xfrm>
            <a:off x="1384923" y="4865452"/>
            <a:ext cx="12550774" cy="923396"/>
          </a:xfrm>
          <a:prstGeom prst="roundRect">
            <a:avLst>
              <a:gd name="adj" fmla="val 16667"/>
            </a:avLst>
          </a:prstGeom>
          <a:solidFill>
            <a:srgbClr val="274E13"/>
          </a:solidFill>
          <a:ln w="9525" cap="flat" cmpd="sng">
            <a:solidFill>
              <a:schemeClr val="dk1"/>
            </a:solidFill>
            <a:prstDash val="solid"/>
            <a:round/>
            <a:headEnd type="none" w="sm" len="sm"/>
            <a:tailEnd type="none" w="sm" len="sm"/>
          </a:ln>
        </p:spPr>
        <p:txBody>
          <a:bodyPr spcFirstLastPara="1" wrap="square" lIns="169775" tIns="84875" rIns="169775" bIns="84875" anchor="t" anchorCtr="0">
            <a:noAutofit/>
          </a:bodyPr>
          <a:lstStyle/>
          <a:p>
            <a:pPr marL="0" marR="0" lvl="0" indent="0" algn="ctr" rtl="0">
              <a:lnSpc>
                <a:spcPct val="100000"/>
              </a:lnSpc>
              <a:spcBef>
                <a:spcPts val="0"/>
              </a:spcBef>
              <a:spcAft>
                <a:spcPts val="0"/>
              </a:spcAft>
              <a:buClr>
                <a:srgbClr val="000000"/>
              </a:buClr>
              <a:buSzPts val="5100"/>
              <a:buFont typeface="Arial"/>
              <a:buNone/>
            </a:pPr>
            <a:r>
              <a:rPr lang="en-US" sz="5100" b="0" i="0" u="none" strike="noStrike" cap="none">
                <a:solidFill>
                  <a:schemeClr val="lt1"/>
                </a:solidFill>
                <a:latin typeface="Times New Roman"/>
                <a:ea typeface="Times New Roman"/>
                <a:cs typeface="Times New Roman"/>
                <a:sym typeface="Times New Roman"/>
              </a:rPr>
              <a:t>INTRODUCTION</a:t>
            </a:r>
            <a:endParaRPr sz="4300" b="0" i="0" u="none" strike="noStrike" cap="none">
              <a:solidFill>
                <a:schemeClr val="dk1"/>
              </a:solidFill>
              <a:latin typeface="Times New Roman"/>
              <a:ea typeface="Times New Roman"/>
              <a:cs typeface="Times New Roman"/>
              <a:sym typeface="Times New Roman"/>
            </a:endParaRPr>
          </a:p>
        </p:txBody>
      </p:sp>
      <p:sp>
        <p:nvSpPr>
          <p:cNvPr id="91" name="Google Shape;91;p13"/>
          <p:cNvSpPr/>
          <p:nvPr/>
        </p:nvSpPr>
        <p:spPr>
          <a:xfrm>
            <a:off x="15760944" y="4876103"/>
            <a:ext cx="12550800" cy="902100"/>
          </a:xfrm>
          <a:prstGeom prst="roundRect">
            <a:avLst>
              <a:gd name="adj" fmla="val 16667"/>
            </a:avLst>
          </a:prstGeom>
          <a:solidFill>
            <a:srgbClr val="6AA84F"/>
          </a:solidFill>
          <a:ln w="9525" cap="flat" cmpd="sng">
            <a:solidFill>
              <a:schemeClr val="dk1"/>
            </a:solidFill>
            <a:prstDash val="solid"/>
            <a:round/>
            <a:headEnd type="none" w="sm" len="sm"/>
            <a:tailEnd type="none" w="sm" len="sm"/>
          </a:ln>
        </p:spPr>
        <p:txBody>
          <a:bodyPr spcFirstLastPara="1" wrap="square" lIns="39600" tIns="19800" rIns="39600" bIns="19800" anchor="t" anchorCtr="0">
            <a:noAutofit/>
          </a:bodyPr>
          <a:lstStyle/>
          <a:p>
            <a:pPr marL="0" marR="0" lvl="0" indent="0" algn="ctr" rtl="0">
              <a:lnSpc>
                <a:spcPct val="100000"/>
              </a:lnSpc>
              <a:spcBef>
                <a:spcPts val="0"/>
              </a:spcBef>
              <a:spcAft>
                <a:spcPts val="0"/>
              </a:spcAft>
              <a:buClr>
                <a:srgbClr val="000000"/>
              </a:buClr>
              <a:buSzPts val="5100"/>
              <a:buFont typeface="Arial"/>
              <a:buNone/>
            </a:pPr>
            <a:r>
              <a:rPr lang="en-US" sz="5100" b="0" i="0" u="none" strike="noStrike" cap="none">
                <a:solidFill>
                  <a:schemeClr val="lt1"/>
                </a:solidFill>
                <a:latin typeface="Times New Roman"/>
                <a:ea typeface="Times New Roman"/>
                <a:cs typeface="Times New Roman"/>
                <a:sym typeface="Times New Roman"/>
              </a:rPr>
              <a:t>RESULTS OBSERVED</a:t>
            </a:r>
            <a:endParaRPr sz="5100" b="0" i="0" u="none" strike="noStrike" cap="none">
              <a:solidFill>
                <a:schemeClr val="dk1"/>
              </a:solidFill>
              <a:latin typeface="Times New Roman"/>
              <a:ea typeface="Times New Roman"/>
              <a:cs typeface="Times New Roman"/>
              <a:sym typeface="Times New Roman"/>
            </a:endParaRPr>
          </a:p>
          <a:p>
            <a:pPr marL="4572000" marR="0" lvl="0" indent="457200" algn="l" rtl="0">
              <a:lnSpc>
                <a:spcPct val="120000"/>
              </a:lnSpc>
              <a:spcBef>
                <a:spcPts val="0"/>
              </a:spcBef>
              <a:spcAft>
                <a:spcPts val="0"/>
              </a:spcAft>
              <a:buClr>
                <a:srgbClr val="000000"/>
              </a:buClr>
              <a:buSzPts val="1100"/>
              <a:buFont typeface="Arial"/>
              <a:buNone/>
            </a:pPr>
            <a:endParaRPr sz="2200" b="1" i="0" u="none" strike="noStrike" cap="none">
              <a:solidFill>
                <a:schemeClr val="dk1"/>
              </a:solidFill>
              <a:latin typeface="CG Times"/>
              <a:ea typeface="CG Times"/>
              <a:cs typeface="CG Times"/>
              <a:sym typeface="CG Times"/>
            </a:endParaRPr>
          </a:p>
          <a:p>
            <a:pPr marL="914400" marR="0" lvl="0" indent="457200" algn="l" rtl="0">
              <a:lnSpc>
                <a:spcPct val="120000"/>
              </a:lnSpc>
              <a:spcBef>
                <a:spcPts val="0"/>
              </a:spcBef>
              <a:spcAft>
                <a:spcPts val="0"/>
              </a:spcAft>
              <a:buClr>
                <a:srgbClr val="000000"/>
              </a:buClr>
              <a:buSzPts val="1100"/>
              <a:buFont typeface="Arial"/>
              <a:buNone/>
            </a:pPr>
            <a:endParaRPr sz="2200" b="1" i="0" u="none" strike="noStrike" cap="none">
              <a:solidFill>
                <a:schemeClr val="dk1"/>
              </a:solidFill>
              <a:latin typeface="CG Times"/>
              <a:ea typeface="CG Times"/>
              <a:cs typeface="CG Times"/>
              <a:sym typeface="CG Times"/>
            </a:endParaRPr>
          </a:p>
          <a:p>
            <a:pPr marL="914400" marR="0" lvl="0" indent="457200" algn="l" rtl="0">
              <a:lnSpc>
                <a:spcPct val="120000"/>
              </a:lnSpc>
              <a:spcBef>
                <a:spcPts val="0"/>
              </a:spcBef>
              <a:spcAft>
                <a:spcPts val="0"/>
              </a:spcAft>
              <a:buClr>
                <a:schemeClr val="dk1"/>
              </a:buClr>
              <a:buSzPts val="1100"/>
              <a:buFont typeface="Arial"/>
              <a:buNone/>
            </a:pPr>
            <a:endParaRPr sz="2200" b="1" i="0" u="none" strike="noStrike" cap="none">
              <a:solidFill>
                <a:schemeClr val="dk1"/>
              </a:solidFill>
              <a:latin typeface="CG Times"/>
              <a:ea typeface="CG Times"/>
              <a:cs typeface="CG Times"/>
              <a:sym typeface="CG Times"/>
            </a:endParaRPr>
          </a:p>
        </p:txBody>
      </p:sp>
      <p:cxnSp>
        <p:nvCxnSpPr>
          <p:cNvPr id="92" name="Google Shape;92;p13"/>
          <p:cNvCxnSpPr/>
          <p:nvPr/>
        </p:nvCxnSpPr>
        <p:spPr>
          <a:xfrm rot="10800000" flipH="1">
            <a:off x="2155969" y="3076570"/>
            <a:ext cx="37808681" cy="34041"/>
          </a:xfrm>
          <a:prstGeom prst="straightConnector1">
            <a:avLst/>
          </a:prstGeom>
          <a:noFill/>
          <a:ln w="57150" cap="flat" cmpd="sng">
            <a:solidFill>
              <a:srgbClr val="0000FF"/>
            </a:solidFill>
            <a:prstDash val="solid"/>
            <a:round/>
            <a:headEnd type="none" w="sm" len="sm"/>
            <a:tailEnd type="none" w="sm" len="sm"/>
          </a:ln>
        </p:spPr>
      </p:cxnSp>
      <p:sp>
        <p:nvSpPr>
          <p:cNvPr id="93" name="Google Shape;93;p13"/>
          <p:cNvSpPr txBox="1"/>
          <p:nvPr/>
        </p:nvSpPr>
        <p:spPr>
          <a:xfrm>
            <a:off x="1733550" y="800230"/>
            <a:ext cx="41052601" cy="2372400"/>
          </a:xfrm>
          <a:prstGeom prst="rect">
            <a:avLst/>
          </a:prstGeom>
          <a:noFill/>
          <a:ln>
            <a:noFill/>
          </a:ln>
        </p:spPr>
        <p:txBody>
          <a:bodyPr spcFirstLastPara="1" wrap="square" lIns="155000" tIns="77475" rIns="155000" bIns="77475" anchor="t" anchorCtr="0">
            <a:noAutofit/>
          </a:bodyPr>
          <a:lstStyle/>
          <a:p>
            <a:pPr marL="0" marR="0" lvl="0" indent="457200" algn="ctr" rtl="0">
              <a:lnSpc>
                <a:spcPct val="100000"/>
              </a:lnSpc>
              <a:spcBef>
                <a:spcPts val="0"/>
              </a:spcBef>
              <a:spcAft>
                <a:spcPts val="0"/>
              </a:spcAft>
              <a:buClr>
                <a:schemeClr val="dk1"/>
              </a:buClr>
              <a:buSzPts val="1100"/>
              <a:buFont typeface="Arial"/>
              <a:buNone/>
            </a:pPr>
            <a:r>
              <a:rPr lang="en-US" sz="6000" b="1" i="0" u="none" strike="noStrike" cap="none">
                <a:solidFill>
                  <a:schemeClr val="dk1"/>
                </a:solidFill>
                <a:highlight>
                  <a:srgbClr val="FFFFFF"/>
                </a:highlight>
                <a:latin typeface="CG Times"/>
                <a:ea typeface="CG Times"/>
                <a:cs typeface="CG Times"/>
                <a:sym typeface="CG Times"/>
              </a:rPr>
              <a:t>The Circle of Life: How Decaying Organic Matter Affects Plant Growth</a:t>
            </a:r>
            <a:endParaRPr sz="6000" b="1" i="0" u="none" strike="noStrike" cap="none">
              <a:solidFill>
                <a:schemeClr val="dk2"/>
              </a:solidFill>
              <a:latin typeface="CG Times"/>
              <a:ea typeface="CG Times"/>
              <a:cs typeface="CG Times"/>
              <a:sym typeface="CG Times"/>
            </a:endParaRPr>
          </a:p>
          <a:p>
            <a:pPr marL="0" marR="0" lvl="0" indent="457200" algn="ctr" rtl="0">
              <a:lnSpc>
                <a:spcPct val="100000"/>
              </a:lnSpc>
              <a:spcBef>
                <a:spcPts val="0"/>
              </a:spcBef>
              <a:spcAft>
                <a:spcPts val="0"/>
              </a:spcAft>
              <a:buClr>
                <a:schemeClr val="dk1"/>
              </a:buClr>
              <a:buSzPts val="1100"/>
              <a:buFont typeface="Arial"/>
              <a:buNone/>
            </a:pPr>
            <a:r>
              <a:rPr lang="en-US" sz="2400" b="1" i="0" u="none" strike="noStrike" cap="none">
                <a:solidFill>
                  <a:schemeClr val="dk1"/>
                </a:solidFill>
                <a:latin typeface="CG Times"/>
                <a:ea typeface="CG Times"/>
                <a:cs typeface="CG Times"/>
                <a:sym typeface="CG Times"/>
              </a:rPr>
              <a:t>Rianna Piatt, Rachel Rose, Jensen Dohman, Celeste Dax</a:t>
            </a:r>
            <a:endParaRPr sz="2400" b="0" i="0" u="none" strike="noStrike" cap="none">
              <a:solidFill>
                <a:schemeClr val="dk1"/>
              </a:solidFill>
              <a:latin typeface="CG Times"/>
              <a:ea typeface="CG Times"/>
              <a:cs typeface="CG Times"/>
              <a:sym typeface="CG Times"/>
            </a:endParaRPr>
          </a:p>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chemeClr val="dk2"/>
                </a:solidFill>
                <a:latin typeface="CG Times"/>
                <a:ea typeface="CG Times"/>
                <a:cs typeface="CG Times"/>
                <a:sym typeface="CG Times"/>
              </a:rPr>
              <a:t>BOT 213 Principles of Botany Spring 2019 S. Holmes</a:t>
            </a:r>
            <a:endParaRPr sz="6000" b="1" i="0" u="none" strike="noStrike" cap="none">
              <a:solidFill>
                <a:schemeClr val="dk2"/>
              </a:solidFill>
              <a:latin typeface="CG Times"/>
              <a:ea typeface="CG Times"/>
              <a:cs typeface="CG Times"/>
              <a:sym typeface="CG Times"/>
            </a:endParaRPr>
          </a:p>
        </p:txBody>
      </p:sp>
      <p:sp>
        <p:nvSpPr>
          <p:cNvPr id="94" name="Google Shape;94;p13"/>
          <p:cNvSpPr txBox="1"/>
          <p:nvPr/>
        </p:nvSpPr>
        <p:spPr>
          <a:xfrm>
            <a:off x="2152334" y="2980595"/>
            <a:ext cx="41444318" cy="1362345"/>
          </a:xfrm>
          <a:prstGeom prst="rect">
            <a:avLst/>
          </a:prstGeom>
          <a:noFill/>
          <a:ln>
            <a:noFill/>
          </a:ln>
        </p:spPr>
        <p:txBody>
          <a:bodyPr spcFirstLastPara="1" wrap="square" lIns="297600" tIns="148800" rIns="297600" bIns="148800" anchor="t" anchorCtr="0">
            <a:noAutofit/>
          </a:bodyPr>
          <a:lstStyle/>
          <a:p>
            <a:pPr marL="0" marR="0" lvl="0" indent="0" algn="ctr" rtl="0">
              <a:lnSpc>
                <a:spcPct val="100000"/>
              </a:lnSpc>
              <a:spcBef>
                <a:spcPts val="0"/>
              </a:spcBef>
              <a:spcAft>
                <a:spcPts val="0"/>
              </a:spcAft>
              <a:buClr>
                <a:srgbClr val="000000"/>
              </a:buClr>
              <a:buSzPts val="6900"/>
              <a:buFont typeface="Arial"/>
              <a:buNone/>
            </a:pPr>
            <a:r>
              <a:rPr lang="en-US" sz="6900" b="0" i="0" u="none" strike="noStrike" cap="none">
                <a:solidFill>
                  <a:schemeClr val="dk1"/>
                </a:solidFill>
                <a:latin typeface="CG Times"/>
                <a:ea typeface="CG Times"/>
                <a:cs typeface="CG Times"/>
                <a:sym typeface="CG Times"/>
              </a:rPr>
              <a:t>How does the taphonomy of hog heads effect surrounding plant community growth?</a:t>
            </a:r>
            <a:endParaRPr sz="6000" b="0" i="0" u="none" strike="noStrike" cap="none">
              <a:solidFill>
                <a:schemeClr val="dk1"/>
              </a:solidFill>
              <a:latin typeface="CG Times"/>
              <a:ea typeface="CG Times"/>
              <a:cs typeface="CG Times"/>
              <a:sym typeface="CG Times"/>
            </a:endParaRPr>
          </a:p>
        </p:txBody>
      </p:sp>
      <p:sp>
        <p:nvSpPr>
          <p:cNvPr id="95" name="Google Shape;95;p13"/>
          <p:cNvSpPr/>
          <p:nvPr/>
        </p:nvSpPr>
        <p:spPr>
          <a:xfrm>
            <a:off x="1252598" y="12892038"/>
            <a:ext cx="12550800" cy="950400"/>
          </a:xfrm>
          <a:prstGeom prst="roundRect">
            <a:avLst>
              <a:gd name="adj" fmla="val 16667"/>
            </a:avLst>
          </a:prstGeom>
          <a:solidFill>
            <a:srgbClr val="38761D"/>
          </a:solidFill>
          <a:ln w="9525" cap="flat" cmpd="sng">
            <a:solidFill>
              <a:schemeClr val="dk1"/>
            </a:solidFill>
            <a:prstDash val="solid"/>
            <a:round/>
            <a:headEnd type="none" w="sm" len="sm"/>
            <a:tailEnd type="none" w="sm" len="sm"/>
          </a:ln>
        </p:spPr>
        <p:txBody>
          <a:bodyPr spcFirstLastPara="1" wrap="square" lIns="39600" tIns="19800" rIns="39600" bIns="19800" anchor="t" anchorCtr="0">
            <a:noAutofit/>
          </a:bodyPr>
          <a:lstStyle/>
          <a:p>
            <a:pPr marL="0" marR="0" lvl="0" indent="0" algn="ctr" rtl="0">
              <a:lnSpc>
                <a:spcPct val="100000"/>
              </a:lnSpc>
              <a:spcBef>
                <a:spcPts val="0"/>
              </a:spcBef>
              <a:spcAft>
                <a:spcPts val="0"/>
              </a:spcAft>
              <a:buClr>
                <a:srgbClr val="000000"/>
              </a:buClr>
              <a:buSzPts val="5100"/>
              <a:buFont typeface="Arial"/>
              <a:buNone/>
            </a:pPr>
            <a:r>
              <a:rPr lang="en-US" sz="5100" b="0" i="0" u="none" strike="noStrike" cap="none">
                <a:solidFill>
                  <a:schemeClr val="lt1"/>
                </a:solidFill>
                <a:latin typeface="Times New Roman"/>
                <a:ea typeface="Times New Roman"/>
                <a:cs typeface="Times New Roman"/>
                <a:sym typeface="Times New Roman"/>
              </a:rPr>
              <a:t>METHODS</a:t>
            </a:r>
            <a:endParaRPr sz="5100" b="0" i="0" u="none" strike="noStrike" cap="none">
              <a:solidFill>
                <a:schemeClr val="dk1"/>
              </a:solidFill>
              <a:latin typeface="Times New Roman"/>
              <a:ea typeface="Times New Roman"/>
              <a:cs typeface="Times New Roman"/>
              <a:sym typeface="Times New Roman"/>
            </a:endParaRPr>
          </a:p>
        </p:txBody>
      </p:sp>
      <p:sp>
        <p:nvSpPr>
          <p:cNvPr id="96" name="Google Shape;96;p13"/>
          <p:cNvSpPr/>
          <p:nvPr/>
        </p:nvSpPr>
        <p:spPr>
          <a:xfrm>
            <a:off x="30136972" y="9509197"/>
            <a:ext cx="12554700" cy="996000"/>
          </a:xfrm>
          <a:prstGeom prst="roundRect">
            <a:avLst>
              <a:gd name="adj" fmla="val 16667"/>
            </a:avLst>
          </a:prstGeom>
          <a:solidFill>
            <a:srgbClr val="93C47D"/>
          </a:solidFill>
          <a:ln w="9525" cap="flat" cmpd="sng">
            <a:solidFill>
              <a:schemeClr val="dk1"/>
            </a:solidFill>
            <a:prstDash val="solid"/>
            <a:round/>
            <a:headEnd type="none" w="sm" len="sm"/>
            <a:tailEnd type="none" w="sm" len="sm"/>
          </a:ln>
        </p:spPr>
        <p:txBody>
          <a:bodyPr spcFirstLastPara="1" wrap="square" lIns="169775" tIns="84875" rIns="169775" bIns="84875" anchor="t" anchorCtr="0">
            <a:noAutofit/>
          </a:bodyPr>
          <a:lstStyle/>
          <a:p>
            <a:pPr marL="0" marR="0" lvl="0" indent="0" algn="ctr" rtl="0">
              <a:lnSpc>
                <a:spcPct val="100000"/>
              </a:lnSpc>
              <a:spcBef>
                <a:spcPts val="0"/>
              </a:spcBef>
              <a:spcAft>
                <a:spcPts val="0"/>
              </a:spcAft>
              <a:buClr>
                <a:srgbClr val="000000"/>
              </a:buClr>
              <a:buSzPts val="5100"/>
              <a:buFont typeface="Arial"/>
              <a:buNone/>
            </a:pPr>
            <a:r>
              <a:rPr lang="en-US" sz="5100" b="0" i="0" u="none" strike="noStrike" cap="none">
                <a:solidFill>
                  <a:schemeClr val="lt1"/>
                </a:solidFill>
                <a:latin typeface="Times New Roman"/>
                <a:ea typeface="Times New Roman"/>
                <a:cs typeface="Times New Roman"/>
                <a:sym typeface="Times New Roman"/>
              </a:rPr>
              <a:t>CONCLUSIONS/FUTURE SUGGESTIONS</a:t>
            </a:r>
            <a:endParaRPr sz="1400" b="0" i="0" u="none" strike="noStrike" cap="none">
              <a:solidFill>
                <a:srgbClr val="000000"/>
              </a:solidFill>
              <a:latin typeface="Arial"/>
              <a:ea typeface="Arial"/>
              <a:cs typeface="Arial"/>
              <a:sym typeface="Arial"/>
            </a:endParaRPr>
          </a:p>
        </p:txBody>
      </p:sp>
      <p:cxnSp>
        <p:nvCxnSpPr>
          <p:cNvPr id="97" name="Google Shape;97;p13"/>
          <p:cNvCxnSpPr/>
          <p:nvPr/>
        </p:nvCxnSpPr>
        <p:spPr>
          <a:xfrm>
            <a:off x="2155969" y="4120646"/>
            <a:ext cx="38552619" cy="22088"/>
          </a:xfrm>
          <a:prstGeom prst="straightConnector1">
            <a:avLst/>
          </a:prstGeom>
          <a:noFill/>
          <a:ln w="57150" cap="flat" cmpd="sng">
            <a:solidFill>
              <a:srgbClr val="0000FF"/>
            </a:solidFill>
            <a:prstDash val="solid"/>
            <a:round/>
            <a:headEnd type="none" w="sm" len="sm"/>
            <a:tailEnd type="none" w="sm" len="sm"/>
          </a:ln>
        </p:spPr>
      </p:cxnSp>
      <p:sp>
        <p:nvSpPr>
          <p:cNvPr id="98" name="Google Shape;98;p13"/>
          <p:cNvSpPr/>
          <p:nvPr/>
        </p:nvSpPr>
        <p:spPr>
          <a:xfrm>
            <a:off x="29511409" y="18280106"/>
            <a:ext cx="13806001" cy="899700"/>
          </a:xfrm>
          <a:prstGeom prst="roundRect">
            <a:avLst>
              <a:gd name="adj" fmla="val 16667"/>
            </a:avLst>
          </a:prstGeom>
          <a:solidFill>
            <a:srgbClr val="F1C232"/>
          </a:solidFill>
          <a:ln w="9525" cap="flat" cmpd="sng">
            <a:solidFill>
              <a:schemeClr val="dk1"/>
            </a:solidFill>
            <a:prstDash val="solid"/>
            <a:round/>
            <a:headEnd type="none" w="sm" len="sm"/>
            <a:tailEnd type="none" w="sm" len="sm"/>
          </a:ln>
        </p:spPr>
        <p:txBody>
          <a:bodyPr spcFirstLastPara="1" wrap="square" lIns="169775" tIns="84875" rIns="169775" bIns="84875" anchor="t" anchorCtr="0">
            <a:noAutofit/>
          </a:bodyPr>
          <a:lstStyle/>
          <a:p>
            <a:pPr marL="0" marR="0" lvl="0" indent="0" algn="ctr" rtl="0">
              <a:lnSpc>
                <a:spcPct val="100000"/>
              </a:lnSpc>
              <a:spcBef>
                <a:spcPts val="0"/>
              </a:spcBef>
              <a:spcAft>
                <a:spcPts val="0"/>
              </a:spcAft>
              <a:buClr>
                <a:srgbClr val="000000"/>
              </a:buClr>
              <a:buSzPts val="5100"/>
              <a:buFont typeface="Arial"/>
              <a:buNone/>
            </a:pPr>
            <a:r>
              <a:rPr lang="en-US" sz="5100" b="0" i="0" u="none" strike="noStrike" cap="none">
                <a:solidFill>
                  <a:schemeClr val="lt1"/>
                </a:solidFill>
                <a:latin typeface="Times New Roman"/>
                <a:ea typeface="Times New Roman"/>
                <a:cs typeface="Times New Roman"/>
                <a:sym typeface="Times New Roman"/>
              </a:rPr>
              <a:t>REFERENCES</a:t>
            </a:r>
            <a:endParaRPr sz="4300" b="0" i="0" u="none" strike="noStrike" cap="none">
              <a:solidFill>
                <a:schemeClr val="lt1"/>
              </a:solidFill>
              <a:latin typeface="Times New Roman"/>
              <a:ea typeface="Times New Roman"/>
              <a:cs typeface="Times New Roman"/>
              <a:sym typeface="Times New Roman"/>
            </a:endParaRPr>
          </a:p>
        </p:txBody>
      </p:sp>
      <p:pic>
        <p:nvPicPr>
          <p:cNvPr id="99" name="Google Shape;99;p13" descr="nsf1.tif"/>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1141509" y="39076"/>
            <a:ext cx="2681309" cy="2696808"/>
          </a:xfrm>
          <a:prstGeom prst="rect">
            <a:avLst/>
          </a:prstGeom>
          <a:noFill/>
          <a:ln>
            <a:noFill/>
          </a:ln>
        </p:spPr>
      </p:pic>
      <p:sp>
        <p:nvSpPr>
          <p:cNvPr id="100" name="Google Shape;100;p13"/>
          <p:cNvSpPr txBox="1"/>
          <p:nvPr/>
        </p:nvSpPr>
        <p:spPr>
          <a:xfrm>
            <a:off x="40075341" y="2791822"/>
            <a:ext cx="3705169" cy="954107"/>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Partially funded by: grant 1505081 “Tipping the Scale: Engaging Community College Science Faculty and Students in Course-Based Research Experiences (CBRE) </a:t>
            </a:r>
            <a:endParaRPr sz="1400" b="0" i="0" u="none" strike="noStrike" cap="none">
              <a:solidFill>
                <a:schemeClr val="dk1"/>
              </a:solidFill>
              <a:latin typeface="Arial"/>
              <a:ea typeface="Arial"/>
              <a:cs typeface="Arial"/>
              <a:sym typeface="Arial"/>
            </a:endParaRPr>
          </a:p>
        </p:txBody>
      </p:sp>
      <p:pic>
        <p:nvPicPr>
          <p:cNvPr id="101" name="Google Shape;101;p13"/>
          <p:cNvPicPr preferRelativeResize="0"/>
          <p:nvPr/>
        </p:nvPicPr>
        <p:blipFill rotWithShape="1">
          <a:blip r:embed="rId5">
            <a:alphaModFix/>
            <a:extLst>
              <a:ext uri="{28A0092B-C50C-407E-A947-70E740481C1C}">
                <a14:useLocalDpi xmlns:a14="http://schemas.microsoft.com/office/drawing/2010/main"/>
              </a:ext>
            </a:extLst>
          </a:blip>
          <a:srcRect/>
          <a:stretch/>
        </p:blipFill>
        <p:spPr>
          <a:xfrm>
            <a:off x="284982" y="341867"/>
            <a:ext cx="3842687" cy="1363211"/>
          </a:xfrm>
          <a:prstGeom prst="rect">
            <a:avLst/>
          </a:prstGeom>
          <a:noFill/>
          <a:ln>
            <a:noFill/>
          </a:ln>
        </p:spPr>
      </p:pic>
      <p:sp>
        <p:nvSpPr>
          <p:cNvPr id="102" name="Google Shape;102;p13"/>
          <p:cNvSpPr txBox="1"/>
          <p:nvPr/>
        </p:nvSpPr>
        <p:spPr>
          <a:xfrm>
            <a:off x="1252600" y="21659425"/>
            <a:ext cx="12448800" cy="5446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3"/>
          <p:cNvSpPr txBox="1"/>
          <p:nvPr/>
        </p:nvSpPr>
        <p:spPr>
          <a:xfrm>
            <a:off x="1402925" y="5862175"/>
            <a:ext cx="12554700" cy="7253700"/>
          </a:xfrm>
          <a:prstGeom prst="rect">
            <a:avLst/>
          </a:prstGeom>
          <a:noFill/>
          <a:ln>
            <a:noFill/>
          </a:ln>
        </p:spPr>
        <p:txBody>
          <a:bodyPr spcFirstLastPara="1" wrap="square" lIns="91425" tIns="91425" rIns="91425" bIns="91425" anchor="t" anchorCtr="0">
            <a:noAutofit/>
          </a:bodyPr>
          <a:lstStyle/>
          <a:p>
            <a:pPr marL="0" marR="0" lvl="0" indent="457200" algn="l" rtl="0">
              <a:lnSpc>
                <a:spcPct val="150000"/>
              </a:lnSpc>
              <a:spcBef>
                <a:spcPts val="0"/>
              </a:spcBef>
              <a:spcAft>
                <a:spcPts val="0"/>
              </a:spcAft>
              <a:buNone/>
            </a:pPr>
            <a:r>
              <a:rPr lang="en-US" sz="1800" b="0" i="0" u="none" strike="noStrike" cap="none">
                <a:latin typeface="Times New Roman"/>
                <a:ea typeface="Times New Roman"/>
                <a:cs typeface="Times New Roman"/>
                <a:sym typeface="Times New Roman"/>
              </a:rPr>
              <a:t>Taphonomy is the study of the process of organic decay, its effects on the local environment, and the process of fossilization [1]. Due to being such a broad study, taphonomy has many uses in science. It is commonly studied for its applications in forensics to locate where a body has been buried, or if a body or other organic matter was at the location of the burial before or after death [2]. Another use of taphonomy and possibly the most important is the testing of soil nutrient levels around decomposing organic matter [3]. Our research will primarily be useful in evaluating nutrient cycling through an ecosystem, as examined through the plant community. This connects to the current issue of climate change, many communities of fauna are experiencing mass extinction at the hands of anthropogenic alterations to the environment [4]. The work in this experiment could help measure the effects of this mass decay of dying plants and animals on the soil health, by either showing how a lack of decaying organic matter could reduce the soil health and in return plants dying.</a:t>
            </a:r>
            <a:endParaRPr sz="1800"/>
          </a:p>
          <a:p>
            <a:pPr marL="0" marR="0" lvl="0" indent="457200" algn="l" rtl="0">
              <a:lnSpc>
                <a:spcPct val="150000"/>
              </a:lnSpc>
              <a:spcBef>
                <a:spcPts val="0"/>
              </a:spcBef>
              <a:spcAft>
                <a:spcPts val="0"/>
              </a:spcAft>
              <a:buNone/>
            </a:pPr>
            <a:r>
              <a:rPr lang="en-US" sz="1800" b="0" i="0" u="none" strike="noStrike" cap="none">
                <a:latin typeface="Times New Roman"/>
                <a:ea typeface="Times New Roman"/>
                <a:cs typeface="Times New Roman"/>
                <a:sym typeface="Times New Roman"/>
              </a:rPr>
              <a:t>If microbes that assist with the breaking down of organic matter are present in the soil of the 1/2</a:t>
            </a:r>
            <a:r>
              <a:rPr lang="en-US" sz="1800" b="0" i="0" u="none" strike="noStrike" cap="none">
                <a:latin typeface="Batang"/>
                <a:ea typeface="Batang"/>
                <a:cs typeface="Batang"/>
                <a:sym typeface="Batang"/>
              </a:rPr>
              <a:t>㎡</a:t>
            </a:r>
            <a:r>
              <a:rPr lang="en-US" sz="1800" b="0" i="0" u="none" strike="noStrike" cap="none">
                <a:latin typeface="Times New Roman"/>
                <a:ea typeface="Times New Roman"/>
                <a:cs typeface="Times New Roman"/>
                <a:sym typeface="Times New Roman"/>
              </a:rPr>
              <a:t> plot with the decomposing pigs head, we predict that the plant growth will increase and the density of plants will increase, compared to a plot with no decomposing organic matter at all. If no discernable difference between the two plots is visible we predict in the following year the plants grown near the location of the decomposing pig heads will grow much more than plants grown further from the source. However, our data may not be in support of our predictions in the beginning because the sooner after the carcass is placed, the less density of plant growth there will be according to an article by Towne [5]. It takes time for there to be results, so hopefully the duration of this term will be enough for our data to support or deny our predictions.</a:t>
            </a:r>
            <a:endParaRPr sz="1800" b="0" i="0" u="none" strike="noStrike" cap="none">
              <a:latin typeface="Times New Roman"/>
              <a:ea typeface="Times New Roman"/>
              <a:cs typeface="Times New Roman"/>
              <a:sym typeface="Times New Roman"/>
            </a:endParaRPr>
          </a:p>
        </p:txBody>
      </p:sp>
      <p:sp>
        <p:nvSpPr>
          <p:cNvPr id="104" name="Google Shape;104;p13"/>
          <p:cNvSpPr txBox="1"/>
          <p:nvPr/>
        </p:nvSpPr>
        <p:spPr>
          <a:xfrm>
            <a:off x="1435925" y="13936576"/>
            <a:ext cx="12448800" cy="4686300"/>
          </a:xfrm>
          <a:prstGeom prst="rect">
            <a:avLst/>
          </a:prstGeom>
          <a:noFill/>
          <a:ln>
            <a:noFill/>
          </a:ln>
        </p:spPr>
        <p:txBody>
          <a:bodyPr spcFirstLastPara="1" wrap="square" lIns="91425" tIns="91425" rIns="91425" bIns="91425" anchor="t" anchorCtr="0">
            <a:noAutofit/>
          </a:bodyPr>
          <a:lstStyle/>
          <a:p>
            <a:pPr marL="0" marR="0" lvl="0" indent="457200" algn="l" rtl="0">
              <a:lnSpc>
                <a:spcPct val="150000"/>
              </a:lnSpc>
              <a:spcBef>
                <a:spcPts val="0"/>
              </a:spcBef>
              <a:spcAft>
                <a:spcPts val="0"/>
              </a:spcAft>
              <a:buClr>
                <a:schemeClr val="dk1"/>
              </a:buClr>
              <a:buSzPts val="1100"/>
              <a:buFont typeface="Arial"/>
              <a:buNone/>
            </a:pPr>
            <a:r>
              <a:rPr lang="en-US" sz="1800" i="0" u="none" strike="noStrike" cap="none">
                <a:solidFill>
                  <a:schemeClr val="dk1"/>
                </a:solidFill>
                <a:latin typeface="Times New Roman"/>
                <a:ea typeface="Times New Roman"/>
                <a:cs typeface="Times New Roman"/>
                <a:sym typeface="Times New Roman"/>
              </a:rPr>
              <a:t>Independent variables in our experiment include weather, size and decay class of the hog heads, type of plants being monitored, and location of each plot. Dependent variable in our experiment are relative density and number of species growing, nutrient availability, plant growth and flowering time. Our control is an untouched plot the same size as the pig head plots which are  1/2㎡ and 2 meters south of the plots. We spaced our control plots in this way to avoid bias because some points are harder to access within the taphonomy lab plot. The data we measure is heavily based on close observation of the photographic evidence we collect once a week, starting on April 15th, 2019. We then observed the photographs, using the visual evidence to decipher an average growth of plants within the plots.</a:t>
            </a:r>
            <a:endParaRPr sz="1800">
              <a:latin typeface="Times New Roman"/>
              <a:ea typeface="Times New Roman"/>
              <a:cs typeface="Times New Roman"/>
              <a:sym typeface="Times New Roman"/>
            </a:endParaRPr>
          </a:p>
          <a:p>
            <a:pPr marL="0" marR="0" lvl="0" indent="457200" algn="l" rtl="0">
              <a:lnSpc>
                <a:spcPct val="150000"/>
              </a:lnSpc>
              <a:spcBef>
                <a:spcPts val="0"/>
              </a:spcBef>
              <a:spcAft>
                <a:spcPts val="0"/>
              </a:spcAft>
              <a:buClr>
                <a:schemeClr val="dk1"/>
              </a:buClr>
              <a:buSzPts val="1100"/>
              <a:buFont typeface="Arial"/>
              <a:buNone/>
            </a:pPr>
            <a:r>
              <a:rPr lang="en-US" sz="1800" i="0" u="none" strike="noStrike" cap="none">
                <a:solidFill>
                  <a:schemeClr val="dk1"/>
                </a:solidFill>
                <a:latin typeface="Times New Roman"/>
                <a:ea typeface="Times New Roman"/>
                <a:cs typeface="Times New Roman"/>
                <a:sym typeface="Times New Roman"/>
              </a:rPr>
              <a:t> The overarching hypothesis is that the presence of decaying organic material positively influences the growth, diversity and flowering time of grass and other vegetation such as scotch broom (</a:t>
            </a:r>
            <a:r>
              <a:rPr lang="en-US" sz="1800" i="1" u="none" strike="noStrike" cap="none">
                <a:solidFill>
                  <a:schemeClr val="dk1"/>
                </a:solidFill>
                <a:latin typeface="Times New Roman"/>
                <a:ea typeface="Times New Roman"/>
                <a:cs typeface="Times New Roman"/>
                <a:sym typeface="Times New Roman"/>
              </a:rPr>
              <a:t>Cytisis scoparius</a:t>
            </a:r>
            <a:r>
              <a:rPr lang="en-US" sz="1800" i="0" u="none" strike="noStrike" cap="none">
                <a:solidFill>
                  <a:schemeClr val="dk1"/>
                </a:solidFill>
                <a:latin typeface="Times New Roman"/>
                <a:ea typeface="Times New Roman"/>
                <a:cs typeface="Times New Roman"/>
                <a:sym typeface="Times New Roman"/>
              </a:rPr>
              <a:t>), blackberry bushes (</a:t>
            </a:r>
            <a:r>
              <a:rPr lang="en-US" sz="1800" i="1" u="none" strike="noStrike" cap="none">
                <a:solidFill>
                  <a:schemeClr val="dk1"/>
                </a:solidFill>
                <a:latin typeface="Times New Roman"/>
                <a:ea typeface="Times New Roman"/>
                <a:cs typeface="Times New Roman"/>
                <a:sym typeface="Times New Roman"/>
              </a:rPr>
              <a:t>Rubus urcinus</a:t>
            </a:r>
            <a:r>
              <a:rPr lang="en-US" sz="1800" i="0" u="none" strike="noStrike" cap="none">
                <a:solidFill>
                  <a:schemeClr val="dk1"/>
                </a:solidFill>
                <a:latin typeface="Times New Roman"/>
                <a:ea typeface="Times New Roman"/>
                <a:cs typeface="Times New Roman"/>
                <a:sym typeface="Times New Roman"/>
              </a:rPr>
              <a:t>), and teasel (</a:t>
            </a:r>
            <a:r>
              <a:rPr lang="en-US" sz="1800" i="1" u="none" strike="noStrike" cap="none">
                <a:solidFill>
                  <a:schemeClr val="dk1"/>
                </a:solidFill>
                <a:latin typeface="Times New Roman"/>
                <a:ea typeface="Times New Roman"/>
                <a:cs typeface="Times New Roman"/>
                <a:sym typeface="Times New Roman"/>
              </a:rPr>
              <a:t>Dipsacus fallonum</a:t>
            </a:r>
            <a:r>
              <a:rPr lang="en-US" sz="1800" i="0" u="none" strike="noStrike" cap="none">
                <a:solidFill>
                  <a:schemeClr val="dk1"/>
                </a:solidFill>
                <a:latin typeface="Times New Roman"/>
                <a:ea typeface="Times New Roman"/>
                <a:cs typeface="Times New Roman"/>
                <a:sym typeface="Times New Roman"/>
              </a:rPr>
              <a:t>)</a:t>
            </a:r>
            <a:r>
              <a:rPr lang="en-US" sz="1800">
                <a:solidFill>
                  <a:schemeClr val="dk1"/>
                </a:solidFill>
                <a:latin typeface="Times New Roman"/>
                <a:ea typeface="Times New Roman"/>
                <a:cs typeface="Times New Roman"/>
                <a:sym typeface="Times New Roman"/>
              </a:rPr>
              <a:t>, see Figure 1a for full list</a:t>
            </a:r>
            <a:r>
              <a:rPr lang="en-US" sz="1800" i="0" u="none" strike="noStrike" cap="none">
                <a:solidFill>
                  <a:schemeClr val="dk1"/>
                </a:solidFill>
                <a:latin typeface="Times New Roman"/>
                <a:ea typeface="Times New Roman"/>
                <a:cs typeface="Times New Roman"/>
                <a:sym typeface="Times New Roman"/>
              </a:rPr>
              <a:t>. Materials we used include PVC plots about ½ ㎡, pencil and paper for observations, map of site, phone camera for taking photos of plots, and flags for marking plots. </a:t>
            </a:r>
            <a:endParaRPr sz="1800" i="0" u="none" strike="noStrike" cap="none">
              <a:solidFill>
                <a:schemeClr val="dk1"/>
              </a:solidFill>
              <a:latin typeface="Times New Roman"/>
              <a:ea typeface="Times New Roman"/>
              <a:cs typeface="Times New Roman"/>
              <a:sym typeface="Times New Roman"/>
            </a:endParaRPr>
          </a:p>
        </p:txBody>
      </p:sp>
      <p:sp>
        <p:nvSpPr>
          <p:cNvPr id="105" name="Google Shape;105;p13"/>
          <p:cNvSpPr txBox="1"/>
          <p:nvPr/>
        </p:nvSpPr>
        <p:spPr>
          <a:xfrm>
            <a:off x="30190000" y="10765800"/>
            <a:ext cx="12448800" cy="7253700"/>
          </a:xfrm>
          <a:prstGeom prst="rect">
            <a:avLst/>
          </a:prstGeom>
          <a:noFill/>
          <a:ln>
            <a:noFill/>
          </a:ln>
        </p:spPr>
        <p:txBody>
          <a:bodyPr spcFirstLastPara="1" wrap="square" lIns="91425" tIns="91425" rIns="91425" bIns="91425" anchor="t" anchorCtr="0">
            <a:noAutofit/>
          </a:bodyPr>
          <a:lstStyle/>
          <a:p>
            <a:pPr marL="0" marR="0" lvl="0" indent="457200" algn="l" rtl="0">
              <a:lnSpc>
                <a:spcPct val="150000"/>
              </a:lnSpc>
              <a:spcBef>
                <a:spcPts val="0"/>
              </a:spcBef>
              <a:spcAft>
                <a:spcPts val="0"/>
              </a:spcAft>
              <a:buClr>
                <a:srgbClr val="000000"/>
              </a:buClr>
              <a:buSzPts val="2400"/>
              <a:buFont typeface="Arial"/>
              <a:buNone/>
            </a:pPr>
            <a:r>
              <a:rPr lang="en-US" sz="1800" b="0" i="0" u="none" strike="noStrike" cap="none">
                <a:solidFill>
                  <a:srgbClr val="000000"/>
                </a:solidFill>
                <a:latin typeface="CG Times"/>
                <a:ea typeface="CG Times"/>
                <a:cs typeface="CG Times"/>
                <a:sym typeface="CG Times"/>
              </a:rPr>
              <a:t>The current data does not support our hypothesis that the plots with the decayed head would have increased in growth, and instead the control plots had a huge increase in growth. The fresh heads have also done something unexpected, and the plants growing </a:t>
            </a:r>
            <a:r>
              <a:rPr lang="en-US" sz="1800">
                <a:latin typeface="CG Times"/>
                <a:ea typeface="CG Times"/>
                <a:cs typeface="CG Times"/>
                <a:sym typeface="CG Times"/>
              </a:rPr>
              <a:t>directly</a:t>
            </a:r>
            <a:r>
              <a:rPr lang="en-US" sz="1800" b="0" i="0" u="none" strike="noStrike" cap="none">
                <a:solidFill>
                  <a:srgbClr val="000000"/>
                </a:solidFill>
                <a:latin typeface="CG Times"/>
                <a:ea typeface="CG Times"/>
                <a:cs typeface="CG Times"/>
                <a:sym typeface="CG Times"/>
              </a:rPr>
              <a:t> around and beneath them died back for </a:t>
            </a:r>
            <a:r>
              <a:rPr lang="en-US" sz="1800">
                <a:latin typeface="CG Times"/>
                <a:ea typeface="CG Times"/>
                <a:cs typeface="CG Times"/>
                <a:sym typeface="CG Times"/>
              </a:rPr>
              <a:t>four</a:t>
            </a:r>
            <a:r>
              <a:rPr lang="en-US" sz="1800" b="0" i="0" u="none" strike="noStrike" cap="none">
                <a:solidFill>
                  <a:srgbClr val="000000"/>
                </a:solidFill>
                <a:latin typeface="CG Times"/>
                <a:ea typeface="CG Times"/>
                <a:cs typeface="CG Times"/>
                <a:sym typeface="CG Times"/>
              </a:rPr>
              <a:t> of the past five weeks of monitoring, but during week 5 there was a large increase in growth of about 80% compared to early weeks. We suspect this is due to a hot and dry week followed by rain allowing time for seeds to germinate then get sufficient water</a:t>
            </a:r>
            <a:r>
              <a:rPr lang="en-US" sz="1800">
                <a:latin typeface="CG Times"/>
                <a:ea typeface="CG Times"/>
                <a:cs typeface="CG Times"/>
                <a:sym typeface="CG Times"/>
              </a:rPr>
              <a:t>, or allow some of the NPK build up to be diluted. </a:t>
            </a:r>
            <a:endParaRPr sz="1800" b="0" i="0" u="none" strike="noStrike" cap="none">
              <a:solidFill>
                <a:srgbClr val="000000"/>
              </a:solidFill>
              <a:latin typeface="CG Times"/>
              <a:ea typeface="CG Times"/>
              <a:cs typeface="CG Times"/>
              <a:sym typeface="CG Times"/>
            </a:endParaRPr>
          </a:p>
          <a:p>
            <a:pPr marL="0" marR="0" lvl="0" indent="457200" algn="l" rtl="0">
              <a:lnSpc>
                <a:spcPct val="150000"/>
              </a:lnSpc>
              <a:spcBef>
                <a:spcPts val="0"/>
              </a:spcBef>
              <a:spcAft>
                <a:spcPts val="0"/>
              </a:spcAft>
              <a:buClr>
                <a:srgbClr val="000000"/>
              </a:buClr>
              <a:buSzPts val="2400"/>
              <a:buFont typeface="Arial"/>
              <a:buNone/>
            </a:pPr>
            <a:endParaRPr sz="1800" b="0" i="0" u="none" strike="noStrike" cap="none">
              <a:solidFill>
                <a:srgbClr val="000000"/>
              </a:solidFill>
              <a:latin typeface="CG Times"/>
              <a:ea typeface="CG Times"/>
              <a:cs typeface="CG Times"/>
              <a:sym typeface="CG Times"/>
            </a:endParaRPr>
          </a:p>
          <a:p>
            <a:pPr marL="0" marR="0" lvl="0" indent="457200" algn="l" rtl="0">
              <a:lnSpc>
                <a:spcPct val="150000"/>
              </a:lnSpc>
              <a:spcBef>
                <a:spcPts val="0"/>
              </a:spcBef>
              <a:spcAft>
                <a:spcPts val="0"/>
              </a:spcAft>
              <a:buClr>
                <a:srgbClr val="000000"/>
              </a:buClr>
              <a:buSzPts val="2400"/>
              <a:buFont typeface="Arial"/>
              <a:buNone/>
            </a:pPr>
            <a:r>
              <a:rPr lang="en-US" sz="1800" b="0" i="0" u="none" strike="noStrike" cap="none">
                <a:solidFill>
                  <a:srgbClr val="000000"/>
                </a:solidFill>
                <a:latin typeface="CG Times"/>
                <a:ea typeface="CG Times"/>
                <a:cs typeface="CG Times"/>
                <a:sym typeface="CG Times"/>
              </a:rPr>
              <a:t>In years to come we suspect that the plots where the old and fresh heads are will have an increase in plant growth once the amount of nitrogen, phosphorus, potassium, and hydrocarbons are diluted. Since “</a:t>
            </a:r>
            <a:r>
              <a:rPr lang="en-US" sz="1800" b="0" i="0" u="none" strike="noStrike" cap="none">
                <a:solidFill>
                  <a:schemeClr val="dk1"/>
                </a:solidFill>
                <a:latin typeface="CG Times"/>
                <a:ea typeface="CG Times"/>
                <a:cs typeface="CG Times"/>
                <a:sym typeface="CG Times"/>
              </a:rPr>
              <a:t>Cadaver decomposition releases chemical components into the soil, which can</a:t>
            </a:r>
            <a:r>
              <a:rPr lang="en-US" sz="1800">
                <a:solidFill>
                  <a:schemeClr val="dk1"/>
                </a:solidFill>
                <a:latin typeface="CG Times"/>
                <a:ea typeface="CG Times"/>
                <a:cs typeface="CG Times"/>
                <a:sym typeface="CG Times"/>
              </a:rPr>
              <a:t> </a:t>
            </a:r>
            <a:r>
              <a:rPr lang="en-US" sz="1800" b="0" i="0" u="none" strike="noStrike" cap="none">
                <a:solidFill>
                  <a:schemeClr val="dk1"/>
                </a:solidFill>
                <a:latin typeface="CG Times"/>
                <a:ea typeface="CG Times"/>
                <a:cs typeface="CG Times"/>
                <a:sym typeface="CG Times"/>
              </a:rPr>
              <a:t>remain trapped within the soil matrix for extended periods of time”[7] and if in too high of a concentration</a:t>
            </a:r>
            <a:r>
              <a:rPr lang="en-US" sz="1800">
                <a:solidFill>
                  <a:schemeClr val="dk1"/>
                </a:solidFill>
                <a:latin typeface="CG Times"/>
                <a:ea typeface="CG Times"/>
                <a:cs typeface="CG Times"/>
                <a:sym typeface="CG Times"/>
              </a:rPr>
              <a:t> </a:t>
            </a:r>
            <a:r>
              <a:rPr lang="en-US" sz="1800" b="0" i="0" u="none" strike="noStrike" cap="none">
                <a:solidFill>
                  <a:schemeClr val="dk1"/>
                </a:solidFill>
                <a:latin typeface="CG Times"/>
                <a:ea typeface="CG Times"/>
                <a:cs typeface="CG Times"/>
                <a:sym typeface="CG Times"/>
              </a:rPr>
              <a:t>will kill off some plants that are less hardy. However after a few seasons of rain and heat, the concentrations of chemicals </a:t>
            </a:r>
            <a:r>
              <a:rPr lang="en-US" sz="1800">
                <a:solidFill>
                  <a:schemeClr val="dk1"/>
                </a:solidFill>
                <a:latin typeface="CG Times"/>
                <a:ea typeface="CG Times"/>
                <a:cs typeface="CG Times"/>
                <a:sym typeface="CG Times"/>
              </a:rPr>
              <a:t>will </a:t>
            </a:r>
            <a:r>
              <a:rPr lang="en-US" sz="1800" b="0" i="0" u="none" strike="noStrike" cap="none">
                <a:solidFill>
                  <a:schemeClr val="dk1"/>
                </a:solidFill>
                <a:latin typeface="CG Times"/>
                <a:ea typeface="CG Times"/>
                <a:cs typeface="CG Times"/>
                <a:sym typeface="CG Times"/>
              </a:rPr>
              <a:t>dilute and become optimal for more plant growth.</a:t>
            </a:r>
            <a:endParaRPr sz="1800" b="0" i="0" u="none" strike="noStrike" cap="none">
              <a:solidFill>
                <a:schemeClr val="dk1"/>
              </a:solidFill>
              <a:latin typeface="CG Times"/>
              <a:ea typeface="CG Times"/>
              <a:cs typeface="CG Times"/>
              <a:sym typeface="CG Times"/>
            </a:endParaRPr>
          </a:p>
          <a:p>
            <a:pPr marL="0" marR="0" lvl="0" indent="0" algn="l" rtl="0">
              <a:lnSpc>
                <a:spcPct val="150000"/>
              </a:lnSpc>
              <a:spcBef>
                <a:spcPts val="0"/>
              </a:spcBef>
              <a:spcAft>
                <a:spcPts val="0"/>
              </a:spcAft>
              <a:buClr>
                <a:srgbClr val="000000"/>
              </a:buClr>
              <a:buSzPts val="2400"/>
              <a:buFont typeface="Arial"/>
              <a:buNone/>
            </a:pPr>
            <a:endParaRPr sz="1800" b="0" i="0" u="none" strike="noStrike" cap="none">
              <a:solidFill>
                <a:schemeClr val="dk1"/>
              </a:solidFill>
              <a:latin typeface="CG Times"/>
              <a:ea typeface="CG Times"/>
              <a:cs typeface="CG Times"/>
              <a:sym typeface="CG Times"/>
            </a:endParaRPr>
          </a:p>
          <a:p>
            <a:pPr marL="0" marR="0" lvl="0" indent="0" algn="l" rtl="0">
              <a:lnSpc>
                <a:spcPct val="150000"/>
              </a:lnSpc>
              <a:spcBef>
                <a:spcPts val="0"/>
              </a:spcBef>
              <a:spcAft>
                <a:spcPts val="0"/>
              </a:spcAft>
              <a:buClr>
                <a:schemeClr val="dk1"/>
              </a:buClr>
              <a:buSzPts val="1100"/>
              <a:buFont typeface="Arial"/>
              <a:buNone/>
            </a:pPr>
            <a:r>
              <a:rPr lang="en-US" sz="1800" b="0" i="0" u="none" strike="noStrike" cap="none">
                <a:solidFill>
                  <a:schemeClr val="dk1"/>
                </a:solidFill>
                <a:latin typeface="CG Times"/>
                <a:ea typeface="CG Times"/>
                <a:cs typeface="CG Times"/>
                <a:sym typeface="CG Times"/>
              </a:rPr>
              <a:t>	In future experiments we suggest that a control plot just outside the taphonomy lab fence be set up to ensure that it is far enough away from decaying organic matter that the control will not be affected by nearby decay. We also suggest that the locations where the old and new heads are continue to be monitored as we are hypothesizing that in those locations in future seasons plants will have an increase in growth compared to areas further from the decaying heads. </a:t>
            </a:r>
            <a:endParaRPr sz="1800" b="0" i="0" u="none" strike="noStrike" cap="none">
              <a:solidFill>
                <a:schemeClr val="dk1"/>
              </a:solidFill>
              <a:latin typeface="CG Times"/>
              <a:ea typeface="CG Times"/>
              <a:cs typeface="CG Times"/>
              <a:sym typeface="CG Times"/>
            </a:endParaRPr>
          </a:p>
          <a:p>
            <a:pPr marL="0" marR="0" lvl="0" indent="45720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3"/>
          <p:cNvSpPr txBox="1"/>
          <p:nvPr/>
        </p:nvSpPr>
        <p:spPr>
          <a:xfrm>
            <a:off x="29511325" y="19440400"/>
            <a:ext cx="13806001" cy="76659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None/>
            </a:pPr>
            <a:r>
              <a:rPr lang="en-US" sz="2000" b="0" i="0" u="none" strike="noStrike" cap="none">
                <a:solidFill>
                  <a:srgbClr val="000000"/>
                </a:solidFill>
                <a:latin typeface="Times New Roman"/>
                <a:ea typeface="Times New Roman"/>
                <a:cs typeface="Times New Roman"/>
                <a:sym typeface="Times New Roman"/>
              </a:rPr>
              <a:t>[1] </a:t>
            </a:r>
            <a:r>
              <a:rPr lang="en-US" sz="2000" b="0" i="0" u="none" strike="noStrike" cap="none">
                <a:solidFill>
                  <a:schemeClr val="dk1"/>
                </a:solidFill>
                <a:latin typeface="CG Times"/>
                <a:ea typeface="CG Times"/>
                <a:cs typeface="CG Times"/>
                <a:sym typeface="CG Times"/>
              </a:rPr>
              <a:t>Domínguez-Rodrigo, M., Fernández-López, S., &amp; Alcalá, L. (2007). How Can Taphonomy Be Defined in the XXI Century? Retrieved from </a:t>
            </a:r>
            <a:r>
              <a:rPr lang="en-US" sz="2000" b="0" i="0" u="sng" strike="noStrike" cap="none">
                <a:solidFill>
                  <a:schemeClr val="dk1"/>
                </a:solidFill>
                <a:latin typeface="CG Times"/>
                <a:ea typeface="CG Times"/>
                <a:cs typeface="CG Times"/>
                <a:sym typeface="CG Times"/>
              </a:rPr>
              <a:t>http://eprints.ucm.es/24165/1/151_11_Taphonomy_definition.pdf</a:t>
            </a:r>
            <a:endParaRPr sz="2000" b="0" i="0" u="none" strike="noStrike" cap="none">
              <a:solidFill>
                <a:schemeClr val="dk1"/>
              </a:solidFill>
              <a:latin typeface="CG Times"/>
              <a:ea typeface="CG Times"/>
              <a:cs typeface="CG Times"/>
              <a:sym typeface="CG Times"/>
            </a:endParaRPr>
          </a:p>
          <a:p>
            <a:pPr marL="0" marR="0" lvl="0" indent="0" algn="l" rtl="0">
              <a:lnSpc>
                <a:spcPct val="150000"/>
              </a:lnSpc>
              <a:spcBef>
                <a:spcPts val="0"/>
              </a:spcBef>
              <a:spcAft>
                <a:spcPts val="0"/>
              </a:spcAft>
              <a:buNone/>
            </a:pPr>
            <a:r>
              <a:rPr lang="en-US" sz="2000" b="0" i="0" u="none" strike="noStrike" cap="none">
                <a:solidFill>
                  <a:schemeClr val="dk1"/>
                </a:solidFill>
                <a:latin typeface="CG Times"/>
                <a:ea typeface="CG Times"/>
                <a:cs typeface="CG Times"/>
                <a:sym typeface="CG Times"/>
              </a:rPr>
              <a:t>[2]Ubelaker, D. H. (1997). Introduction to Forensic Anthropology. </a:t>
            </a:r>
            <a:r>
              <a:rPr lang="en-US" sz="2000" b="0" i="1" u="none" strike="noStrike" cap="none">
                <a:solidFill>
                  <a:schemeClr val="dk1"/>
                </a:solidFill>
                <a:latin typeface="CG Times"/>
                <a:ea typeface="CG Times"/>
                <a:cs typeface="CG Times"/>
                <a:sym typeface="CG Times"/>
              </a:rPr>
              <a:t>Forensic Anthropology and Medicine,</a:t>
            </a:r>
            <a:r>
              <a:rPr lang="en-US" sz="2000" b="0" i="0" u="none" strike="noStrike" cap="none">
                <a:solidFill>
                  <a:schemeClr val="dk1"/>
                </a:solidFill>
                <a:latin typeface="CG Times"/>
                <a:ea typeface="CG Times"/>
                <a:cs typeface="CG Times"/>
                <a:sym typeface="CG Times"/>
              </a:rPr>
              <a:t> 3-12. doi:10.1007/978-1-59745-099-7_1, </a:t>
            </a:r>
            <a:endParaRPr/>
          </a:p>
          <a:p>
            <a:pPr marL="0" marR="0" lvl="0" indent="0" algn="l" rtl="0">
              <a:lnSpc>
                <a:spcPct val="150000"/>
              </a:lnSpc>
              <a:spcBef>
                <a:spcPts val="0"/>
              </a:spcBef>
              <a:spcAft>
                <a:spcPts val="0"/>
              </a:spcAft>
              <a:buNone/>
            </a:pPr>
            <a:r>
              <a:rPr lang="en-US" sz="2000" b="0" i="0" u="none" strike="noStrike" cap="none">
                <a:solidFill>
                  <a:schemeClr val="dk1"/>
                </a:solidFill>
                <a:latin typeface="CG Times"/>
                <a:ea typeface="CG Times"/>
                <a:cs typeface="CG Times"/>
                <a:sym typeface="CG Times"/>
              </a:rPr>
              <a:t>https://edisciplinas.usp.br/pluginfile.php/4263611/mod_resource/content/0/cap%205%20Haglung%20e%20sorg.pdf</a:t>
            </a:r>
            <a:endParaRPr/>
          </a:p>
          <a:p>
            <a:pPr marL="0" marR="0" lvl="0" indent="0" algn="l" rtl="0">
              <a:lnSpc>
                <a:spcPct val="150000"/>
              </a:lnSpc>
              <a:spcBef>
                <a:spcPts val="0"/>
              </a:spcBef>
              <a:spcAft>
                <a:spcPts val="0"/>
              </a:spcAft>
              <a:buNone/>
            </a:pPr>
            <a:r>
              <a:rPr lang="en-US" sz="2000" b="0" i="0" u="none" strike="noStrike" cap="none">
                <a:solidFill>
                  <a:schemeClr val="dk1"/>
                </a:solidFill>
                <a:latin typeface="CG Times"/>
                <a:ea typeface="CG Times"/>
                <a:cs typeface="CG Times"/>
                <a:sym typeface="CG Times"/>
              </a:rPr>
              <a:t>[3] Benninger, L.A.,Carter, D.O., Forbes, S. L. “The biochemical alteration of soil beneath a decomposing carcass”, </a:t>
            </a:r>
            <a:r>
              <a:rPr lang="en-US" sz="2000" b="0" i="1" u="none" strike="noStrike" cap="none">
                <a:solidFill>
                  <a:schemeClr val="dk1"/>
                </a:solidFill>
                <a:latin typeface="CG Times"/>
                <a:ea typeface="CG Times"/>
                <a:cs typeface="CG Times"/>
                <a:sym typeface="CG Times"/>
              </a:rPr>
              <a:t>Forensic Science International</a:t>
            </a:r>
            <a:r>
              <a:rPr lang="en-US" sz="2000" b="0" i="0" u="none" strike="noStrike" cap="none">
                <a:solidFill>
                  <a:schemeClr val="dk1"/>
                </a:solidFill>
                <a:latin typeface="CG Times"/>
                <a:ea typeface="CG Times"/>
                <a:cs typeface="CG Times"/>
                <a:sym typeface="CG Times"/>
              </a:rPr>
              <a:t>, Volume 180, Issues 2–3, 2008, </a:t>
            </a:r>
            <a:r>
              <a:rPr lang="en-US" sz="2000" b="0" i="0" u="sng" strike="noStrike" cap="none">
                <a:solidFill>
                  <a:schemeClr val="dk1"/>
                </a:solidFill>
                <a:latin typeface="CG Times"/>
                <a:ea typeface="CG Times"/>
                <a:cs typeface="CG Times"/>
                <a:sym typeface="CG Times"/>
              </a:rPr>
              <a:t>https://www.sciencedirect.com/science/article/pii/S0379073808002922</a:t>
            </a:r>
            <a:endParaRPr sz="2000" b="0" i="0" u="none" strike="noStrike" cap="none">
              <a:solidFill>
                <a:schemeClr val="dk1"/>
              </a:solidFill>
              <a:latin typeface="CG Times"/>
              <a:ea typeface="CG Times"/>
              <a:cs typeface="CG Times"/>
              <a:sym typeface="CG Times"/>
            </a:endParaRPr>
          </a:p>
          <a:p>
            <a:pPr marL="0" marR="0" lvl="0" indent="0" algn="l" rtl="0">
              <a:lnSpc>
                <a:spcPct val="150000"/>
              </a:lnSpc>
              <a:spcBef>
                <a:spcPts val="0"/>
              </a:spcBef>
              <a:spcAft>
                <a:spcPts val="0"/>
              </a:spcAft>
              <a:buNone/>
            </a:pPr>
            <a:r>
              <a:rPr lang="en-US" sz="2000" b="0" i="0" u="none" strike="noStrike" cap="none">
                <a:solidFill>
                  <a:schemeClr val="dk1"/>
                </a:solidFill>
                <a:latin typeface="CG Times"/>
                <a:ea typeface="CG Times"/>
                <a:cs typeface="CG Times"/>
                <a:sym typeface="CG Times"/>
              </a:rPr>
              <a:t>[4] Dirzo, R., Young, H. S., Galetti, M., Ceballos, G., Isaac, N. J., &amp; Collen, B. (2014). Defaunation in the Anthropocene. </a:t>
            </a:r>
            <a:r>
              <a:rPr lang="en-US" sz="2000" b="0" i="1" u="none" strike="noStrike" cap="none">
                <a:solidFill>
                  <a:schemeClr val="dk1"/>
                </a:solidFill>
                <a:latin typeface="CG Times"/>
                <a:ea typeface="CG Times"/>
                <a:cs typeface="CG Times"/>
                <a:sym typeface="CG Times"/>
              </a:rPr>
              <a:t>Science,</a:t>
            </a:r>
            <a:r>
              <a:rPr lang="en-US" sz="2000" b="0" i="0" u="none" strike="noStrike" cap="none">
                <a:solidFill>
                  <a:schemeClr val="dk1"/>
                </a:solidFill>
                <a:latin typeface="CG Times"/>
                <a:ea typeface="CG Times"/>
                <a:cs typeface="CG Times"/>
                <a:sym typeface="CG Times"/>
              </a:rPr>
              <a:t> </a:t>
            </a:r>
            <a:r>
              <a:rPr lang="en-US" sz="2000" b="0" i="1" u="none" strike="noStrike" cap="none">
                <a:solidFill>
                  <a:schemeClr val="dk1"/>
                </a:solidFill>
                <a:latin typeface="CG Times"/>
                <a:ea typeface="CG Times"/>
                <a:cs typeface="CG Times"/>
                <a:sym typeface="CG Times"/>
              </a:rPr>
              <a:t>345</a:t>
            </a:r>
            <a:r>
              <a:rPr lang="en-US" sz="2000" b="0" i="0" u="none" strike="noStrike" cap="none">
                <a:solidFill>
                  <a:schemeClr val="dk1"/>
                </a:solidFill>
                <a:latin typeface="CG Times"/>
                <a:ea typeface="CG Times"/>
                <a:cs typeface="CG Times"/>
                <a:sym typeface="CG Times"/>
              </a:rPr>
              <a:t>(6195), 401-406. doi:10.1126/science.1251817</a:t>
            </a:r>
            <a:endParaRPr/>
          </a:p>
          <a:p>
            <a:pPr marL="457200" marR="0" lvl="0" indent="-457200" algn="l" rtl="0">
              <a:lnSpc>
                <a:spcPct val="150000"/>
              </a:lnSpc>
              <a:spcBef>
                <a:spcPts val="0"/>
              </a:spcBef>
              <a:spcAft>
                <a:spcPts val="0"/>
              </a:spcAft>
              <a:buNone/>
            </a:pPr>
            <a:r>
              <a:rPr lang="en-US" sz="2000" b="0" i="0" u="sng" strike="noStrike" cap="none">
                <a:solidFill>
                  <a:schemeClr val="dk1"/>
                </a:solidFill>
                <a:latin typeface="CG Times"/>
                <a:ea typeface="CG Times"/>
                <a:cs typeface="CG Times"/>
                <a:sym typeface="CG Times"/>
              </a:rPr>
              <a:t>https://science.sciencemag.org/content/345/6195/401</a:t>
            </a:r>
            <a:endParaRPr sz="2000" b="0" i="0" u="none" strike="noStrike" cap="none">
              <a:solidFill>
                <a:schemeClr val="dk1"/>
              </a:solidFill>
              <a:latin typeface="CG Times"/>
              <a:ea typeface="CG Times"/>
              <a:cs typeface="CG Times"/>
              <a:sym typeface="CG Times"/>
            </a:endParaRPr>
          </a:p>
          <a:p>
            <a:pPr marL="0" marR="0" lvl="0" indent="0" algn="l" rtl="0">
              <a:lnSpc>
                <a:spcPct val="150000"/>
              </a:lnSpc>
              <a:spcBef>
                <a:spcPts val="0"/>
              </a:spcBef>
              <a:spcAft>
                <a:spcPts val="0"/>
              </a:spcAft>
              <a:buNone/>
            </a:pPr>
            <a:r>
              <a:rPr lang="en-US" sz="2000" b="0" i="0" u="none" strike="noStrike" cap="none">
                <a:solidFill>
                  <a:schemeClr val="dk1"/>
                </a:solidFill>
                <a:latin typeface="CG Times"/>
                <a:ea typeface="CG Times"/>
                <a:cs typeface="CG Times"/>
                <a:sym typeface="CG Times"/>
              </a:rPr>
              <a:t>[5] Towne, E. Oecologia (2000) 122: 232. “Prairie vegetation and soil nutrient responses to ungulate carcasses” </a:t>
            </a:r>
            <a:r>
              <a:rPr lang="en-US" sz="2000" b="0" i="1" u="none" strike="noStrike" cap="none">
                <a:solidFill>
                  <a:schemeClr val="dk1"/>
                </a:solidFill>
                <a:latin typeface="CG Times"/>
                <a:ea typeface="CG Times"/>
                <a:cs typeface="CG Times"/>
                <a:sym typeface="CG Times"/>
              </a:rPr>
              <a:t>Springer-Verlag</a:t>
            </a:r>
            <a:r>
              <a:rPr lang="en-US" sz="2000" b="0" i="0" u="none" strike="noStrike" cap="none">
                <a:solidFill>
                  <a:schemeClr val="dk1"/>
                </a:solidFill>
                <a:latin typeface="CG Times"/>
                <a:ea typeface="CG Times"/>
                <a:cs typeface="CG Times"/>
                <a:sym typeface="CG Times"/>
              </a:rPr>
              <a:t>,1432-1939, </a:t>
            </a:r>
            <a:r>
              <a:rPr lang="en-US" sz="2000" b="0" i="0" u="sng" strike="noStrike" cap="none">
                <a:solidFill>
                  <a:schemeClr val="dk1"/>
                </a:solidFill>
                <a:latin typeface="CG Times"/>
                <a:ea typeface="CG Times"/>
                <a:cs typeface="CG Times"/>
                <a:sym typeface="CG Times"/>
              </a:rPr>
              <a:t>https://doi.org/10.1007/PL00008851</a:t>
            </a:r>
            <a:endParaRPr sz="2000" b="0" i="0" u="none" strike="noStrike" cap="none">
              <a:solidFill>
                <a:schemeClr val="dk1"/>
              </a:solidFill>
              <a:latin typeface="CG Times"/>
              <a:ea typeface="CG Times"/>
              <a:cs typeface="CG Times"/>
              <a:sym typeface="CG Times"/>
            </a:endParaRPr>
          </a:p>
          <a:p>
            <a:pPr marL="0" marR="0" lvl="0" indent="0" algn="l" rtl="0">
              <a:lnSpc>
                <a:spcPct val="150000"/>
              </a:lnSpc>
              <a:spcBef>
                <a:spcPts val="0"/>
              </a:spcBef>
              <a:spcAft>
                <a:spcPts val="0"/>
              </a:spcAft>
              <a:buNone/>
            </a:pPr>
            <a:r>
              <a:rPr lang="en-US" sz="2000" b="0" i="0" u="none" strike="noStrike" cap="none">
                <a:solidFill>
                  <a:schemeClr val="dk1"/>
                </a:solidFill>
                <a:latin typeface="CG Times"/>
                <a:ea typeface="CG Times"/>
                <a:cs typeface="CG Times"/>
                <a:sym typeface="CG Times"/>
              </a:rPr>
              <a:t>[6]Carter, D.O., Yellowlees, D. &amp; Tibbett, M. Naturwissenschaften (2007) 94: 12. “Cadaver decomposition in terrestrial ecosystems”, “</a:t>
            </a:r>
            <a:r>
              <a:rPr lang="en-US" sz="2000" b="0" i="0" u="sng" strike="noStrike" cap="none">
                <a:solidFill>
                  <a:schemeClr val="dk1"/>
                </a:solidFill>
                <a:latin typeface="CG Times"/>
                <a:ea typeface="CG Times"/>
                <a:cs typeface="CG Times"/>
                <a:sym typeface="CG Times"/>
              </a:rPr>
              <a:t>https://doi.org/10.1007/s00114-006-0159-1</a:t>
            </a:r>
            <a:endParaRPr sz="2000" b="0" i="0" u="none" strike="noStrike" cap="none">
              <a:solidFill>
                <a:schemeClr val="dk1"/>
              </a:solidFill>
              <a:latin typeface="CG Times"/>
              <a:ea typeface="CG Times"/>
              <a:cs typeface="CG Times"/>
              <a:sym typeface="CG Times"/>
            </a:endParaRPr>
          </a:p>
          <a:p>
            <a:pPr marL="0" marR="0" lvl="0" indent="0" algn="l" rtl="0">
              <a:lnSpc>
                <a:spcPct val="150000"/>
              </a:lnSpc>
              <a:spcBef>
                <a:spcPts val="0"/>
              </a:spcBef>
              <a:spcAft>
                <a:spcPts val="0"/>
              </a:spcAft>
              <a:buNone/>
            </a:pPr>
            <a:r>
              <a:rPr lang="en-US" sz="2000" b="0" i="0" u="none" strike="noStrike" cap="none">
                <a:solidFill>
                  <a:schemeClr val="dk1"/>
                </a:solidFill>
                <a:latin typeface="CG Times"/>
                <a:ea typeface="CG Times"/>
                <a:cs typeface="CG Times"/>
                <a:sym typeface="CG Times"/>
              </a:rPr>
              <a:t>[7] Adilah, N., and Mohd Abas. June 2015, “EFFECT OF DECOMPOSITION ON SOIL TAPHONOMY P2.”,</a:t>
            </a:r>
            <a:r>
              <a:rPr lang="en-US" sz="2000" b="0" i="0" u="sng" strike="noStrike" cap="none">
                <a:solidFill>
                  <a:schemeClr val="dk1"/>
                </a:solidFill>
                <a:latin typeface="CG Times"/>
                <a:ea typeface="CG Times"/>
                <a:cs typeface="CG Times"/>
                <a:sym typeface="CG Times"/>
              </a:rPr>
              <a:t>www.academia.edu/26064617/EFFECT_OF_DECOMPOSITION_ON_SOIL_TAPHONOMY_P2</a:t>
            </a:r>
            <a:r>
              <a:rPr lang="en-US" sz="2000" b="0" i="0" u="none" strike="noStrike" cap="none">
                <a:solidFill>
                  <a:schemeClr val="dk1"/>
                </a:solidFill>
                <a:latin typeface="CG Times"/>
                <a:ea typeface="CG Times"/>
                <a:cs typeface="CG Times"/>
                <a:sym typeface="CG Times"/>
              </a:rPr>
              <a:t>.</a:t>
            </a:r>
            <a:endParaRPr sz="2000" b="0" i="0" u="none" strike="noStrike" cap="none">
              <a:solidFill>
                <a:schemeClr val="dk1"/>
              </a:solidFill>
              <a:latin typeface="CG Times"/>
              <a:ea typeface="CG Times"/>
              <a:cs typeface="CG Times"/>
              <a:sym typeface="CG Times"/>
            </a:endParaRPr>
          </a:p>
        </p:txBody>
      </p:sp>
      <p:pic>
        <p:nvPicPr>
          <p:cNvPr id="107" name="Google Shape;107;p13"/>
          <p:cNvPicPr preferRelativeResize="0"/>
          <p:nvPr/>
        </p:nvPicPr>
        <p:blipFill rotWithShape="1">
          <a:blip r:embed="rId6">
            <a:alphaModFix/>
          </a:blip>
          <a:srcRect/>
          <a:stretch/>
        </p:blipFill>
        <p:spPr>
          <a:xfrm>
            <a:off x="1435925" y="18717000"/>
            <a:ext cx="9243455" cy="6500425"/>
          </a:xfrm>
          <a:prstGeom prst="rect">
            <a:avLst/>
          </a:prstGeom>
          <a:noFill/>
          <a:ln>
            <a:noFill/>
          </a:ln>
        </p:spPr>
      </p:pic>
      <p:sp>
        <p:nvSpPr>
          <p:cNvPr id="108" name="Google Shape;108;p13"/>
          <p:cNvSpPr txBox="1"/>
          <p:nvPr/>
        </p:nvSpPr>
        <p:spPr>
          <a:xfrm>
            <a:off x="16700825" y="13633750"/>
            <a:ext cx="9049800" cy="449700"/>
          </a:xfrm>
          <a:prstGeom prst="rect">
            <a:avLst/>
          </a:prstGeom>
          <a:noFill/>
          <a:ln>
            <a:noFill/>
          </a:ln>
        </p:spPr>
        <p:txBody>
          <a:bodyPr spcFirstLastPara="1" wrap="square" lIns="91425" tIns="91425" rIns="91425" bIns="91425" anchor="t" anchorCtr="0">
            <a:noAutofit/>
          </a:bodyPr>
          <a:lstStyle/>
          <a:p>
            <a:pPr marL="457200" marR="0" lvl="0" indent="457200" algn="l" rtl="0">
              <a:lnSpc>
                <a:spcPct val="120000"/>
              </a:lnSpc>
              <a:spcBef>
                <a:spcPts val="0"/>
              </a:spcBef>
              <a:spcAft>
                <a:spcPts val="0"/>
              </a:spcAft>
              <a:buClr>
                <a:srgbClr val="000000"/>
              </a:buClr>
              <a:buSzPts val="2000"/>
              <a:buFont typeface="Arial"/>
              <a:buNone/>
            </a:pPr>
            <a:endParaRPr sz="2000" b="1" i="0" u="none" strike="noStrike" cap="none">
              <a:solidFill>
                <a:schemeClr val="dk1"/>
              </a:solidFill>
              <a:latin typeface="CG Times"/>
              <a:ea typeface="CG Times"/>
              <a:cs typeface="CG Times"/>
              <a:sym typeface="CG Times"/>
            </a:endParaRPr>
          </a:p>
          <a:p>
            <a:pPr marL="0" marR="0" lvl="0" indent="0" algn="ctr" rtl="0">
              <a:lnSpc>
                <a:spcPct val="120000"/>
              </a:lnSpc>
              <a:spcBef>
                <a:spcPts val="0"/>
              </a:spcBef>
              <a:spcAft>
                <a:spcPts val="0"/>
              </a:spcAft>
              <a:buClr>
                <a:schemeClr val="dk1"/>
              </a:buClr>
              <a:buSzPts val="1100"/>
              <a:buFont typeface="Arial"/>
              <a:buNone/>
            </a:pPr>
            <a:r>
              <a:rPr lang="en-US" sz="1800" b="1" i="0" u="none" strike="noStrike" cap="none">
                <a:solidFill>
                  <a:schemeClr val="dk1"/>
                </a:solidFill>
                <a:latin typeface="CG Times"/>
                <a:ea typeface="CG Times"/>
                <a:cs typeface="CG Times"/>
                <a:sym typeface="CG Times"/>
              </a:rPr>
              <a:t>				Data Collection Evide</a:t>
            </a:r>
            <a:r>
              <a:rPr lang="en-US" sz="1800" b="1">
                <a:solidFill>
                  <a:schemeClr val="dk1"/>
                </a:solidFill>
                <a:latin typeface="CG Times"/>
                <a:ea typeface="CG Times"/>
                <a:cs typeface="CG Times"/>
                <a:sym typeface="CG Times"/>
              </a:rPr>
              <a:t>n</a:t>
            </a:r>
            <a:r>
              <a:rPr lang="en-US" sz="1800" b="1" i="0" u="none" strike="noStrike" cap="none">
                <a:solidFill>
                  <a:schemeClr val="dk1"/>
                </a:solidFill>
                <a:latin typeface="CG Times"/>
                <a:ea typeface="CG Times"/>
                <a:cs typeface="CG Times"/>
                <a:sym typeface="CG Times"/>
              </a:rPr>
              <a:t>ce from Plot 1A 4/24/19</a:t>
            </a:r>
            <a:r>
              <a:rPr lang="en-US" sz="2000" b="1" i="0" u="none" strike="noStrike" cap="none">
                <a:solidFill>
                  <a:schemeClr val="dk1"/>
                </a:solidFill>
                <a:latin typeface="CG Times"/>
                <a:ea typeface="CG Times"/>
                <a:cs typeface="CG Times"/>
                <a:sym typeface="CG Times"/>
              </a:rPr>
              <a:t>				</a:t>
            </a:r>
            <a:endParaRPr sz="1400" b="0" i="0" u="none" strike="noStrike" cap="none">
              <a:solidFill>
                <a:srgbClr val="000000"/>
              </a:solidFill>
              <a:latin typeface="Arial"/>
              <a:ea typeface="Arial"/>
              <a:cs typeface="Arial"/>
              <a:sym typeface="Arial"/>
            </a:endParaRPr>
          </a:p>
        </p:txBody>
      </p:sp>
      <p:sp>
        <p:nvSpPr>
          <p:cNvPr id="109" name="Google Shape;109;p13"/>
          <p:cNvSpPr txBox="1"/>
          <p:nvPr/>
        </p:nvSpPr>
        <p:spPr>
          <a:xfrm>
            <a:off x="16634102" y="23669727"/>
            <a:ext cx="10673700" cy="38568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2000"/>
              <a:buFont typeface="Arial"/>
              <a:buNone/>
            </a:pPr>
            <a:r>
              <a:rPr lang="en-US" sz="1800" i="0" u="none" strike="noStrike" cap="none">
                <a:solidFill>
                  <a:schemeClr val="dk1"/>
                </a:solidFill>
                <a:latin typeface="Times New Roman"/>
                <a:ea typeface="Times New Roman"/>
                <a:cs typeface="Times New Roman"/>
                <a:sym typeface="Times New Roman"/>
              </a:rPr>
              <a:t>Summary of evidence:</a:t>
            </a:r>
            <a:r>
              <a:rPr lang="en-US" sz="1800">
                <a:solidFill>
                  <a:schemeClr val="dk1"/>
                </a:solidFill>
                <a:latin typeface="Times New Roman"/>
                <a:ea typeface="Times New Roman"/>
                <a:cs typeface="Times New Roman"/>
                <a:sym typeface="Times New Roman"/>
              </a:rPr>
              <a:t> </a:t>
            </a:r>
            <a:endParaRPr sz="1800">
              <a:solidFill>
                <a:schemeClr val="dk1"/>
              </a:solidFill>
              <a:latin typeface="Times New Roman"/>
              <a:ea typeface="Times New Roman"/>
              <a:cs typeface="Times New Roman"/>
              <a:sym typeface="Times New Roman"/>
            </a:endParaRPr>
          </a:p>
          <a:p>
            <a:pPr marL="0" marR="0" lvl="0" indent="0" algn="l" rtl="0">
              <a:lnSpc>
                <a:spcPct val="150000"/>
              </a:lnSpc>
              <a:spcBef>
                <a:spcPts val="0"/>
              </a:spcBef>
              <a:spcAft>
                <a:spcPts val="0"/>
              </a:spcAft>
              <a:buClr>
                <a:srgbClr val="000000"/>
              </a:buClr>
              <a:buSzPts val="2000"/>
              <a:buFont typeface="Arial"/>
              <a:buNone/>
            </a:pPr>
            <a:r>
              <a:rPr lang="en-US" sz="1800">
                <a:solidFill>
                  <a:schemeClr val="dk1"/>
                </a:solidFill>
                <a:latin typeface="Times New Roman"/>
                <a:ea typeface="Times New Roman"/>
                <a:cs typeface="Times New Roman"/>
                <a:sym typeface="Times New Roman"/>
              </a:rPr>
              <a:t>Not all of our plots are pictured here, only plot 1A. We took an average of growth from the control, old head, and new head in all four of the plots. In all the new hog head plots, plant density hardly increased over time as the heads were decomposing. Figure 3a acts as an example to how the density of control plot plants goes from 100% to 140%. Not pictured is plot 1C, which had successful growth of taller grass and blooming scotch broom around the new head. Other plots that aren’t pictured experienced a greater increase of growth, especially in the grass species </a:t>
            </a:r>
            <a:r>
              <a:rPr lang="en-US" sz="1800" i="1">
                <a:solidFill>
                  <a:schemeClr val="dk1"/>
                </a:solidFill>
                <a:latin typeface="Times New Roman"/>
                <a:ea typeface="Times New Roman"/>
                <a:cs typeface="Times New Roman"/>
                <a:sym typeface="Times New Roman"/>
              </a:rPr>
              <a:t>Schedonorus arundinaceus </a:t>
            </a:r>
            <a:r>
              <a:rPr lang="en-US" sz="1800">
                <a:solidFill>
                  <a:schemeClr val="dk1"/>
                </a:solidFill>
                <a:latin typeface="Times New Roman"/>
                <a:ea typeface="Times New Roman"/>
                <a:cs typeface="Times New Roman"/>
                <a:sym typeface="Times New Roman"/>
              </a:rPr>
              <a:t>and </a:t>
            </a:r>
            <a:r>
              <a:rPr lang="en-US" sz="1800" i="1">
                <a:solidFill>
                  <a:schemeClr val="dk1"/>
                </a:solidFill>
                <a:latin typeface="Times New Roman"/>
                <a:ea typeface="Times New Roman"/>
                <a:cs typeface="Times New Roman"/>
                <a:sym typeface="Times New Roman"/>
              </a:rPr>
              <a:t>Bromus rigidus.</a:t>
            </a:r>
            <a:endParaRPr sz="1800">
              <a:solidFill>
                <a:schemeClr val="dk1"/>
              </a:solidFill>
              <a:latin typeface="Times New Roman"/>
              <a:ea typeface="Times New Roman"/>
              <a:cs typeface="Times New Roman"/>
              <a:sym typeface="Times New Roman"/>
            </a:endParaRPr>
          </a:p>
          <a:p>
            <a:pPr marL="0" marR="0" lvl="0" indent="0" algn="l" rtl="0">
              <a:lnSpc>
                <a:spcPct val="150000"/>
              </a:lnSpc>
              <a:spcBef>
                <a:spcPts val="0"/>
              </a:spcBef>
              <a:spcAft>
                <a:spcPts val="0"/>
              </a:spcAft>
              <a:buClr>
                <a:srgbClr val="000000"/>
              </a:buClr>
              <a:buSzPts val="2000"/>
              <a:buFont typeface="Arial"/>
              <a:buNone/>
            </a:pPr>
            <a:endParaRPr sz="1800" b="0" i="0" u="none" strike="noStrike" cap="none">
              <a:solidFill>
                <a:schemeClr val="dk1"/>
              </a:solidFill>
              <a:latin typeface="CG Times"/>
              <a:ea typeface="CG Times"/>
              <a:cs typeface="CG Times"/>
              <a:sym typeface="CG Times"/>
            </a:endParaRPr>
          </a:p>
          <a:p>
            <a:pPr marL="0" marR="0" lvl="0" indent="0" algn="l" rtl="0">
              <a:lnSpc>
                <a:spcPct val="200000"/>
              </a:lnSpc>
              <a:spcBef>
                <a:spcPts val="0"/>
              </a:spcBef>
              <a:spcAft>
                <a:spcPts val="0"/>
              </a:spcAft>
              <a:buClr>
                <a:srgbClr val="000000"/>
              </a:buClr>
              <a:buSzPts val="2000"/>
              <a:buFont typeface="Arial"/>
              <a:buNone/>
            </a:pPr>
            <a:r>
              <a:rPr lang="en-US" sz="2000" b="0" i="0" u="none" strike="noStrike" cap="none">
                <a:solidFill>
                  <a:schemeClr val="dk1"/>
                </a:solidFill>
                <a:latin typeface="CG Times"/>
                <a:ea typeface="CG Times"/>
                <a:cs typeface="CG Times"/>
                <a:sym typeface="CG Times"/>
              </a:rPr>
              <a:t>	</a:t>
            </a:r>
            <a:endParaRPr sz="2000" b="0" i="0" u="none" strike="noStrike" cap="none">
              <a:solidFill>
                <a:schemeClr val="dk1"/>
              </a:solidFill>
              <a:latin typeface="CG Times"/>
              <a:ea typeface="CG Times"/>
              <a:cs typeface="CG Times"/>
              <a:sym typeface="CG Times"/>
            </a:endParaRPr>
          </a:p>
          <a:p>
            <a:pPr marL="0" marR="0" lvl="0" indent="0" algn="l" rtl="0">
              <a:lnSpc>
                <a:spcPct val="200000"/>
              </a:lnSpc>
              <a:spcBef>
                <a:spcPts val="0"/>
              </a:spcBef>
              <a:spcAft>
                <a:spcPts val="0"/>
              </a:spcAft>
              <a:buClr>
                <a:srgbClr val="000000"/>
              </a:buClr>
              <a:buSzPts val="2000"/>
              <a:buFont typeface="Arial"/>
              <a:buNone/>
            </a:pPr>
            <a:endParaRPr sz="2000" b="0" i="0" u="none" strike="noStrike" cap="none">
              <a:solidFill>
                <a:schemeClr val="dk1"/>
              </a:solidFill>
              <a:latin typeface="CG Times"/>
              <a:ea typeface="CG Times"/>
              <a:cs typeface="CG Times"/>
              <a:sym typeface="CG Times"/>
            </a:endParaRPr>
          </a:p>
          <a:p>
            <a:pPr marL="0" marR="0" lvl="0" indent="0" algn="l" rtl="0">
              <a:lnSpc>
                <a:spcPct val="200000"/>
              </a:lnSpc>
              <a:spcBef>
                <a:spcPts val="0"/>
              </a:spcBef>
              <a:spcAft>
                <a:spcPts val="0"/>
              </a:spcAft>
              <a:buClr>
                <a:schemeClr val="dk1"/>
              </a:buClr>
              <a:buSzPts val="1100"/>
              <a:buFont typeface="Arial"/>
              <a:buNone/>
            </a:pPr>
            <a:endParaRPr sz="1400" b="0" i="0" u="none" strike="noStrike" cap="none">
              <a:solidFill>
                <a:srgbClr val="000000"/>
              </a:solidFill>
              <a:latin typeface="Arial"/>
              <a:ea typeface="Arial"/>
              <a:cs typeface="Arial"/>
              <a:sym typeface="Arial"/>
            </a:endParaRPr>
          </a:p>
        </p:txBody>
      </p:sp>
      <p:pic>
        <p:nvPicPr>
          <p:cNvPr id="110" name="Google Shape;110;p13"/>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6700823" y="14409244"/>
            <a:ext cx="2981324" cy="2886076"/>
          </a:xfrm>
          <a:prstGeom prst="rect">
            <a:avLst/>
          </a:prstGeom>
          <a:noFill/>
          <a:ln>
            <a:noFill/>
          </a:ln>
        </p:spPr>
      </p:pic>
      <p:pic>
        <p:nvPicPr>
          <p:cNvPr id="111" name="Google Shape;111;p13"/>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9744598" y="14394969"/>
            <a:ext cx="2962276" cy="2914648"/>
          </a:xfrm>
          <a:prstGeom prst="rect">
            <a:avLst/>
          </a:prstGeom>
          <a:noFill/>
          <a:ln>
            <a:noFill/>
          </a:ln>
        </p:spPr>
      </p:pic>
      <p:pic>
        <p:nvPicPr>
          <p:cNvPr id="112" name="Google Shape;112;p13"/>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22769320" y="14404997"/>
            <a:ext cx="2981324" cy="2894596"/>
          </a:xfrm>
          <a:prstGeom prst="rect">
            <a:avLst/>
          </a:prstGeom>
          <a:noFill/>
          <a:ln>
            <a:noFill/>
          </a:ln>
        </p:spPr>
      </p:pic>
      <p:graphicFrame>
        <p:nvGraphicFramePr>
          <p:cNvPr id="113" name="Google Shape;113;p13"/>
          <p:cNvGraphicFramePr/>
          <p:nvPr/>
        </p:nvGraphicFramePr>
        <p:xfrm>
          <a:off x="16700783" y="17325811"/>
          <a:ext cx="9049900" cy="1813200"/>
        </p:xfrm>
        <a:graphic>
          <a:graphicData uri="http://schemas.openxmlformats.org/drawingml/2006/table">
            <a:tbl>
              <a:tblPr>
                <a:noFill/>
              </a:tblPr>
              <a:tblGrid>
                <a:gridCol w="2961000">
                  <a:extLst>
                    <a:ext uri="{9D8B030D-6E8A-4147-A177-3AD203B41FA5}">
                      <a16:colId xmlns:a16="http://schemas.microsoft.com/office/drawing/2014/main" val="20000"/>
                    </a:ext>
                  </a:extLst>
                </a:gridCol>
                <a:gridCol w="3044450">
                  <a:extLst>
                    <a:ext uri="{9D8B030D-6E8A-4147-A177-3AD203B41FA5}">
                      <a16:colId xmlns:a16="http://schemas.microsoft.com/office/drawing/2014/main" val="20001"/>
                    </a:ext>
                  </a:extLst>
                </a:gridCol>
                <a:gridCol w="3044450">
                  <a:extLst>
                    <a:ext uri="{9D8B030D-6E8A-4147-A177-3AD203B41FA5}">
                      <a16:colId xmlns:a16="http://schemas.microsoft.com/office/drawing/2014/main" val="20002"/>
                    </a:ext>
                  </a:extLst>
                </a:gridCol>
              </a:tblGrid>
              <a:tr h="1813200">
                <a:tc>
                  <a:txBody>
                    <a:bodyPr/>
                    <a:lstStyle/>
                    <a:p>
                      <a:pPr marL="0" marR="0" lvl="0" indent="0" algn="l" rtl="0">
                        <a:lnSpc>
                          <a:spcPct val="120000"/>
                        </a:lnSpc>
                        <a:spcBef>
                          <a:spcPts val="0"/>
                        </a:spcBef>
                        <a:spcAft>
                          <a:spcPts val="0"/>
                        </a:spcAft>
                        <a:buClr>
                          <a:srgbClr val="000000"/>
                        </a:buClr>
                        <a:buSzPts val="1600"/>
                        <a:buFont typeface="Arial"/>
                        <a:buNone/>
                      </a:pPr>
                      <a:r>
                        <a:rPr lang="en-US" sz="1200" u="none" strike="noStrike" cap="none">
                          <a:latin typeface="Times New Roman"/>
                          <a:ea typeface="Times New Roman"/>
                          <a:cs typeface="Times New Roman"/>
                          <a:sym typeface="Times New Roman"/>
                        </a:rPr>
                        <a:t>Fig. </a:t>
                      </a:r>
                      <a:r>
                        <a:rPr lang="en-US" sz="1200">
                          <a:latin typeface="Times New Roman"/>
                          <a:ea typeface="Times New Roman"/>
                          <a:cs typeface="Times New Roman"/>
                          <a:sym typeface="Times New Roman"/>
                        </a:rPr>
                        <a:t>2</a:t>
                      </a:r>
                      <a:r>
                        <a:rPr lang="en-US" sz="1200" u="none" strike="noStrike" cap="none">
                          <a:latin typeface="Times New Roman"/>
                          <a:ea typeface="Times New Roman"/>
                          <a:cs typeface="Times New Roman"/>
                          <a:sym typeface="Times New Roman"/>
                        </a:rPr>
                        <a:t>a) Increase in the amount of </a:t>
                      </a:r>
                      <a:r>
                        <a:rPr lang="en-US" sz="1200" i="1" u="none" strike="noStrike" cap="none">
                          <a:latin typeface="Times New Roman"/>
                          <a:ea typeface="Times New Roman"/>
                          <a:cs typeface="Times New Roman"/>
                          <a:sym typeface="Times New Roman"/>
                        </a:rPr>
                        <a:t>Schedonorus arundinaceus </a:t>
                      </a:r>
                      <a:r>
                        <a:rPr lang="en-US" sz="1200" u="none" strike="noStrike" cap="none">
                          <a:latin typeface="Times New Roman"/>
                          <a:ea typeface="Times New Roman"/>
                          <a:cs typeface="Times New Roman"/>
                          <a:sym typeface="Times New Roman"/>
                        </a:rPr>
                        <a:t>and </a:t>
                      </a:r>
                      <a:r>
                        <a:rPr lang="en-US" sz="1200" i="1" u="none" strike="noStrike" cap="none">
                          <a:latin typeface="Times New Roman"/>
                          <a:ea typeface="Times New Roman"/>
                          <a:cs typeface="Times New Roman"/>
                          <a:sym typeface="Times New Roman"/>
                        </a:rPr>
                        <a:t>Bromus rigidus </a:t>
                      </a:r>
                      <a:r>
                        <a:rPr lang="en-US" sz="1200" u="none" strike="noStrike" cap="none">
                          <a:latin typeface="Times New Roman"/>
                          <a:ea typeface="Times New Roman"/>
                          <a:cs typeface="Times New Roman"/>
                          <a:sym typeface="Times New Roman"/>
                        </a:rPr>
                        <a:t>growing compared to week 1. Grass is tall and abundant, but not dense. An average growth of about 100% increase from we</a:t>
                      </a:r>
                      <a:r>
                        <a:rPr lang="en-US" sz="1200">
                          <a:latin typeface="Times New Roman"/>
                          <a:ea typeface="Times New Roman"/>
                          <a:cs typeface="Times New Roman"/>
                          <a:sym typeface="Times New Roman"/>
                        </a:rPr>
                        <a:t>e</a:t>
                      </a:r>
                      <a:r>
                        <a:rPr lang="en-US" sz="1200" u="none" strike="noStrike" cap="none">
                          <a:latin typeface="Times New Roman"/>
                          <a:ea typeface="Times New Roman"/>
                          <a:cs typeface="Times New Roman"/>
                          <a:sym typeface="Times New Roman"/>
                        </a:rPr>
                        <a:t>k one.</a:t>
                      </a:r>
                      <a:endParaRPr sz="1200" u="none" strike="noStrike" cap="none">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20000"/>
                        </a:lnSpc>
                        <a:spcBef>
                          <a:spcPts val="0"/>
                        </a:spcBef>
                        <a:spcAft>
                          <a:spcPts val="0"/>
                        </a:spcAft>
                        <a:buClr>
                          <a:srgbClr val="000000"/>
                        </a:buClr>
                        <a:buSzPts val="1600"/>
                        <a:buFont typeface="Arial"/>
                        <a:buNone/>
                      </a:pPr>
                      <a:r>
                        <a:rPr lang="en-US" sz="1200" u="none" strike="noStrike" cap="none">
                          <a:latin typeface="Times New Roman"/>
                          <a:ea typeface="Times New Roman"/>
                          <a:cs typeface="Times New Roman"/>
                          <a:sym typeface="Times New Roman"/>
                        </a:rPr>
                        <a:t>Fig. </a:t>
                      </a:r>
                      <a:r>
                        <a:rPr lang="en-US" sz="1200">
                          <a:latin typeface="Times New Roman"/>
                          <a:ea typeface="Times New Roman"/>
                          <a:cs typeface="Times New Roman"/>
                          <a:sym typeface="Times New Roman"/>
                        </a:rPr>
                        <a:t>2</a:t>
                      </a:r>
                      <a:r>
                        <a:rPr lang="en-US" sz="1200" u="none" strike="noStrike" cap="none">
                          <a:latin typeface="Times New Roman"/>
                          <a:ea typeface="Times New Roman"/>
                          <a:cs typeface="Times New Roman"/>
                          <a:sym typeface="Times New Roman"/>
                        </a:rPr>
                        <a:t>b) Fatty sludge still appears to be inhibiting growth around the area where the sludge remains. The patches of grass that are present are </a:t>
                      </a:r>
                      <a:r>
                        <a:rPr lang="en-US" sz="1200">
                          <a:solidFill>
                            <a:schemeClr val="dk1"/>
                          </a:solidFill>
                          <a:latin typeface="Times New Roman"/>
                          <a:ea typeface="Times New Roman"/>
                          <a:cs typeface="Times New Roman"/>
                          <a:sym typeface="Times New Roman"/>
                        </a:rPr>
                        <a:t>more </a:t>
                      </a:r>
                      <a:r>
                        <a:rPr lang="en-US" sz="1200" u="none" strike="noStrike" cap="none">
                          <a:latin typeface="Times New Roman"/>
                          <a:ea typeface="Times New Roman"/>
                          <a:cs typeface="Times New Roman"/>
                          <a:sym typeface="Times New Roman"/>
                        </a:rPr>
                        <a:t>dense and</a:t>
                      </a:r>
                      <a:r>
                        <a:rPr lang="en-US" sz="1200">
                          <a:latin typeface="Times New Roman"/>
                          <a:ea typeface="Times New Roman"/>
                          <a:cs typeface="Times New Roman"/>
                          <a:sym typeface="Times New Roman"/>
                        </a:rPr>
                        <a:t> </a:t>
                      </a:r>
                      <a:r>
                        <a:rPr lang="en-US" sz="1200" u="none" strike="noStrike" cap="none">
                          <a:latin typeface="Times New Roman"/>
                          <a:ea typeface="Times New Roman"/>
                          <a:cs typeface="Times New Roman"/>
                          <a:sym typeface="Times New Roman"/>
                        </a:rPr>
                        <a:t>green. Weed growth also appears to be greater so far. An average of about 75% increase from we</a:t>
                      </a:r>
                      <a:r>
                        <a:rPr lang="en-US" sz="1200">
                          <a:latin typeface="Times New Roman"/>
                          <a:ea typeface="Times New Roman"/>
                          <a:cs typeface="Times New Roman"/>
                          <a:sym typeface="Times New Roman"/>
                        </a:rPr>
                        <a:t>e</a:t>
                      </a:r>
                      <a:r>
                        <a:rPr lang="en-US" sz="1200" u="none" strike="noStrike" cap="none">
                          <a:latin typeface="Times New Roman"/>
                          <a:ea typeface="Times New Roman"/>
                          <a:cs typeface="Times New Roman"/>
                          <a:sym typeface="Times New Roman"/>
                        </a:rPr>
                        <a:t>k one.</a:t>
                      </a:r>
                      <a:endParaRPr sz="1200" u="none" strike="noStrike" cap="none">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20000"/>
                        </a:lnSpc>
                        <a:spcBef>
                          <a:spcPts val="0"/>
                        </a:spcBef>
                        <a:spcAft>
                          <a:spcPts val="0"/>
                        </a:spcAft>
                        <a:buClr>
                          <a:schemeClr val="dk1"/>
                        </a:buClr>
                        <a:buSzPts val="1100"/>
                        <a:buFont typeface="Arial"/>
                        <a:buNone/>
                      </a:pPr>
                      <a:r>
                        <a:rPr lang="en-US" sz="1200">
                          <a:solidFill>
                            <a:schemeClr val="dk1"/>
                          </a:solidFill>
                          <a:latin typeface="Times New Roman"/>
                          <a:ea typeface="Times New Roman"/>
                          <a:cs typeface="Times New Roman"/>
                          <a:sym typeface="Times New Roman"/>
                        </a:rPr>
                        <a:t>Fig. 2c) A fresh hog head was added to compare how spring weather will affect the decay and availability of nutrients, to the old heads that were out over winter.</a:t>
                      </a:r>
                      <a:endParaRPr sz="1200" u="none" strike="noStrike" cap="none">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114" name="Google Shape;114;p13"/>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16700825" y="19655173"/>
            <a:ext cx="3046350" cy="2984802"/>
          </a:xfrm>
          <a:prstGeom prst="rect">
            <a:avLst/>
          </a:prstGeom>
          <a:noFill/>
          <a:ln>
            <a:noFill/>
          </a:ln>
        </p:spPr>
      </p:pic>
      <p:pic>
        <p:nvPicPr>
          <p:cNvPr id="115" name="Google Shape;115;p13"/>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rot="5400000">
            <a:off x="19744592" y="19643738"/>
            <a:ext cx="2962276" cy="3003137"/>
          </a:xfrm>
          <a:prstGeom prst="rect">
            <a:avLst/>
          </a:prstGeom>
          <a:noFill/>
          <a:ln>
            <a:noFill/>
          </a:ln>
        </p:spPr>
      </p:pic>
      <p:pic>
        <p:nvPicPr>
          <p:cNvPr id="116" name="Google Shape;116;p13"/>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rot="5400000">
            <a:off x="22747586" y="19651334"/>
            <a:ext cx="2990526" cy="2992493"/>
          </a:xfrm>
          <a:prstGeom prst="rect">
            <a:avLst/>
          </a:prstGeom>
          <a:noFill/>
          <a:ln>
            <a:noFill/>
          </a:ln>
        </p:spPr>
      </p:pic>
      <p:graphicFrame>
        <p:nvGraphicFramePr>
          <p:cNvPr id="117" name="Google Shape;117;p13"/>
          <p:cNvGraphicFramePr/>
          <p:nvPr/>
        </p:nvGraphicFramePr>
        <p:xfrm>
          <a:off x="16700825" y="22639977"/>
          <a:ext cx="9049875" cy="1016225"/>
        </p:xfrm>
        <a:graphic>
          <a:graphicData uri="http://schemas.openxmlformats.org/drawingml/2006/table">
            <a:tbl>
              <a:tblPr>
                <a:noFill/>
              </a:tblPr>
              <a:tblGrid>
                <a:gridCol w="3016625">
                  <a:extLst>
                    <a:ext uri="{9D8B030D-6E8A-4147-A177-3AD203B41FA5}">
                      <a16:colId xmlns:a16="http://schemas.microsoft.com/office/drawing/2014/main" val="20000"/>
                    </a:ext>
                  </a:extLst>
                </a:gridCol>
                <a:gridCol w="3016625">
                  <a:extLst>
                    <a:ext uri="{9D8B030D-6E8A-4147-A177-3AD203B41FA5}">
                      <a16:colId xmlns:a16="http://schemas.microsoft.com/office/drawing/2014/main" val="20001"/>
                    </a:ext>
                  </a:extLst>
                </a:gridCol>
                <a:gridCol w="3016625">
                  <a:extLst>
                    <a:ext uri="{9D8B030D-6E8A-4147-A177-3AD203B41FA5}">
                      <a16:colId xmlns:a16="http://schemas.microsoft.com/office/drawing/2014/main" val="20002"/>
                    </a:ext>
                  </a:extLst>
                </a:gridCol>
              </a:tblGrid>
              <a:tr h="1016225">
                <a:tc>
                  <a:txBody>
                    <a:bodyPr/>
                    <a:lstStyle/>
                    <a:p>
                      <a:pPr marL="0" marR="0" lvl="0" indent="0" algn="l" rtl="0">
                        <a:lnSpc>
                          <a:spcPct val="100000"/>
                        </a:lnSpc>
                        <a:spcBef>
                          <a:spcPts val="0"/>
                        </a:spcBef>
                        <a:spcAft>
                          <a:spcPts val="0"/>
                        </a:spcAft>
                        <a:buClr>
                          <a:srgbClr val="000000"/>
                        </a:buClr>
                        <a:buSzPts val="1800"/>
                        <a:buFont typeface="Arial"/>
                        <a:buNone/>
                      </a:pPr>
                      <a:r>
                        <a:rPr lang="en-US" u="none" strike="noStrike" cap="none">
                          <a:latin typeface="Times New Roman"/>
                          <a:ea typeface="Times New Roman"/>
                          <a:cs typeface="Times New Roman"/>
                          <a:sym typeface="Times New Roman"/>
                        </a:rPr>
                        <a:t>Fig. </a:t>
                      </a:r>
                      <a:r>
                        <a:rPr lang="en-US">
                          <a:latin typeface="Times New Roman"/>
                          <a:ea typeface="Times New Roman"/>
                          <a:cs typeface="Times New Roman"/>
                          <a:sym typeface="Times New Roman"/>
                        </a:rPr>
                        <a:t>3</a:t>
                      </a:r>
                      <a:r>
                        <a:rPr lang="en-US" u="none" strike="noStrike" cap="none">
                          <a:latin typeface="Times New Roman"/>
                          <a:ea typeface="Times New Roman"/>
                          <a:cs typeface="Times New Roman"/>
                          <a:sym typeface="Times New Roman"/>
                        </a:rPr>
                        <a:t>a) Rain resumed and weather cooled back down to mid 60°F. Plant growth compared to week one was about 140%. </a:t>
                      </a:r>
                      <a:endParaRPr u="none" strike="noStrike" cap="none">
                        <a:latin typeface="Times New Roman"/>
                        <a:ea typeface="Times New Roman"/>
                        <a:cs typeface="Times New Roman"/>
                        <a:sym typeface="Times New Roman"/>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1800"/>
                        <a:buFont typeface="Arial"/>
                        <a:buNone/>
                      </a:pPr>
                      <a:r>
                        <a:rPr lang="en-US" u="none" strike="noStrike" cap="none">
                          <a:latin typeface="Times New Roman"/>
                          <a:ea typeface="Times New Roman"/>
                          <a:cs typeface="Times New Roman"/>
                          <a:sym typeface="Times New Roman"/>
                        </a:rPr>
                        <a:t>Fig. </a:t>
                      </a:r>
                      <a:r>
                        <a:rPr lang="en-US">
                          <a:latin typeface="Times New Roman"/>
                          <a:ea typeface="Times New Roman"/>
                          <a:cs typeface="Times New Roman"/>
                          <a:sym typeface="Times New Roman"/>
                        </a:rPr>
                        <a:t>3</a:t>
                      </a:r>
                      <a:r>
                        <a:rPr lang="en-US" u="none" strike="noStrike" cap="none">
                          <a:latin typeface="Times New Roman"/>
                          <a:ea typeface="Times New Roman"/>
                          <a:cs typeface="Times New Roman"/>
                          <a:sym typeface="Times New Roman"/>
                        </a:rPr>
                        <a:t>b) Plant growth has increased to about 125% compared to week one</a:t>
                      </a:r>
                      <a:r>
                        <a:rPr lang="en-US">
                          <a:latin typeface="Times New Roman"/>
                          <a:ea typeface="Times New Roman"/>
                          <a:cs typeface="Times New Roman"/>
                          <a:sym typeface="Times New Roman"/>
                        </a:rPr>
                        <a:t>.</a:t>
                      </a:r>
                      <a:r>
                        <a:rPr lang="en-US" u="none" strike="noStrike" cap="none">
                          <a:latin typeface="Times New Roman"/>
                          <a:ea typeface="Times New Roman"/>
                          <a:cs typeface="Times New Roman"/>
                          <a:sym typeface="Times New Roman"/>
                        </a:rPr>
                        <a:t> </a:t>
                      </a:r>
                      <a:endParaRPr u="none" strike="noStrike" cap="none">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Clr>
                          <a:schemeClr val="dk1"/>
                        </a:buClr>
                        <a:buSzPts val="1100"/>
                        <a:buFont typeface="Arial"/>
                        <a:buNone/>
                      </a:pPr>
                      <a:r>
                        <a:rPr lang="en-US">
                          <a:solidFill>
                            <a:schemeClr val="dk1"/>
                          </a:solidFill>
                          <a:latin typeface="Times New Roman"/>
                          <a:ea typeface="Times New Roman"/>
                          <a:cs typeface="Times New Roman"/>
                          <a:sym typeface="Times New Roman"/>
                        </a:rPr>
                        <a:t>Fig. 3c) Plants have began to grow again around edge of plot. </a:t>
                      </a:r>
                      <a:endParaRPr u="none" strike="noStrike" cap="none">
                        <a:latin typeface="Times New Roman"/>
                        <a:ea typeface="Times New Roman"/>
                        <a:cs typeface="Times New Roman"/>
                        <a:sym typeface="Times New Roman"/>
                      </a:endParaRPr>
                    </a:p>
                  </a:txBody>
                  <a:tcPr marL="63500" marR="63500" marT="63500" marB="63500"/>
                </a:tc>
                <a:extLst>
                  <a:ext uri="{0D108BD9-81ED-4DB2-BD59-A6C34878D82A}">
                    <a16:rowId xmlns:a16="http://schemas.microsoft.com/office/drawing/2014/main" val="10000"/>
                  </a:ext>
                </a:extLst>
              </a:tr>
            </a:tbl>
          </a:graphicData>
        </a:graphic>
      </p:graphicFrame>
      <p:sp>
        <p:nvSpPr>
          <p:cNvPr id="118" name="Google Shape;118;p13"/>
          <p:cNvSpPr txBox="1"/>
          <p:nvPr/>
        </p:nvSpPr>
        <p:spPr>
          <a:xfrm>
            <a:off x="16343281" y="19169500"/>
            <a:ext cx="10316400" cy="5418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US" sz="1800" b="1" i="0" u="none" strike="noStrike" cap="none">
                <a:solidFill>
                  <a:schemeClr val="dk1"/>
                </a:solidFill>
                <a:latin typeface="CG Times"/>
                <a:ea typeface="CG Times"/>
                <a:cs typeface="CG Times"/>
                <a:sym typeface="CG Times"/>
              </a:rPr>
              <a:t>Data Collection Evidence from </a:t>
            </a:r>
            <a:r>
              <a:rPr lang="en-US" sz="1800" b="1">
                <a:solidFill>
                  <a:schemeClr val="dk1"/>
                </a:solidFill>
                <a:latin typeface="CG Times"/>
                <a:ea typeface="CG Times"/>
                <a:cs typeface="CG Times"/>
                <a:sym typeface="CG Times"/>
              </a:rPr>
              <a:t>the same plot 4 weeks later:</a:t>
            </a:r>
            <a:r>
              <a:rPr lang="en-US" sz="1800" b="1" i="0" u="none" strike="noStrike" cap="none">
                <a:solidFill>
                  <a:schemeClr val="dk1"/>
                </a:solidFill>
                <a:latin typeface="CG Times"/>
                <a:ea typeface="CG Times"/>
                <a:cs typeface="CG Times"/>
                <a:sym typeface="CG Times"/>
              </a:rPr>
              <a:t> Wednesday May 15th </a:t>
            </a:r>
            <a:endParaRPr sz="1800" b="0" i="0" u="none" strike="noStrike" cap="none">
              <a:solidFill>
                <a:srgbClr val="000000"/>
              </a:solidFill>
              <a:latin typeface="CG Times"/>
              <a:ea typeface="CG Times"/>
              <a:cs typeface="CG Times"/>
              <a:sym typeface="CG Times"/>
            </a:endParaRPr>
          </a:p>
        </p:txBody>
      </p:sp>
      <p:sp>
        <p:nvSpPr>
          <p:cNvPr id="119" name="Google Shape;119;p13"/>
          <p:cNvSpPr txBox="1"/>
          <p:nvPr/>
        </p:nvSpPr>
        <p:spPr>
          <a:xfrm>
            <a:off x="10850575" y="18670750"/>
            <a:ext cx="3046200" cy="153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alibri"/>
                <a:ea typeface="Calibri"/>
                <a:cs typeface="Calibri"/>
                <a:sym typeface="Calibri"/>
              </a:rPr>
              <a:t>The taphonomy lab was placed in an area with heaping bushes of </a:t>
            </a:r>
            <a:r>
              <a:rPr lang="en-US" i="1">
                <a:latin typeface="Calibri"/>
                <a:ea typeface="Calibri"/>
                <a:cs typeface="Calibri"/>
                <a:sym typeface="Calibri"/>
              </a:rPr>
              <a:t>Cytisis scoparious </a:t>
            </a:r>
            <a:r>
              <a:rPr lang="en-US">
                <a:latin typeface="Calibri"/>
                <a:ea typeface="Calibri"/>
                <a:cs typeface="Calibri"/>
                <a:sym typeface="Calibri"/>
              </a:rPr>
              <a:t>and</a:t>
            </a:r>
            <a:r>
              <a:rPr lang="en-US" i="1">
                <a:latin typeface="Calibri"/>
                <a:ea typeface="Calibri"/>
                <a:cs typeface="Calibri"/>
                <a:sym typeface="Calibri"/>
              </a:rPr>
              <a:t> Rubus urcinus. </a:t>
            </a:r>
            <a:r>
              <a:rPr lang="en-US">
                <a:latin typeface="Calibri"/>
                <a:ea typeface="Calibri"/>
                <a:cs typeface="Calibri"/>
                <a:sym typeface="Calibri"/>
              </a:rPr>
              <a:t>This space holds a lot of vegetative diversity, the species include:</a:t>
            </a:r>
            <a:endParaRPr>
              <a:latin typeface="Calibri"/>
              <a:ea typeface="Calibri"/>
              <a:cs typeface="Calibri"/>
              <a:sym typeface="Calibri"/>
            </a:endParaRPr>
          </a:p>
        </p:txBody>
      </p:sp>
      <p:sp>
        <p:nvSpPr>
          <p:cNvPr id="120" name="Google Shape;120;p13"/>
          <p:cNvSpPr txBox="1"/>
          <p:nvPr/>
        </p:nvSpPr>
        <p:spPr>
          <a:xfrm>
            <a:off x="9448800" y="21183600"/>
            <a:ext cx="4508700" cy="468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graphicFrame>
        <p:nvGraphicFramePr>
          <p:cNvPr id="121" name="Google Shape;121;p13"/>
          <p:cNvGraphicFramePr/>
          <p:nvPr/>
        </p:nvGraphicFramePr>
        <p:xfrm>
          <a:off x="10811650" y="19846988"/>
          <a:ext cx="3124050" cy="5547360"/>
        </p:xfrm>
        <a:graphic>
          <a:graphicData uri="http://schemas.openxmlformats.org/drawingml/2006/table">
            <a:tbl>
              <a:tblPr bandRow="1">
                <a:noFill/>
              </a:tblPr>
              <a:tblGrid>
                <a:gridCol w="1290325">
                  <a:extLst>
                    <a:ext uri="{9D8B030D-6E8A-4147-A177-3AD203B41FA5}">
                      <a16:colId xmlns:a16="http://schemas.microsoft.com/office/drawing/2014/main" val="20000"/>
                    </a:ext>
                  </a:extLst>
                </a:gridCol>
                <a:gridCol w="1833725">
                  <a:extLst>
                    <a:ext uri="{9D8B030D-6E8A-4147-A177-3AD203B41FA5}">
                      <a16:colId xmlns:a16="http://schemas.microsoft.com/office/drawing/2014/main" val="20001"/>
                    </a:ext>
                  </a:extLst>
                </a:gridCol>
              </a:tblGrid>
              <a:tr h="43350">
                <a:tc>
                  <a:txBody>
                    <a:bodyPr/>
                    <a:lstStyle/>
                    <a:p>
                      <a:pPr marL="0" lvl="0" indent="0" algn="l" rtl="0">
                        <a:spcBef>
                          <a:spcPts val="0"/>
                        </a:spcBef>
                        <a:spcAft>
                          <a:spcPts val="0"/>
                        </a:spcAft>
                        <a:buNone/>
                      </a:pPr>
                      <a:r>
                        <a:rPr lang="en-US">
                          <a:latin typeface="Calibri"/>
                          <a:ea typeface="Calibri"/>
                          <a:cs typeface="Calibri"/>
                          <a:sym typeface="Calibri"/>
                        </a:rPr>
                        <a:t>Species</a:t>
                      </a:r>
                      <a:endParaRPr>
                        <a:latin typeface="Calibri"/>
                        <a:ea typeface="Calibri"/>
                        <a:cs typeface="Calibri"/>
                        <a:sym typeface="Calibri"/>
                      </a:endParaRPr>
                    </a:p>
                  </a:txBody>
                  <a:tcPr marL="68575" marR="68575" marT="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a:latin typeface="Calibri"/>
                          <a:ea typeface="Calibri"/>
                          <a:cs typeface="Calibri"/>
                          <a:sym typeface="Calibri"/>
                        </a:rPr>
                        <a:t>Common Name</a:t>
                      </a:r>
                      <a:endParaRPr>
                        <a:latin typeface="Calibri"/>
                        <a:ea typeface="Calibri"/>
                        <a:cs typeface="Calibri"/>
                        <a:sym typeface="Calibri"/>
                      </a:endParaRPr>
                    </a:p>
                  </a:txBody>
                  <a:tcPr marL="68575" marR="68575" marT="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US" i="1">
                          <a:latin typeface="Calibri"/>
                          <a:ea typeface="Calibri"/>
                          <a:cs typeface="Calibri"/>
                          <a:sym typeface="Calibri"/>
                        </a:rPr>
                        <a:t>Cytisus scoparius</a:t>
                      </a:r>
                      <a:endParaRPr i="1">
                        <a:latin typeface="Calibri"/>
                        <a:ea typeface="Calibri"/>
                        <a:cs typeface="Calibri"/>
                        <a:sym typeface="Calibri"/>
                      </a:endParaRPr>
                    </a:p>
                  </a:txBody>
                  <a:tcPr marL="68575" marR="68575" marT="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a:latin typeface="Calibri"/>
                          <a:ea typeface="Calibri"/>
                          <a:cs typeface="Calibri"/>
                          <a:sym typeface="Calibri"/>
                        </a:rPr>
                        <a:t>Scott’s broom</a:t>
                      </a:r>
                      <a:endParaRPr>
                        <a:latin typeface="Calibri"/>
                        <a:ea typeface="Calibri"/>
                        <a:cs typeface="Calibri"/>
                        <a:sym typeface="Calibri"/>
                      </a:endParaRPr>
                    </a:p>
                  </a:txBody>
                  <a:tcPr marL="68575" marR="68575" marT="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3350">
                <a:tc>
                  <a:txBody>
                    <a:bodyPr/>
                    <a:lstStyle/>
                    <a:p>
                      <a:pPr marL="0" lvl="0" indent="0" algn="l" rtl="0">
                        <a:spcBef>
                          <a:spcPts val="0"/>
                        </a:spcBef>
                        <a:spcAft>
                          <a:spcPts val="0"/>
                        </a:spcAft>
                        <a:buNone/>
                      </a:pPr>
                      <a:r>
                        <a:rPr lang="en-US" i="1">
                          <a:latin typeface="Calibri"/>
                          <a:ea typeface="Calibri"/>
                          <a:cs typeface="Calibri"/>
                          <a:sym typeface="Calibri"/>
                        </a:rPr>
                        <a:t>Rubus armeniacus</a:t>
                      </a:r>
                      <a:endParaRPr i="1">
                        <a:latin typeface="Calibri"/>
                        <a:ea typeface="Calibri"/>
                        <a:cs typeface="Calibri"/>
                        <a:sym typeface="Calibri"/>
                      </a:endParaRPr>
                    </a:p>
                  </a:txBody>
                  <a:tcPr marL="68575" marR="68575" marT="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a:latin typeface="Calibri"/>
                          <a:ea typeface="Calibri"/>
                          <a:cs typeface="Calibri"/>
                          <a:sym typeface="Calibri"/>
                        </a:rPr>
                        <a:t>Armenian blackberry</a:t>
                      </a:r>
                      <a:endParaRPr>
                        <a:latin typeface="Calibri"/>
                        <a:ea typeface="Calibri"/>
                        <a:cs typeface="Calibri"/>
                        <a:sym typeface="Calibri"/>
                      </a:endParaRPr>
                    </a:p>
                  </a:txBody>
                  <a:tcPr marL="68575" marR="68575" marT="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3350">
                <a:tc>
                  <a:txBody>
                    <a:bodyPr/>
                    <a:lstStyle/>
                    <a:p>
                      <a:pPr marL="0" lvl="0" indent="0" algn="l" rtl="0">
                        <a:spcBef>
                          <a:spcPts val="0"/>
                        </a:spcBef>
                        <a:spcAft>
                          <a:spcPts val="0"/>
                        </a:spcAft>
                        <a:buNone/>
                      </a:pPr>
                      <a:r>
                        <a:rPr lang="en-US" i="1">
                          <a:latin typeface="Calibri"/>
                          <a:ea typeface="Calibri"/>
                          <a:cs typeface="Calibri"/>
                          <a:sym typeface="Calibri"/>
                        </a:rPr>
                        <a:t>Schedonorus arundinaceus</a:t>
                      </a:r>
                      <a:endParaRPr i="1">
                        <a:latin typeface="Calibri"/>
                        <a:ea typeface="Calibri"/>
                        <a:cs typeface="Calibri"/>
                        <a:sym typeface="Calibri"/>
                      </a:endParaRPr>
                    </a:p>
                  </a:txBody>
                  <a:tcPr marL="68575" marR="68575" marT="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a:latin typeface="Calibri"/>
                          <a:ea typeface="Calibri"/>
                          <a:cs typeface="Calibri"/>
                          <a:sym typeface="Calibri"/>
                        </a:rPr>
                        <a:t>tall red fescue</a:t>
                      </a:r>
                      <a:endParaRPr>
                        <a:latin typeface="Calibri"/>
                        <a:ea typeface="Calibri"/>
                        <a:cs typeface="Calibri"/>
                        <a:sym typeface="Calibri"/>
                      </a:endParaRPr>
                    </a:p>
                  </a:txBody>
                  <a:tcPr marL="68575" marR="68575" marT="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3350">
                <a:tc>
                  <a:txBody>
                    <a:bodyPr/>
                    <a:lstStyle/>
                    <a:p>
                      <a:pPr marL="0" lvl="0" indent="0" algn="l" rtl="0">
                        <a:spcBef>
                          <a:spcPts val="0"/>
                        </a:spcBef>
                        <a:spcAft>
                          <a:spcPts val="0"/>
                        </a:spcAft>
                        <a:buNone/>
                      </a:pPr>
                      <a:r>
                        <a:rPr lang="en-US" i="1">
                          <a:latin typeface="Calibri"/>
                          <a:ea typeface="Calibri"/>
                          <a:cs typeface="Calibri"/>
                          <a:sym typeface="Calibri"/>
                        </a:rPr>
                        <a:t>Bromus rigidus (or diandrus)</a:t>
                      </a:r>
                      <a:endParaRPr i="1">
                        <a:latin typeface="Calibri"/>
                        <a:ea typeface="Calibri"/>
                        <a:cs typeface="Calibri"/>
                        <a:sym typeface="Calibri"/>
                      </a:endParaRPr>
                    </a:p>
                  </a:txBody>
                  <a:tcPr marL="68575" marR="68575" marT="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a:latin typeface="Calibri"/>
                          <a:ea typeface="Calibri"/>
                          <a:cs typeface="Calibri"/>
                          <a:sym typeface="Calibri"/>
                        </a:rPr>
                        <a:t>ripgut brome</a:t>
                      </a:r>
                      <a:endParaRPr>
                        <a:latin typeface="Calibri"/>
                        <a:ea typeface="Calibri"/>
                        <a:cs typeface="Calibri"/>
                        <a:sym typeface="Calibri"/>
                      </a:endParaRPr>
                    </a:p>
                  </a:txBody>
                  <a:tcPr marL="68575" marR="68575" marT="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0">
                <a:tc>
                  <a:txBody>
                    <a:bodyPr/>
                    <a:lstStyle/>
                    <a:p>
                      <a:pPr marL="0" lvl="0" indent="0" algn="l" rtl="0">
                        <a:spcBef>
                          <a:spcPts val="0"/>
                        </a:spcBef>
                        <a:spcAft>
                          <a:spcPts val="0"/>
                        </a:spcAft>
                        <a:buNone/>
                      </a:pPr>
                      <a:r>
                        <a:rPr lang="en-US" i="1">
                          <a:latin typeface="Calibri"/>
                          <a:ea typeface="Calibri"/>
                          <a:cs typeface="Calibri"/>
                          <a:sym typeface="Calibri"/>
                        </a:rPr>
                        <a:t>Dipsacus fallonum</a:t>
                      </a:r>
                      <a:endParaRPr i="1">
                        <a:latin typeface="Calibri"/>
                        <a:ea typeface="Calibri"/>
                        <a:cs typeface="Calibri"/>
                        <a:sym typeface="Calibri"/>
                      </a:endParaRPr>
                    </a:p>
                  </a:txBody>
                  <a:tcPr marL="68575" marR="68575" marT="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a:latin typeface="Calibri"/>
                          <a:ea typeface="Calibri"/>
                          <a:cs typeface="Calibri"/>
                          <a:sym typeface="Calibri"/>
                        </a:rPr>
                        <a:t>teasel</a:t>
                      </a:r>
                      <a:endParaRPr>
                        <a:latin typeface="Calibri"/>
                        <a:ea typeface="Calibri"/>
                        <a:cs typeface="Calibri"/>
                        <a:sym typeface="Calibri"/>
                      </a:endParaRPr>
                    </a:p>
                  </a:txBody>
                  <a:tcPr marL="68575" marR="68575" marT="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0">
                <a:tc>
                  <a:txBody>
                    <a:bodyPr/>
                    <a:lstStyle/>
                    <a:p>
                      <a:pPr marL="0" lvl="0" indent="0" algn="l" rtl="0">
                        <a:spcBef>
                          <a:spcPts val="0"/>
                        </a:spcBef>
                        <a:spcAft>
                          <a:spcPts val="0"/>
                        </a:spcAft>
                        <a:buNone/>
                      </a:pPr>
                      <a:r>
                        <a:rPr lang="en-US" i="1">
                          <a:latin typeface="Calibri"/>
                          <a:ea typeface="Calibri"/>
                          <a:cs typeface="Calibri"/>
                          <a:sym typeface="Calibri"/>
                        </a:rPr>
                        <a:t>Holchus lanatus</a:t>
                      </a:r>
                      <a:endParaRPr i="1">
                        <a:latin typeface="Calibri"/>
                        <a:ea typeface="Calibri"/>
                        <a:cs typeface="Calibri"/>
                        <a:sym typeface="Calibri"/>
                      </a:endParaRPr>
                    </a:p>
                  </a:txBody>
                  <a:tcPr marL="68575" marR="68575" marT="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a:latin typeface="Calibri"/>
                          <a:ea typeface="Calibri"/>
                          <a:cs typeface="Calibri"/>
                          <a:sym typeface="Calibri"/>
                        </a:rPr>
                        <a:t>velvet grass</a:t>
                      </a:r>
                      <a:endParaRPr>
                        <a:latin typeface="Calibri"/>
                        <a:ea typeface="Calibri"/>
                        <a:cs typeface="Calibri"/>
                        <a:sym typeface="Calibri"/>
                      </a:endParaRPr>
                    </a:p>
                  </a:txBody>
                  <a:tcPr marL="68575" marR="68575" marT="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43350">
                <a:tc>
                  <a:txBody>
                    <a:bodyPr/>
                    <a:lstStyle/>
                    <a:p>
                      <a:pPr marL="0" lvl="0" indent="0" algn="l" rtl="0">
                        <a:spcBef>
                          <a:spcPts val="0"/>
                        </a:spcBef>
                        <a:spcAft>
                          <a:spcPts val="0"/>
                        </a:spcAft>
                        <a:buNone/>
                      </a:pPr>
                      <a:r>
                        <a:rPr lang="en-US" i="1">
                          <a:latin typeface="Calibri"/>
                          <a:ea typeface="Calibri"/>
                          <a:cs typeface="Calibri"/>
                          <a:sym typeface="Calibri"/>
                        </a:rPr>
                        <a:t>Valerianella corniculate</a:t>
                      </a:r>
                      <a:endParaRPr i="1">
                        <a:latin typeface="Calibri"/>
                        <a:ea typeface="Calibri"/>
                        <a:cs typeface="Calibri"/>
                        <a:sym typeface="Calibri"/>
                      </a:endParaRPr>
                    </a:p>
                  </a:txBody>
                  <a:tcPr marL="68575" marR="68575" marT="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a:latin typeface="Calibri"/>
                          <a:ea typeface="Calibri"/>
                          <a:cs typeface="Calibri"/>
                          <a:sym typeface="Calibri"/>
                        </a:rPr>
                        <a:t>European corn salad</a:t>
                      </a:r>
                      <a:endParaRPr>
                        <a:latin typeface="Calibri"/>
                        <a:ea typeface="Calibri"/>
                        <a:cs typeface="Calibri"/>
                        <a:sym typeface="Calibri"/>
                      </a:endParaRPr>
                    </a:p>
                  </a:txBody>
                  <a:tcPr marL="68575" marR="68575" marT="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43350">
                <a:tc>
                  <a:txBody>
                    <a:bodyPr/>
                    <a:lstStyle/>
                    <a:p>
                      <a:pPr marL="0" lvl="0" indent="0" algn="l" rtl="0">
                        <a:spcBef>
                          <a:spcPts val="0"/>
                        </a:spcBef>
                        <a:spcAft>
                          <a:spcPts val="0"/>
                        </a:spcAft>
                        <a:buNone/>
                      </a:pPr>
                      <a:r>
                        <a:rPr lang="en-US" i="1">
                          <a:latin typeface="Calibri"/>
                          <a:ea typeface="Calibri"/>
                          <a:cs typeface="Calibri"/>
                          <a:sym typeface="Calibri"/>
                        </a:rPr>
                        <a:t>Geranium molle</a:t>
                      </a:r>
                      <a:endParaRPr i="1">
                        <a:latin typeface="Calibri"/>
                        <a:ea typeface="Calibri"/>
                        <a:cs typeface="Calibri"/>
                        <a:sym typeface="Calibri"/>
                      </a:endParaRPr>
                    </a:p>
                  </a:txBody>
                  <a:tcPr marL="68575" marR="68575" marT="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a:latin typeface="Calibri"/>
                          <a:ea typeface="Calibri"/>
                          <a:cs typeface="Calibri"/>
                          <a:sym typeface="Calibri"/>
                        </a:rPr>
                        <a:t>dovefoot geranium</a:t>
                      </a:r>
                      <a:endParaRPr>
                        <a:latin typeface="Calibri"/>
                        <a:ea typeface="Calibri"/>
                        <a:cs typeface="Calibri"/>
                        <a:sym typeface="Calibri"/>
                      </a:endParaRPr>
                    </a:p>
                  </a:txBody>
                  <a:tcPr marL="68575" marR="68575" marT="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0">
                <a:tc>
                  <a:txBody>
                    <a:bodyPr/>
                    <a:lstStyle/>
                    <a:p>
                      <a:pPr marL="0" lvl="0" indent="0" algn="l" rtl="0">
                        <a:spcBef>
                          <a:spcPts val="0"/>
                        </a:spcBef>
                        <a:spcAft>
                          <a:spcPts val="0"/>
                        </a:spcAft>
                        <a:buNone/>
                      </a:pPr>
                      <a:r>
                        <a:rPr lang="en-US" i="1">
                          <a:latin typeface="Calibri"/>
                          <a:ea typeface="Calibri"/>
                          <a:cs typeface="Calibri"/>
                          <a:sym typeface="Calibri"/>
                        </a:rPr>
                        <a:t>Rumex salicifolia</a:t>
                      </a:r>
                      <a:endParaRPr i="1">
                        <a:latin typeface="Calibri"/>
                        <a:ea typeface="Calibri"/>
                        <a:cs typeface="Calibri"/>
                        <a:sym typeface="Calibri"/>
                      </a:endParaRPr>
                    </a:p>
                  </a:txBody>
                  <a:tcPr marL="68575" marR="68575" marT="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a:latin typeface="Calibri"/>
                          <a:ea typeface="Calibri"/>
                          <a:cs typeface="Calibri"/>
                          <a:sym typeface="Calibri"/>
                        </a:rPr>
                        <a:t>willow dock</a:t>
                      </a:r>
                      <a:endParaRPr>
                        <a:latin typeface="Calibri"/>
                        <a:ea typeface="Calibri"/>
                        <a:cs typeface="Calibri"/>
                        <a:sym typeface="Calibri"/>
                      </a:endParaRPr>
                    </a:p>
                  </a:txBody>
                  <a:tcPr marL="68575" marR="68575" marT="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43350">
                <a:tc>
                  <a:txBody>
                    <a:bodyPr/>
                    <a:lstStyle/>
                    <a:p>
                      <a:pPr marL="0" lvl="0" indent="0" algn="l" rtl="0">
                        <a:spcBef>
                          <a:spcPts val="0"/>
                        </a:spcBef>
                        <a:spcAft>
                          <a:spcPts val="0"/>
                        </a:spcAft>
                        <a:buNone/>
                      </a:pPr>
                      <a:r>
                        <a:rPr lang="en-US" i="1">
                          <a:latin typeface="Calibri"/>
                          <a:ea typeface="Calibri"/>
                          <a:cs typeface="Calibri"/>
                          <a:sym typeface="Calibri"/>
                        </a:rPr>
                        <a:t>Plantago lanceolate</a:t>
                      </a:r>
                      <a:endParaRPr i="1">
                        <a:latin typeface="Calibri"/>
                        <a:ea typeface="Calibri"/>
                        <a:cs typeface="Calibri"/>
                        <a:sym typeface="Calibri"/>
                      </a:endParaRPr>
                    </a:p>
                  </a:txBody>
                  <a:tcPr marL="68575" marR="68575" marT="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a:latin typeface="Calibri"/>
                          <a:ea typeface="Calibri"/>
                          <a:cs typeface="Calibri"/>
                          <a:sym typeface="Calibri"/>
                        </a:rPr>
                        <a:t>narrow-leaf plantain</a:t>
                      </a:r>
                      <a:endParaRPr>
                        <a:latin typeface="Calibri"/>
                        <a:ea typeface="Calibri"/>
                        <a:cs typeface="Calibri"/>
                        <a:sym typeface="Calibri"/>
                      </a:endParaRPr>
                    </a:p>
                  </a:txBody>
                  <a:tcPr marL="68575" marR="68575" marT="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43350">
                <a:tc>
                  <a:txBody>
                    <a:bodyPr/>
                    <a:lstStyle/>
                    <a:p>
                      <a:pPr marL="0" lvl="0" indent="0" algn="l" rtl="0">
                        <a:spcBef>
                          <a:spcPts val="0"/>
                        </a:spcBef>
                        <a:spcAft>
                          <a:spcPts val="0"/>
                        </a:spcAft>
                        <a:buNone/>
                      </a:pPr>
                      <a:r>
                        <a:rPr lang="en-US" i="1">
                          <a:latin typeface="Calibri"/>
                          <a:ea typeface="Calibri"/>
                          <a:cs typeface="Calibri"/>
                          <a:sym typeface="Calibri"/>
                        </a:rPr>
                        <a:t>Chrysanthemun leucanthemum</a:t>
                      </a:r>
                      <a:endParaRPr i="1">
                        <a:latin typeface="Calibri"/>
                        <a:ea typeface="Calibri"/>
                        <a:cs typeface="Calibri"/>
                        <a:sym typeface="Calibri"/>
                      </a:endParaRPr>
                    </a:p>
                  </a:txBody>
                  <a:tcPr marL="68575" marR="68575" marT="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a:latin typeface="Calibri"/>
                          <a:ea typeface="Calibri"/>
                          <a:cs typeface="Calibri"/>
                          <a:sym typeface="Calibri"/>
                        </a:rPr>
                        <a:t>oxeye daisy</a:t>
                      </a:r>
                      <a:endParaRPr>
                        <a:latin typeface="Calibri"/>
                        <a:ea typeface="Calibri"/>
                        <a:cs typeface="Calibri"/>
                        <a:sym typeface="Calibri"/>
                      </a:endParaRPr>
                    </a:p>
                  </a:txBody>
                  <a:tcPr marL="68575" marR="68575" marT="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r h="43350">
                <a:tc>
                  <a:txBody>
                    <a:bodyPr/>
                    <a:lstStyle/>
                    <a:p>
                      <a:pPr marL="0" lvl="0" indent="0" algn="l" rtl="0">
                        <a:spcBef>
                          <a:spcPts val="0"/>
                        </a:spcBef>
                        <a:spcAft>
                          <a:spcPts val="0"/>
                        </a:spcAft>
                        <a:buNone/>
                      </a:pPr>
                      <a:r>
                        <a:rPr lang="en-US" i="1">
                          <a:latin typeface="Calibri"/>
                          <a:ea typeface="Calibri"/>
                          <a:cs typeface="Calibri"/>
                          <a:sym typeface="Calibri"/>
                        </a:rPr>
                        <a:t>Daucus carrota</a:t>
                      </a:r>
                      <a:endParaRPr i="1">
                        <a:latin typeface="Calibri"/>
                        <a:ea typeface="Calibri"/>
                        <a:cs typeface="Calibri"/>
                        <a:sym typeface="Calibri"/>
                      </a:endParaRPr>
                    </a:p>
                  </a:txBody>
                  <a:tcPr marL="68575" marR="68575" marT="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a:latin typeface="Calibri"/>
                          <a:ea typeface="Calibri"/>
                          <a:cs typeface="Calibri"/>
                          <a:sym typeface="Calibri"/>
                        </a:rPr>
                        <a:t>Queen Anne’s lace</a:t>
                      </a:r>
                      <a:endParaRPr>
                        <a:latin typeface="Calibri"/>
                        <a:ea typeface="Calibri"/>
                        <a:cs typeface="Calibri"/>
                        <a:sym typeface="Calibri"/>
                      </a:endParaRPr>
                    </a:p>
                  </a:txBody>
                  <a:tcPr marL="68575" marR="68575" marT="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12"/>
                  </a:ext>
                </a:extLst>
              </a:tr>
              <a:tr h="43350">
                <a:tc>
                  <a:txBody>
                    <a:bodyPr/>
                    <a:lstStyle/>
                    <a:p>
                      <a:pPr marL="0" lvl="0" indent="0" algn="l" rtl="0">
                        <a:spcBef>
                          <a:spcPts val="0"/>
                        </a:spcBef>
                        <a:spcAft>
                          <a:spcPts val="0"/>
                        </a:spcAft>
                        <a:buNone/>
                      </a:pPr>
                      <a:r>
                        <a:rPr lang="en-US" i="1">
                          <a:latin typeface="Calibri"/>
                          <a:ea typeface="Calibri"/>
                          <a:cs typeface="Calibri"/>
                          <a:sym typeface="Calibri"/>
                        </a:rPr>
                        <a:t>Hypochaeris radicata</a:t>
                      </a:r>
                      <a:endParaRPr i="1">
                        <a:latin typeface="Calibri"/>
                        <a:ea typeface="Calibri"/>
                        <a:cs typeface="Calibri"/>
                        <a:sym typeface="Calibri"/>
                      </a:endParaRPr>
                    </a:p>
                  </a:txBody>
                  <a:tcPr marL="68575" marR="68575" marT="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a:latin typeface="Calibri"/>
                          <a:ea typeface="Calibri"/>
                          <a:cs typeface="Calibri"/>
                          <a:sym typeface="Calibri"/>
                        </a:rPr>
                        <a:t>hairy cat’s ear</a:t>
                      </a:r>
                      <a:endParaRPr>
                        <a:latin typeface="Calibri"/>
                        <a:ea typeface="Calibri"/>
                        <a:cs typeface="Calibri"/>
                        <a:sym typeface="Calibri"/>
                      </a:endParaRPr>
                    </a:p>
                  </a:txBody>
                  <a:tcPr marL="68575" marR="68575" marT="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13"/>
                  </a:ext>
                </a:extLst>
              </a:tr>
              <a:tr h="0">
                <a:tc>
                  <a:txBody>
                    <a:bodyPr/>
                    <a:lstStyle/>
                    <a:p>
                      <a:pPr marL="0" lvl="0" indent="0" algn="l" rtl="0">
                        <a:spcBef>
                          <a:spcPts val="0"/>
                        </a:spcBef>
                        <a:spcAft>
                          <a:spcPts val="0"/>
                        </a:spcAft>
                        <a:buNone/>
                      </a:pPr>
                      <a:r>
                        <a:rPr lang="en-US" i="1">
                          <a:latin typeface="Calibri"/>
                          <a:ea typeface="Calibri"/>
                          <a:cs typeface="Calibri"/>
                          <a:sym typeface="Calibri"/>
                        </a:rPr>
                        <a:t>Convolvulus sp.</a:t>
                      </a:r>
                      <a:endParaRPr i="1">
                        <a:latin typeface="Calibri"/>
                        <a:ea typeface="Calibri"/>
                        <a:cs typeface="Calibri"/>
                        <a:sym typeface="Calibri"/>
                      </a:endParaRPr>
                    </a:p>
                  </a:txBody>
                  <a:tcPr marL="68575" marR="68575" marT="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a:latin typeface="Calibri"/>
                          <a:ea typeface="Calibri"/>
                          <a:cs typeface="Calibri"/>
                          <a:sym typeface="Calibri"/>
                        </a:rPr>
                        <a:t>bindweed</a:t>
                      </a:r>
                      <a:endParaRPr>
                        <a:latin typeface="Calibri"/>
                        <a:ea typeface="Calibri"/>
                        <a:cs typeface="Calibri"/>
                        <a:sym typeface="Calibri"/>
                      </a:endParaRPr>
                    </a:p>
                  </a:txBody>
                  <a:tcPr marL="68575" marR="68575" marT="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14"/>
                  </a:ext>
                </a:extLst>
              </a:tr>
            </a:tbl>
          </a:graphicData>
        </a:graphic>
      </p:graphicFrame>
      <p:pic>
        <p:nvPicPr>
          <p:cNvPr id="122" name="Google Shape;122;p13" title="Mean Temperature °F and Weekly rainfall (in)"/>
          <p:cNvPicPr preferRelativeResize="0"/>
          <p:nvPr/>
        </p:nvPicPr>
        <p:blipFill>
          <a:blip r:embed="rId13">
            <a:alphaModFix/>
          </a:blip>
          <a:stretch>
            <a:fillRect/>
          </a:stretch>
        </p:blipFill>
        <p:spPr>
          <a:xfrm>
            <a:off x="31256200" y="4879414"/>
            <a:ext cx="10316400" cy="2922994"/>
          </a:xfrm>
          <a:prstGeom prst="rect">
            <a:avLst/>
          </a:prstGeom>
          <a:noFill/>
          <a:ln>
            <a:noFill/>
          </a:ln>
        </p:spPr>
      </p:pic>
      <p:sp>
        <p:nvSpPr>
          <p:cNvPr id="123" name="Google Shape;123;p13"/>
          <p:cNvSpPr txBox="1"/>
          <p:nvPr/>
        </p:nvSpPr>
        <p:spPr>
          <a:xfrm>
            <a:off x="31256200" y="7802400"/>
            <a:ext cx="10316400" cy="181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Times New Roman"/>
                <a:ea typeface="Times New Roman"/>
                <a:cs typeface="Times New Roman"/>
                <a:sym typeface="Times New Roman"/>
              </a:rPr>
              <a:t>Table 2.1) Mean weekly temperatures in °F and weekly rainfall in inches.</a:t>
            </a:r>
            <a:endParaRPr sz="1800">
              <a:latin typeface="Times New Roman"/>
              <a:ea typeface="Times New Roman"/>
              <a:cs typeface="Times New Roman"/>
              <a:sym typeface="Times New Roman"/>
            </a:endParaRPr>
          </a:p>
        </p:txBody>
      </p:sp>
      <p:pic>
        <p:nvPicPr>
          <p:cNvPr id="124" name="Google Shape;124;p13"/>
          <p:cNvPicPr preferRelativeResize="0"/>
          <p:nvPr/>
        </p:nvPicPr>
        <p:blipFill>
          <a:blip r:embed="rId14">
            <a:alphaModFix/>
          </a:blip>
          <a:stretch>
            <a:fillRect/>
          </a:stretch>
        </p:blipFill>
        <p:spPr>
          <a:xfrm>
            <a:off x="17285588" y="5966863"/>
            <a:ext cx="7880268" cy="4872649"/>
          </a:xfrm>
          <a:prstGeom prst="rect">
            <a:avLst/>
          </a:prstGeom>
          <a:noFill/>
          <a:ln>
            <a:noFill/>
          </a:ln>
        </p:spPr>
      </p:pic>
      <p:sp>
        <p:nvSpPr>
          <p:cNvPr id="125" name="Google Shape;125;p13"/>
          <p:cNvSpPr txBox="1"/>
          <p:nvPr/>
        </p:nvSpPr>
        <p:spPr>
          <a:xfrm>
            <a:off x="16023425" y="10765800"/>
            <a:ext cx="11284500" cy="31707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US" sz="1800">
                <a:solidFill>
                  <a:schemeClr val="dk1"/>
                </a:solidFill>
                <a:latin typeface="Times New Roman"/>
                <a:ea typeface="Times New Roman"/>
                <a:cs typeface="Times New Roman"/>
                <a:sym typeface="Times New Roman"/>
              </a:rPr>
              <a:t>Graph 1b) The average plant community growth over five weeks comparing what the presence of decaying organic matter has on the communities growth. Three different kinds of plots were monitored, one control with no pig head, one with an old decayed pig head, and one with a fresh pig head.</a:t>
            </a:r>
            <a:endParaRPr sz="1800">
              <a:latin typeface="Times New Roman"/>
              <a:ea typeface="Times New Roman"/>
              <a:cs typeface="Times New Roman"/>
              <a:sym typeface="Times New Roman"/>
            </a:endParaRPr>
          </a:p>
          <a:p>
            <a:pPr marL="0" lvl="0" indent="457200" algn="l" rtl="0">
              <a:lnSpc>
                <a:spcPct val="150000"/>
              </a:lnSpc>
              <a:spcBef>
                <a:spcPts val="0"/>
              </a:spcBef>
              <a:spcAft>
                <a:spcPts val="0"/>
              </a:spcAft>
              <a:buClr>
                <a:schemeClr val="dk1"/>
              </a:buClr>
              <a:buSzPts val="1100"/>
              <a:buFont typeface="Arial"/>
              <a:buNone/>
            </a:pPr>
            <a:r>
              <a:rPr lang="en-US" sz="1800">
                <a:solidFill>
                  <a:schemeClr val="dk1"/>
                </a:solidFill>
                <a:latin typeface="Times New Roman"/>
                <a:ea typeface="Times New Roman"/>
                <a:cs typeface="Times New Roman"/>
                <a:sym typeface="Times New Roman"/>
              </a:rPr>
              <a:t>The average plant community growth increased overall. Given the amount of rainfall followed by sunshine, see table 2.1, we attest this growth to the spring season. However, it is evident that the new hog heads plots experienced far less plant growth than the control and old head plots. The controls were farther away from the decomposing matter. The plants directly underneath the new decomposing matter died within days of the new heads being placed on the plot.</a:t>
            </a:r>
            <a:endParaRPr sz="18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800">
              <a:latin typeface="Times New Roman"/>
              <a:ea typeface="Times New Roman"/>
              <a:cs typeface="Times New Roman"/>
              <a:sym typeface="Times New Roman"/>
            </a:endParaRPr>
          </a:p>
        </p:txBody>
      </p:sp>
      <p:sp>
        <p:nvSpPr>
          <p:cNvPr id="126" name="Google Shape;126;p13"/>
          <p:cNvSpPr txBox="1"/>
          <p:nvPr/>
        </p:nvSpPr>
        <p:spPr>
          <a:xfrm>
            <a:off x="1580500" y="25311550"/>
            <a:ext cx="12316200" cy="13899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sz="1800">
                <a:latin typeface="Times New Roman"/>
                <a:ea typeface="Times New Roman"/>
                <a:cs typeface="Times New Roman"/>
                <a:sym typeface="Times New Roman"/>
              </a:rPr>
              <a:t>Fig. 1a) This map of the taphonomy lab includes the  location of our four  plots. It also contains the species list of all plant species present within the chain link fence that are being affected by the pigs heads. We are monitoring the growth effects that the decomposing hog heads have on these species.</a:t>
            </a:r>
            <a:endParaRPr sz="1800">
              <a:latin typeface="Times New Roman"/>
              <a:ea typeface="Times New Roman"/>
              <a:cs typeface="Times New Roman"/>
              <a:sym typeface="Times New Roman"/>
            </a:endParaRPr>
          </a:p>
        </p:txBody>
      </p:sp>
    </p:spTree>
    <p:extLst>
      <p:ext uri="{BB962C8B-B14F-4D97-AF65-F5344CB8AC3E}">
        <p14:creationId xmlns:p14="http://schemas.microsoft.com/office/powerpoint/2010/main" val="869092917"/>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TotalTime>
  <Words>15377</Words>
  <Application>Microsoft Macintosh PowerPoint</Application>
  <PresentationFormat>Custom</PresentationFormat>
  <Paragraphs>644</Paragraphs>
  <Slides>11</Slides>
  <Notes>11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11</vt:i4>
      </vt:variant>
    </vt:vector>
  </HeadingPairs>
  <TitlesOfParts>
    <vt:vector size="25" baseType="lpstr">
      <vt:lpstr>Batang</vt:lpstr>
      <vt:lpstr>Arial</vt:lpstr>
      <vt:lpstr>Calibri</vt:lpstr>
      <vt:lpstr>Cambria</vt:lpstr>
      <vt:lpstr>Cambria Math</vt:lpstr>
      <vt:lpstr>CG Times</vt:lpstr>
      <vt:lpstr>EB Garamond</vt:lpstr>
      <vt:lpstr>Garamond</vt:lpstr>
      <vt:lpstr>Playfair Display</vt:lpstr>
      <vt:lpstr>Segoe UI</vt:lpstr>
      <vt:lpstr>Times</vt:lpstr>
      <vt:lpstr>Times New Roman</vt:lpstr>
      <vt:lpstr>Trebuchet MS</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Effects of Climate Change on Acer macrophyllum, Holodiscus discolor,  and Camassia quamash Raven Howard Avery Neville Lacey Tolman Botany 213, Spring 2018 Instructor: Holmes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HolmesS</dc:creator>
  <cp:lastModifiedBy>Susie Holmes</cp:lastModifiedBy>
  <cp:revision>8</cp:revision>
  <cp:lastPrinted>2019-05-24T18:03:58Z</cp:lastPrinted>
  <dcterms:modified xsi:type="dcterms:W3CDTF">2020-09-13T18:53:31Z</dcterms:modified>
</cp:coreProperties>
</file>