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5"/>
  </p:notesMasterIdLst>
  <p:sldIdLst>
    <p:sldId id="256" r:id="rId3"/>
    <p:sldId id="258" r:id="rId4"/>
    <p:sldId id="262" r:id="rId5"/>
    <p:sldId id="257" r:id="rId6"/>
    <p:sldId id="261" r:id="rId7"/>
    <p:sldId id="267" r:id="rId8"/>
    <p:sldId id="259" r:id="rId9"/>
    <p:sldId id="268" r:id="rId10"/>
    <p:sldId id="280" r:id="rId11"/>
    <p:sldId id="269" r:id="rId12"/>
    <p:sldId id="264" r:id="rId13"/>
    <p:sldId id="263" r:id="rId14"/>
    <p:sldId id="270" r:id="rId15"/>
    <p:sldId id="265" r:id="rId16"/>
    <p:sldId id="290" r:id="rId17"/>
    <p:sldId id="284" r:id="rId18"/>
    <p:sldId id="285" r:id="rId19"/>
    <p:sldId id="266" r:id="rId20"/>
    <p:sldId id="283" r:id="rId21"/>
    <p:sldId id="281" r:id="rId22"/>
    <p:sldId id="289" r:id="rId23"/>
    <p:sldId id="271" r:id="rId24"/>
    <p:sldId id="272" r:id="rId25"/>
    <p:sldId id="273" r:id="rId26"/>
    <p:sldId id="274" r:id="rId27"/>
    <p:sldId id="275" r:id="rId28"/>
    <p:sldId id="276" r:id="rId29"/>
    <p:sldId id="277" r:id="rId30"/>
    <p:sldId id="278" r:id="rId31"/>
    <p:sldId id="279" r:id="rId32"/>
    <p:sldId id="291" r:id="rId33"/>
    <p:sldId id="29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571"/>
    <a:srgbClr val="032346"/>
    <a:srgbClr val="1B8353"/>
    <a:srgbClr val="0F47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87" autoAdjust="0"/>
  </p:normalViewPr>
  <p:slideViewPr>
    <p:cSldViewPr snapToGrid="0" snapToObjects="1">
      <p:cViewPr>
        <p:scale>
          <a:sx n="85" d="100"/>
          <a:sy n="85" d="100"/>
        </p:scale>
        <p:origin x="-8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Piezometers</a:t>
            </a:r>
            <a:r>
              <a:rPr lang="en-US" baseline="0"/>
              <a:t> 13, 16 ,17, 21</a:t>
            </a:r>
            <a:endParaRPr lang="en-US"/>
          </a:p>
        </c:rich>
      </c:tx>
      <c:layout>
        <c:manualLayout>
          <c:xMode val="edge"/>
          <c:yMode val="edge"/>
          <c:x val="0.368632478632479"/>
          <c:y val="0.0134476382585308"/>
        </c:manualLayout>
      </c:layout>
      <c:overlay val="0"/>
      <c:spPr>
        <a:noFill/>
        <a:ln>
          <a:noFill/>
        </a:ln>
        <a:effectLst/>
      </c:spPr>
    </c:title>
    <c:autoTitleDeleted val="0"/>
    <c:plotArea>
      <c:layout/>
      <c:scatterChart>
        <c:scatterStyle val="smoothMarker"/>
        <c:varyColors val="0"/>
        <c:ser>
          <c:idx val="0"/>
          <c:order val="0"/>
          <c:tx>
            <c:strRef>
              <c:f>'[Campus water table data.xlsx]Wells 13, 16, 17, &amp; 21'!$B$1:$B$4</c:f>
              <c:strCache>
                <c:ptCount val="4"/>
                <c:pt idx="0">
                  <c:v>Piezometer Location</c:v>
                </c:pt>
                <c:pt idx="1">
                  <c:v>13</c:v>
                </c:pt>
                <c:pt idx="2">
                  <c:v>Ground Surface Elevation (ft)</c:v>
                </c:pt>
                <c:pt idx="3">
                  <c:v>18.60</c:v>
                </c:pt>
              </c:strCache>
            </c:strRef>
          </c:tx>
          <c:spPr>
            <a:ln w="19050" cap="rnd">
              <a:solidFill>
                <a:schemeClr val="accent1"/>
              </a:solidFill>
              <a:round/>
            </a:ln>
            <a:effectLst/>
          </c:spPr>
          <c:marker>
            <c:symbol val="none"/>
          </c:marker>
          <c:xVal>
            <c:strRef>
              <c:f>'[Campus water table data.xlsx]Wells 13, 16, 17, &amp; 21'!$A$5:$A$268</c:f>
              <c:strCache>
                <c:ptCount val="264"/>
                <c:pt idx="0">
                  <c:v>Date</c:v>
                </c:pt>
                <c:pt idx="1">
                  <c:v>5/1/1997</c:v>
                </c:pt>
                <c:pt idx="2">
                  <c:v>5/15/1997</c:v>
                </c:pt>
                <c:pt idx="3">
                  <c:v>6/1/1997</c:v>
                </c:pt>
                <c:pt idx="4">
                  <c:v>6/15/1997</c:v>
                </c:pt>
                <c:pt idx="5">
                  <c:v>7/15/1997</c:v>
                </c:pt>
                <c:pt idx="6">
                  <c:v>7/21/1997</c:v>
                </c:pt>
                <c:pt idx="7">
                  <c:v>8/1/1997</c:v>
                </c:pt>
                <c:pt idx="8">
                  <c:v>8/15/1997</c:v>
                </c:pt>
                <c:pt idx="9">
                  <c:v>9/1/1997</c:v>
                </c:pt>
                <c:pt idx="10">
                  <c:v>9/15/1997</c:v>
                </c:pt>
                <c:pt idx="11">
                  <c:v>10/1/1997</c:v>
                </c:pt>
                <c:pt idx="12">
                  <c:v>10/15/1997</c:v>
                </c:pt>
                <c:pt idx="13">
                  <c:v>11/1/1997</c:v>
                </c:pt>
                <c:pt idx="14">
                  <c:v>12/1/1997</c:v>
                </c:pt>
                <c:pt idx="15">
                  <c:v>1/1/1998</c:v>
                </c:pt>
                <c:pt idx="16">
                  <c:v>2/1/1998</c:v>
                </c:pt>
                <c:pt idx="17">
                  <c:v>3/1/1998</c:v>
                </c:pt>
                <c:pt idx="18">
                  <c:v>4/1/1998</c:v>
                </c:pt>
                <c:pt idx="19">
                  <c:v>5/1/1998</c:v>
                </c:pt>
                <c:pt idx="20">
                  <c:v>5/1/1998</c:v>
                </c:pt>
                <c:pt idx="21">
                  <c:v>6/12/1998</c:v>
                </c:pt>
                <c:pt idx="22">
                  <c:v>6/21/1998</c:v>
                </c:pt>
                <c:pt idx="23">
                  <c:v>7/1/1998</c:v>
                </c:pt>
                <c:pt idx="24">
                  <c:v>7/15/1998</c:v>
                </c:pt>
                <c:pt idx="25">
                  <c:v>8/1/1998</c:v>
                </c:pt>
                <c:pt idx="26">
                  <c:v>9/1/1998</c:v>
                </c:pt>
                <c:pt idx="27">
                  <c:v>9/15/1998</c:v>
                </c:pt>
                <c:pt idx="28">
                  <c:v>10/1/1998</c:v>
                </c:pt>
                <c:pt idx="29">
                  <c:v>10/15/1998</c:v>
                </c:pt>
                <c:pt idx="30">
                  <c:v>11/1/1998</c:v>
                </c:pt>
                <c:pt idx="31">
                  <c:v>12/1/1998</c:v>
                </c:pt>
                <c:pt idx="32">
                  <c:v>1/1/1999</c:v>
                </c:pt>
                <c:pt idx="33">
                  <c:v>2/1/1999</c:v>
                </c:pt>
                <c:pt idx="34">
                  <c:v>3/1/1999</c:v>
                </c:pt>
                <c:pt idx="35">
                  <c:v>4/1/1999</c:v>
                </c:pt>
                <c:pt idx="36">
                  <c:v>5/1/1999</c:v>
                </c:pt>
                <c:pt idx="37">
                  <c:v>5/15/1999</c:v>
                </c:pt>
                <c:pt idx="38">
                  <c:v>6/1/1999</c:v>
                </c:pt>
                <c:pt idx="39">
                  <c:v>6/15/1999</c:v>
                </c:pt>
                <c:pt idx="40">
                  <c:v>7/1/1999</c:v>
                </c:pt>
                <c:pt idx="41">
                  <c:v>7/15/1999</c:v>
                </c:pt>
                <c:pt idx="42">
                  <c:v>8/1/1999</c:v>
                </c:pt>
                <c:pt idx="43">
                  <c:v>8/15/1999</c:v>
                </c:pt>
                <c:pt idx="44">
                  <c:v>9/1/1999</c:v>
                </c:pt>
                <c:pt idx="45">
                  <c:v>9/15/1999</c:v>
                </c:pt>
                <c:pt idx="46">
                  <c:v>10/1/1999</c:v>
                </c:pt>
                <c:pt idx="47">
                  <c:v>10/15/1999</c:v>
                </c:pt>
                <c:pt idx="48">
                  <c:v>11/1/1999</c:v>
                </c:pt>
                <c:pt idx="49">
                  <c:v>12/1/1999</c:v>
                </c:pt>
                <c:pt idx="50">
                  <c:v>1/1/2000</c:v>
                </c:pt>
                <c:pt idx="51">
                  <c:v>2/1/2000</c:v>
                </c:pt>
                <c:pt idx="52">
                  <c:v>3/1/2000</c:v>
                </c:pt>
                <c:pt idx="53">
                  <c:v>4/1/2000</c:v>
                </c:pt>
                <c:pt idx="54">
                  <c:v>5/1/2000</c:v>
                </c:pt>
                <c:pt idx="55">
                  <c:v>5/15/2000</c:v>
                </c:pt>
                <c:pt idx="56">
                  <c:v>6/1/2000</c:v>
                </c:pt>
                <c:pt idx="57">
                  <c:v>6/15/2000</c:v>
                </c:pt>
                <c:pt idx="58">
                  <c:v>7/1/2000</c:v>
                </c:pt>
                <c:pt idx="59">
                  <c:v>7/15/2000</c:v>
                </c:pt>
                <c:pt idx="60">
                  <c:v>8/1/2000</c:v>
                </c:pt>
                <c:pt idx="61">
                  <c:v>8/15/2000</c:v>
                </c:pt>
                <c:pt idx="62">
                  <c:v>9/1/2000</c:v>
                </c:pt>
                <c:pt idx="63">
                  <c:v>9/15/2000</c:v>
                </c:pt>
                <c:pt idx="64">
                  <c:v>10/1/2000</c:v>
                </c:pt>
                <c:pt idx="65">
                  <c:v>10/15/2000</c:v>
                </c:pt>
                <c:pt idx="66">
                  <c:v>11/1/2000</c:v>
                </c:pt>
                <c:pt idx="67">
                  <c:v>12/1/2000</c:v>
                </c:pt>
                <c:pt idx="68">
                  <c:v>1/1/2001</c:v>
                </c:pt>
                <c:pt idx="69">
                  <c:v>2/1/2001</c:v>
                </c:pt>
                <c:pt idx="70">
                  <c:v>3/1/2001</c:v>
                </c:pt>
                <c:pt idx="71">
                  <c:v>4/1/2001</c:v>
                </c:pt>
                <c:pt idx="72">
                  <c:v>5/1/2001</c:v>
                </c:pt>
                <c:pt idx="73">
                  <c:v>5/15/2001</c:v>
                </c:pt>
                <c:pt idx="74">
                  <c:v>6/1/2001</c:v>
                </c:pt>
                <c:pt idx="75">
                  <c:v>6/15/2001</c:v>
                </c:pt>
                <c:pt idx="76">
                  <c:v>7/1/2001</c:v>
                </c:pt>
                <c:pt idx="77">
                  <c:v>7/15/2001</c:v>
                </c:pt>
                <c:pt idx="78">
                  <c:v>8/1/2001</c:v>
                </c:pt>
                <c:pt idx="79">
                  <c:v>8/15/2001</c:v>
                </c:pt>
                <c:pt idx="80">
                  <c:v>9/1/2001</c:v>
                </c:pt>
                <c:pt idx="81">
                  <c:v>9/15/2001</c:v>
                </c:pt>
                <c:pt idx="82">
                  <c:v>10/1/2001</c:v>
                </c:pt>
                <c:pt idx="83">
                  <c:v>10/15/2001</c:v>
                </c:pt>
                <c:pt idx="84">
                  <c:v>11/1/2001</c:v>
                </c:pt>
                <c:pt idx="85">
                  <c:v>12/1/2001</c:v>
                </c:pt>
                <c:pt idx="86">
                  <c:v>1/1/2002</c:v>
                </c:pt>
                <c:pt idx="87">
                  <c:v>2/2/2002</c:v>
                </c:pt>
                <c:pt idx="88">
                  <c:v>3/2/2002</c:v>
                </c:pt>
                <c:pt idx="89">
                  <c:v>4/2/2002</c:v>
                </c:pt>
                <c:pt idx="90">
                  <c:v>5/1/2002</c:v>
                </c:pt>
                <c:pt idx="91">
                  <c:v>5/15/2002</c:v>
                </c:pt>
                <c:pt idx="92">
                  <c:v>6/1/2002</c:v>
                </c:pt>
                <c:pt idx="93">
                  <c:v>6/15/2002</c:v>
                </c:pt>
                <c:pt idx="94">
                  <c:v>7/1/2002</c:v>
                </c:pt>
                <c:pt idx="95">
                  <c:v>7/15/2002</c:v>
                </c:pt>
                <c:pt idx="96">
                  <c:v>8/1/2002</c:v>
                </c:pt>
                <c:pt idx="97">
                  <c:v>8/15/2002</c:v>
                </c:pt>
                <c:pt idx="98">
                  <c:v>9/1/2002</c:v>
                </c:pt>
                <c:pt idx="99">
                  <c:v>9/15/2002</c:v>
                </c:pt>
                <c:pt idx="100">
                  <c:v>10/1/2002</c:v>
                </c:pt>
                <c:pt idx="101">
                  <c:v>10/15/2002</c:v>
                </c:pt>
                <c:pt idx="102">
                  <c:v>11/1/2002</c:v>
                </c:pt>
                <c:pt idx="103">
                  <c:v>12/1/2002</c:v>
                </c:pt>
                <c:pt idx="104">
                  <c:v>1/1/2003</c:v>
                </c:pt>
                <c:pt idx="105">
                  <c:v>2/1/2003</c:v>
                </c:pt>
                <c:pt idx="106">
                  <c:v>3/1/2003</c:v>
                </c:pt>
                <c:pt idx="107">
                  <c:v>4/1/2003</c:v>
                </c:pt>
                <c:pt idx="108">
                  <c:v>5/1/2003</c:v>
                </c:pt>
                <c:pt idx="109">
                  <c:v>5/15/2003</c:v>
                </c:pt>
                <c:pt idx="110">
                  <c:v>6/1/2003</c:v>
                </c:pt>
                <c:pt idx="111">
                  <c:v>6/15/2003</c:v>
                </c:pt>
                <c:pt idx="112">
                  <c:v>7/1/2003</c:v>
                </c:pt>
                <c:pt idx="113">
                  <c:v>7/15/2003</c:v>
                </c:pt>
                <c:pt idx="114">
                  <c:v>8/1/2003</c:v>
                </c:pt>
                <c:pt idx="115">
                  <c:v>8/15/2003</c:v>
                </c:pt>
                <c:pt idx="116">
                  <c:v>9/1/2003</c:v>
                </c:pt>
                <c:pt idx="117">
                  <c:v>9/15/2003</c:v>
                </c:pt>
                <c:pt idx="118">
                  <c:v>10/1/2003</c:v>
                </c:pt>
                <c:pt idx="119">
                  <c:v>10/15/2003</c:v>
                </c:pt>
                <c:pt idx="120">
                  <c:v>11/1/2003</c:v>
                </c:pt>
                <c:pt idx="121">
                  <c:v>12/1/2003</c:v>
                </c:pt>
                <c:pt idx="122">
                  <c:v>1/1/2004</c:v>
                </c:pt>
                <c:pt idx="123">
                  <c:v>2/1/2004</c:v>
                </c:pt>
                <c:pt idx="124">
                  <c:v>3/1/2004</c:v>
                </c:pt>
                <c:pt idx="125">
                  <c:v>4/1/2004</c:v>
                </c:pt>
                <c:pt idx="126">
                  <c:v>5/1/2004</c:v>
                </c:pt>
                <c:pt idx="127">
                  <c:v>5/15/2004</c:v>
                </c:pt>
                <c:pt idx="128">
                  <c:v>6/1/2004</c:v>
                </c:pt>
                <c:pt idx="129">
                  <c:v>6/15/2004</c:v>
                </c:pt>
                <c:pt idx="130">
                  <c:v>7/1/2004</c:v>
                </c:pt>
                <c:pt idx="131">
                  <c:v>7/15/2004</c:v>
                </c:pt>
                <c:pt idx="132">
                  <c:v>8/1/2004</c:v>
                </c:pt>
                <c:pt idx="133">
                  <c:v>8/15/2004</c:v>
                </c:pt>
                <c:pt idx="134">
                  <c:v>9/1/2004</c:v>
                </c:pt>
                <c:pt idx="135">
                  <c:v>9/15/2004</c:v>
                </c:pt>
                <c:pt idx="136">
                  <c:v>10/1/2004</c:v>
                </c:pt>
                <c:pt idx="137">
                  <c:v>10/15/2004</c:v>
                </c:pt>
                <c:pt idx="138">
                  <c:v>11/4/2004</c:v>
                </c:pt>
                <c:pt idx="139">
                  <c:v>12/4/2004</c:v>
                </c:pt>
                <c:pt idx="140">
                  <c:v>1/5/2005</c:v>
                </c:pt>
                <c:pt idx="141">
                  <c:v>2/1/2005</c:v>
                </c:pt>
                <c:pt idx="142">
                  <c:v>3/1/2005</c:v>
                </c:pt>
                <c:pt idx="143">
                  <c:v>4/1/2005</c:v>
                </c:pt>
                <c:pt idx="144">
                  <c:v>5/1/2005</c:v>
                </c:pt>
                <c:pt idx="145">
                  <c:v>5/15/2005</c:v>
                </c:pt>
                <c:pt idx="146">
                  <c:v>6/3/2005</c:v>
                </c:pt>
                <c:pt idx="147">
                  <c:v>6/15/2005</c:v>
                </c:pt>
                <c:pt idx="148">
                  <c:v>7/1/2005</c:v>
                </c:pt>
                <c:pt idx="149">
                  <c:v>7/15/2005</c:v>
                </c:pt>
                <c:pt idx="150">
                  <c:v>8/1/2005</c:v>
                </c:pt>
                <c:pt idx="151">
                  <c:v>8/15/2005</c:v>
                </c:pt>
                <c:pt idx="152">
                  <c:v>9/1/2005</c:v>
                </c:pt>
                <c:pt idx="153">
                  <c:v>9/15/2005</c:v>
                </c:pt>
                <c:pt idx="154">
                  <c:v>10/1/2005</c:v>
                </c:pt>
                <c:pt idx="155">
                  <c:v>10/15/2005</c:v>
                </c:pt>
                <c:pt idx="156">
                  <c:v>11/1/2005</c:v>
                </c:pt>
                <c:pt idx="157">
                  <c:v>12/7/2005</c:v>
                </c:pt>
                <c:pt idx="158">
                  <c:v>1/16/2006</c:v>
                </c:pt>
                <c:pt idx="159">
                  <c:v>2/2/2006</c:v>
                </c:pt>
                <c:pt idx="160">
                  <c:v>3/1/2006</c:v>
                </c:pt>
                <c:pt idx="161">
                  <c:v>4/6/2006</c:v>
                </c:pt>
                <c:pt idx="162">
                  <c:v>5/1/2006</c:v>
                </c:pt>
                <c:pt idx="163">
                  <c:v>5/30/2006</c:v>
                </c:pt>
                <c:pt idx="164">
                  <c:v>6/7/2006</c:v>
                </c:pt>
                <c:pt idx="165">
                  <c:v>6/14/2006</c:v>
                </c:pt>
                <c:pt idx="166">
                  <c:v>7/5/2006</c:v>
                </c:pt>
                <c:pt idx="167">
                  <c:v>7/17/2006</c:v>
                </c:pt>
                <c:pt idx="168">
                  <c:v>8/2/2006</c:v>
                </c:pt>
                <c:pt idx="169">
                  <c:v>8/17/2006</c:v>
                </c:pt>
                <c:pt idx="170">
                  <c:v>10/9/2006</c:v>
                </c:pt>
                <c:pt idx="171">
                  <c:v>10/19/2006</c:v>
                </c:pt>
                <c:pt idx="172">
                  <c:v>11/3/2006</c:v>
                </c:pt>
                <c:pt idx="173">
                  <c:v>12/7/2006</c:v>
                </c:pt>
                <c:pt idx="174">
                  <c:v>1/4/2007</c:v>
                </c:pt>
                <c:pt idx="175">
                  <c:v>2/2/2007</c:v>
                </c:pt>
                <c:pt idx="176">
                  <c:v>3/5/2007</c:v>
                </c:pt>
                <c:pt idx="177">
                  <c:v>4/18/2007</c:v>
                </c:pt>
                <c:pt idx="178">
                  <c:v>5/4/2007</c:v>
                </c:pt>
                <c:pt idx="179">
                  <c:v>5/24/2007</c:v>
                </c:pt>
                <c:pt idx="180">
                  <c:v>6/11/2007</c:v>
                </c:pt>
                <c:pt idx="181">
                  <c:v>6/28/2007</c:v>
                </c:pt>
                <c:pt idx="182">
                  <c:v>7/11/2007</c:v>
                </c:pt>
                <c:pt idx="183">
                  <c:v>7/30/2007</c:v>
                </c:pt>
                <c:pt idx="184">
                  <c:v>8/10/2007</c:v>
                </c:pt>
                <c:pt idx="185">
                  <c:v>8/21/2007</c:v>
                </c:pt>
                <c:pt idx="186">
                  <c:v>9/11/2007</c:v>
                </c:pt>
                <c:pt idx="187">
                  <c:v>9/25/2007</c:v>
                </c:pt>
                <c:pt idx="188">
                  <c:v>10/15/2007</c:v>
                </c:pt>
                <c:pt idx="189">
                  <c:v>10/25/2007</c:v>
                </c:pt>
                <c:pt idx="190">
                  <c:v>11/12/2007</c:v>
                </c:pt>
                <c:pt idx="191">
                  <c:v>12/13/2007</c:v>
                </c:pt>
                <c:pt idx="192">
                  <c:v>1/19/2008</c:v>
                </c:pt>
                <c:pt idx="193">
                  <c:v>2/13/2008</c:v>
                </c:pt>
                <c:pt idx="194">
                  <c:v>3/14/2008</c:v>
                </c:pt>
                <c:pt idx="195">
                  <c:v>4/11/2008</c:v>
                </c:pt>
                <c:pt idx="196">
                  <c:v>5/2/2008</c:v>
                </c:pt>
                <c:pt idx="197">
                  <c:v>5/16/2008</c:v>
                </c:pt>
                <c:pt idx="198">
                  <c:v>6/2/2008</c:v>
                </c:pt>
                <c:pt idx="199">
                  <c:v>6/16/2008</c:v>
                </c:pt>
                <c:pt idx="200">
                  <c:v>7/2/2008</c:v>
                </c:pt>
                <c:pt idx="201">
                  <c:v>7/21/2008</c:v>
                </c:pt>
                <c:pt idx="202">
                  <c:v>8/4/2008</c:v>
                </c:pt>
                <c:pt idx="203">
                  <c:v>8/18/2008</c:v>
                </c:pt>
                <c:pt idx="204">
                  <c:v>9/8/2008</c:v>
                </c:pt>
                <c:pt idx="205">
                  <c:v>9/22/2008</c:v>
                </c:pt>
                <c:pt idx="206">
                  <c:v>10/17/2008</c:v>
                </c:pt>
                <c:pt idx="207">
                  <c:v>10/31/2008</c:v>
                </c:pt>
                <c:pt idx="208">
                  <c:v>11/10/2008</c:v>
                </c:pt>
                <c:pt idx="209">
                  <c:v>12/12/2008</c:v>
                </c:pt>
                <c:pt idx="210">
                  <c:v>1/9/2009</c:v>
                </c:pt>
                <c:pt idx="211">
                  <c:v>2/10/2009</c:v>
                </c:pt>
                <c:pt idx="212">
                  <c:v>3/3/2009</c:v>
                </c:pt>
                <c:pt idx="213">
                  <c:v>4/16/2009</c:v>
                </c:pt>
                <c:pt idx="214">
                  <c:v>5/5/2009</c:v>
                </c:pt>
                <c:pt idx="215">
                  <c:v>5/26/2009</c:v>
                </c:pt>
                <c:pt idx="216">
                  <c:v>6/10/2009</c:v>
                </c:pt>
                <c:pt idx="217">
                  <c:v>6/23/2009</c:v>
                </c:pt>
                <c:pt idx="218">
                  <c:v>7/11/2009</c:v>
                </c:pt>
                <c:pt idx="219">
                  <c:v>7/27/2009</c:v>
                </c:pt>
                <c:pt idx="220">
                  <c:v>8/14/2009</c:v>
                </c:pt>
                <c:pt idx="221">
                  <c:v>8/25/2009</c:v>
                </c:pt>
                <c:pt idx="222">
                  <c:v>9/9/2009</c:v>
                </c:pt>
                <c:pt idx="223">
                  <c:v>9/29/2009</c:v>
                </c:pt>
                <c:pt idx="224">
                  <c:v>10/19/2009</c:v>
                </c:pt>
                <c:pt idx="225">
                  <c:v>10/29/2009</c:v>
                </c:pt>
                <c:pt idx="226">
                  <c:v>11/19/2009</c:v>
                </c:pt>
                <c:pt idx="227">
                  <c:v>12/14/2009</c:v>
                </c:pt>
                <c:pt idx="228">
                  <c:v>1/22/2010</c:v>
                </c:pt>
                <c:pt idx="229">
                  <c:v>2/10/2010</c:v>
                </c:pt>
                <c:pt idx="230">
                  <c:v>3/10/2010</c:v>
                </c:pt>
                <c:pt idx="231">
                  <c:v>4/28/2010</c:v>
                </c:pt>
                <c:pt idx="232">
                  <c:v>5/17/2010</c:v>
                </c:pt>
                <c:pt idx="233">
                  <c:v>5/27/2010</c:v>
                </c:pt>
                <c:pt idx="234">
                  <c:v>6/17/2010</c:v>
                </c:pt>
                <c:pt idx="235">
                  <c:v>6/25/2010</c:v>
                </c:pt>
                <c:pt idx="236">
                  <c:v>7/16/2010</c:v>
                </c:pt>
                <c:pt idx="237">
                  <c:v>7/23/2010</c:v>
                </c:pt>
                <c:pt idx="238">
                  <c:v>8/12/2010</c:v>
                </c:pt>
                <c:pt idx="239">
                  <c:v>8/28/2010</c:v>
                </c:pt>
                <c:pt idx="240">
                  <c:v>9/15/2010</c:v>
                </c:pt>
                <c:pt idx="241">
                  <c:v>9/29/2010</c:v>
                </c:pt>
                <c:pt idx="242">
                  <c:v>10/8/2010</c:v>
                </c:pt>
                <c:pt idx="243">
                  <c:v>10/22/2010</c:v>
                </c:pt>
                <c:pt idx="244">
                  <c:v>11/6/2010</c:v>
                </c:pt>
                <c:pt idx="245">
                  <c:v>12/27/2010</c:v>
                </c:pt>
                <c:pt idx="246">
                  <c:v>1/21/2011</c:v>
                </c:pt>
                <c:pt idx="247">
                  <c:v>2/15/2011</c:v>
                </c:pt>
                <c:pt idx="248">
                  <c:v>3/14/2011</c:v>
                </c:pt>
                <c:pt idx="249">
                  <c:v>4/12/2011</c:v>
                </c:pt>
                <c:pt idx="250">
                  <c:v>5/16/2011</c:v>
                </c:pt>
                <c:pt idx="251">
                  <c:v>5/27/2011</c:v>
                </c:pt>
                <c:pt idx="252">
                  <c:v>6/9/2011</c:v>
                </c:pt>
                <c:pt idx="253">
                  <c:v>6/24/2011</c:v>
                </c:pt>
                <c:pt idx="254">
                  <c:v>7/15/2011</c:v>
                </c:pt>
                <c:pt idx="255">
                  <c:v>7/28/2011</c:v>
                </c:pt>
                <c:pt idx="256">
                  <c:v>8/12/2011</c:v>
                </c:pt>
                <c:pt idx="257">
                  <c:v>9/1/2011</c:v>
                </c:pt>
                <c:pt idx="258">
                  <c:v>9/16/2011</c:v>
                </c:pt>
                <c:pt idx="259">
                  <c:v>10/3/2011</c:v>
                </c:pt>
                <c:pt idx="260">
                  <c:v>10/17/2011</c:v>
                </c:pt>
                <c:pt idx="261">
                  <c:v>10/28/2011</c:v>
                </c:pt>
                <c:pt idx="262">
                  <c:v>12/6/2011</c:v>
                </c:pt>
                <c:pt idx="263">
                  <c:v>1/10/2012</c:v>
                </c:pt>
              </c:strCache>
            </c:strRef>
          </c:xVal>
          <c:yVal>
            <c:numRef>
              <c:f>'[Campus water table data.xlsx]Wells 13, 16, 17, &amp; 21'!$B$5:$B$268</c:f>
              <c:numCache>
                <c:formatCode>General</c:formatCode>
                <c:ptCount val="264"/>
                <c:pt idx="0">
                  <c:v>0.0</c:v>
                </c:pt>
                <c:pt idx="43" formatCode="0.00">
                  <c:v>18.82999999999999</c:v>
                </c:pt>
                <c:pt idx="44" formatCode="0.00">
                  <c:v>18.89</c:v>
                </c:pt>
                <c:pt idx="45" formatCode="0.00">
                  <c:v>19.28</c:v>
                </c:pt>
                <c:pt idx="46" formatCode="0.00">
                  <c:v>19.01000000000001</c:v>
                </c:pt>
                <c:pt idx="47" formatCode="0.00">
                  <c:v>18.73999999999999</c:v>
                </c:pt>
                <c:pt idx="48" formatCode="0.00">
                  <c:v>18.57999999999999</c:v>
                </c:pt>
                <c:pt idx="49" formatCode="0.00">
                  <c:v>18.5</c:v>
                </c:pt>
                <c:pt idx="50" formatCode="0.00">
                  <c:v>18.41</c:v>
                </c:pt>
                <c:pt idx="51" formatCode="0.00">
                  <c:v>18.02</c:v>
                </c:pt>
                <c:pt idx="52" formatCode="0.00">
                  <c:v>17.61</c:v>
                </c:pt>
                <c:pt idx="53" formatCode="0.00">
                  <c:v>17.26</c:v>
                </c:pt>
                <c:pt idx="57" formatCode="0.00">
                  <c:v>18.09</c:v>
                </c:pt>
                <c:pt idx="58" formatCode="0.00">
                  <c:v>17.65</c:v>
                </c:pt>
                <c:pt idx="59" formatCode="0.00">
                  <c:v>18.85</c:v>
                </c:pt>
                <c:pt idx="60" formatCode="0.00">
                  <c:v>17.93</c:v>
                </c:pt>
                <c:pt idx="61" formatCode="0.00">
                  <c:v>18.88</c:v>
                </c:pt>
                <c:pt idx="62" formatCode="0.00">
                  <c:v>19.65</c:v>
                </c:pt>
                <c:pt idx="63" formatCode="0.00">
                  <c:v>19.1</c:v>
                </c:pt>
                <c:pt idx="64" formatCode="0.00">
                  <c:v>18.27</c:v>
                </c:pt>
                <c:pt idx="65" formatCode="0.00">
                  <c:v>16.52</c:v>
                </c:pt>
                <c:pt idx="66" formatCode="0.00">
                  <c:v>15.02</c:v>
                </c:pt>
                <c:pt idx="67" formatCode="0.00">
                  <c:v>15.97</c:v>
                </c:pt>
                <c:pt idx="68" formatCode="0.00">
                  <c:v>15.34</c:v>
                </c:pt>
                <c:pt idx="69" formatCode="0.00">
                  <c:v>15.29</c:v>
                </c:pt>
                <c:pt idx="70" formatCode="0.00">
                  <c:v>15.54</c:v>
                </c:pt>
                <c:pt idx="71" formatCode="0.00">
                  <c:v>14.92</c:v>
                </c:pt>
                <c:pt idx="74" formatCode="0.00">
                  <c:v>16.09</c:v>
                </c:pt>
                <c:pt idx="75" formatCode="0.00">
                  <c:v>16.37</c:v>
                </c:pt>
                <c:pt idx="76" formatCode="0.00">
                  <c:v>17.54</c:v>
                </c:pt>
                <c:pt idx="77" formatCode="0.00">
                  <c:v>18.79</c:v>
                </c:pt>
                <c:pt idx="78" formatCode="0.00">
                  <c:v>18.81</c:v>
                </c:pt>
                <c:pt idx="79" formatCode="0.00">
                  <c:v>18.85</c:v>
                </c:pt>
                <c:pt idx="80" formatCode="0.00">
                  <c:v>19.67000000000001</c:v>
                </c:pt>
                <c:pt idx="81" formatCode="0.00">
                  <c:v>19.43</c:v>
                </c:pt>
                <c:pt idx="82" formatCode="0.00">
                  <c:v>18.72</c:v>
                </c:pt>
                <c:pt idx="83" formatCode="0.00">
                  <c:v>18.64</c:v>
                </c:pt>
                <c:pt idx="84" formatCode="0.00">
                  <c:v>17.36</c:v>
                </c:pt>
                <c:pt idx="85" formatCode="0.00">
                  <c:v>17.71</c:v>
                </c:pt>
                <c:pt idx="86" formatCode="0.00">
                  <c:v>16.98999999999998</c:v>
                </c:pt>
                <c:pt idx="87" formatCode="0.00">
                  <c:v>16.37</c:v>
                </c:pt>
                <c:pt idx="88" formatCode="0.00">
                  <c:v>15.41</c:v>
                </c:pt>
                <c:pt idx="89" formatCode="0.00">
                  <c:v>15.0</c:v>
                </c:pt>
                <c:pt idx="92" formatCode="0.00">
                  <c:v>15.85</c:v>
                </c:pt>
                <c:pt idx="93" formatCode="0.00">
                  <c:v>16.17000000000001</c:v>
                </c:pt>
                <c:pt idx="94" formatCode="0.00">
                  <c:v>15.72</c:v>
                </c:pt>
                <c:pt idx="95" formatCode="0.00">
                  <c:v>16.61</c:v>
                </c:pt>
                <c:pt idx="96" formatCode="0.00">
                  <c:v>16.6</c:v>
                </c:pt>
                <c:pt idx="97" formatCode="0.00">
                  <c:v>18.79</c:v>
                </c:pt>
                <c:pt idx="98" formatCode="0.00">
                  <c:v>18.71</c:v>
                </c:pt>
                <c:pt idx="99" formatCode="0.00">
                  <c:v>18.72</c:v>
                </c:pt>
                <c:pt idx="100" formatCode="0.00">
                  <c:v>19.05</c:v>
                </c:pt>
                <c:pt idx="101" formatCode="0.00">
                  <c:v>17.96</c:v>
                </c:pt>
                <c:pt idx="102" formatCode="0.00">
                  <c:v>18.06</c:v>
                </c:pt>
                <c:pt idx="103" formatCode="0.00">
                  <c:v>17.29</c:v>
                </c:pt>
                <c:pt idx="104" formatCode="0.00">
                  <c:v>16.57999999999999</c:v>
                </c:pt>
                <c:pt idx="105" formatCode="0.00">
                  <c:v>15.97</c:v>
                </c:pt>
                <c:pt idx="106" formatCode="0.00">
                  <c:v>16.16</c:v>
                </c:pt>
                <c:pt idx="107" formatCode="0.00">
                  <c:v>16.09</c:v>
                </c:pt>
                <c:pt idx="108" formatCode="0.00">
                  <c:v>15.76</c:v>
                </c:pt>
                <c:pt idx="109" formatCode="0.00">
                  <c:v>16.12</c:v>
                </c:pt>
                <c:pt idx="110" formatCode="0.00">
                  <c:v>18.27</c:v>
                </c:pt>
                <c:pt idx="111" formatCode="0.00">
                  <c:v>19.87</c:v>
                </c:pt>
                <c:pt idx="112" formatCode="0.00">
                  <c:v>18.67000000000001</c:v>
                </c:pt>
                <c:pt idx="113" formatCode="0.00">
                  <c:v>18.25</c:v>
                </c:pt>
                <c:pt idx="114" formatCode="0.00">
                  <c:v>18.76</c:v>
                </c:pt>
                <c:pt idx="115" formatCode="0.00">
                  <c:v>18.87</c:v>
                </c:pt>
                <c:pt idx="116" formatCode="0.00">
                  <c:v>19.12</c:v>
                </c:pt>
                <c:pt idx="117" formatCode="0.00">
                  <c:v>19.82999999999999</c:v>
                </c:pt>
                <c:pt idx="118" formatCode="0.00">
                  <c:v>18.94</c:v>
                </c:pt>
                <c:pt idx="119" formatCode="0.00">
                  <c:v>18.52</c:v>
                </c:pt>
                <c:pt idx="120" formatCode="0.00">
                  <c:v>17.72</c:v>
                </c:pt>
                <c:pt idx="121" formatCode="0.00">
                  <c:v>17.67000000000001</c:v>
                </c:pt>
                <c:pt idx="122" formatCode="0.00">
                  <c:v>18.68</c:v>
                </c:pt>
                <c:pt idx="123" formatCode="0.00">
                  <c:v>18.44</c:v>
                </c:pt>
                <c:pt idx="124" formatCode="0.00">
                  <c:v>16.93</c:v>
                </c:pt>
                <c:pt idx="125" formatCode="0.00">
                  <c:v>16.82</c:v>
                </c:pt>
                <c:pt idx="126" formatCode="0.00">
                  <c:v>16.34</c:v>
                </c:pt>
                <c:pt idx="127" formatCode="0.00">
                  <c:v>15.62</c:v>
                </c:pt>
                <c:pt idx="128" formatCode="0.00">
                  <c:v>16.23</c:v>
                </c:pt>
                <c:pt idx="129" formatCode="0.00">
                  <c:v>18.22</c:v>
                </c:pt>
                <c:pt idx="130" formatCode="0.00">
                  <c:v>17.29</c:v>
                </c:pt>
                <c:pt idx="131" formatCode="0.00">
                  <c:v>19.27</c:v>
                </c:pt>
                <c:pt idx="132" formatCode="0.00">
                  <c:v>19.17000000000001</c:v>
                </c:pt>
                <c:pt idx="134" formatCode="0.00">
                  <c:v>18.79</c:v>
                </c:pt>
                <c:pt idx="135" formatCode="0.00">
                  <c:v>18.71</c:v>
                </c:pt>
                <c:pt idx="136" formatCode="0.00">
                  <c:v>18.52</c:v>
                </c:pt>
                <c:pt idx="137" formatCode="0.00">
                  <c:v>17.7</c:v>
                </c:pt>
                <c:pt idx="138" formatCode="0.00">
                  <c:v>17.0</c:v>
                </c:pt>
                <c:pt idx="139" formatCode="0.00">
                  <c:v>16.93</c:v>
                </c:pt>
                <c:pt idx="140" formatCode="0.00">
                  <c:v>16.45</c:v>
                </c:pt>
                <c:pt idx="141" formatCode="0.00">
                  <c:v>16.45</c:v>
                </c:pt>
                <c:pt idx="142" formatCode="0.00">
                  <c:v>17.36</c:v>
                </c:pt>
                <c:pt idx="143" formatCode="0.00">
                  <c:v>18.04</c:v>
                </c:pt>
                <c:pt idx="144" formatCode="0.00">
                  <c:v>17.54</c:v>
                </c:pt>
                <c:pt idx="145" formatCode="0.00">
                  <c:v>16.96</c:v>
                </c:pt>
                <c:pt idx="146" formatCode="0.00">
                  <c:v>19.39</c:v>
                </c:pt>
                <c:pt idx="147" formatCode="0.00">
                  <c:v>19.69</c:v>
                </c:pt>
                <c:pt idx="148" formatCode="0.00">
                  <c:v>19.34</c:v>
                </c:pt>
                <c:pt idx="149" formatCode="0.00">
                  <c:v>18.79</c:v>
                </c:pt>
                <c:pt idx="150" formatCode="0.00">
                  <c:v>18.85</c:v>
                </c:pt>
                <c:pt idx="151" formatCode="0.00">
                  <c:v>18.85</c:v>
                </c:pt>
                <c:pt idx="152" formatCode="0.00">
                  <c:v>18.77</c:v>
                </c:pt>
                <c:pt idx="153" formatCode="0.00">
                  <c:v>18.03</c:v>
                </c:pt>
                <c:pt idx="154" formatCode="0.00">
                  <c:v>18.18</c:v>
                </c:pt>
                <c:pt idx="155" formatCode="0.00">
                  <c:v>18.85</c:v>
                </c:pt>
                <c:pt idx="156" formatCode="0.00">
                  <c:v>19.0</c:v>
                </c:pt>
                <c:pt idx="157" formatCode="0.00">
                  <c:v>18.27999999999999</c:v>
                </c:pt>
                <c:pt idx="158" formatCode="0.00">
                  <c:v>17.54291666666667</c:v>
                </c:pt>
                <c:pt idx="159" formatCode="0.00">
                  <c:v>17.54291666666667</c:v>
                </c:pt>
                <c:pt idx="160" formatCode="0.00">
                  <c:v>17.4075</c:v>
                </c:pt>
                <c:pt idx="161" formatCode="0.00">
                  <c:v>16.4075</c:v>
                </c:pt>
                <c:pt idx="162" formatCode="0.00">
                  <c:v>18.47</c:v>
                </c:pt>
                <c:pt idx="163" formatCode="0.00">
                  <c:v>15.18875</c:v>
                </c:pt>
                <c:pt idx="164" formatCode="0.00">
                  <c:v>15.25166666666667</c:v>
                </c:pt>
                <c:pt idx="165" formatCode="0.00">
                  <c:v>15.52166666666667</c:v>
                </c:pt>
                <c:pt idx="166" formatCode="0.00">
                  <c:v>19.0325</c:v>
                </c:pt>
                <c:pt idx="167" formatCode="0.00">
                  <c:v>19.48083333333322</c:v>
                </c:pt>
                <c:pt idx="168" formatCode="0.00">
                  <c:v>19.36583333333322</c:v>
                </c:pt>
                <c:pt idx="169" formatCode="0.00">
                  <c:v>19.08499999999999</c:v>
                </c:pt>
                <c:pt idx="170" formatCode="0.00">
                  <c:v>18.72</c:v>
                </c:pt>
                <c:pt idx="171" formatCode="0.00">
                  <c:v>18.78249999999989</c:v>
                </c:pt>
                <c:pt idx="172" formatCode="0.00">
                  <c:v>18.08458333333322</c:v>
                </c:pt>
                <c:pt idx="173" formatCode="0.00">
                  <c:v>17.345</c:v>
                </c:pt>
                <c:pt idx="174" formatCode="0.00">
                  <c:v>17.36583333333322</c:v>
                </c:pt>
                <c:pt idx="175" formatCode="0.00">
                  <c:v>16.94395833333332</c:v>
                </c:pt>
                <c:pt idx="176" formatCode="0.00">
                  <c:v>16.67833333333322</c:v>
                </c:pt>
                <c:pt idx="177" formatCode="0.00">
                  <c:v>16.67833333333322</c:v>
                </c:pt>
                <c:pt idx="178" formatCode="0.00">
                  <c:v>14.89708333333333</c:v>
                </c:pt>
                <c:pt idx="179" formatCode="0.00">
                  <c:v>15.01583333333333</c:v>
                </c:pt>
                <c:pt idx="180" formatCode="0.00">
                  <c:v>14.97</c:v>
                </c:pt>
                <c:pt idx="181" formatCode="0.00">
                  <c:v>16.4075</c:v>
                </c:pt>
                <c:pt idx="182" formatCode="0.00">
                  <c:v>16.06374999999989</c:v>
                </c:pt>
                <c:pt idx="183" formatCode="0.00">
                  <c:v>17.44916666666667</c:v>
                </c:pt>
                <c:pt idx="184" formatCode="0.00">
                  <c:v>16.91791666666667</c:v>
                </c:pt>
                <c:pt idx="185" formatCode="0.00">
                  <c:v>16.86583333333322</c:v>
                </c:pt>
                <c:pt idx="186" formatCode="0.00">
                  <c:v>17.7</c:v>
                </c:pt>
                <c:pt idx="187" formatCode="0.00">
                  <c:v>18.68999999999999</c:v>
                </c:pt>
                <c:pt idx="188" formatCode="0.00">
                  <c:v>17.46</c:v>
                </c:pt>
                <c:pt idx="189" formatCode="0.00">
                  <c:v>17.04999999999999</c:v>
                </c:pt>
                <c:pt idx="190" formatCode="0.00">
                  <c:v>16.65</c:v>
                </c:pt>
                <c:pt idx="191" formatCode="0.00">
                  <c:v>16.12</c:v>
                </c:pt>
                <c:pt idx="192" formatCode="0.00">
                  <c:v>16.04999999999999</c:v>
                </c:pt>
                <c:pt idx="193" formatCode="0.00">
                  <c:v>17.04999999999999</c:v>
                </c:pt>
                <c:pt idx="194" formatCode="0.00">
                  <c:v>16.21</c:v>
                </c:pt>
                <c:pt idx="195" formatCode="0.00">
                  <c:v>17.22999999999999</c:v>
                </c:pt>
                <c:pt idx="196" formatCode="0.00">
                  <c:v>15.79</c:v>
                </c:pt>
                <c:pt idx="197" formatCode="0.00">
                  <c:v>15.21</c:v>
                </c:pt>
                <c:pt idx="198" formatCode="0.00">
                  <c:v>15.26</c:v>
                </c:pt>
                <c:pt idx="199" formatCode="0.00">
                  <c:v>17.79999999999999</c:v>
                </c:pt>
                <c:pt idx="200" formatCode="0.00">
                  <c:v>17.56</c:v>
                </c:pt>
                <c:pt idx="201" formatCode="0.00">
                  <c:v>18.75</c:v>
                </c:pt>
                <c:pt idx="202" formatCode="0.00">
                  <c:v>17.84999999999999</c:v>
                </c:pt>
                <c:pt idx="203" formatCode="0.00">
                  <c:v>18.06</c:v>
                </c:pt>
                <c:pt idx="204" formatCode="0.00">
                  <c:v>18.75999999999999</c:v>
                </c:pt>
                <c:pt idx="205" formatCode="0.00">
                  <c:v>18.79</c:v>
                </c:pt>
                <c:pt idx="206" formatCode="0.00">
                  <c:v>18.79999999999999</c:v>
                </c:pt>
                <c:pt idx="207" formatCode="0.00">
                  <c:v>18.34999999999999</c:v>
                </c:pt>
                <c:pt idx="208" formatCode="0.00">
                  <c:v>18.22</c:v>
                </c:pt>
                <c:pt idx="209" formatCode="0.00">
                  <c:v>18.34999999999999</c:v>
                </c:pt>
                <c:pt idx="210" formatCode="0.00">
                  <c:v>17.2</c:v>
                </c:pt>
                <c:pt idx="211" formatCode="0.00">
                  <c:v>16.68999999999999</c:v>
                </c:pt>
                <c:pt idx="212" formatCode="0.00">
                  <c:v>16.07</c:v>
                </c:pt>
                <c:pt idx="213" formatCode="0.00">
                  <c:v>15.42</c:v>
                </c:pt>
                <c:pt idx="215" formatCode="0.00">
                  <c:v>16.77</c:v>
                </c:pt>
                <c:pt idx="216" formatCode="0.00">
                  <c:v>17.84</c:v>
                </c:pt>
                <c:pt idx="217" formatCode="0.00">
                  <c:v>18.47999999999999</c:v>
                </c:pt>
                <c:pt idx="218" formatCode="0.00">
                  <c:v>17.81</c:v>
                </c:pt>
                <c:pt idx="219" formatCode="0.00">
                  <c:v>17.91999999999999</c:v>
                </c:pt>
                <c:pt idx="220" formatCode="0.00">
                  <c:v>18.41999999999999</c:v>
                </c:pt>
                <c:pt idx="221" formatCode="0.00">
                  <c:v>18.72</c:v>
                </c:pt>
                <c:pt idx="222" formatCode="0.00">
                  <c:v>18.93999999999999</c:v>
                </c:pt>
                <c:pt idx="223" formatCode="0.00">
                  <c:v>18.79</c:v>
                </c:pt>
                <c:pt idx="224" formatCode="0.00">
                  <c:v>18.09999999999999</c:v>
                </c:pt>
                <c:pt idx="225" formatCode="0.00">
                  <c:v>17.7</c:v>
                </c:pt>
                <c:pt idx="226" formatCode="0.00">
                  <c:v>17.07</c:v>
                </c:pt>
                <c:pt idx="227" formatCode="0.00">
                  <c:v>17.52</c:v>
                </c:pt>
                <c:pt idx="228" formatCode="0.00">
                  <c:v>17.47</c:v>
                </c:pt>
                <c:pt idx="229" formatCode="0.00">
                  <c:v>17.79999999999999</c:v>
                </c:pt>
                <c:pt idx="230" formatCode="0.00">
                  <c:v>17.22</c:v>
                </c:pt>
                <c:pt idx="231" formatCode="0.00">
                  <c:v>18.82</c:v>
                </c:pt>
                <c:pt idx="232" formatCode="0.00">
                  <c:v>18.71</c:v>
                </c:pt>
                <c:pt idx="233" formatCode="0.00">
                  <c:v>18.5</c:v>
                </c:pt>
                <c:pt idx="234" formatCode="0.00">
                  <c:v>17.75</c:v>
                </c:pt>
                <c:pt idx="235" formatCode="0.00">
                  <c:v>18.15</c:v>
                </c:pt>
                <c:pt idx="236" formatCode="0.00">
                  <c:v>18.65</c:v>
                </c:pt>
                <c:pt idx="237" formatCode="0.00">
                  <c:v>18.47</c:v>
                </c:pt>
                <c:pt idx="238" formatCode="0.00">
                  <c:v>18.75999999999999</c:v>
                </c:pt>
                <c:pt idx="239" formatCode="0.00">
                  <c:v>19.41999999999999</c:v>
                </c:pt>
                <c:pt idx="240" formatCode="0.00">
                  <c:v>19.22</c:v>
                </c:pt>
                <c:pt idx="241" formatCode="0.00">
                  <c:v>18.97</c:v>
                </c:pt>
                <c:pt idx="242" formatCode="0.00">
                  <c:v>18.75999999999999</c:v>
                </c:pt>
                <c:pt idx="243" formatCode="0.00">
                  <c:v>17.91</c:v>
                </c:pt>
                <c:pt idx="244" formatCode="0.00">
                  <c:v>18.16999999999999</c:v>
                </c:pt>
                <c:pt idx="245" formatCode="0.00">
                  <c:v>17.54999999999999</c:v>
                </c:pt>
                <c:pt idx="246" formatCode="0.00">
                  <c:v>17.62</c:v>
                </c:pt>
                <c:pt idx="247" formatCode="0.00">
                  <c:v>17.57</c:v>
                </c:pt>
                <c:pt idx="248" formatCode="0.00">
                  <c:v>17.02</c:v>
                </c:pt>
                <c:pt idx="249" formatCode="0.00">
                  <c:v>17.86999999999999</c:v>
                </c:pt>
                <c:pt idx="250" formatCode="0.00">
                  <c:v>16.01000000000001</c:v>
                </c:pt>
                <c:pt idx="251" formatCode="0.00">
                  <c:v>15.59</c:v>
                </c:pt>
                <c:pt idx="253" formatCode="0.00">
                  <c:v>15.03</c:v>
                </c:pt>
                <c:pt idx="255" formatCode="0.00">
                  <c:v>16.32999999999999</c:v>
                </c:pt>
                <c:pt idx="256" formatCode="0.00">
                  <c:v>17.82999999999999</c:v>
                </c:pt>
                <c:pt idx="257" formatCode="0.00">
                  <c:v>18.21</c:v>
                </c:pt>
                <c:pt idx="258" formatCode="0.00">
                  <c:v>18.02999999999999</c:v>
                </c:pt>
                <c:pt idx="259" formatCode="0.00">
                  <c:v>18.7</c:v>
                </c:pt>
                <c:pt idx="260" formatCode="0.00">
                  <c:v>18.73999999999999</c:v>
                </c:pt>
                <c:pt idx="261" formatCode="0.00">
                  <c:v>19.79999999999999</c:v>
                </c:pt>
                <c:pt idx="262" formatCode="0.00">
                  <c:v>18.52999999999999</c:v>
                </c:pt>
                <c:pt idx="263" formatCode="0.00">
                  <c:v>17.71</c:v>
                </c:pt>
              </c:numCache>
            </c:numRef>
          </c:yVal>
          <c:smooth val="1"/>
        </c:ser>
        <c:ser>
          <c:idx val="1"/>
          <c:order val="1"/>
          <c:tx>
            <c:strRef>
              <c:f>'[Campus water table data.xlsx]Wells 13, 16, 17, &amp; 21'!$C$1:$C$4</c:f>
              <c:strCache>
                <c:ptCount val="4"/>
                <c:pt idx="0">
                  <c:v>Piezometer Location</c:v>
                </c:pt>
                <c:pt idx="1">
                  <c:v>16</c:v>
                </c:pt>
                <c:pt idx="2">
                  <c:v>Ground Surface Elevation (ft)</c:v>
                </c:pt>
                <c:pt idx="3">
                  <c:v>19.09</c:v>
                </c:pt>
              </c:strCache>
            </c:strRef>
          </c:tx>
          <c:spPr>
            <a:ln w="19050" cap="rnd">
              <a:solidFill>
                <a:schemeClr val="accent2"/>
              </a:solidFill>
              <a:round/>
            </a:ln>
            <a:effectLst/>
          </c:spPr>
          <c:marker>
            <c:symbol val="none"/>
          </c:marker>
          <c:xVal>
            <c:strRef>
              <c:f>'[Campus water table data.xlsx]Wells 13, 16, 17, &amp; 21'!$A$5:$A$268</c:f>
              <c:strCache>
                <c:ptCount val="264"/>
                <c:pt idx="0">
                  <c:v>Date</c:v>
                </c:pt>
                <c:pt idx="1">
                  <c:v>5/1/1997</c:v>
                </c:pt>
                <c:pt idx="2">
                  <c:v>5/15/1997</c:v>
                </c:pt>
                <c:pt idx="3">
                  <c:v>6/1/1997</c:v>
                </c:pt>
                <c:pt idx="4">
                  <c:v>6/15/1997</c:v>
                </c:pt>
                <c:pt idx="5">
                  <c:v>7/15/1997</c:v>
                </c:pt>
                <c:pt idx="6">
                  <c:v>7/21/1997</c:v>
                </c:pt>
                <c:pt idx="7">
                  <c:v>8/1/1997</c:v>
                </c:pt>
                <c:pt idx="8">
                  <c:v>8/15/1997</c:v>
                </c:pt>
                <c:pt idx="9">
                  <c:v>9/1/1997</c:v>
                </c:pt>
                <c:pt idx="10">
                  <c:v>9/15/1997</c:v>
                </c:pt>
                <c:pt idx="11">
                  <c:v>10/1/1997</c:v>
                </c:pt>
                <c:pt idx="12">
                  <c:v>10/15/1997</c:v>
                </c:pt>
                <c:pt idx="13">
                  <c:v>11/1/1997</c:v>
                </c:pt>
                <c:pt idx="14">
                  <c:v>12/1/1997</c:v>
                </c:pt>
                <c:pt idx="15">
                  <c:v>1/1/1998</c:v>
                </c:pt>
                <c:pt idx="16">
                  <c:v>2/1/1998</c:v>
                </c:pt>
                <c:pt idx="17">
                  <c:v>3/1/1998</c:v>
                </c:pt>
                <c:pt idx="18">
                  <c:v>4/1/1998</c:v>
                </c:pt>
                <c:pt idx="19">
                  <c:v>5/1/1998</c:v>
                </c:pt>
                <c:pt idx="20">
                  <c:v>5/1/1998</c:v>
                </c:pt>
                <c:pt idx="21">
                  <c:v>6/12/1998</c:v>
                </c:pt>
                <c:pt idx="22">
                  <c:v>6/21/1998</c:v>
                </c:pt>
                <c:pt idx="23">
                  <c:v>7/1/1998</c:v>
                </c:pt>
                <c:pt idx="24">
                  <c:v>7/15/1998</c:v>
                </c:pt>
                <c:pt idx="25">
                  <c:v>8/1/1998</c:v>
                </c:pt>
                <c:pt idx="26">
                  <c:v>9/1/1998</c:v>
                </c:pt>
                <c:pt idx="27">
                  <c:v>9/15/1998</c:v>
                </c:pt>
                <c:pt idx="28">
                  <c:v>10/1/1998</c:v>
                </c:pt>
                <c:pt idx="29">
                  <c:v>10/15/1998</c:v>
                </c:pt>
                <c:pt idx="30">
                  <c:v>11/1/1998</c:v>
                </c:pt>
                <c:pt idx="31">
                  <c:v>12/1/1998</c:v>
                </c:pt>
                <c:pt idx="32">
                  <c:v>1/1/1999</c:v>
                </c:pt>
                <c:pt idx="33">
                  <c:v>2/1/1999</c:v>
                </c:pt>
                <c:pt idx="34">
                  <c:v>3/1/1999</c:v>
                </c:pt>
                <c:pt idx="35">
                  <c:v>4/1/1999</c:v>
                </c:pt>
                <c:pt idx="36">
                  <c:v>5/1/1999</c:v>
                </c:pt>
                <c:pt idx="37">
                  <c:v>5/15/1999</c:v>
                </c:pt>
                <c:pt idx="38">
                  <c:v>6/1/1999</c:v>
                </c:pt>
                <c:pt idx="39">
                  <c:v>6/15/1999</c:v>
                </c:pt>
                <c:pt idx="40">
                  <c:v>7/1/1999</c:v>
                </c:pt>
                <c:pt idx="41">
                  <c:v>7/15/1999</c:v>
                </c:pt>
                <c:pt idx="42">
                  <c:v>8/1/1999</c:v>
                </c:pt>
                <c:pt idx="43">
                  <c:v>8/15/1999</c:v>
                </c:pt>
                <c:pt idx="44">
                  <c:v>9/1/1999</c:v>
                </c:pt>
                <c:pt idx="45">
                  <c:v>9/15/1999</c:v>
                </c:pt>
                <c:pt idx="46">
                  <c:v>10/1/1999</c:v>
                </c:pt>
                <c:pt idx="47">
                  <c:v>10/15/1999</c:v>
                </c:pt>
                <c:pt idx="48">
                  <c:v>11/1/1999</c:v>
                </c:pt>
                <c:pt idx="49">
                  <c:v>12/1/1999</c:v>
                </c:pt>
                <c:pt idx="50">
                  <c:v>1/1/2000</c:v>
                </c:pt>
                <c:pt idx="51">
                  <c:v>2/1/2000</c:v>
                </c:pt>
                <c:pt idx="52">
                  <c:v>3/1/2000</c:v>
                </c:pt>
                <c:pt idx="53">
                  <c:v>4/1/2000</c:v>
                </c:pt>
                <c:pt idx="54">
                  <c:v>5/1/2000</c:v>
                </c:pt>
                <c:pt idx="55">
                  <c:v>5/15/2000</c:v>
                </c:pt>
                <c:pt idx="56">
                  <c:v>6/1/2000</c:v>
                </c:pt>
                <c:pt idx="57">
                  <c:v>6/15/2000</c:v>
                </c:pt>
                <c:pt idx="58">
                  <c:v>7/1/2000</c:v>
                </c:pt>
                <c:pt idx="59">
                  <c:v>7/15/2000</c:v>
                </c:pt>
                <c:pt idx="60">
                  <c:v>8/1/2000</c:v>
                </c:pt>
                <c:pt idx="61">
                  <c:v>8/15/2000</c:v>
                </c:pt>
                <c:pt idx="62">
                  <c:v>9/1/2000</c:v>
                </c:pt>
                <c:pt idx="63">
                  <c:v>9/15/2000</c:v>
                </c:pt>
                <c:pt idx="64">
                  <c:v>10/1/2000</c:v>
                </c:pt>
                <c:pt idx="65">
                  <c:v>10/15/2000</c:v>
                </c:pt>
                <c:pt idx="66">
                  <c:v>11/1/2000</c:v>
                </c:pt>
                <c:pt idx="67">
                  <c:v>12/1/2000</c:v>
                </c:pt>
                <c:pt idx="68">
                  <c:v>1/1/2001</c:v>
                </c:pt>
                <c:pt idx="69">
                  <c:v>2/1/2001</c:v>
                </c:pt>
                <c:pt idx="70">
                  <c:v>3/1/2001</c:v>
                </c:pt>
                <c:pt idx="71">
                  <c:v>4/1/2001</c:v>
                </c:pt>
                <c:pt idx="72">
                  <c:v>5/1/2001</c:v>
                </c:pt>
                <c:pt idx="73">
                  <c:v>5/15/2001</c:v>
                </c:pt>
                <c:pt idx="74">
                  <c:v>6/1/2001</c:v>
                </c:pt>
                <c:pt idx="75">
                  <c:v>6/15/2001</c:v>
                </c:pt>
                <c:pt idx="76">
                  <c:v>7/1/2001</c:v>
                </c:pt>
                <c:pt idx="77">
                  <c:v>7/15/2001</c:v>
                </c:pt>
                <c:pt idx="78">
                  <c:v>8/1/2001</c:v>
                </c:pt>
                <c:pt idx="79">
                  <c:v>8/15/2001</c:v>
                </c:pt>
                <c:pt idx="80">
                  <c:v>9/1/2001</c:v>
                </c:pt>
                <c:pt idx="81">
                  <c:v>9/15/2001</c:v>
                </c:pt>
                <c:pt idx="82">
                  <c:v>10/1/2001</c:v>
                </c:pt>
                <c:pt idx="83">
                  <c:v>10/15/2001</c:v>
                </c:pt>
                <c:pt idx="84">
                  <c:v>11/1/2001</c:v>
                </c:pt>
                <c:pt idx="85">
                  <c:v>12/1/2001</c:v>
                </c:pt>
                <c:pt idx="86">
                  <c:v>1/1/2002</c:v>
                </c:pt>
                <c:pt idx="87">
                  <c:v>2/2/2002</c:v>
                </c:pt>
                <c:pt idx="88">
                  <c:v>3/2/2002</c:v>
                </c:pt>
                <c:pt idx="89">
                  <c:v>4/2/2002</c:v>
                </c:pt>
                <c:pt idx="90">
                  <c:v>5/1/2002</c:v>
                </c:pt>
                <c:pt idx="91">
                  <c:v>5/15/2002</c:v>
                </c:pt>
                <c:pt idx="92">
                  <c:v>6/1/2002</c:v>
                </c:pt>
                <c:pt idx="93">
                  <c:v>6/15/2002</c:v>
                </c:pt>
                <c:pt idx="94">
                  <c:v>7/1/2002</c:v>
                </c:pt>
                <c:pt idx="95">
                  <c:v>7/15/2002</c:v>
                </c:pt>
                <c:pt idx="96">
                  <c:v>8/1/2002</c:v>
                </c:pt>
                <c:pt idx="97">
                  <c:v>8/15/2002</c:v>
                </c:pt>
                <c:pt idx="98">
                  <c:v>9/1/2002</c:v>
                </c:pt>
                <c:pt idx="99">
                  <c:v>9/15/2002</c:v>
                </c:pt>
                <c:pt idx="100">
                  <c:v>10/1/2002</c:v>
                </c:pt>
                <c:pt idx="101">
                  <c:v>10/15/2002</c:v>
                </c:pt>
                <c:pt idx="102">
                  <c:v>11/1/2002</c:v>
                </c:pt>
                <c:pt idx="103">
                  <c:v>12/1/2002</c:v>
                </c:pt>
                <c:pt idx="104">
                  <c:v>1/1/2003</c:v>
                </c:pt>
                <c:pt idx="105">
                  <c:v>2/1/2003</c:v>
                </c:pt>
                <c:pt idx="106">
                  <c:v>3/1/2003</c:v>
                </c:pt>
                <c:pt idx="107">
                  <c:v>4/1/2003</c:v>
                </c:pt>
                <c:pt idx="108">
                  <c:v>5/1/2003</c:v>
                </c:pt>
                <c:pt idx="109">
                  <c:v>5/15/2003</c:v>
                </c:pt>
                <c:pt idx="110">
                  <c:v>6/1/2003</c:v>
                </c:pt>
                <c:pt idx="111">
                  <c:v>6/15/2003</c:v>
                </c:pt>
                <c:pt idx="112">
                  <c:v>7/1/2003</c:v>
                </c:pt>
                <c:pt idx="113">
                  <c:v>7/15/2003</c:v>
                </c:pt>
                <c:pt idx="114">
                  <c:v>8/1/2003</c:v>
                </c:pt>
                <c:pt idx="115">
                  <c:v>8/15/2003</c:v>
                </c:pt>
                <c:pt idx="116">
                  <c:v>9/1/2003</c:v>
                </c:pt>
                <c:pt idx="117">
                  <c:v>9/15/2003</c:v>
                </c:pt>
                <c:pt idx="118">
                  <c:v>10/1/2003</c:v>
                </c:pt>
                <c:pt idx="119">
                  <c:v>10/15/2003</c:v>
                </c:pt>
                <c:pt idx="120">
                  <c:v>11/1/2003</c:v>
                </c:pt>
                <c:pt idx="121">
                  <c:v>12/1/2003</c:v>
                </c:pt>
                <c:pt idx="122">
                  <c:v>1/1/2004</c:v>
                </c:pt>
                <c:pt idx="123">
                  <c:v>2/1/2004</c:v>
                </c:pt>
                <c:pt idx="124">
                  <c:v>3/1/2004</c:v>
                </c:pt>
                <c:pt idx="125">
                  <c:v>4/1/2004</c:v>
                </c:pt>
                <c:pt idx="126">
                  <c:v>5/1/2004</c:v>
                </c:pt>
                <c:pt idx="127">
                  <c:v>5/15/2004</c:v>
                </c:pt>
                <c:pt idx="128">
                  <c:v>6/1/2004</c:v>
                </c:pt>
                <c:pt idx="129">
                  <c:v>6/15/2004</c:v>
                </c:pt>
                <c:pt idx="130">
                  <c:v>7/1/2004</c:v>
                </c:pt>
                <c:pt idx="131">
                  <c:v>7/15/2004</c:v>
                </c:pt>
                <c:pt idx="132">
                  <c:v>8/1/2004</c:v>
                </c:pt>
                <c:pt idx="133">
                  <c:v>8/15/2004</c:v>
                </c:pt>
                <c:pt idx="134">
                  <c:v>9/1/2004</c:v>
                </c:pt>
                <c:pt idx="135">
                  <c:v>9/15/2004</c:v>
                </c:pt>
                <c:pt idx="136">
                  <c:v>10/1/2004</c:v>
                </c:pt>
                <c:pt idx="137">
                  <c:v>10/15/2004</c:v>
                </c:pt>
                <c:pt idx="138">
                  <c:v>11/4/2004</c:v>
                </c:pt>
                <c:pt idx="139">
                  <c:v>12/4/2004</c:v>
                </c:pt>
                <c:pt idx="140">
                  <c:v>1/5/2005</c:v>
                </c:pt>
                <c:pt idx="141">
                  <c:v>2/1/2005</c:v>
                </c:pt>
                <c:pt idx="142">
                  <c:v>3/1/2005</c:v>
                </c:pt>
                <c:pt idx="143">
                  <c:v>4/1/2005</c:v>
                </c:pt>
                <c:pt idx="144">
                  <c:v>5/1/2005</c:v>
                </c:pt>
                <c:pt idx="145">
                  <c:v>5/15/2005</c:v>
                </c:pt>
                <c:pt idx="146">
                  <c:v>6/3/2005</c:v>
                </c:pt>
                <c:pt idx="147">
                  <c:v>6/15/2005</c:v>
                </c:pt>
                <c:pt idx="148">
                  <c:v>7/1/2005</c:v>
                </c:pt>
                <c:pt idx="149">
                  <c:v>7/15/2005</c:v>
                </c:pt>
                <c:pt idx="150">
                  <c:v>8/1/2005</c:v>
                </c:pt>
                <c:pt idx="151">
                  <c:v>8/15/2005</c:v>
                </c:pt>
                <c:pt idx="152">
                  <c:v>9/1/2005</c:v>
                </c:pt>
                <c:pt idx="153">
                  <c:v>9/15/2005</c:v>
                </c:pt>
                <c:pt idx="154">
                  <c:v>10/1/2005</c:v>
                </c:pt>
                <c:pt idx="155">
                  <c:v>10/15/2005</c:v>
                </c:pt>
                <c:pt idx="156">
                  <c:v>11/1/2005</c:v>
                </c:pt>
                <c:pt idx="157">
                  <c:v>12/7/2005</c:v>
                </c:pt>
                <c:pt idx="158">
                  <c:v>1/16/2006</c:v>
                </c:pt>
                <c:pt idx="159">
                  <c:v>2/2/2006</c:v>
                </c:pt>
                <c:pt idx="160">
                  <c:v>3/1/2006</c:v>
                </c:pt>
                <c:pt idx="161">
                  <c:v>4/6/2006</c:v>
                </c:pt>
                <c:pt idx="162">
                  <c:v>5/1/2006</c:v>
                </c:pt>
                <c:pt idx="163">
                  <c:v>5/30/2006</c:v>
                </c:pt>
                <c:pt idx="164">
                  <c:v>6/7/2006</c:v>
                </c:pt>
                <c:pt idx="165">
                  <c:v>6/14/2006</c:v>
                </c:pt>
                <c:pt idx="166">
                  <c:v>7/5/2006</c:v>
                </c:pt>
                <c:pt idx="167">
                  <c:v>7/17/2006</c:v>
                </c:pt>
                <c:pt idx="168">
                  <c:v>8/2/2006</c:v>
                </c:pt>
                <c:pt idx="169">
                  <c:v>8/17/2006</c:v>
                </c:pt>
                <c:pt idx="170">
                  <c:v>10/9/2006</c:v>
                </c:pt>
                <c:pt idx="171">
                  <c:v>10/19/2006</c:v>
                </c:pt>
                <c:pt idx="172">
                  <c:v>11/3/2006</c:v>
                </c:pt>
                <c:pt idx="173">
                  <c:v>12/7/2006</c:v>
                </c:pt>
                <c:pt idx="174">
                  <c:v>1/4/2007</c:v>
                </c:pt>
                <c:pt idx="175">
                  <c:v>2/2/2007</c:v>
                </c:pt>
                <c:pt idx="176">
                  <c:v>3/5/2007</c:v>
                </c:pt>
                <c:pt idx="177">
                  <c:v>4/18/2007</c:v>
                </c:pt>
                <c:pt idx="178">
                  <c:v>5/4/2007</c:v>
                </c:pt>
                <c:pt idx="179">
                  <c:v>5/24/2007</c:v>
                </c:pt>
                <c:pt idx="180">
                  <c:v>6/11/2007</c:v>
                </c:pt>
                <c:pt idx="181">
                  <c:v>6/28/2007</c:v>
                </c:pt>
                <c:pt idx="182">
                  <c:v>7/11/2007</c:v>
                </c:pt>
                <c:pt idx="183">
                  <c:v>7/30/2007</c:v>
                </c:pt>
                <c:pt idx="184">
                  <c:v>8/10/2007</c:v>
                </c:pt>
                <c:pt idx="185">
                  <c:v>8/21/2007</c:v>
                </c:pt>
                <c:pt idx="186">
                  <c:v>9/11/2007</c:v>
                </c:pt>
                <c:pt idx="187">
                  <c:v>9/25/2007</c:v>
                </c:pt>
                <c:pt idx="188">
                  <c:v>10/15/2007</c:v>
                </c:pt>
                <c:pt idx="189">
                  <c:v>10/25/2007</c:v>
                </c:pt>
                <c:pt idx="190">
                  <c:v>11/12/2007</c:v>
                </c:pt>
                <c:pt idx="191">
                  <c:v>12/13/2007</c:v>
                </c:pt>
                <c:pt idx="192">
                  <c:v>1/19/2008</c:v>
                </c:pt>
                <c:pt idx="193">
                  <c:v>2/13/2008</c:v>
                </c:pt>
                <c:pt idx="194">
                  <c:v>3/14/2008</c:v>
                </c:pt>
                <c:pt idx="195">
                  <c:v>4/11/2008</c:v>
                </c:pt>
                <c:pt idx="196">
                  <c:v>5/2/2008</c:v>
                </c:pt>
                <c:pt idx="197">
                  <c:v>5/16/2008</c:v>
                </c:pt>
                <c:pt idx="198">
                  <c:v>6/2/2008</c:v>
                </c:pt>
                <c:pt idx="199">
                  <c:v>6/16/2008</c:v>
                </c:pt>
                <c:pt idx="200">
                  <c:v>7/2/2008</c:v>
                </c:pt>
                <c:pt idx="201">
                  <c:v>7/21/2008</c:v>
                </c:pt>
                <c:pt idx="202">
                  <c:v>8/4/2008</c:v>
                </c:pt>
                <c:pt idx="203">
                  <c:v>8/18/2008</c:v>
                </c:pt>
                <c:pt idx="204">
                  <c:v>9/8/2008</c:v>
                </c:pt>
                <c:pt idx="205">
                  <c:v>9/22/2008</c:v>
                </c:pt>
                <c:pt idx="206">
                  <c:v>10/17/2008</c:v>
                </c:pt>
                <c:pt idx="207">
                  <c:v>10/31/2008</c:v>
                </c:pt>
                <c:pt idx="208">
                  <c:v>11/10/2008</c:v>
                </c:pt>
                <c:pt idx="209">
                  <c:v>12/12/2008</c:v>
                </c:pt>
                <c:pt idx="210">
                  <c:v>1/9/2009</c:v>
                </c:pt>
                <c:pt idx="211">
                  <c:v>2/10/2009</c:v>
                </c:pt>
                <c:pt idx="212">
                  <c:v>3/3/2009</c:v>
                </c:pt>
                <c:pt idx="213">
                  <c:v>4/16/2009</c:v>
                </c:pt>
                <c:pt idx="214">
                  <c:v>5/5/2009</c:v>
                </c:pt>
                <c:pt idx="215">
                  <c:v>5/26/2009</c:v>
                </c:pt>
                <c:pt idx="216">
                  <c:v>6/10/2009</c:v>
                </c:pt>
                <c:pt idx="217">
                  <c:v>6/23/2009</c:v>
                </c:pt>
                <c:pt idx="218">
                  <c:v>7/11/2009</c:v>
                </c:pt>
                <c:pt idx="219">
                  <c:v>7/27/2009</c:v>
                </c:pt>
                <c:pt idx="220">
                  <c:v>8/14/2009</c:v>
                </c:pt>
                <c:pt idx="221">
                  <c:v>8/25/2009</c:v>
                </c:pt>
                <c:pt idx="222">
                  <c:v>9/9/2009</c:v>
                </c:pt>
                <c:pt idx="223">
                  <c:v>9/29/2009</c:v>
                </c:pt>
                <c:pt idx="224">
                  <c:v>10/19/2009</c:v>
                </c:pt>
                <c:pt idx="225">
                  <c:v>10/29/2009</c:v>
                </c:pt>
                <c:pt idx="226">
                  <c:v>11/19/2009</c:v>
                </c:pt>
                <c:pt idx="227">
                  <c:v>12/14/2009</c:v>
                </c:pt>
                <c:pt idx="228">
                  <c:v>1/22/2010</c:v>
                </c:pt>
                <c:pt idx="229">
                  <c:v>2/10/2010</c:v>
                </c:pt>
                <c:pt idx="230">
                  <c:v>3/10/2010</c:v>
                </c:pt>
                <c:pt idx="231">
                  <c:v>4/28/2010</c:v>
                </c:pt>
                <c:pt idx="232">
                  <c:v>5/17/2010</c:v>
                </c:pt>
                <c:pt idx="233">
                  <c:v>5/27/2010</c:v>
                </c:pt>
                <c:pt idx="234">
                  <c:v>6/17/2010</c:v>
                </c:pt>
                <c:pt idx="235">
                  <c:v>6/25/2010</c:v>
                </c:pt>
                <c:pt idx="236">
                  <c:v>7/16/2010</c:v>
                </c:pt>
                <c:pt idx="237">
                  <c:v>7/23/2010</c:v>
                </c:pt>
                <c:pt idx="238">
                  <c:v>8/12/2010</c:v>
                </c:pt>
                <c:pt idx="239">
                  <c:v>8/28/2010</c:v>
                </c:pt>
                <c:pt idx="240">
                  <c:v>9/15/2010</c:v>
                </c:pt>
                <c:pt idx="241">
                  <c:v>9/29/2010</c:v>
                </c:pt>
                <c:pt idx="242">
                  <c:v>10/8/2010</c:v>
                </c:pt>
                <c:pt idx="243">
                  <c:v>10/22/2010</c:v>
                </c:pt>
                <c:pt idx="244">
                  <c:v>11/6/2010</c:v>
                </c:pt>
                <c:pt idx="245">
                  <c:v>12/27/2010</c:v>
                </c:pt>
                <c:pt idx="246">
                  <c:v>1/21/2011</c:v>
                </c:pt>
                <c:pt idx="247">
                  <c:v>2/15/2011</c:v>
                </c:pt>
                <c:pt idx="248">
                  <c:v>3/14/2011</c:v>
                </c:pt>
                <c:pt idx="249">
                  <c:v>4/12/2011</c:v>
                </c:pt>
                <c:pt idx="250">
                  <c:v>5/16/2011</c:v>
                </c:pt>
                <c:pt idx="251">
                  <c:v>5/27/2011</c:v>
                </c:pt>
                <c:pt idx="252">
                  <c:v>6/9/2011</c:v>
                </c:pt>
                <c:pt idx="253">
                  <c:v>6/24/2011</c:v>
                </c:pt>
                <c:pt idx="254">
                  <c:v>7/15/2011</c:v>
                </c:pt>
                <c:pt idx="255">
                  <c:v>7/28/2011</c:v>
                </c:pt>
                <c:pt idx="256">
                  <c:v>8/12/2011</c:v>
                </c:pt>
                <c:pt idx="257">
                  <c:v>9/1/2011</c:v>
                </c:pt>
                <c:pt idx="258">
                  <c:v>9/16/2011</c:v>
                </c:pt>
                <c:pt idx="259">
                  <c:v>10/3/2011</c:v>
                </c:pt>
                <c:pt idx="260">
                  <c:v>10/17/2011</c:v>
                </c:pt>
                <c:pt idx="261">
                  <c:v>10/28/2011</c:v>
                </c:pt>
                <c:pt idx="262">
                  <c:v>12/6/2011</c:v>
                </c:pt>
                <c:pt idx="263">
                  <c:v>1/10/2012</c:v>
                </c:pt>
              </c:strCache>
            </c:strRef>
          </c:xVal>
          <c:yVal>
            <c:numRef>
              <c:f>'[Campus water table data.xlsx]Wells 13, 16, 17, &amp; 21'!$C$5:$C$268</c:f>
              <c:numCache>
                <c:formatCode>General</c:formatCode>
                <c:ptCount val="264"/>
                <c:pt idx="43" formatCode="0.00">
                  <c:v>19.32</c:v>
                </c:pt>
                <c:pt idx="44" formatCode="0.00">
                  <c:v>19.26</c:v>
                </c:pt>
                <c:pt idx="45" formatCode="0.00">
                  <c:v>19.66</c:v>
                </c:pt>
                <c:pt idx="46" formatCode="0.00">
                  <c:v>19.3</c:v>
                </c:pt>
                <c:pt idx="47" formatCode="0.00">
                  <c:v>19.0</c:v>
                </c:pt>
                <c:pt idx="48" formatCode="0.00">
                  <c:v>18.97</c:v>
                </c:pt>
                <c:pt idx="49" formatCode="0.00">
                  <c:v>18.91</c:v>
                </c:pt>
                <c:pt idx="52" formatCode="0.00">
                  <c:v>16.76</c:v>
                </c:pt>
                <c:pt idx="53" formatCode="0.00">
                  <c:v>16.34</c:v>
                </c:pt>
                <c:pt idx="54" formatCode="0.00">
                  <c:v>14.67</c:v>
                </c:pt>
                <c:pt idx="57" formatCode="0.00">
                  <c:v>18.22</c:v>
                </c:pt>
                <c:pt idx="58" formatCode="0.00">
                  <c:v>17.12</c:v>
                </c:pt>
                <c:pt idx="59" formatCode="0.00">
                  <c:v>19.42</c:v>
                </c:pt>
                <c:pt idx="60" formatCode="0.00">
                  <c:v>18.42</c:v>
                </c:pt>
                <c:pt idx="61" formatCode="0.00">
                  <c:v>19.41</c:v>
                </c:pt>
                <c:pt idx="62" formatCode="0.00">
                  <c:v>20.07</c:v>
                </c:pt>
                <c:pt idx="63" formatCode="0.00">
                  <c:v>19.8</c:v>
                </c:pt>
                <c:pt idx="64" formatCode="0.00">
                  <c:v>19.4</c:v>
                </c:pt>
                <c:pt idx="65" formatCode="0.00">
                  <c:v>18.29</c:v>
                </c:pt>
                <c:pt idx="66" formatCode="0.00">
                  <c:v>16.81</c:v>
                </c:pt>
                <c:pt idx="67" formatCode="0.00">
                  <c:v>16.82</c:v>
                </c:pt>
                <c:pt idx="68" formatCode="0.00">
                  <c:v>15.8</c:v>
                </c:pt>
                <c:pt idx="69" formatCode="0.00">
                  <c:v>15.79</c:v>
                </c:pt>
                <c:pt idx="70" formatCode="0.00">
                  <c:v>15.6</c:v>
                </c:pt>
                <c:pt idx="71" formatCode="0.00">
                  <c:v>15.38</c:v>
                </c:pt>
                <c:pt idx="74" formatCode="0.00">
                  <c:v>14.81</c:v>
                </c:pt>
                <c:pt idx="75" formatCode="0.00">
                  <c:v>15.44</c:v>
                </c:pt>
                <c:pt idx="76" formatCode="0.00">
                  <c:v>16.13</c:v>
                </c:pt>
                <c:pt idx="77" formatCode="0.00">
                  <c:v>19.54</c:v>
                </c:pt>
                <c:pt idx="78" formatCode="0.00">
                  <c:v>19.61</c:v>
                </c:pt>
                <c:pt idx="79" formatCode="0.00">
                  <c:v>19.28</c:v>
                </c:pt>
                <c:pt idx="80" formatCode="0.00">
                  <c:v>20.13</c:v>
                </c:pt>
                <c:pt idx="81" formatCode="0.00">
                  <c:v>20.07</c:v>
                </c:pt>
                <c:pt idx="82" formatCode="0.00">
                  <c:v>19.43</c:v>
                </c:pt>
                <c:pt idx="83" formatCode="0.00">
                  <c:v>19.35</c:v>
                </c:pt>
                <c:pt idx="84" formatCode="0.00">
                  <c:v>17.55</c:v>
                </c:pt>
                <c:pt idx="85" formatCode="0.00">
                  <c:v>17.92</c:v>
                </c:pt>
                <c:pt idx="86" formatCode="0.00">
                  <c:v>17.19</c:v>
                </c:pt>
                <c:pt idx="87" formatCode="0.00">
                  <c:v>16.4</c:v>
                </c:pt>
                <c:pt idx="88" formatCode="0.00">
                  <c:v>15.55</c:v>
                </c:pt>
                <c:pt idx="89" formatCode="0.00">
                  <c:v>14.94</c:v>
                </c:pt>
                <c:pt idx="93" formatCode="0.00">
                  <c:v>15.35</c:v>
                </c:pt>
                <c:pt idx="94" formatCode="0.00">
                  <c:v>14.92</c:v>
                </c:pt>
                <c:pt idx="95" formatCode="0.00">
                  <c:v>15.76</c:v>
                </c:pt>
                <c:pt idx="96" formatCode="0.00">
                  <c:v>16.02</c:v>
                </c:pt>
                <c:pt idx="97" formatCode="0.00">
                  <c:v>19.34</c:v>
                </c:pt>
                <c:pt idx="98" formatCode="0.00">
                  <c:v>19.11</c:v>
                </c:pt>
                <c:pt idx="99" formatCode="0.00">
                  <c:v>19.47</c:v>
                </c:pt>
                <c:pt idx="100" formatCode="0.00">
                  <c:v>19.72</c:v>
                </c:pt>
                <c:pt idx="101" formatCode="0.00">
                  <c:v>18.81</c:v>
                </c:pt>
                <c:pt idx="102" formatCode="0.00">
                  <c:v>19.03</c:v>
                </c:pt>
                <c:pt idx="103" formatCode="0.00">
                  <c:v>17.48999999999998</c:v>
                </c:pt>
                <c:pt idx="104" formatCode="0.00">
                  <c:v>16.21</c:v>
                </c:pt>
                <c:pt idx="105" formatCode="0.00">
                  <c:v>16.27</c:v>
                </c:pt>
                <c:pt idx="106" formatCode="0.00">
                  <c:v>16.27</c:v>
                </c:pt>
                <c:pt idx="107" formatCode="0.00">
                  <c:v>18.94</c:v>
                </c:pt>
                <c:pt idx="108" formatCode="0.00">
                  <c:v>18.81</c:v>
                </c:pt>
                <c:pt idx="109" formatCode="0.00">
                  <c:v>16.29</c:v>
                </c:pt>
                <c:pt idx="110" formatCode="0.00">
                  <c:v>18.11</c:v>
                </c:pt>
                <c:pt idx="111" formatCode="0.00">
                  <c:v>18.52</c:v>
                </c:pt>
                <c:pt idx="112" formatCode="0.00">
                  <c:v>18.22</c:v>
                </c:pt>
                <c:pt idx="113" formatCode="0.00">
                  <c:v>18.0</c:v>
                </c:pt>
                <c:pt idx="114" formatCode="0.00">
                  <c:v>18.38</c:v>
                </c:pt>
                <c:pt idx="115" formatCode="0.00">
                  <c:v>19.59</c:v>
                </c:pt>
                <c:pt idx="116" formatCode="0.00">
                  <c:v>19.82999999999999</c:v>
                </c:pt>
                <c:pt idx="117" formatCode="0.00">
                  <c:v>20.16</c:v>
                </c:pt>
                <c:pt idx="118" formatCode="0.00">
                  <c:v>19.54</c:v>
                </c:pt>
                <c:pt idx="119" formatCode="0.00">
                  <c:v>18.82</c:v>
                </c:pt>
                <c:pt idx="120" formatCode="0.00">
                  <c:v>17.57</c:v>
                </c:pt>
                <c:pt idx="121" formatCode="0.00">
                  <c:v>17.81</c:v>
                </c:pt>
                <c:pt idx="122" formatCode="0.00">
                  <c:v>19.04</c:v>
                </c:pt>
                <c:pt idx="123" formatCode="0.00">
                  <c:v>19.39</c:v>
                </c:pt>
                <c:pt idx="124" formatCode="0.00">
                  <c:v>16.82</c:v>
                </c:pt>
                <c:pt idx="125" formatCode="0.00">
                  <c:v>16.79</c:v>
                </c:pt>
                <c:pt idx="126" formatCode="0.00">
                  <c:v>16.04</c:v>
                </c:pt>
                <c:pt idx="127" formatCode="0.00">
                  <c:v>15.49</c:v>
                </c:pt>
                <c:pt idx="128" formatCode="0.00">
                  <c:v>16.26</c:v>
                </c:pt>
                <c:pt idx="129" formatCode="0.00">
                  <c:v>19.04</c:v>
                </c:pt>
                <c:pt idx="130" formatCode="0.00">
                  <c:v>17.93</c:v>
                </c:pt>
                <c:pt idx="131" formatCode="0.00">
                  <c:v>20.28</c:v>
                </c:pt>
                <c:pt idx="132" formatCode="0.00">
                  <c:v>19.93</c:v>
                </c:pt>
                <c:pt idx="134" formatCode="0.00">
                  <c:v>19.5</c:v>
                </c:pt>
                <c:pt idx="135" formatCode="0.00">
                  <c:v>19.43</c:v>
                </c:pt>
                <c:pt idx="136" formatCode="0.00">
                  <c:v>19.0</c:v>
                </c:pt>
                <c:pt idx="137" formatCode="0.00">
                  <c:v>17.66</c:v>
                </c:pt>
                <c:pt idx="138" formatCode="0.00">
                  <c:v>17.1</c:v>
                </c:pt>
                <c:pt idx="139" formatCode="0.00">
                  <c:v>17.22</c:v>
                </c:pt>
                <c:pt idx="140" formatCode="0.00">
                  <c:v>16.59</c:v>
                </c:pt>
                <c:pt idx="141" formatCode="0.00">
                  <c:v>16.59</c:v>
                </c:pt>
                <c:pt idx="142" formatCode="0.00">
                  <c:v>17.47</c:v>
                </c:pt>
                <c:pt idx="143" formatCode="0.00">
                  <c:v>19.07999999999999</c:v>
                </c:pt>
                <c:pt idx="144" formatCode="0.00">
                  <c:v>17.91</c:v>
                </c:pt>
                <c:pt idx="145" formatCode="0.00">
                  <c:v>16.98</c:v>
                </c:pt>
                <c:pt idx="146" formatCode="0.00">
                  <c:v>20.35</c:v>
                </c:pt>
                <c:pt idx="147" formatCode="0.00">
                  <c:v>20.07999999999999</c:v>
                </c:pt>
                <c:pt idx="148" formatCode="0.00">
                  <c:v>20.15</c:v>
                </c:pt>
                <c:pt idx="149" formatCode="0.00">
                  <c:v>19.61</c:v>
                </c:pt>
                <c:pt idx="150" formatCode="0.00">
                  <c:v>19.72</c:v>
                </c:pt>
                <c:pt idx="151" formatCode="0.00">
                  <c:v>19.76</c:v>
                </c:pt>
                <c:pt idx="152" formatCode="0.00">
                  <c:v>19.44</c:v>
                </c:pt>
                <c:pt idx="153" formatCode="0.00">
                  <c:v>18.97</c:v>
                </c:pt>
                <c:pt idx="154" formatCode="0.00">
                  <c:v>18.94</c:v>
                </c:pt>
                <c:pt idx="155" formatCode="0.00">
                  <c:v>19.61</c:v>
                </c:pt>
                <c:pt idx="156" formatCode="0.00">
                  <c:v>19.73</c:v>
                </c:pt>
                <c:pt idx="158" formatCode="0.00">
                  <c:v>21.36349999999998</c:v>
                </c:pt>
                <c:pt idx="159" formatCode="0.00">
                  <c:v>17.48999999999998</c:v>
                </c:pt>
                <c:pt idx="160" formatCode="0.00">
                  <c:v>17.47958333333322</c:v>
                </c:pt>
                <c:pt idx="161" formatCode="0.00">
                  <c:v>16.23999999999999</c:v>
                </c:pt>
                <c:pt idx="162" formatCode="0.00">
                  <c:v>16.07333333333322</c:v>
                </c:pt>
                <c:pt idx="163" formatCode="0.00">
                  <c:v>15.00041666666667</c:v>
                </c:pt>
                <c:pt idx="164" formatCode="0.00">
                  <c:v>14.99</c:v>
                </c:pt>
                <c:pt idx="165" formatCode="0.00">
                  <c:v>15.28166666666667</c:v>
                </c:pt>
                <c:pt idx="166" formatCode="0.00">
                  <c:v>18.88583333333322</c:v>
                </c:pt>
                <c:pt idx="167" formatCode="0.00">
                  <c:v>19.43916666666667</c:v>
                </c:pt>
                <c:pt idx="168" formatCode="0.00">
                  <c:v>19.0</c:v>
                </c:pt>
                <c:pt idx="169" formatCode="0.00">
                  <c:v>19.09416666666667</c:v>
                </c:pt>
                <c:pt idx="170" formatCode="0.00">
                  <c:v>19.36499999999999</c:v>
                </c:pt>
                <c:pt idx="171" formatCode="0.00">
                  <c:v>18.40666666666667</c:v>
                </c:pt>
                <c:pt idx="172" formatCode="0.00">
                  <c:v>18.74499999999999</c:v>
                </c:pt>
                <c:pt idx="173" formatCode="0.00">
                  <c:v>16.58895833333332</c:v>
                </c:pt>
                <c:pt idx="174" formatCode="0.00">
                  <c:v>17.58374999999989</c:v>
                </c:pt>
                <c:pt idx="175" formatCode="0.00">
                  <c:v>17.19312499999999</c:v>
                </c:pt>
                <c:pt idx="176" formatCode="0.00">
                  <c:v>16.84416666666667</c:v>
                </c:pt>
                <c:pt idx="177" formatCode="0.00">
                  <c:v>16.115</c:v>
                </c:pt>
                <c:pt idx="178" formatCode="0.00">
                  <c:v>15.08375</c:v>
                </c:pt>
                <c:pt idx="179" formatCode="0.00">
                  <c:v>15.01083333333333</c:v>
                </c:pt>
                <c:pt idx="180" formatCode="0.00">
                  <c:v>14.88583333333333</c:v>
                </c:pt>
                <c:pt idx="181" formatCode="0.00">
                  <c:v>16.82333333333322</c:v>
                </c:pt>
                <c:pt idx="182" formatCode="0.00">
                  <c:v>16.17749999999999</c:v>
                </c:pt>
                <c:pt idx="183" formatCode="0.00">
                  <c:v>18.16708333333332</c:v>
                </c:pt>
                <c:pt idx="184" formatCode="0.00">
                  <c:v>17.03708333333332</c:v>
                </c:pt>
                <c:pt idx="185" formatCode="0.00">
                  <c:v>16.985</c:v>
                </c:pt>
                <c:pt idx="186" formatCode="0.00">
                  <c:v>18.9</c:v>
                </c:pt>
                <c:pt idx="187" formatCode="0.00">
                  <c:v>19.64</c:v>
                </c:pt>
                <c:pt idx="188" formatCode="0.00">
                  <c:v>17.68999999999999</c:v>
                </c:pt>
                <c:pt idx="189" formatCode="0.00">
                  <c:v>17.27999999999999</c:v>
                </c:pt>
                <c:pt idx="190" formatCode="0.00">
                  <c:v>16.81</c:v>
                </c:pt>
                <c:pt idx="191" formatCode="0.00">
                  <c:v>16.38</c:v>
                </c:pt>
                <c:pt idx="192" formatCode="0.00">
                  <c:v>16.43999999999999</c:v>
                </c:pt>
                <c:pt idx="193" formatCode="0.00">
                  <c:v>18.09999999999999</c:v>
                </c:pt>
                <c:pt idx="194" formatCode="0.00">
                  <c:v>16.57999999999999</c:v>
                </c:pt>
                <c:pt idx="195" formatCode="0.00">
                  <c:v>18.79</c:v>
                </c:pt>
                <c:pt idx="196" formatCode="0.00">
                  <c:v>14.89</c:v>
                </c:pt>
                <c:pt idx="197" formatCode="0.00">
                  <c:v>15.29</c:v>
                </c:pt>
                <c:pt idx="198" formatCode="0.00">
                  <c:v>15.38</c:v>
                </c:pt>
                <c:pt idx="199" formatCode="0.00">
                  <c:v>19.4</c:v>
                </c:pt>
                <c:pt idx="200" formatCode="0.00">
                  <c:v>18.47</c:v>
                </c:pt>
                <c:pt idx="201" formatCode="0.00">
                  <c:v>19.52</c:v>
                </c:pt>
                <c:pt idx="202" formatCode="0.00">
                  <c:v>18.93999999999999</c:v>
                </c:pt>
                <c:pt idx="203" formatCode="0.00">
                  <c:v>18.07999999999999</c:v>
                </c:pt>
                <c:pt idx="204" formatCode="0.00">
                  <c:v>19.43</c:v>
                </c:pt>
                <c:pt idx="205" formatCode="0.00">
                  <c:v>19.43</c:v>
                </c:pt>
                <c:pt idx="206" formatCode="0.00">
                  <c:v>19.43999999999999</c:v>
                </c:pt>
                <c:pt idx="207" formatCode="0.00">
                  <c:v>19.11</c:v>
                </c:pt>
                <c:pt idx="208" formatCode="0.00">
                  <c:v>18.98999999999998</c:v>
                </c:pt>
                <c:pt idx="209" formatCode="0.00">
                  <c:v>18.95999999999999</c:v>
                </c:pt>
                <c:pt idx="210" formatCode="0.00">
                  <c:v>17.48999999999998</c:v>
                </c:pt>
                <c:pt idx="211" formatCode="0.00">
                  <c:v>17.07</c:v>
                </c:pt>
                <c:pt idx="212" formatCode="0.00">
                  <c:v>16.34</c:v>
                </c:pt>
                <c:pt idx="213" formatCode="0.00">
                  <c:v>15.56</c:v>
                </c:pt>
                <c:pt idx="215" formatCode="0.00">
                  <c:v>16.62</c:v>
                </c:pt>
                <c:pt idx="216" formatCode="0.00">
                  <c:v>18.64</c:v>
                </c:pt>
                <c:pt idx="217" formatCode="0.00">
                  <c:v>19.48999999999998</c:v>
                </c:pt>
                <c:pt idx="218" formatCode="0.00">
                  <c:v>19.09</c:v>
                </c:pt>
                <c:pt idx="219" formatCode="0.00">
                  <c:v>18.84</c:v>
                </c:pt>
                <c:pt idx="220" formatCode="0.00">
                  <c:v>18.97999999999999</c:v>
                </c:pt>
                <c:pt idx="221" formatCode="0.00">
                  <c:v>19.07</c:v>
                </c:pt>
                <c:pt idx="222" formatCode="0.00">
                  <c:v>19.59</c:v>
                </c:pt>
                <c:pt idx="223" formatCode="0.00">
                  <c:v>19.43</c:v>
                </c:pt>
                <c:pt idx="224" formatCode="0.00">
                  <c:v>18.59</c:v>
                </c:pt>
                <c:pt idx="225" formatCode="0.00">
                  <c:v>17.84</c:v>
                </c:pt>
                <c:pt idx="226" formatCode="0.00">
                  <c:v>17.27</c:v>
                </c:pt>
                <c:pt idx="227" formatCode="0.00">
                  <c:v>18.88999999999999</c:v>
                </c:pt>
                <c:pt idx="228" formatCode="0.00">
                  <c:v>17.84</c:v>
                </c:pt>
                <c:pt idx="229" formatCode="0.00">
                  <c:v>18.79</c:v>
                </c:pt>
                <c:pt idx="230" formatCode="0.00">
                  <c:v>17.64</c:v>
                </c:pt>
                <c:pt idx="231" formatCode="0.00">
                  <c:v>19.48999999999998</c:v>
                </c:pt>
                <c:pt idx="232" formatCode="0.00">
                  <c:v>18.43999999999999</c:v>
                </c:pt>
                <c:pt idx="233" formatCode="0.00">
                  <c:v>18.31</c:v>
                </c:pt>
                <c:pt idx="234" formatCode="0.00">
                  <c:v>18.72999999999999</c:v>
                </c:pt>
                <c:pt idx="235" formatCode="0.00">
                  <c:v>19.16999999999999</c:v>
                </c:pt>
                <c:pt idx="236" formatCode="0.00">
                  <c:v>19.36999999999999</c:v>
                </c:pt>
                <c:pt idx="237" formatCode="0.00">
                  <c:v>18.97999999999999</c:v>
                </c:pt>
                <c:pt idx="238" formatCode="0.00">
                  <c:v>18.48999999999998</c:v>
                </c:pt>
                <c:pt idx="239" formatCode="0.00">
                  <c:v>20.27999999999999</c:v>
                </c:pt>
                <c:pt idx="240" formatCode="0.00">
                  <c:v>20.04</c:v>
                </c:pt>
                <c:pt idx="241" formatCode="0.00">
                  <c:v>19.52999999999999</c:v>
                </c:pt>
                <c:pt idx="242" formatCode="0.00">
                  <c:v>19.36999999999999</c:v>
                </c:pt>
                <c:pt idx="243" formatCode="0.00">
                  <c:v>18.91999999999999</c:v>
                </c:pt>
                <c:pt idx="244" formatCode="0.00">
                  <c:v>20.09</c:v>
                </c:pt>
                <c:pt idx="245" formatCode="0.00">
                  <c:v>17.73999999999999</c:v>
                </c:pt>
                <c:pt idx="246" formatCode="0.00">
                  <c:v>17.95999999999999</c:v>
                </c:pt>
                <c:pt idx="247" formatCode="0.00">
                  <c:v>17.82</c:v>
                </c:pt>
                <c:pt idx="248" formatCode="0.00">
                  <c:v>17.29</c:v>
                </c:pt>
                <c:pt idx="249" formatCode="0.00">
                  <c:v>18.59</c:v>
                </c:pt>
                <c:pt idx="250" formatCode="0.00">
                  <c:v>16.14</c:v>
                </c:pt>
                <c:pt idx="251" formatCode="0.00">
                  <c:v>15.76</c:v>
                </c:pt>
                <c:pt idx="252" formatCode="0.00">
                  <c:v>15.36</c:v>
                </c:pt>
                <c:pt idx="253" formatCode="0.00">
                  <c:v>15.21</c:v>
                </c:pt>
                <c:pt idx="254" formatCode="0.00">
                  <c:v>16.37</c:v>
                </c:pt>
                <c:pt idx="255" formatCode="0.00">
                  <c:v>16.4</c:v>
                </c:pt>
                <c:pt idx="256" formatCode="0.00">
                  <c:v>18.82999999999999</c:v>
                </c:pt>
                <c:pt idx="257" formatCode="0.00">
                  <c:v>18.75</c:v>
                </c:pt>
                <c:pt idx="258" formatCode="0.00">
                  <c:v>18.47999999999999</c:v>
                </c:pt>
                <c:pt idx="259" formatCode="0.00">
                  <c:v>19.47</c:v>
                </c:pt>
                <c:pt idx="260" formatCode="0.00">
                  <c:v>19.52</c:v>
                </c:pt>
                <c:pt idx="261" formatCode="0.00">
                  <c:v>19.54</c:v>
                </c:pt>
                <c:pt idx="262" formatCode="0.00">
                  <c:v>19.18999999999999</c:v>
                </c:pt>
                <c:pt idx="263" formatCode="0.00">
                  <c:v>17.97999999999999</c:v>
                </c:pt>
              </c:numCache>
            </c:numRef>
          </c:yVal>
          <c:smooth val="1"/>
        </c:ser>
        <c:ser>
          <c:idx val="2"/>
          <c:order val="2"/>
          <c:tx>
            <c:strRef>
              <c:f>'[Campus water table data.xlsx]Wells 13, 16, 17, &amp; 21'!$D$1:$D$4</c:f>
              <c:strCache>
                <c:ptCount val="4"/>
                <c:pt idx="0">
                  <c:v>Piezometer Location</c:v>
                </c:pt>
                <c:pt idx="1">
                  <c:v>17</c:v>
                </c:pt>
                <c:pt idx="2">
                  <c:v>Ground Surface Elevation (ft)</c:v>
                </c:pt>
                <c:pt idx="3">
                  <c:v>19.30</c:v>
                </c:pt>
              </c:strCache>
            </c:strRef>
          </c:tx>
          <c:spPr>
            <a:ln w="19050" cap="rnd">
              <a:solidFill>
                <a:schemeClr val="accent3"/>
              </a:solidFill>
              <a:round/>
            </a:ln>
            <a:effectLst/>
          </c:spPr>
          <c:marker>
            <c:symbol val="none"/>
          </c:marker>
          <c:xVal>
            <c:strRef>
              <c:f>'[Campus water table data.xlsx]Wells 13, 16, 17, &amp; 21'!$A$5:$A$268</c:f>
              <c:strCache>
                <c:ptCount val="264"/>
                <c:pt idx="0">
                  <c:v>Date</c:v>
                </c:pt>
                <c:pt idx="1">
                  <c:v>5/1/1997</c:v>
                </c:pt>
                <c:pt idx="2">
                  <c:v>5/15/1997</c:v>
                </c:pt>
                <c:pt idx="3">
                  <c:v>6/1/1997</c:v>
                </c:pt>
                <c:pt idx="4">
                  <c:v>6/15/1997</c:v>
                </c:pt>
                <c:pt idx="5">
                  <c:v>7/15/1997</c:v>
                </c:pt>
                <c:pt idx="6">
                  <c:v>7/21/1997</c:v>
                </c:pt>
                <c:pt idx="7">
                  <c:v>8/1/1997</c:v>
                </c:pt>
                <c:pt idx="8">
                  <c:v>8/15/1997</c:v>
                </c:pt>
                <c:pt idx="9">
                  <c:v>9/1/1997</c:v>
                </c:pt>
                <c:pt idx="10">
                  <c:v>9/15/1997</c:v>
                </c:pt>
                <c:pt idx="11">
                  <c:v>10/1/1997</c:v>
                </c:pt>
                <c:pt idx="12">
                  <c:v>10/15/1997</c:v>
                </c:pt>
                <c:pt idx="13">
                  <c:v>11/1/1997</c:v>
                </c:pt>
                <c:pt idx="14">
                  <c:v>12/1/1997</c:v>
                </c:pt>
                <c:pt idx="15">
                  <c:v>1/1/1998</c:v>
                </c:pt>
                <c:pt idx="16">
                  <c:v>2/1/1998</c:v>
                </c:pt>
                <c:pt idx="17">
                  <c:v>3/1/1998</c:v>
                </c:pt>
                <c:pt idx="18">
                  <c:v>4/1/1998</c:v>
                </c:pt>
                <c:pt idx="19">
                  <c:v>5/1/1998</c:v>
                </c:pt>
                <c:pt idx="20">
                  <c:v>5/1/1998</c:v>
                </c:pt>
                <c:pt idx="21">
                  <c:v>6/12/1998</c:v>
                </c:pt>
                <c:pt idx="22">
                  <c:v>6/21/1998</c:v>
                </c:pt>
                <c:pt idx="23">
                  <c:v>7/1/1998</c:v>
                </c:pt>
                <c:pt idx="24">
                  <c:v>7/15/1998</c:v>
                </c:pt>
                <c:pt idx="25">
                  <c:v>8/1/1998</c:v>
                </c:pt>
                <c:pt idx="26">
                  <c:v>9/1/1998</c:v>
                </c:pt>
                <c:pt idx="27">
                  <c:v>9/15/1998</c:v>
                </c:pt>
                <c:pt idx="28">
                  <c:v>10/1/1998</c:v>
                </c:pt>
                <c:pt idx="29">
                  <c:v>10/15/1998</c:v>
                </c:pt>
                <c:pt idx="30">
                  <c:v>11/1/1998</c:v>
                </c:pt>
                <c:pt idx="31">
                  <c:v>12/1/1998</c:v>
                </c:pt>
                <c:pt idx="32">
                  <c:v>1/1/1999</c:v>
                </c:pt>
                <c:pt idx="33">
                  <c:v>2/1/1999</c:v>
                </c:pt>
                <c:pt idx="34">
                  <c:v>3/1/1999</c:v>
                </c:pt>
                <c:pt idx="35">
                  <c:v>4/1/1999</c:v>
                </c:pt>
                <c:pt idx="36">
                  <c:v>5/1/1999</c:v>
                </c:pt>
                <c:pt idx="37">
                  <c:v>5/15/1999</c:v>
                </c:pt>
                <c:pt idx="38">
                  <c:v>6/1/1999</c:v>
                </c:pt>
                <c:pt idx="39">
                  <c:v>6/15/1999</c:v>
                </c:pt>
                <c:pt idx="40">
                  <c:v>7/1/1999</c:v>
                </c:pt>
                <c:pt idx="41">
                  <c:v>7/15/1999</c:v>
                </c:pt>
                <c:pt idx="42">
                  <c:v>8/1/1999</c:v>
                </c:pt>
                <c:pt idx="43">
                  <c:v>8/15/1999</c:v>
                </c:pt>
                <c:pt idx="44">
                  <c:v>9/1/1999</c:v>
                </c:pt>
                <c:pt idx="45">
                  <c:v>9/15/1999</c:v>
                </c:pt>
                <c:pt idx="46">
                  <c:v>10/1/1999</c:v>
                </c:pt>
                <c:pt idx="47">
                  <c:v>10/15/1999</c:v>
                </c:pt>
                <c:pt idx="48">
                  <c:v>11/1/1999</c:v>
                </c:pt>
                <c:pt idx="49">
                  <c:v>12/1/1999</c:v>
                </c:pt>
                <c:pt idx="50">
                  <c:v>1/1/2000</c:v>
                </c:pt>
                <c:pt idx="51">
                  <c:v>2/1/2000</c:v>
                </c:pt>
                <c:pt idx="52">
                  <c:v>3/1/2000</c:v>
                </c:pt>
                <c:pt idx="53">
                  <c:v>4/1/2000</c:v>
                </c:pt>
                <c:pt idx="54">
                  <c:v>5/1/2000</c:v>
                </c:pt>
                <c:pt idx="55">
                  <c:v>5/15/2000</c:v>
                </c:pt>
                <c:pt idx="56">
                  <c:v>6/1/2000</c:v>
                </c:pt>
                <c:pt idx="57">
                  <c:v>6/15/2000</c:v>
                </c:pt>
                <c:pt idx="58">
                  <c:v>7/1/2000</c:v>
                </c:pt>
                <c:pt idx="59">
                  <c:v>7/15/2000</c:v>
                </c:pt>
                <c:pt idx="60">
                  <c:v>8/1/2000</c:v>
                </c:pt>
                <c:pt idx="61">
                  <c:v>8/15/2000</c:v>
                </c:pt>
                <c:pt idx="62">
                  <c:v>9/1/2000</c:v>
                </c:pt>
                <c:pt idx="63">
                  <c:v>9/15/2000</c:v>
                </c:pt>
                <c:pt idx="64">
                  <c:v>10/1/2000</c:v>
                </c:pt>
                <c:pt idx="65">
                  <c:v>10/15/2000</c:v>
                </c:pt>
                <c:pt idx="66">
                  <c:v>11/1/2000</c:v>
                </c:pt>
                <c:pt idx="67">
                  <c:v>12/1/2000</c:v>
                </c:pt>
                <c:pt idx="68">
                  <c:v>1/1/2001</c:v>
                </c:pt>
                <c:pt idx="69">
                  <c:v>2/1/2001</c:v>
                </c:pt>
                <c:pt idx="70">
                  <c:v>3/1/2001</c:v>
                </c:pt>
                <c:pt idx="71">
                  <c:v>4/1/2001</c:v>
                </c:pt>
                <c:pt idx="72">
                  <c:v>5/1/2001</c:v>
                </c:pt>
                <c:pt idx="73">
                  <c:v>5/15/2001</c:v>
                </c:pt>
                <c:pt idx="74">
                  <c:v>6/1/2001</c:v>
                </c:pt>
                <c:pt idx="75">
                  <c:v>6/15/2001</c:v>
                </c:pt>
                <c:pt idx="76">
                  <c:v>7/1/2001</c:v>
                </c:pt>
                <c:pt idx="77">
                  <c:v>7/15/2001</c:v>
                </c:pt>
                <c:pt idx="78">
                  <c:v>8/1/2001</c:v>
                </c:pt>
                <c:pt idx="79">
                  <c:v>8/15/2001</c:v>
                </c:pt>
                <c:pt idx="80">
                  <c:v>9/1/2001</c:v>
                </c:pt>
                <c:pt idx="81">
                  <c:v>9/15/2001</c:v>
                </c:pt>
                <c:pt idx="82">
                  <c:v>10/1/2001</c:v>
                </c:pt>
                <c:pt idx="83">
                  <c:v>10/15/2001</c:v>
                </c:pt>
                <c:pt idx="84">
                  <c:v>11/1/2001</c:v>
                </c:pt>
                <c:pt idx="85">
                  <c:v>12/1/2001</c:v>
                </c:pt>
                <c:pt idx="86">
                  <c:v>1/1/2002</c:v>
                </c:pt>
                <c:pt idx="87">
                  <c:v>2/2/2002</c:v>
                </c:pt>
                <c:pt idx="88">
                  <c:v>3/2/2002</c:v>
                </c:pt>
                <c:pt idx="89">
                  <c:v>4/2/2002</c:v>
                </c:pt>
                <c:pt idx="90">
                  <c:v>5/1/2002</c:v>
                </c:pt>
                <c:pt idx="91">
                  <c:v>5/15/2002</c:v>
                </c:pt>
                <c:pt idx="92">
                  <c:v>6/1/2002</c:v>
                </c:pt>
                <c:pt idx="93">
                  <c:v>6/15/2002</c:v>
                </c:pt>
                <c:pt idx="94">
                  <c:v>7/1/2002</c:v>
                </c:pt>
                <c:pt idx="95">
                  <c:v>7/15/2002</c:v>
                </c:pt>
                <c:pt idx="96">
                  <c:v>8/1/2002</c:v>
                </c:pt>
                <c:pt idx="97">
                  <c:v>8/15/2002</c:v>
                </c:pt>
                <c:pt idx="98">
                  <c:v>9/1/2002</c:v>
                </c:pt>
                <c:pt idx="99">
                  <c:v>9/15/2002</c:v>
                </c:pt>
                <c:pt idx="100">
                  <c:v>10/1/2002</c:v>
                </c:pt>
                <c:pt idx="101">
                  <c:v>10/15/2002</c:v>
                </c:pt>
                <c:pt idx="102">
                  <c:v>11/1/2002</c:v>
                </c:pt>
                <c:pt idx="103">
                  <c:v>12/1/2002</c:v>
                </c:pt>
                <c:pt idx="104">
                  <c:v>1/1/2003</c:v>
                </c:pt>
                <c:pt idx="105">
                  <c:v>2/1/2003</c:v>
                </c:pt>
                <c:pt idx="106">
                  <c:v>3/1/2003</c:v>
                </c:pt>
                <c:pt idx="107">
                  <c:v>4/1/2003</c:v>
                </c:pt>
                <c:pt idx="108">
                  <c:v>5/1/2003</c:v>
                </c:pt>
                <c:pt idx="109">
                  <c:v>5/15/2003</c:v>
                </c:pt>
                <c:pt idx="110">
                  <c:v>6/1/2003</c:v>
                </c:pt>
                <c:pt idx="111">
                  <c:v>6/15/2003</c:v>
                </c:pt>
                <c:pt idx="112">
                  <c:v>7/1/2003</c:v>
                </c:pt>
                <c:pt idx="113">
                  <c:v>7/15/2003</c:v>
                </c:pt>
                <c:pt idx="114">
                  <c:v>8/1/2003</c:v>
                </c:pt>
                <c:pt idx="115">
                  <c:v>8/15/2003</c:v>
                </c:pt>
                <c:pt idx="116">
                  <c:v>9/1/2003</c:v>
                </c:pt>
                <c:pt idx="117">
                  <c:v>9/15/2003</c:v>
                </c:pt>
                <c:pt idx="118">
                  <c:v>10/1/2003</c:v>
                </c:pt>
                <c:pt idx="119">
                  <c:v>10/15/2003</c:v>
                </c:pt>
                <c:pt idx="120">
                  <c:v>11/1/2003</c:v>
                </c:pt>
                <c:pt idx="121">
                  <c:v>12/1/2003</c:v>
                </c:pt>
                <c:pt idx="122">
                  <c:v>1/1/2004</c:v>
                </c:pt>
                <c:pt idx="123">
                  <c:v>2/1/2004</c:v>
                </c:pt>
                <c:pt idx="124">
                  <c:v>3/1/2004</c:v>
                </c:pt>
                <c:pt idx="125">
                  <c:v>4/1/2004</c:v>
                </c:pt>
                <c:pt idx="126">
                  <c:v>5/1/2004</c:v>
                </c:pt>
                <c:pt idx="127">
                  <c:v>5/15/2004</c:v>
                </c:pt>
                <c:pt idx="128">
                  <c:v>6/1/2004</c:v>
                </c:pt>
                <c:pt idx="129">
                  <c:v>6/15/2004</c:v>
                </c:pt>
                <c:pt idx="130">
                  <c:v>7/1/2004</c:v>
                </c:pt>
                <c:pt idx="131">
                  <c:v>7/15/2004</c:v>
                </c:pt>
                <c:pt idx="132">
                  <c:v>8/1/2004</c:v>
                </c:pt>
                <c:pt idx="133">
                  <c:v>8/15/2004</c:v>
                </c:pt>
                <c:pt idx="134">
                  <c:v>9/1/2004</c:v>
                </c:pt>
                <c:pt idx="135">
                  <c:v>9/15/2004</c:v>
                </c:pt>
                <c:pt idx="136">
                  <c:v>10/1/2004</c:v>
                </c:pt>
                <c:pt idx="137">
                  <c:v>10/15/2004</c:v>
                </c:pt>
                <c:pt idx="138">
                  <c:v>11/4/2004</c:v>
                </c:pt>
                <c:pt idx="139">
                  <c:v>12/4/2004</c:v>
                </c:pt>
                <c:pt idx="140">
                  <c:v>1/5/2005</c:v>
                </c:pt>
                <c:pt idx="141">
                  <c:v>2/1/2005</c:v>
                </c:pt>
                <c:pt idx="142">
                  <c:v>3/1/2005</c:v>
                </c:pt>
                <c:pt idx="143">
                  <c:v>4/1/2005</c:v>
                </c:pt>
                <c:pt idx="144">
                  <c:v>5/1/2005</c:v>
                </c:pt>
                <c:pt idx="145">
                  <c:v>5/15/2005</c:v>
                </c:pt>
                <c:pt idx="146">
                  <c:v>6/3/2005</c:v>
                </c:pt>
                <c:pt idx="147">
                  <c:v>6/15/2005</c:v>
                </c:pt>
                <c:pt idx="148">
                  <c:v>7/1/2005</c:v>
                </c:pt>
                <c:pt idx="149">
                  <c:v>7/15/2005</c:v>
                </c:pt>
                <c:pt idx="150">
                  <c:v>8/1/2005</c:v>
                </c:pt>
                <c:pt idx="151">
                  <c:v>8/15/2005</c:v>
                </c:pt>
                <c:pt idx="152">
                  <c:v>9/1/2005</c:v>
                </c:pt>
                <c:pt idx="153">
                  <c:v>9/15/2005</c:v>
                </c:pt>
                <c:pt idx="154">
                  <c:v>10/1/2005</c:v>
                </c:pt>
                <c:pt idx="155">
                  <c:v>10/15/2005</c:v>
                </c:pt>
                <c:pt idx="156">
                  <c:v>11/1/2005</c:v>
                </c:pt>
                <c:pt idx="157">
                  <c:v>12/7/2005</c:v>
                </c:pt>
                <c:pt idx="158">
                  <c:v>1/16/2006</c:v>
                </c:pt>
                <c:pt idx="159">
                  <c:v>2/2/2006</c:v>
                </c:pt>
                <c:pt idx="160">
                  <c:v>3/1/2006</c:v>
                </c:pt>
                <c:pt idx="161">
                  <c:v>4/6/2006</c:v>
                </c:pt>
                <c:pt idx="162">
                  <c:v>5/1/2006</c:v>
                </c:pt>
                <c:pt idx="163">
                  <c:v>5/30/2006</c:v>
                </c:pt>
                <c:pt idx="164">
                  <c:v>6/7/2006</c:v>
                </c:pt>
                <c:pt idx="165">
                  <c:v>6/14/2006</c:v>
                </c:pt>
                <c:pt idx="166">
                  <c:v>7/5/2006</c:v>
                </c:pt>
                <c:pt idx="167">
                  <c:v>7/17/2006</c:v>
                </c:pt>
                <c:pt idx="168">
                  <c:v>8/2/2006</c:v>
                </c:pt>
                <c:pt idx="169">
                  <c:v>8/17/2006</c:v>
                </c:pt>
                <c:pt idx="170">
                  <c:v>10/9/2006</c:v>
                </c:pt>
                <c:pt idx="171">
                  <c:v>10/19/2006</c:v>
                </c:pt>
                <c:pt idx="172">
                  <c:v>11/3/2006</c:v>
                </c:pt>
                <c:pt idx="173">
                  <c:v>12/7/2006</c:v>
                </c:pt>
                <c:pt idx="174">
                  <c:v>1/4/2007</c:v>
                </c:pt>
                <c:pt idx="175">
                  <c:v>2/2/2007</c:v>
                </c:pt>
                <c:pt idx="176">
                  <c:v>3/5/2007</c:v>
                </c:pt>
                <c:pt idx="177">
                  <c:v>4/18/2007</c:v>
                </c:pt>
                <c:pt idx="178">
                  <c:v>5/4/2007</c:v>
                </c:pt>
                <c:pt idx="179">
                  <c:v>5/24/2007</c:v>
                </c:pt>
                <c:pt idx="180">
                  <c:v>6/11/2007</c:v>
                </c:pt>
                <c:pt idx="181">
                  <c:v>6/28/2007</c:v>
                </c:pt>
                <c:pt idx="182">
                  <c:v>7/11/2007</c:v>
                </c:pt>
                <c:pt idx="183">
                  <c:v>7/30/2007</c:v>
                </c:pt>
                <c:pt idx="184">
                  <c:v>8/10/2007</c:v>
                </c:pt>
                <c:pt idx="185">
                  <c:v>8/21/2007</c:v>
                </c:pt>
                <c:pt idx="186">
                  <c:v>9/11/2007</c:v>
                </c:pt>
                <c:pt idx="187">
                  <c:v>9/25/2007</c:v>
                </c:pt>
                <c:pt idx="188">
                  <c:v>10/15/2007</c:v>
                </c:pt>
                <c:pt idx="189">
                  <c:v>10/25/2007</c:v>
                </c:pt>
                <c:pt idx="190">
                  <c:v>11/12/2007</c:v>
                </c:pt>
                <c:pt idx="191">
                  <c:v>12/13/2007</c:v>
                </c:pt>
                <c:pt idx="192">
                  <c:v>1/19/2008</c:v>
                </c:pt>
                <c:pt idx="193">
                  <c:v>2/13/2008</c:v>
                </c:pt>
                <c:pt idx="194">
                  <c:v>3/14/2008</c:v>
                </c:pt>
                <c:pt idx="195">
                  <c:v>4/11/2008</c:v>
                </c:pt>
                <c:pt idx="196">
                  <c:v>5/2/2008</c:v>
                </c:pt>
                <c:pt idx="197">
                  <c:v>5/16/2008</c:v>
                </c:pt>
                <c:pt idx="198">
                  <c:v>6/2/2008</c:v>
                </c:pt>
                <c:pt idx="199">
                  <c:v>6/16/2008</c:v>
                </c:pt>
                <c:pt idx="200">
                  <c:v>7/2/2008</c:v>
                </c:pt>
                <c:pt idx="201">
                  <c:v>7/21/2008</c:v>
                </c:pt>
                <c:pt idx="202">
                  <c:v>8/4/2008</c:v>
                </c:pt>
                <c:pt idx="203">
                  <c:v>8/18/2008</c:v>
                </c:pt>
                <c:pt idx="204">
                  <c:v>9/8/2008</c:v>
                </c:pt>
                <c:pt idx="205">
                  <c:v>9/22/2008</c:v>
                </c:pt>
                <c:pt idx="206">
                  <c:v>10/17/2008</c:v>
                </c:pt>
                <c:pt idx="207">
                  <c:v>10/31/2008</c:v>
                </c:pt>
                <c:pt idx="208">
                  <c:v>11/10/2008</c:v>
                </c:pt>
                <c:pt idx="209">
                  <c:v>12/12/2008</c:v>
                </c:pt>
                <c:pt idx="210">
                  <c:v>1/9/2009</c:v>
                </c:pt>
                <c:pt idx="211">
                  <c:v>2/10/2009</c:v>
                </c:pt>
                <c:pt idx="212">
                  <c:v>3/3/2009</c:v>
                </c:pt>
                <c:pt idx="213">
                  <c:v>4/16/2009</c:v>
                </c:pt>
                <c:pt idx="214">
                  <c:v>5/5/2009</c:v>
                </c:pt>
                <c:pt idx="215">
                  <c:v>5/26/2009</c:v>
                </c:pt>
                <c:pt idx="216">
                  <c:v>6/10/2009</c:v>
                </c:pt>
                <c:pt idx="217">
                  <c:v>6/23/2009</c:v>
                </c:pt>
                <c:pt idx="218">
                  <c:v>7/11/2009</c:v>
                </c:pt>
                <c:pt idx="219">
                  <c:v>7/27/2009</c:v>
                </c:pt>
                <c:pt idx="220">
                  <c:v>8/14/2009</c:v>
                </c:pt>
                <c:pt idx="221">
                  <c:v>8/25/2009</c:v>
                </c:pt>
                <c:pt idx="222">
                  <c:v>9/9/2009</c:v>
                </c:pt>
                <c:pt idx="223">
                  <c:v>9/29/2009</c:v>
                </c:pt>
                <c:pt idx="224">
                  <c:v>10/19/2009</c:v>
                </c:pt>
                <c:pt idx="225">
                  <c:v>10/29/2009</c:v>
                </c:pt>
                <c:pt idx="226">
                  <c:v>11/19/2009</c:v>
                </c:pt>
                <c:pt idx="227">
                  <c:v>12/14/2009</c:v>
                </c:pt>
                <c:pt idx="228">
                  <c:v>1/22/2010</c:v>
                </c:pt>
                <c:pt idx="229">
                  <c:v>2/10/2010</c:v>
                </c:pt>
                <c:pt idx="230">
                  <c:v>3/10/2010</c:v>
                </c:pt>
                <c:pt idx="231">
                  <c:v>4/28/2010</c:v>
                </c:pt>
                <c:pt idx="232">
                  <c:v>5/17/2010</c:v>
                </c:pt>
                <c:pt idx="233">
                  <c:v>5/27/2010</c:v>
                </c:pt>
                <c:pt idx="234">
                  <c:v>6/17/2010</c:v>
                </c:pt>
                <c:pt idx="235">
                  <c:v>6/25/2010</c:v>
                </c:pt>
                <c:pt idx="236">
                  <c:v>7/16/2010</c:v>
                </c:pt>
                <c:pt idx="237">
                  <c:v>7/23/2010</c:v>
                </c:pt>
                <c:pt idx="238">
                  <c:v>8/12/2010</c:v>
                </c:pt>
                <c:pt idx="239">
                  <c:v>8/28/2010</c:v>
                </c:pt>
                <c:pt idx="240">
                  <c:v>9/15/2010</c:v>
                </c:pt>
                <c:pt idx="241">
                  <c:v>9/29/2010</c:v>
                </c:pt>
                <c:pt idx="242">
                  <c:v>10/8/2010</c:v>
                </c:pt>
                <c:pt idx="243">
                  <c:v>10/22/2010</c:v>
                </c:pt>
                <c:pt idx="244">
                  <c:v>11/6/2010</c:v>
                </c:pt>
                <c:pt idx="245">
                  <c:v>12/27/2010</c:v>
                </c:pt>
                <c:pt idx="246">
                  <c:v>1/21/2011</c:v>
                </c:pt>
                <c:pt idx="247">
                  <c:v>2/15/2011</c:v>
                </c:pt>
                <c:pt idx="248">
                  <c:v>3/14/2011</c:v>
                </c:pt>
                <c:pt idx="249">
                  <c:v>4/12/2011</c:v>
                </c:pt>
                <c:pt idx="250">
                  <c:v>5/16/2011</c:v>
                </c:pt>
                <c:pt idx="251">
                  <c:v>5/27/2011</c:v>
                </c:pt>
                <c:pt idx="252">
                  <c:v>6/9/2011</c:v>
                </c:pt>
                <c:pt idx="253">
                  <c:v>6/24/2011</c:v>
                </c:pt>
                <c:pt idx="254">
                  <c:v>7/15/2011</c:v>
                </c:pt>
                <c:pt idx="255">
                  <c:v>7/28/2011</c:v>
                </c:pt>
                <c:pt idx="256">
                  <c:v>8/12/2011</c:v>
                </c:pt>
                <c:pt idx="257">
                  <c:v>9/1/2011</c:v>
                </c:pt>
                <c:pt idx="258">
                  <c:v>9/16/2011</c:v>
                </c:pt>
                <c:pt idx="259">
                  <c:v>10/3/2011</c:v>
                </c:pt>
                <c:pt idx="260">
                  <c:v>10/17/2011</c:v>
                </c:pt>
                <c:pt idx="261">
                  <c:v>10/28/2011</c:v>
                </c:pt>
                <c:pt idx="262">
                  <c:v>12/6/2011</c:v>
                </c:pt>
                <c:pt idx="263">
                  <c:v>1/10/2012</c:v>
                </c:pt>
              </c:strCache>
            </c:strRef>
          </c:xVal>
          <c:yVal>
            <c:numRef>
              <c:f>'[Campus water table data.xlsx]Wells 13, 16, 17, &amp; 21'!$D$5:$D$268</c:f>
              <c:numCache>
                <c:formatCode>General</c:formatCode>
                <c:ptCount val="264"/>
                <c:pt idx="43" formatCode="0.00">
                  <c:v>19.03</c:v>
                </c:pt>
                <c:pt idx="44" formatCode="0.00">
                  <c:v>19.06</c:v>
                </c:pt>
                <c:pt idx="45" formatCode="0.00">
                  <c:v>19.75</c:v>
                </c:pt>
                <c:pt idx="46" formatCode="0.00">
                  <c:v>19.18</c:v>
                </c:pt>
                <c:pt idx="47" formatCode="0.00">
                  <c:v>18.9</c:v>
                </c:pt>
                <c:pt idx="48" formatCode="0.00">
                  <c:v>18.9</c:v>
                </c:pt>
                <c:pt idx="49" formatCode="0.00">
                  <c:v>18.29</c:v>
                </c:pt>
                <c:pt idx="50" formatCode="0.00">
                  <c:v>18.15</c:v>
                </c:pt>
                <c:pt idx="51" formatCode="0.00">
                  <c:v>17.89</c:v>
                </c:pt>
                <c:pt idx="52" formatCode="0.00">
                  <c:v>16.76</c:v>
                </c:pt>
                <c:pt idx="53" formatCode="0.00">
                  <c:v>14.65</c:v>
                </c:pt>
                <c:pt idx="54" formatCode="0.00">
                  <c:v>14.78</c:v>
                </c:pt>
                <c:pt idx="55" formatCode="0.00">
                  <c:v>14.51</c:v>
                </c:pt>
                <c:pt idx="56" formatCode="0.00">
                  <c:v>14.59</c:v>
                </c:pt>
                <c:pt idx="57" formatCode="0.00">
                  <c:v>17.28</c:v>
                </c:pt>
                <c:pt idx="58" formatCode="0.00">
                  <c:v>16.57</c:v>
                </c:pt>
                <c:pt idx="59" formatCode="0.00">
                  <c:v>18.48999999999998</c:v>
                </c:pt>
                <c:pt idx="60" formatCode="0.00">
                  <c:v>17.8</c:v>
                </c:pt>
                <c:pt idx="61" formatCode="0.00">
                  <c:v>18.98</c:v>
                </c:pt>
                <c:pt idx="62" formatCode="0.00">
                  <c:v>19.63</c:v>
                </c:pt>
                <c:pt idx="63" formatCode="0.00">
                  <c:v>19.41</c:v>
                </c:pt>
                <c:pt idx="64" formatCode="0.00">
                  <c:v>18.72</c:v>
                </c:pt>
                <c:pt idx="65" formatCode="0.00">
                  <c:v>17.94</c:v>
                </c:pt>
                <c:pt idx="66" formatCode="0.00">
                  <c:v>16.57</c:v>
                </c:pt>
                <c:pt idx="67" formatCode="0.00">
                  <c:v>16.6</c:v>
                </c:pt>
                <c:pt idx="68" formatCode="0.00">
                  <c:v>15.62</c:v>
                </c:pt>
                <c:pt idx="69" formatCode="0.00">
                  <c:v>14.77</c:v>
                </c:pt>
                <c:pt idx="70" formatCode="0.00">
                  <c:v>15.38</c:v>
                </c:pt>
                <c:pt idx="71" formatCode="0.00">
                  <c:v>15.1</c:v>
                </c:pt>
                <c:pt idx="72" formatCode="0.00">
                  <c:v>14.21</c:v>
                </c:pt>
                <c:pt idx="73" formatCode="0.00">
                  <c:v>14.6</c:v>
                </c:pt>
                <c:pt idx="74" formatCode="0.00">
                  <c:v>14.93</c:v>
                </c:pt>
                <c:pt idx="75" formatCode="0.00">
                  <c:v>15.55</c:v>
                </c:pt>
                <c:pt idx="76" formatCode="0.00">
                  <c:v>16.45</c:v>
                </c:pt>
                <c:pt idx="77" formatCode="0.00">
                  <c:v>18.57</c:v>
                </c:pt>
                <c:pt idx="78" formatCode="0.00">
                  <c:v>18.89</c:v>
                </c:pt>
                <c:pt idx="79" formatCode="0.00">
                  <c:v>19.13</c:v>
                </c:pt>
                <c:pt idx="80" formatCode="0.00">
                  <c:v>19.92</c:v>
                </c:pt>
                <c:pt idx="81" formatCode="0.00">
                  <c:v>19.67000000000001</c:v>
                </c:pt>
                <c:pt idx="82" formatCode="0.00">
                  <c:v>18.44</c:v>
                </c:pt>
                <c:pt idx="83" formatCode="0.00">
                  <c:v>18.68</c:v>
                </c:pt>
                <c:pt idx="84" formatCode="0.00">
                  <c:v>17.73999999999999</c:v>
                </c:pt>
                <c:pt idx="85" formatCode="0.00">
                  <c:v>18.69</c:v>
                </c:pt>
                <c:pt idx="86" formatCode="0.00">
                  <c:v>17.23999999999999</c:v>
                </c:pt>
                <c:pt idx="87" formatCode="0.00">
                  <c:v>16.57</c:v>
                </c:pt>
                <c:pt idx="88" formatCode="0.00">
                  <c:v>15.67</c:v>
                </c:pt>
                <c:pt idx="89" formatCode="0.00">
                  <c:v>15.05</c:v>
                </c:pt>
                <c:pt idx="90" formatCode="0.00">
                  <c:v>14.36</c:v>
                </c:pt>
                <c:pt idx="91" formatCode="0.00">
                  <c:v>14.27</c:v>
                </c:pt>
                <c:pt idx="92" formatCode="0.00">
                  <c:v>15.25</c:v>
                </c:pt>
                <c:pt idx="93" formatCode="0.00">
                  <c:v>15.59</c:v>
                </c:pt>
                <c:pt idx="94" formatCode="0.00">
                  <c:v>15.35</c:v>
                </c:pt>
                <c:pt idx="95" formatCode="0.00">
                  <c:v>16.12</c:v>
                </c:pt>
                <c:pt idx="96" formatCode="0.00">
                  <c:v>16.07999999999999</c:v>
                </c:pt>
                <c:pt idx="97" formatCode="0.00">
                  <c:v>18.9</c:v>
                </c:pt>
                <c:pt idx="98" formatCode="0.00">
                  <c:v>18.21</c:v>
                </c:pt>
                <c:pt idx="99" formatCode="0.00">
                  <c:v>18.68</c:v>
                </c:pt>
                <c:pt idx="100" formatCode="0.00">
                  <c:v>19.17000000000001</c:v>
                </c:pt>
                <c:pt idx="101" formatCode="0.00">
                  <c:v>18.06</c:v>
                </c:pt>
                <c:pt idx="102" formatCode="0.00">
                  <c:v>17.97</c:v>
                </c:pt>
                <c:pt idx="103" formatCode="0.00">
                  <c:v>17.5</c:v>
                </c:pt>
                <c:pt idx="104" formatCode="0.00">
                  <c:v>16.82</c:v>
                </c:pt>
                <c:pt idx="105" formatCode="0.00">
                  <c:v>16.07</c:v>
                </c:pt>
                <c:pt idx="106" formatCode="0.00">
                  <c:v>16.36</c:v>
                </c:pt>
                <c:pt idx="107" formatCode="0.00">
                  <c:v>16.28</c:v>
                </c:pt>
                <c:pt idx="108" formatCode="0.00">
                  <c:v>15.98</c:v>
                </c:pt>
                <c:pt idx="109" formatCode="0.00">
                  <c:v>16.52</c:v>
                </c:pt>
                <c:pt idx="110" formatCode="0.00">
                  <c:v>18.35</c:v>
                </c:pt>
                <c:pt idx="111" formatCode="0.00">
                  <c:v>19.1</c:v>
                </c:pt>
                <c:pt idx="112" formatCode="0.00">
                  <c:v>18.8</c:v>
                </c:pt>
                <c:pt idx="113" formatCode="0.00">
                  <c:v>18.45</c:v>
                </c:pt>
                <c:pt idx="114" formatCode="0.00">
                  <c:v>18.92</c:v>
                </c:pt>
                <c:pt idx="115" formatCode="0.00">
                  <c:v>19.19</c:v>
                </c:pt>
                <c:pt idx="116" formatCode="0.00">
                  <c:v>19.42</c:v>
                </c:pt>
                <c:pt idx="117" formatCode="0.00">
                  <c:v>19.17000000000001</c:v>
                </c:pt>
                <c:pt idx="118" formatCode="0.00">
                  <c:v>19.2</c:v>
                </c:pt>
                <c:pt idx="119" formatCode="0.00">
                  <c:v>18.15</c:v>
                </c:pt>
                <c:pt idx="120" formatCode="0.00">
                  <c:v>18.02</c:v>
                </c:pt>
                <c:pt idx="121" formatCode="0.00">
                  <c:v>18.0</c:v>
                </c:pt>
                <c:pt idx="122" formatCode="0.00">
                  <c:v>18.47</c:v>
                </c:pt>
                <c:pt idx="123" formatCode="0.00">
                  <c:v>18.45</c:v>
                </c:pt>
                <c:pt idx="124" formatCode="0.00">
                  <c:v>17.2</c:v>
                </c:pt>
                <c:pt idx="125" formatCode="0.00">
                  <c:v>17.03</c:v>
                </c:pt>
                <c:pt idx="126" formatCode="0.00">
                  <c:v>16.45</c:v>
                </c:pt>
                <c:pt idx="127" formatCode="0.00">
                  <c:v>15.86</c:v>
                </c:pt>
                <c:pt idx="128" formatCode="0.00">
                  <c:v>16.62</c:v>
                </c:pt>
                <c:pt idx="129" formatCode="0.00">
                  <c:v>17.97</c:v>
                </c:pt>
                <c:pt idx="130" formatCode="0.00">
                  <c:v>17.61</c:v>
                </c:pt>
                <c:pt idx="131" formatCode="0.00">
                  <c:v>19.45</c:v>
                </c:pt>
                <c:pt idx="132" formatCode="0.00">
                  <c:v>19.66</c:v>
                </c:pt>
                <c:pt idx="134" formatCode="0.00">
                  <c:v>19.19</c:v>
                </c:pt>
                <c:pt idx="135" formatCode="0.00">
                  <c:v>19.11</c:v>
                </c:pt>
                <c:pt idx="136" formatCode="0.00">
                  <c:v>18.82999999999999</c:v>
                </c:pt>
                <c:pt idx="137" formatCode="0.00">
                  <c:v>18.36</c:v>
                </c:pt>
                <c:pt idx="138" formatCode="0.00">
                  <c:v>16.89</c:v>
                </c:pt>
                <c:pt idx="139" formatCode="0.00">
                  <c:v>17.25</c:v>
                </c:pt>
                <c:pt idx="140" formatCode="0.00">
                  <c:v>16.72</c:v>
                </c:pt>
                <c:pt idx="141" formatCode="0.00">
                  <c:v>16.72</c:v>
                </c:pt>
                <c:pt idx="142" formatCode="0.00">
                  <c:v>17.23999999999999</c:v>
                </c:pt>
                <c:pt idx="143" formatCode="0.00">
                  <c:v>18.37</c:v>
                </c:pt>
                <c:pt idx="144" formatCode="0.00">
                  <c:v>17.51000000000001</c:v>
                </c:pt>
                <c:pt idx="145" formatCode="0.00">
                  <c:v>17.22</c:v>
                </c:pt>
                <c:pt idx="146" formatCode="0.00">
                  <c:v>18.96</c:v>
                </c:pt>
                <c:pt idx="147" formatCode="0.00">
                  <c:v>19.59</c:v>
                </c:pt>
                <c:pt idx="148" formatCode="0.00">
                  <c:v>19.27</c:v>
                </c:pt>
                <c:pt idx="149" formatCode="0.00">
                  <c:v>19.3</c:v>
                </c:pt>
                <c:pt idx="150" formatCode="0.00">
                  <c:v>19.21</c:v>
                </c:pt>
                <c:pt idx="151" formatCode="0.00">
                  <c:v>19.19</c:v>
                </c:pt>
                <c:pt idx="152" formatCode="0.00">
                  <c:v>18.89</c:v>
                </c:pt>
                <c:pt idx="153" formatCode="0.00">
                  <c:v>18.35</c:v>
                </c:pt>
                <c:pt idx="154" formatCode="0.00">
                  <c:v>18.51000000000001</c:v>
                </c:pt>
                <c:pt idx="155" formatCode="0.00">
                  <c:v>19.21</c:v>
                </c:pt>
                <c:pt idx="156" formatCode="0.00">
                  <c:v>19.57</c:v>
                </c:pt>
                <c:pt idx="157" formatCode="0.00">
                  <c:v>18.6</c:v>
                </c:pt>
                <c:pt idx="158" formatCode="0.00">
                  <c:v>17.86041666666667</c:v>
                </c:pt>
                <c:pt idx="159" formatCode="0.00">
                  <c:v>18.6</c:v>
                </c:pt>
                <c:pt idx="160" formatCode="0.00">
                  <c:v>17.62083333333332</c:v>
                </c:pt>
                <c:pt idx="161" formatCode="0.00">
                  <c:v>16.67291666666667</c:v>
                </c:pt>
                <c:pt idx="162" formatCode="0.00">
                  <c:v>16.25666666666667</c:v>
                </c:pt>
                <c:pt idx="163" formatCode="0.00">
                  <c:v>15.35</c:v>
                </c:pt>
                <c:pt idx="164" formatCode="0.00">
                  <c:v>15.36083333333334</c:v>
                </c:pt>
                <c:pt idx="165" formatCode="0.00">
                  <c:v>15.94416666666667</c:v>
                </c:pt>
                <c:pt idx="166" formatCode="0.00">
                  <c:v>18.5375</c:v>
                </c:pt>
                <c:pt idx="167" formatCode="0.00">
                  <c:v>19.15166666666667</c:v>
                </c:pt>
                <c:pt idx="168" formatCode="0.00">
                  <c:v>18.69333333333322</c:v>
                </c:pt>
                <c:pt idx="169" formatCode="0.00">
                  <c:v>18.59</c:v>
                </c:pt>
                <c:pt idx="170" formatCode="0.00">
                  <c:v>19.1</c:v>
                </c:pt>
                <c:pt idx="171" formatCode="0.00">
                  <c:v>19.4125</c:v>
                </c:pt>
                <c:pt idx="172" formatCode="0.00">
                  <c:v>18.50625</c:v>
                </c:pt>
                <c:pt idx="173" formatCode="0.00">
                  <c:v>17.64166666666667</c:v>
                </c:pt>
                <c:pt idx="174" formatCode="0.00">
                  <c:v>17.62083333333332</c:v>
                </c:pt>
                <c:pt idx="175" formatCode="0.00">
                  <c:v>17.2875</c:v>
                </c:pt>
                <c:pt idx="176" formatCode="0.00">
                  <c:v>16.9125</c:v>
                </c:pt>
                <c:pt idx="177" formatCode="0.00">
                  <c:v>16.0375</c:v>
                </c:pt>
                <c:pt idx="178" formatCode="0.00">
                  <c:v>15.02708333333333</c:v>
                </c:pt>
                <c:pt idx="179" formatCode="0.00">
                  <c:v>15.0685</c:v>
                </c:pt>
                <c:pt idx="180" formatCode="0.00">
                  <c:v>15.13083333333334</c:v>
                </c:pt>
                <c:pt idx="181" formatCode="0.00">
                  <c:v>16.36041666666667</c:v>
                </c:pt>
                <c:pt idx="182" formatCode="0.00">
                  <c:v>15.975</c:v>
                </c:pt>
                <c:pt idx="183" formatCode="0.00">
                  <c:v>18.64166666666667</c:v>
                </c:pt>
                <c:pt idx="184" formatCode="0.00">
                  <c:v>17.06875</c:v>
                </c:pt>
                <c:pt idx="185" formatCode="0.00">
                  <c:v>17.01666666666667</c:v>
                </c:pt>
                <c:pt idx="186" formatCode="0.00">
                  <c:v>18.04</c:v>
                </c:pt>
                <c:pt idx="187" formatCode="0.00">
                  <c:v>18.95</c:v>
                </c:pt>
                <c:pt idx="188" formatCode="0.00">
                  <c:v>17.87</c:v>
                </c:pt>
                <c:pt idx="189" formatCode="0.00">
                  <c:v>17.46</c:v>
                </c:pt>
                <c:pt idx="190" formatCode="0.00">
                  <c:v>16.99</c:v>
                </c:pt>
                <c:pt idx="191" formatCode="0.00">
                  <c:v>16.44</c:v>
                </c:pt>
                <c:pt idx="192" formatCode="0.00">
                  <c:v>16.35</c:v>
                </c:pt>
                <c:pt idx="193" formatCode="0.00">
                  <c:v>17.3</c:v>
                </c:pt>
                <c:pt idx="194" formatCode="0.00">
                  <c:v>16.45</c:v>
                </c:pt>
                <c:pt idx="195" formatCode="0.00">
                  <c:v>17.48</c:v>
                </c:pt>
                <c:pt idx="196" formatCode="0.00">
                  <c:v>16.01000000000001</c:v>
                </c:pt>
                <c:pt idx="197" formatCode="0.00">
                  <c:v>15.4</c:v>
                </c:pt>
                <c:pt idx="198" formatCode="0.00">
                  <c:v>15.45</c:v>
                </c:pt>
                <c:pt idx="199" formatCode="0.00">
                  <c:v>17.91</c:v>
                </c:pt>
                <c:pt idx="200" formatCode="0.00">
                  <c:v>17.51000000000001</c:v>
                </c:pt>
                <c:pt idx="201" formatCode="0.00">
                  <c:v>18.86</c:v>
                </c:pt>
                <c:pt idx="202" formatCode="0.00">
                  <c:v>18.26</c:v>
                </c:pt>
                <c:pt idx="203" formatCode="0.00">
                  <c:v>18.18</c:v>
                </c:pt>
                <c:pt idx="204" formatCode="0.00">
                  <c:v>18.96</c:v>
                </c:pt>
                <c:pt idx="205" formatCode="0.00">
                  <c:v>19.01000000000001</c:v>
                </c:pt>
                <c:pt idx="206" formatCode="0.00">
                  <c:v>19.05</c:v>
                </c:pt>
                <c:pt idx="207" formatCode="0.00">
                  <c:v>18.85</c:v>
                </c:pt>
                <c:pt idx="208" formatCode="0.00">
                  <c:v>18.61</c:v>
                </c:pt>
                <c:pt idx="209" formatCode="0.00">
                  <c:v>18.55</c:v>
                </c:pt>
                <c:pt idx="210" formatCode="0.00">
                  <c:v>17.6</c:v>
                </c:pt>
                <c:pt idx="211" formatCode="0.00">
                  <c:v>17.05</c:v>
                </c:pt>
                <c:pt idx="212" formatCode="0.00">
                  <c:v>16.4</c:v>
                </c:pt>
                <c:pt idx="213" formatCode="0.00">
                  <c:v>15.64</c:v>
                </c:pt>
                <c:pt idx="214" formatCode="0.00">
                  <c:v>14.78</c:v>
                </c:pt>
                <c:pt idx="215" formatCode="0.00">
                  <c:v>16.7</c:v>
                </c:pt>
                <c:pt idx="216" formatCode="0.00">
                  <c:v>17.55</c:v>
                </c:pt>
                <c:pt idx="217" formatCode="0.00">
                  <c:v>18.5</c:v>
                </c:pt>
                <c:pt idx="218" formatCode="0.00">
                  <c:v>18.25</c:v>
                </c:pt>
                <c:pt idx="219" formatCode="0.00">
                  <c:v>18.15000000000001</c:v>
                </c:pt>
                <c:pt idx="220" formatCode="0.00">
                  <c:v>18.59</c:v>
                </c:pt>
                <c:pt idx="221" formatCode="0.00">
                  <c:v>18.8</c:v>
                </c:pt>
                <c:pt idx="222" formatCode="0.00">
                  <c:v>18.93</c:v>
                </c:pt>
                <c:pt idx="223" formatCode="0.00">
                  <c:v>19.05</c:v>
                </c:pt>
                <c:pt idx="224" formatCode="0.00">
                  <c:v>18.52</c:v>
                </c:pt>
                <c:pt idx="225" formatCode="0.00">
                  <c:v>18.09</c:v>
                </c:pt>
                <c:pt idx="226" formatCode="0.00">
                  <c:v>17.48</c:v>
                </c:pt>
                <c:pt idx="227" formatCode="0.00">
                  <c:v>18.2</c:v>
                </c:pt>
                <c:pt idx="228" formatCode="0.00">
                  <c:v>17.84</c:v>
                </c:pt>
                <c:pt idx="229" formatCode="0.00">
                  <c:v>18.15000000000001</c:v>
                </c:pt>
                <c:pt idx="230" formatCode="0.00">
                  <c:v>17.68</c:v>
                </c:pt>
                <c:pt idx="231" formatCode="0.00">
                  <c:v>19.1</c:v>
                </c:pt>
                <c:pt idx="232" formatCode="0.00">
                  <c:v>18.35</c:v>
                </c:pt>
                <c:pt idx="233" formatCode="0.00">
                  <c:v>18.19</c:v>
                </c:pt>
                <c:pt idx="234" formatCode="0.00">
                  <c:v>18.08</c:v>
                </c:pt>
                <c:pt idx="235" formatCode="0.00">
                  <c:v>18.41</c:v>
                </c:pt>
                <c:pt idx="236" formatCode="0.00">
                  <c:v>18.96</c:v>
                </c:pt>
                <c:pt idx="237" formatCode="0.00">
                  <c:v>18.67000000000001</c:v>
                </c:pt>
                <c:pt idx="238" formatCode="0.00">
                  <c:v>18.43</c:v>
                </c:pt>
                <c:pt idx="239" formatCode="0.00">
                  <c:v>19.5</c:v>
                </c:pt>
                <c:pt idx="240" formatCode="0.00">
                  <c:v>19.3</c:v>
                </c:pt>
                <c:pt idx="241" formatCode="0.00">
                  <c:v>19.18</c:v>
                </c:pt>
                <c:pt idx="242" formatCode="0.00">
                  <c:v>18.93</c:v>
                </c:pt>
                <c:pt idx="243" formatCode="0.00">
                  <c:v>18.29</c:v>
                </c:pt>
                <c:pt idx="244" formatCode="0.00">
                  <c:v>19.23</c:v>
                </c:pt>
                <c:pt idx="245" formatCode="0.00">
                  <c:v>17.9</c:v>
                </c:pt>
                <c:pt idx="246" formatCode="0.00">
                  <c:v>17.92</c:v>
                </c:pt>
                <c:pt idx="247" formatCode="0.00">
                  <c:v>17.85</c:v>
                </c:pt>
                <c:pt idx="248" formatCode="0.00">
                  <c:v>17.5</c:v>
                </c:pt>
                <c:pt idx="249" formatCode="0.00">
                  <c:v>17.6</c:v>
                </c:pt>
                <c:pt idx="250" formatCode="0.00">
                  <c:v>16.15</c:v>
                </c:pt>
                <c:pt idx="251" formatCode="0.00">
                  <c:v>15.7</c:v>
                </c:pt>
                <c:pt idx="252" formatCode="0.00">
                  <c:v>15.49</c:v>
                </c:pt>
                <c:pt idx="253" formatCode="0.00">
                  <c:v>15.24</c:v>
                </c:pt>
                <c:pt idx="254" formatCode="0.00">
                  <c:v>16.55</c:v>
                </c:pt>
                <c:pt idx="255" formatCode="0.00">
                  <c:v>16.43</c:v>
                </c:pt>
                <c:pt idx="256" formatCode="0.00">
                  <c:v>17.65000000000001</c:v>
                </c:pt>
                <c:pt idx="257" formatCode="0.00">
                  <c:v>18.08</c:v>
                </c:pt>
                <c:pt idx="258" formatCode="0.00">
                  <c:v>18.28</c:v>
                </c:pt>
                <c:pt idx="259" formatCode="0.00">
                  <c:v>18.84</c:v>
                </c:pt>
                <c:pt idx="260" formatCode="0.00">
                  <c:v>19.04</c:v>
                </c:pt>
                <c:pt idx="261" formatCode="0.00">
                  <c:v>19.03</c:v>
                </c:pt>
                <c:pt idx="262" formatCode="0.00">
                  <c:v>18.79</c:v>
                </c:pt>
                <c:pt idx="263" formatCode="0.00">
                  <c:v>18.01000000000001</c:v>
                </c:pt>
              </c:numCache>
            </c:numRef>
          </c:yVal>
          <c:smooth val="1"/>
        </c:ser>
        <c:ser>
          <c:idx val="3"/>
          <c:order val="3"/>
          <c:tx>
            <c:strRef>
              <c:f>'[Campus water table data.xlsx]Wells 13, 16, 17, &amp; 21'!$E$1:$E$4</c:f>
              <c:strCache>
                <c:ptCount val="4"/>
                <c:pt idx="0">
                  <c:v>Piezometer Location</c:v>
                </c:pt>
                <c:pt idx="1">
                  <c:v>21</c:v>
                </c:pt>
                <c:pt idx="2">
                  <c:v>Ground Surface Elevation (ft)</c:v>
                </c:pt>
                <c:pt idx="3">
                  <c:v>18.44</c:v>
                </c:pt>
              </c:strCache>
            </c:strRef>
          </c:tx>
          <c:spPr>
            <a:ln w="19050" cap="rnd">
              <a:solidFill>
                <a:schemeClr val="accent4"/>
              </a:solidFill>
              <a:round/>
            </a:ln>
            <a:effectLst/>
          </c:spPr>
          <c:marker>
            <c:symbol val="none"/>
          </c:marker>
          <c:xVal>
            <c:strRef>
              <c:f>'[Campus water table data.xlsx]Wells 13, 16, 17, &amp; 21'!$A$5:$A$268</c:f>
              <c:strCache>
                <c:ptCount val="264"/>
                <c:pt idx="0">
                  <c:v>Date</c:v>
                </c:pt>
                <c:pt idx="1">
                  <c:v>5/1/1997</c:v>
                </c:pt>
                <c:pt idx="2">
                  <c:v>5/15/1997</c:v>
                </c:pt>
                <c:pt idx="3">
                  <c:v>6/1/1997</c:v>
                </c:pt>
                <c:pt idx="4">
                  <c:v>6/15/1997</c:v>
                </c:pt>
                <c:pt idx="5">
                  <c:v>7/15/1997</c:v>
                </c:pt>
                <c:pt idx="6">
                  <c:v>7/21/1997</c:v>
                </c:pt>
                <c:pt idx="7">
                  <c:v>8/1/1997</c:v>
                </c:pt>
                <c:pt idx="8">
                  <c:v>8/15/1997</c:v>
                </c:pt>
                <c:pt idx="9">
                  <c:v>9/1/1997</c:v>
                </c:pt>
                <c:pt idx="10">
                  <c:v>9/15/1997</c:v>
                </c:pt>
                <c:pt idx="11">
                  <c:v>10/1/1997</c:v>
                </c:pt>
                <c:pt idx="12">
                  <c:v>10/15/1997</c:v>
                </c:pt>
                <c:pt idx="13">
                  <c:v>11/1/1997</c:v>
                </c:pt>
                <c:pt idx="14">
                  <c:v>12/1/1997</c:v>
                </c:pt>
                <c:pt idx="15">
                  <c:v>1/1/1998</c:v>
                </c:pt>
                <c:pt idx="16">
                  <c:v>2/1/1998</c:v>
                </c:pt>
                <c:pt idx="17">
                  <c:v>3/1/1998</c:v>
                </c:pt>
                <c:pt idx="18">
                  <c:v>4/1/1998</c:v>
                </c:pt>
                <c:pt idx="19">
                  <c:v>5/1/1998</c:v>
                </c:pt>
                <c:pt idx="20">
                  <c:v>5/1/1998</c:v>
                </c:pt>
                <c:pt idx="21">
                  <c:v>6/12/1998</c:v>
                </c:pt>
                <c:pt idx="22">
                  <c:v>6/21/1998</c:v>
                </c:pt>
                <c:pt idx="23">
                  <c:v>7/1/1998</c:v>
                </c:pt>
                <c:pt idx="24">
                  <c:v>7/15/1998</c:v>
                </c:pt>
                <c:pt idx="25">
                  <c:v>8/1/1998</c:v>
                </c:pt>
                <c:pt idx="26">
                  <c:v>9/1/1998</c:v>
                </c:pt>
                <c:pt idx="27">
                  <c:v>9/15/1998</c:v>
                </c:pt>
                <c:pt idx="28">
                  <c:v>10/1/1998</c:v>
                </c:pt>
                <c:pt idx="29">
                  <c:v>10/15/1998</c:v>
                </c:pt>
                <c:pt idx="30">
                  <c:v>11/1/1998</c:v>
                </c:pt>
                <c:pt idx="31">
                  <c:v>12/1/1998</c:v>
                </c:pt>
                <c:pt idx="32">
                  <c:v>1/1/1999</c:v>
                </c:pt>
                <c:pt idx="33">
                  <c:v>2/1/1999</c:v>
                </c:pt>
                <c:pt idx="34">
                  <c:v>3/1/1999</c:v>
                </c:pt>
                <c:pt idx="35">
                  <c:v>4/1/1999</c:v>
                </c:pt>
                <c:pt idx="36">
                  <c:v>5/1/1999</c:v>
                </c:pt>
                <c:pt idx="37">
                  <c:v>5/15/1999</c:v>
                </c:pt>
                <c:pt idx="38">
                  <c:v>6/1/1999</c:v>
                </c:pt>
                <c:pt idx="39">
                  <c:v>6/15/1999</c:v>
                </c:pt>
                <c:pt idx="40">
                  <c:v>7/1/1999</c:v>
                </c:pt>
                <c:pt idx="41">
                  <c:v>7/15/1999</c:v>
                </c:pt>
                <c:pt idx="42">
                  <c:v>8/1/1999</c:v>
                </c:pt>
                <c:pt idx="43">
                  <c:v>8/15/1999</c:v>
                </c:pt>
                <c:pt idx="44">
                  <c:v>9/1/1999</c:v>
                </c:pt>
                <c:pt idx="45">
                  <c:v>9/15/1999</c:v>
                </c:pt>
                <c:pt idx="46">
                  <c:v>10/1/1999</c:v>
                </c:pt>
                <c:pt idx="47">
                  <c:v>10/15/1999</c:v>
                </c:pt>
                <c:pt idx="48">
                  <c:v>11/1/1999</c:v>
                </c:pt>
                <c:pt idx="49">
                  <c:v>12/1/1999</c:v>
                </c:pt>
                <c:pt idx="50">
                  <c:v>1/1/2000</c:v>
                </c:pt>
                <c:pt idx="51">
                  <c:v>2/1/2000</c:v>
                </c:pt>
                <c:pt idx="52">
                  <c:v>3/1/2000</c:v>
                </c:pt>
                <c:pt idx="53">
                  <c:v>4/1/2000</c:v>
                </c:pt>
                <c:pt idx="54">
                  <c:v>5/1/2000</c:v>
                </c:pt>
                <c:pt idx="55">
                  <c:v>5/15/2000</c:v>
                </c:pt>
                <c:pt idx="56">
                  <c:v>6/1/2000</c:v>
                </c:pt>
                <c:pt idx="57">
                  <c:v>6/15/2000</c:v>
                </c:pt>
                <c:pt idx="58">
                  <c:v>7/1/2000</c:v>
                </c:pt>
                <c:pt idx="59">
                  <c:v>7/15/2000</c:v>
                </c:pt>
                <c:pt idx="60">
                  <c:v>8/1/2000</c:v>
                </c:pt>
                <c:pt idx="61">
                  <c:v>8/15/2000</c:v>
                </c:pt>
                <c:pt idx="62">
                  <c:v>9/1/2000</c:v>
                </c:pt>
                <c:pt idx="63">
                  <c:v>9/15/2000</c:v>
                </c:pt>
                <c:pt idx="64">
                  <c:v>10/1/2000</c:v>
                </c:pt>
                <c:pt idx="65">
                  <c:v>10/15/2000</c:v>
                </c:pt>
                <c:pt idx="66">
                  <c:v>11/1/2000</c:v>
                </c:pt>
                <c:pt idx="67">
                  <c:v>12/1/2000</c:v>
                </c:pt>
                <c:pt idx="68">
                  <c:v>1/1/2001</c:v>
                </c:pt>
                <c:pt idx="69">
                  <c:v>2/1/2001</c:v>
                </c:pt>
                <c:pt idx="70">
                  <c:v>3/1/2001</c:v>
                </c:pt>
                <c:pt idx="71">
                  <c:v>4/1/2001</c:v>
                </c:pt>
                <c:pt idx="72">
                  <c:v>5/1/2001</c:v>
                </c:pt>
                <c:pt idx="73">
                  <c:v>5/15/2001</c:v>
                </c:pt>
                <c:pt idx="74">
                  <c:v>6/1/2001</c:v>
                </c:pt>
                <c:pt idx="75">
                  <c:v>6/15/2001</c:v>
                </c:pt>
                <c:pt idx="76">
                  <c:v>7/1/2001</c:v>
                </c:pt>
                <c:pt idx="77">
                  <c:v>7/15/2001</c:v>
                </c:pt>
                <c:pt idx="78">
                  <c:v>8/1/2001</c:v>
                </c:pt>
                <c:pt idx="79">
                  <c:v>8/15/2001</c:v>
                </c:pt>
                <c:pt idx="80">
                  <c:v>9/1/2001</c:v>
                </c:pt>
                <c:pt idx="81">
                  <c:v>9/15/2001</c:v>
                </c:pt>
                <c:pt idx="82">
                  <c:v>10/1/2001</c:v>
                </c:pt>
                <c:pt idx="83">
                  <c:v>10/15/2001</c:v>
                </c:pt>
                <c:pt idx="84">
                  <c:v>11/1/2001</c:v>
                </c:pt>
                <c:pt idx="85">
                  <c:v>12/1/2001</c:v>
                </c:pt>
                <c:pt idx="86">
                  <c:v>1/1/2002</c:v>
                </c:pt>
                <c:pt idx="87">
                  <c:v>2/2/2002</c:v>
                </c:pt>
                <c:pt idx="88">
                  <c:v>3/2/2002</c:v>
                </c:pt>
                <c:pt idx="89">
                  <c:v>4/2/2002</c:v>
                </c:pt>
                <c:pt idx="90">
                  <c:v>5/1/2002</c:v>
                </c:pt>
                <c:pt idx="91">
                  <c:v>5/15/2002</c:v>
                </c:pt>
                <c:pt idx="92">
                  <c:v>6/1/2002</c:v>
                </c:pt>
                <c:pt idx="93">
                  <c:v>6/15/2002</c:v>
                </c:pt>
                <c:pt idx="94">
                  <c:v>7/1/2002</c:v>
                </c:pt>
                <c:pt idx="95">
                  <c:v>7/15/2002</c:v>
                </c:pt>
                <c:pt idx="96">
                  <c:v>8/1/2002</c:v>
                </c:pt>
                <c:pt idx="97">
                  <c:v>8/15/2002</c:v>
                </c:pt>
                <c:pt idx="98">
                  <c:v>9/1/2002</c:v>
                </c:pt>
                <c:pt idx="99">
                  <c:v>9/15/2002</c:v>
                </c:pt>
                <c:pt idx="100">
                  <c:v>10/1/2002</c:v>
                </c:pt>
                <c:pt idx="101">
                  <c:v>10/15/2002</c:v>
                </c:pt>
                <c:pt idx="102">
                  <c:v>11/1/2002</c:v>
                </c:pt>
                <c:pt idx="103">
                  <c:v>12/1/2002</c:v>
                </c:pt>
                <c:pt idx="104">
                  <c:v>1/1/2003</c:v>
                </c:pt>
                <c:pt idx="105">
                  <c:v>2/1/2003</c:v>
                </c:pt>
                <c:pt idx="106">
                  <c:v>3/1/2003</c:v>
                </c:pt>
                <c:pt idx="107">
                  <c:v>4/1/2003</c:v>
                </c:pt>
                <c:pt idx="108">
                  <c:v>5/1/2003</c:v>
                </c:pt>
                <c:pt idx="109">
                  <c:v>5/15/2003</c:v>
                </c:pt>
                <c:pt idx="110">
                  <c:v>6/1/2003</c:v>
                </c:pt>
                <c:pt idx="111">
                  <c:v>6/15/2003</c:v>
                </c:pt>
                <c:pt idx="112">
                  <c:v>7/1/2003</c:v>
                </c:pt>
                <c:pt idx="113">
                  <c:v>7/15/2003</c:v>
                </c:pt>
                <c:pt idx="114">
                  <c:v>8/1/2003</c:v>
                </c:pt>
                <c:pt idx="115">
                  <c:v>8/15/2003</c:v>
                </c:pt>
                <c:pt idx="116">
                  <c:v>9/1/2003</c:v>
                </c:pt>
                <c:pt idx="117">
                  <c:v>9/15/2003</c:v>
                </c:pt>
                <c:pt idx="118">
                  <c:v>10/1/2003</c:v>
                </c:pt>
                <c:pt idx="119">
                  <c:v>10/15/2003</c:v>
                </c:pt>
                <c:pt idx="120">
                  <c:v>11/1/2003</c:v>
                </c:pt>
                <c:pt idx="121">
                  <c:v>12/1/2003</c:v>
                </c:pt>
                <c:pt idx="122">
                  <c:v>1/1/2004</c:v>
                </c:pt>
                <c:pt idx="123">
                  <c:v>2/1/2004</c:v>
                </c:pt>
                <c:pt idx="124">
                  <c:v>3/1/2004</c:v>
                </c:pt>
                <c:pt idx="125">
                  <c:v>4/1/2004</c:v>
                </c:pt>
                <c:pt idx="126">
                  <c:v>5/1/2004</c:v>
                </c:pt>
                <c:pt idx="127">
                  <c:v>5/15/2004</c:v>
                </c:pt>
                <c:pt idx="128">
                  <c:v>6/1/2004</c:v>
                </c:pt>
                <c:pt idx="129">
                  <c:v>6/15/2004</c:v>
                </c:pt>
                <c:pt idx="130">
                  <c:v>7/1/2004</c:v>
                </c:pt>
                <c:pt idx="131">
                  <c:v>7/15/2004</c:v>
                </c:pt>
                <c:pt idx="132">
                  <c:v>8/1/2004</c:v>
                </c:pt>
                <c:pt idx="133">
                  <c:v>8/15/2004</c:v>
                </c:pt>
                <c:pt idx="134">
                  <c:v>9/1/2004</c:v>
                </c:pt>
                <c:pt idx="135">
                  <c:v>9/15/2004</c:v>
                </c:pt>
                <c:pt idx="136">
                  <c:v>10/1/2004</c:v>
                </c:pt>
                <c:pt idx="137">
                  <c:v>10/15/2004</c:v>
                </c:pt>
                <c:pt idx="138">
                  <c:v>11/4/2004</c:v>
                </c:pt>
                <c:pt idx="139">
                  <c:v>12/4/2004</c:v>
                </c:pt>
                <c:pt idx="140">
                  <c:v>1/5/2005</c:v>
                </c:pt>
                <c:pt idx="141">
                  <c:v>2/1/2005</c:v>
                </c:pt>
                <c:pt idx="142">
                  <c:v>3/1/2005</c:v>
                </c:pt>
                <c:pt idx="143">
                  <c:v>4/1/2005</c:v>
                </c:pt>
                <c:pt idx="144">
                  <c:v>5/1/2005</c:v>
                </c:pt>
                <c:pt idx="145">
                  <c:v>5/15/2005</c:v>
                </c:pt>
                <c:pt idx="146">
                  <c:v>6/3/2005</c:v>
                </c:pt>
                <c:pt idx="147">
                  <c:v>6/15/2005</c:v>
                </c:pt>
                <c:pt idx="148">
                  <c:v>7/1/2005</c:v>
                </c:pt>
                <c:pt idx="149">
                  <c:v>7/15/2005</c:v>
                </c:pt>
                <c:pt idx="150">
                  <c:v>8/1/2005</c:v>
                </c:pt>
                <c:pt idx="151">
                  <c:v>8/15/2005</c:v>
                </c:pt>
                <c:pt idx="152">
                  <c:v>9/1/2005</c:v>
                </c:pt>
                <c:pt idx="153">
                  <c:v>9/15/2005</c:v>
                </c:pt>
                <c:pt idx="154">
                  <c:v>10/1/2005</c:v>
                </c:pt>
                <c:pt idx="155">
                  <c:v>10/15/2005</c:v>
                </c:pt>
                <c:pt idx="156">
                  <c:v>11/1/2005</c:v>
                </c:pt>
                <c:pt idx="157">
                  <c:v>12/7/2005</c:v>
                </c:pt>
                <c:pt idx="158">
                  <c:v>1/16/2006</c:v>
                </c:pt>
                <c:pt idx="159">
                  <c:v>2/2/2006</c:v>
                </c:pt>
                <c:pt idx="160">
                  <c:v>3/1/2006</c:v>
                </c:pt>
                <c:pt idx="161">
                  <c:v>4/6/2006</c:v>
                </c:pt>
                <c:pt idx="162">
                  <c:v>5/1/2006</c:v>
                </c:pt>
                <c:pt idx="163">
                  <c:v>5/30/2006</c:v>
                </c:pt>
                <c:pt idx="164">
                  <c:v>6/7/2006</c:v>
                </c:pt>
                <c:pt idx="165">
                  <c:v>6/14/2006</c:v>
                </c:pt>
                <c:pt idx="166">
                  <c:v>7/5/2006</c:v>
                </c:pt>
                <c:pt idx="167">
                  <c:v>7/17/2006</c:v>
                </c:pt>
                <c:pt idx="168">
                  <c:v>8/2/2006</c:v>
                </c:pt>
                <c:pt idx="169">
                  <c:v>8/17/2006</c:v>
                </c:pt>
                <c:pt idx="170">
                  <c:v>10/9/2006</c:v>
                </c:pt>
                <c:pt idx="171">
                  <c:v>10/19/2006</c:v>
                </c:pt>
                <c:pt idx="172">
                  <c:v>11/3/2006</c:v>
                </c:pt>
                <c:pt idx="173">
                  <c:v>12/7/2006</c:v>
                </c:pt>
                <c:pt idx="174">
                  <c:v>1/4/2007</c:v>
                </c:pt>
                <c:pt idx="175">
                  <c:v>2/2/2007</c:v>
                </c:pt>
                <c:pt idx="176">
                  <c:v>3/5/2007</c:v>
                </c:pt>
                <c:pt idx="177">
                  <c:v>4/18/2007</c:v>
                </c:pt>
                <c:pt idx="178">
                  <c:v>5/4/2007</c:v>
                </c:pt>
                <c:pt idx="179">
                  <c:v>5/24/2007</c:v>
                </c:pt>
                <c:pt idx="180">
                  <c:v>6/11/2007</c:v>
                </c:pt>
                <c:pt idx="181">
                  <c:v>6/28/2007</c:v>
                </c:pt>
                <c:pt idx="182">
                  <c:v>7/11/2007</c:v>
                </c:pt>
                <c:pt idx="183">
                  <c:v>7/30/2007</c:v>
                </c:pt>
                <c:pt idx="184">
                  <c:v>8/10/2007</c:v>
                </c:pt>
                <c:pt idx="185">
                  <c:v>8/21/2007</c:v>
                </c:pt>
                <c:pt idx="186">
                  <c:v>9/11/2007</c:v>
                </c:pt>
                <c:pt idx="187">
                  <c:v>9/25/2007</c:v>
                </c:pt>
                <c:pt idx="188">
                  <c:v>10/15/2007</c:v>
                </c:pt>
                <c:pt idx="189">
                  <c:v>10/25/2007</c:v>
                </c:pt>
                <c:pt idx="190">
                  <c:v>11/12/2007</c:v>
                </c:pt>
                <c:pt idx="191">
                  <c:v>12/13/2007</c:v>
                </c:pt>
                <c:pt idx="192">
                  <c:v>1/19/2008</c:v>
                </c:pt>
                <c:pt idx="193">
                  <c:v>2/13/2008</c:v>
                </c:pt>
                <c:pt idx="194">
                  <c:v>3/14/2008</c:v>
                </c:pt>
                <c:pt idx="195">
                  <c:v>4/11/2008</c:v>
                </c:pt>
                <c:pt idx="196">
                  <c:v>5/2/2008</c:v>
                </c:pt>
                <c:pt idx="197">
                  <c:v>5/16/2008</c:v>
                </c:pt>
                <c:pt idx="198">
                  <c:v>6/2/2008</c:v>
                </c:pt>
                <c:pt idx="199">
                  <c:v>6/16/2008</c:v>
                </c:pt>
                <c:pt idx="200">
                  <c:v>7/2/2008</c:v>
                </c:pt>
                <c:pt idx="201">
                  <c:v>7/21/2008</c:v>
                </c:pt>
                <c:pt idx="202">
                  <c:v>8/4/2008</c:v>
                </c:pt>
                <c:pt idx="203">
                  <c:v>8/18/2008</c:v>
                </c:pt>
                <c:pt idx="204">
                  <c:v>9/8/2008</c:v>
                </c:pt>
                <c:pt idx="205">
                  <c:v>9/22/2008</c:v>
                </c:pt>
                <c:pt idx="206">
                  <c:v>10/17/2008</c:v>
                </c:pt>
                <c:pt idx="207">
                  <c:v>10/31/2008</c:v>
                </c:pt>
                <c:pt idx="208">
                  <c:v>11/10/2008</c:v>
                </c:pt>
                <c:pt idx="209">
                  <c:v>12/12/2008</c:v>
                </c:pt>
                <c:pt idx="210">
                  <c:v>1/9/2009</c:v>
                </c:pt>
                <c:pt idx="211">
                  <c:v>2/10/2009</c:v>
                </c:pt>
                <c:pt idx="212">
                  <c:v>3/3/2009</c:v>
                </c:pt>
                <c:pt idx="213">
                  <c:v>4/16/2009</c:v>
                </c:pt>
                <c:pt idx="214">
                  <c:v>5/5/2009</c:v>
                </c:pt>
                <c:pt idx="215">
                  <c:v>5/26/2009</c:v>
                </c:pt>
                <c:pt idx="216">
                  <c:v>6/10/2009</c:v>
                </c:pt>
                <c:pt idx="217">
                  <c:v>6/23/2009</c:v>
                </c:pt>
                <c:pt idx="218">
                  <c:v>7/11/2009</c:v>
                </c:pt>
                <c:pt idx="219">
                  <c:v>7/27/2009</c:v>
                </c:pt>
                <c:pt idx="220">
                  <c:v>8/14/2009</c:v>
                </c:pt>
                <c:pt idx="221">
                  <c:v>8/25/2009</c:v>
                </c:pt>
                <c:pt idx="222">
                  <c:v>9/9/2009</c:v>
                </c:pt>
                <c:pt idx="223">
                  <c:v>9/29/2009</c:v>
                </c:pt>
                <c:pt idx="224">
                  <c:v>10/19/2009</c:v>
                </c:pt>
                <c:pt idx="225">
                  <c:v>10/29/2009</c:v>
                </c:pt>
                <c:pt idx="226">
                  <c:v>11/19/2009</c:v>
                </c:pt>
                <c:pt idx="227">
                  <c:v>12/14/2009</c:v>
                </c:pt>
                <c:pt idx="228">
                  <c:v>1/22/2010</c:v>
                </c:pt>
                <c:pt idx="229">
                  <c:v>2/10/2010</c:v>
                </c:pt>
                <c:pt idx="230">
                  <c:v>3/10/2010</c:v>
                </c:pt>
                <c:pt idx="231">
                  <c:v>4/28/2010</c:v>
                </c:pt>
                <c:pt idx="232">
                  <c:v>5/17/2010</c:v>
                </c:pt>
                <c:pt idx="233">
                  <c:v>5/27/2010</c:v>
                </c:pt>
                <c:pt idx="234">
                  <c:v>6/17/2010</c:v>
                </c:pt>
                <c:pt idx="235">
                  <c:v>6/25/2010</c:v>
                </c:pt>
                <c:pt idx="236">
                  <c:v>7/16/2010</c:v>
                </c:pt>
                <c:pt idx="237">
                  <c:v>7/23/2010</c:v>
                </c:pt>
                <c:pt idx="238">
                  <c:v>8/12/2010</c:v>
                </c:pt>
                <c:pt idx="239">
                  <c:v>8/28/2010</c:v>
                </c:pt>
                <c:pt idx="240">
                  <c:v>9/15/2010</c:v>
                </c:pt>
                <c:pt idx="241">
                  <c:v>9/29/2010</c:v>
                </c:pt>
                <c:pt idx="242">
                  <c:v>10/8/2010</c:v>
                </c:pt>
                <c:pt idx="243">
                  <c:v>10/22/2010</c:v>
                </c:pt>
                <c:pt idx="244">
                  <c:v>11/6/2010</c:v>
                </c:pt>
                <c:pt idx="245">
                  <c:v>12/27/2010</c:v>
                </c:pt>
                <c:pt idx="246">
                  <c:v>1/21/2011</c:v>
                </c:pt>
                <c:pt idx="247">
                  <c:v>2/15/2011</c:v>
                </c:pt>
                <c:pt idx="248">
                  <c:v>3/14/2011</c:v>
                </c:pt>
                <c:pt idx="249">
                  <c:v>4/12/2011</c:v>
                </c:pt>
                <c:pt idx="250">
                  <c:v>5/16/2011</c:v>
                </c:pt>
                <c:pt idx="251">
                  <c:v>5/27/2011</c:v>
                </c:pt>
                <c:pt idx="252">
                  <c:v>6/9/2011</c:v>
                </c:pt>
                <c:pt idx="253">
                  <c:v>6/24/2011</c:v>
                </c:pt>
                <c:pt idx="254">
                  <c:v>7/15/2011</c:v>
                </c:pt>
                <c:pt idx="255">
                  <c:v>7/28/2011</c:v>
                </c:pt>
                <c:pt idx="256">
                  <c:v>8/12/2011</c:v>
                </c:pt>
                <c:pt idx="257">
                  <c:v>9/1/2011</c:v>
                </c:pt>
                <c:pt idx="258">
                  <c:v>9/16/2011</c:v>
                </c:pt>
                <c:pt idx="259">
                  <c:v>10/3/2011</c:v>
                </c:pt>
                <c:pt idx="260">
                  <c:v>10/17/2011</c:v>
                </c:pt>
                <c:pt idx="261">
                  <c:v>10/28/2011</c:v>
                </c:pt>
                <c:pt idx="262">
                  <c:v>12/6/2011</c:v>
                </c:pt>
                <c:pt idx="263">
                  <c:v>1/10/2012</c:v>
                </c:pt>
              </c:strCache>
            </c:strRef>
          </c:xVal>
          <c:yVal>
            <c:numRef>
              <c:f>'[Campus water table data.xlsx]Wells 13, 16, 17, &amp; 21'!$E$5:$E$268</c:f>
              <c:numCache>
                <c:formatCode>General</c:formatCode>
                <c:ptCount val="264"/>
                <c:pt idx="43" formatCode="0.00">
                  <c:v>18.53</c:v>
                </c:pt>
                <c:pt idx="44" formatCode="0.00">
                  <c:v>18.55</c:v>
                </c:pt>
                <c:pt idx="45" formatCode="0.00">
                  <c:v>18.98999999999998</c:v>
                </c:pt>
                <c:pt idx="46" formatCode="0.00">
                  <c:v>18.82999999999999</c:v>
                </c:pt>
                <c:pt idx="47" formatCode="0.00">
                  <c:v>18.34</c:v>
                </c:pt>
                <c:pt idx="48" formatCode="0.00">
                  <c:v>18.3</c:v>
                </c:pt>
                <c:pt idx="49" formatCode="0.00">
                  <c:v>18.25</c:v>
                </c:pt>
                <c:pt idx="50" formatCode="0.00">
                  <c:v>18.19</c:v>
                </c:pt>
                <c:pt idx="51" formatCode="0.00">
                  <c:v>17.95</c:v>
                </c:pt>
                <c:pt idx="52" formatCode="0.00">
                  <c:v>17.68</c:v>
                </c:pt>
                <c:pt idx="53" formatCode="0.00">
                  <c:v>17.43</c:v>
                </c:pt>
                <c:pt idx="57" formatCode="0.00">
                  <c:v>16.66</c:v>
                </c:pt>
                <c:pt idx="58" formatCode="0.00">
                  <c:v>16.36</c:v>
                </c:pt>
                <c:pt idx="59" formatCode="0.00">
                  <c:v>18.6</c:v>
                </c:pt>
                <c:pt idx="60" formatCode="0.00">
                  <c:v>16.82</c:v>
                </c:pt>
                <c:pt idx="61" formatCode="0.00">
                  <c:v>18.43</c:v>
                </c:pt>
                <c:pt idx="62" formatCode="0.00">
                  <c:v>19.07999999999999</c:v>
                </c:pt>
                <c:pt idx="63" formatCode="0.00">
                  <c:v>18.78</c:v>
                </c:pt>
                <c:pt idx="64" formatCode="0.00">
                  <c:v>17.25</c:v>
                </c:pt>
                <c:pt idx="65" formatCode="0.00">
                  <c:v>15.02</c:v>
                </c:pt>
                <c:pt idx="66" formatCode="0.00">
                  <c:v>13.4</c:v>
                </c:pt>
                <c:pt idx="67" formatCode="0.00">
                  <c:v>15.34</c:v>
                </c:pt>
                <c:pt idx="68" formatCode="0.00">
                  <c:v>15.91</c:v>
                </c:pt>
                <c:pt idx="69" formatCode="0.00">
                  <c:v>15.78</c:v>
                </c:pt>
                <c:pt idx="70" formatCode="0.00">
                  <c:v>15.07</c:v>
                </c:pt>
                <c:pt idx="71" formatCode="0.00">
                  <c:v>14.83</c:v>
                </c:pt>
                <c:pt idx="72" formatCode="0.00">
                  <c:v>14.3</c:v>
                </c:pt>
                <c:pt idx="73" formatCode="0.00">
                  <c:v>14.47</c:v>
                </c:pt>
                <c:pt idx="74" formatCode="0.00">
                  <c:v>15.1</c:v>
                </c:pt>
                <c:pt idx="75" formatCode="0.00">
                  <c:v>15.54</c:v>
                </c:pt>
                <c:pt idx="76" formatCode="0.00">
                  <c:v>16.15</c:v>
                </c:pt>
                <c:pt idx="77" formatCode="0.00">
                  <c:v>18.26</c:v>
                </c:pt>
                <c:pt idx="78" formatCode="0.00">
                  <c:v>18.48999999999998</c:v>
                </c:pt>
                <c:pt idx="79" formatCode="0.00">
                  <c:v>18.6</c:v>
                </c:pt>
                <c:pt idx="80" formatCode="0.00">
                  <c:v>19.3</c:v>
                </c:pt>
                <c:pt idx="81" formatCode="0.00">
                  <c:v>19.13</c:v>
                </c:pt>
                <c:pt idx="82" formatCode="0.00">
                  <c:v>18.52</c:v>
                </c:pt>
                <c:pt idx="83" formatCode="0.00">
                  <c:v>18.21</c:v>
                </c:pt>
                <c:pt idx="84" formatCode="0.00">
                  <c:v>17.06</c:v>
                </c:pt>
                <c:pt idx="85" formatCode="0.00">
                  <c:v>17.07</c:v>
                </c:pt>
                <c:pt idx="86" formatCode="0.00">
                  <c:v>16.66</c:v>
                </c:pt>
                <c:pt idx="87" formatCode="0.00">
                  <c:v>16.04</c:v>
                </c:pt>
                <c:pt idx="88" formatCode="0.00">
                  <c:v>15.31</c:v>
                </c:pt>
                <c:pt idx="89" formatCode="0.00">
                  <c:v>14.82</c:v>
                </c:pt>
                <c:pt idx="90" formatCode="0.00">
                  <c:v>14.39</c:v>
                </c:pt>
                <c:pt idx="91" formatCode="0.00">
                  <c:v>14.26</c:v>
                </c:pt>
                <c:pt idx="92" formatCode="0.00">
                  <c:v>15.39</c:v>
                </c:pt>
                <c:pt idx="93" formatCode="0.00">
                  <c:v>15.46</c:v>
                </c:pt>
                <c:pt idx="94" formatCode="0.00">
                  <c:v>15.18</c:v>
                </c:pt>
                <c:pt idx="95" formatCode="0.00">
                  <c:v>16.15</c:v>
                </c:pt>
                <c:pt idx="96" formatCode="0.00">
                  <c:v>15.87</c:v>
                </c:pt>
                <c:pt idx="97" formatCode="0.00">
                  <c:v>17.89</c:v>
                </c:pt>
                <c:pt idx="98" formatCode="0.00">
                  <c:v>17.92</c:v>
                </c:pt>
                <c:pt idx="99" formatCode="0.00">
                  <c:v>18.27</c:v>
                </c:pt>
                <c:pt idx="100" formatCode="0.00">
                  <c:v>18.66</c:v>
                </c:pt>
                <c:pt idx="101" formatCode="0.00">
                  <c:v>17.52</c:v>
                </c:pt>
                <c:pt idx="102" formatCode="0.00">
                  <c:v>17.42</c:v>
                </c:pt>
                <c:pt idx="103" formatCode="0.00">
                  <c:v>16.97</c:v>
                </c:pt>
                <c:pt idx="104" formatCode="0.00">
                  <c:v>16.28</c:v>
                </c:pt>
                <c:pt idx="105" formatCode="0.00">
                  <c:v>15.62</c:v>
                </c:pt>
                <c:pt idx="106" formatCode="0.00">
                  <c:v>15.82</c:v>
                </c:pt>
                <c:pt idx="107" formatCode="0.00">
                  <c:v>15.95</c:v>
                </c:pt>
                <c:pt idx="108" formatCode="0.00">
                  <c:v>15.39</c:v>
                </c:pt>
                <c:pt idx="109" formatCode="0.00">
                  <c:v>15.92</c:v>
                </c:pt>
                <c:pt idx="110" formatCode="0.00">
                  <c:v>17.72</c:v>
                </c:pt>
                <c:pt idx="111" formatCode="0.00">
                  <c:v>18.72</c:v>
                </c:pt>
                <c:pt idx="112" formatCode="0.00">
                  <c:v>18.27</c:v>
                </c:pt>
                <c:pt idx="113" formatCode="0.00">
                  <c:v>18.02</c:v>
                </c:pt>
                <c:pt idx="114" formatCode="0.00">
                  <c:v>18.38</c:v>
                </c:pt>
                <c:pt idx="115" formatCode="0.00">
                  <c:v>18.61</c:v>
                </c:pt>
                <c:pt idx="116" formatCode="0.00">
                  <c:v>18.87</c:v>
                </c:pt>
                <c:pt idx="117" formatCode="0.00">
                  <c:v>19.53</c:v>
                </c:pt>
                <c:pt idx="118" formatCode="0.00">
                  <c:v>19.81</c:v>
                </c:pt>
                <c:pt idx="119" formatCode="0.00">
                  <c:v>18.17000000000001</c:v>
                </c:pt>
                <c:pt idx="120" formatCode="0.00">
                  <c:v>17.51000000000001</c:v>
                </c:pt>
                <c:pt idx="121" formatCode="0.00">
                  <c:v>16.98999999999998</c:v>
                </c:pt>
                <c:pt idx="122" formatCode="0.00">
                  <c:v>16.93</c:v>
                </c:pt>
                <c:pt idx="123" formatCode="0.00">
                  <c:v>18.28</c:v>
                </c:pt>
                <c:pt idx="124" formatCode="0.00">
                  <c:v>16.9</c:v>
                </c:pt>
                <c:pt idx="125" formatCode="0.00">
                  <c:v>16.72</c:v>
                </c:pt>
                <c:pt idx="126" formatCode="0.00">
                  <c:v>16.32999999999999</c:v>
                </c:pt>
                <c:pt idx="127" formatCode="0.00">
                  <c:v>15.68</c:v>
                </c:pt>
                <c:pt idx="128" formatCode="0.00">
                  <c:v>15.84</c:v>
                </c:pt>
                <c:pt idx="129" formatCode="0.00">
                  <c:v>17.69</c:v>
                </c:pt>
                <c:pt idx="130" formatCode="0.00">
                  <c:v>17.16</c:v>
                </c:pt>
                <c:pt idx="131" formatCode="0.00">
                  <c:v>18.94</c:v>
                </c:pt>
                <c:pt idx="132" formatCode="0.00">
                  <c:v>19.0</c:v>
                </c:pt>
                <c:pt idx="134" formatCode="0.00">
                  <c:v>18.62</c:v>
                </c:pt>
                <c:pt idx="135" formatCode="0.00">
                  <c:v>18.57</c:v>
                </c:pt>
                <c:pt idx="136" formatCode="0.00">
                  <c:v>18.35</c:v>
                </c:pt>
                <c:pt idx="137" formatCode="0.00">
                  <c:v>17.52</c:v>
                </c:pt>
                <c:pt idx="138" formatCode="0.00">
                  <c:v>16.88</c:v>
                </c:pt>
                <c:pt idx="139" formatCode="0.00">
                  <c:v>16.71</c:v>
                </c:pt>
                <c:pt idx="140" formatCode="0.00">
                  <c:v>16.27</c:v>
                </c:pt>
                <c:pt idx="141" formatCode="0.00">
                  <c:v>16.27</c:v>
                </c:pt>
                <c:pt idx="142" formatCode="0.00">
                  <c:v>16.79</c:v>
                </c:pt>
                <c:pt idx="143" formatCode="0.00">
                  <c:v>16.95</c:v>
                </c:pt>
                <c:pt idx="144" formatCode="0.00">
                  <c:v>16.43</c:v>
                </c:pt>
                <c:pt idx="145" formatCode="0.00">
                  <c:v>16.89</c:v>
                </c:pt>
                <c:pt idx="146" formatCode="0.00">
                  <c:v>18.28</c:v>
                </c:pt>
                <c:pt idx="147" formatCode="0.00">
                  <c:v>19.29</c:v>
                </c:pt>
                <c:pt idx="148" formatCode="0.00">
                  <c:v>19.07</c:v>
                </c:pt>
                <c:pt idx="149" formatCode="0.00">
                  <c:v>18.65</c:v>
                </c:pt>
                <c:pt idx="150" formatCode="0.00">
                  <c:v>18.75</c:v>
                </c:pt>
                <c:pt idx="151" formatCode="0.00">
                  <c:v>18.7</c:v>
                </c:pt>
                <c:pt idx="152" formatCode="0.00">
                  <c:v>18.38</c:v>
                </c:pt>
                <c:pt idx="153" formatCode="0.00">
                  <c:v>17.88</c:v>
                </c:pt>
                <c:pt idx="154" formatCode="0.00">
                  <c:v>16.94</c:v>
                </c:pt>
                <c:pt idx="155" formatCode="0.00">
                  <c:v>18.6</c:v>
                </c:pt>
                <c:pt idx="156" formatCode="0.00">
                  <c:v>18.84</c:v>
                </c:pt>
                <c:pt idx="157" formatCode="0.00">
                  <c:v>18.12</c:v>
                </c:pt>
                <c:pt idx="158" formatCode="0.00">
                  <c:v>17.35750000000001</c:v>
                </c:pt>
                <c:pt idx="159" formatCode="0.00">
                  <c:v>15.4825</c:v>
                </c:pt>
                <c:pt idx="160" formatCode="0.00">
                  <c:v>17.31583333333332</c:v>
                </c:pt>
                <c:pt idx="161" formatCode="0.00">
                  <c:v>16.32625000000001</c:v>
                </c:pt>
                <c:pt idx="162" formatCode="0.00">
                  <c:v>16.02416666666667</c:v>
                </c:pt>
                <c:pt idx="163" formatCode="0.00">
                  <c:v>15.14916666666667</c:v>
                </c:pt>
                <c:pt idx="164" formatCode="0.00">
                  <c:v>15.18083333333334</c:v>
                </c:pt>
                <c:pt idx="165" formatCode="0.00">
                  <c:v>15.07666666666667</c:v>
                </c:pt>
                <c:pt idx="166" formatCode="0.00">
                  <c:v>16.87</c:v>
                </c:pt>
                <c:pt idx="167" formatCode="0.00">
                  <c:v>17.9725</c:v>
                </c:pt>
                <c:pt idx="168" formatCode="0.00">
                  <c:v>17.82583333333322</c:v>
                </c:pt>
                <c:pt idx="169" formatCode="0.00">
                  <c:v>17.49333333333323</c:v>
                </c:pt>
                <c:pt idx="170" formatCode="0.00">
                  <c:v>18.57104166666667</c:v>
                </c:pt>
                <c:pt idx="171" formatCode="0.00">
                  <c:v>17.89916666666667</c:v>
                </c:pt>
                <c:pt idx="172" formatCode="0.00">
                  <c:v>17.49333333333323</c:v>
                </c:pt>
                <c:pt idx="173" formatCode="0.00">
                  <c:v>17.10750000000001</c:v>
                </c:pt>
                <c:pt idx="174" formatCode="0.00">
                  <c:v>17.03458333333332</c:v>
                </c:pt>
                <c:pt idx="175" formatCode="0.00">
                  <c:v>17.57625000000001</c:v>
                </c:pt>
                <c:pt idx="176" formatCode="0.00">
                  <c:v>16.42</c:v>
                </c:pt>
                <c:pt idx="177" formatCode="0.00">
                  <c:v>15.66166666666667</c:v>
                </c:pt>
                <c:pt idx="178" formatCode="0.00">
                  <c:v>14.62833333333333</c:v>
                </c:pt>
                <c:pt idx="179" formatCode="0.00">
                  <c:v>14.74291666666667</c:v>
                </c:pt>
                <c:pt idx="180" formatCode="0.00">
                  <c:v>14.75333333333333</c:v>
                </c:pt>
                <c:pt idx="181" formatCode="0.00">
                  <c:v>15.83666666666667</c:v>
                </c:pt>
                <c:pt idx="182" formatCode="0.00">
                  <c:v>15.76375</c:v>
                </c:pt>
                <c:pt idx="183" formatCode="0.00">
                  <c:v>17.12833333333322</c:v>
                </c:pt>
                <c:pt idx="184" formatCode="0.00">
                  <c:v>16.76375</c:v>
                </c:pt>
                <c:pt idx="185" formatCode="0.00">
                  <c:v>16.71166666666667</c:v>
                </c:pt>
                <c:pt idx="186" formatCode="0.00">
                  <c:v>17.32</c:v>
                </c:pt>
                <c:pt idx="187" formatCode="0.00">
                  <c:v>18.22</c:v>
                </c:pt>
                <c:pt idx="188" formatCode="0.00">
                  <c:v>17.34</c:v>
                </c:pt>
                <c:pt idx="189" formatCode="0.00">
                  <c:v>16.93</c:v>
                </c:pt>
                <c:pt idx="190" formatCode="0.00">
                  <c:v>16.47</c:v>
                </c:pt>
                <c:pt idx="191" formatCode="0.00">
                  <c:v>15.89</c:v>
                </c:pt>
                <c:pt idx="192" formatCode="0.00">
                  <c:v>15.78</c:v>
                </c:pt>
                <c:pt idx="193" formatCode="0.00">
                  <c:v>15.99</c:v>
                </c:pt>
                <c:pt idx="194" formatCode="0.00">
                  <c:v>15.87</c:v>
                </c:pt>
                <c:pt idx="195" formatCode="0.00">
                  <c:v>16.89</c:v>
                </c:pt>
                <c:pt idx="196" formatCode="0.00">
                  <c:v>15.6</c:v>
                </c:pt>
                <c:pt idx="197" formatCode="0.00">
                  <c:v>15.03</c:v>
                </c:pt>
                <c:pt idx="198" formatCode="0.00">
                  <c:v>14.96</c:v>
                </c:pt>
                <c:pt idx="199" formatCode="0.00">
                  <c:v>17.21</c:v>
                </c:pt>
                <c:pt idx="200" formatCode="0.00">
                  <c:v>17.05</c:v>
                </c:pt>
                <c:pt idx="201" formatCode="0.00">
                  <c:v>18.51000000000001</c:v>
                </c:pt>
                <c:pt idx="202" formatCode="0.00">
                  <c:v>17.81000000000001</c:v>
                </c:pt>
                <c:pt idx="203" formatCode="0.00">
                  <c:v>17.79</c:v>
                </c:pt>
                <c:pt idx="204" formatCode="0.00">
                  <c:v>18.58</c:v>
                </c:pt>
                <c:pt idx="205" formatCode="0.00">
                  <c:v>18.59</c:v>
                </c:pt>
                <c:pt idx="206" formatCode="0.00">
                  <c:v>18.61000000000001</c:v>
                </c:pt>
                <c:pt idx="207" formatCode="0.00">
                  <c:v>18.28</c:v>
                </c:pt>
                <c:pt idx="208" formatCode="0.00">
                  <c:v>18.12</c:v>
                </c:pt>
                <c:pt idx="209" formatCode="0.00">
                  <c:v>17.45</c:v>
                </c:pt>
                <c:pt idx="210" formatCode="0.00">
                  <c:v>16.92</c:v>
                </c:pt>
                <c:pt idx="211" formatCode="0.00">
                  <c:v>16.32</c:v>
                </c:pt>
                <c:pt idx="212" formatCode="0.00">
                  <c:v>15.73</c:v>
                </c:pt>
                <c:pt idx="213" formatCode="0.00">
                  <c:v>14.92</c:v>
                </c:pt>
                <c:pt idx="215" formatCode="0.00">
                  <c:v>16.28</c:v>
                </c:pt>
                <c:pt idx="216" formatCode="0.00">
                  <c:v>16.53</c:v>
                </c:pt>
                <c:pt idx="217" formatCode="0.00">
                  <c:v>17.75</c:v>
                </c:pt>
                <c:pt idx="218" formatCode="0.00">
                  <c:v>17.74</c:v>
                </c:pt>
                <c:pt idx="219" formatCode="0.00">
                  <c:v>17.5</c:v>
                </c:pt>
                <c:pt idx="220" formatCode="0.00">
                  <c:v>18.0</c:v>
                </c:pt>
                <c:pt idx="221" formatCode="0.00">
                  <c:v>18.24</c:v>
                </c:pt>
                <c:pt idx="222" formatCode="0.00">
                  <c:v>18.31000000000001</c:v>
                </c:pt>
                <c:pt idx="223" formatCode="0.00">
                  <c:v>18.52</c:v>
                </c:pt>
                <c:pt idx="224" formatCode="0.00">
                  <c:v>17.91</c:v>
                </c:pt>
                <c:pt idx="225" formatCode="0.00">
                  <c:v>17.52</c:v>
                </c:pt>
                <c:pt idx="226" formatCode="0.00">
                  <c:v>16.86</c:v>
                </c:pt>
                <c:pt idx="227" formatCode="0.00">
                  <c:v>17.56</c:v>
                </c:pt>
                <c:pt idx="228" formatCode="0.00">
                  <c:v>17.19</c:v>
                </c:pt>
                <c:pt idx="229" formatCode="0.00">
                  <c:v>17.59</c:v>
                </c:pt>
                <c:pt idx="230" formatCode="0.00">
                  <c:v>17.07</c:v>
                </c:pt>
                <c:pt idx="231" formatCode="0.00">
                  <c:v>18.6</c:v>
                </c:pt>
                <c:pt idx="232" formatCode="0.00">
                  <c:v>17.92</c:v>
                </c:pt>
                <c:pt idx="233" formatCode="0.00">
                  <c:v>18.05</c:v>
                </c:pt>
                <c:pt idx="234" formatCode="0.00">
                  <c:v>17.69</c:v>
                </c:pt>
                <c:pt idx="235" formatCode="0.00">
                  <c:v>18.2</c:v>
                </c:pt>
                <c:pt idx="236" formatCode="0.00">
                  <c:v>18.4</c:v>
                </c:pt>
                <c:pt idx="237" formatCode="0.00">
                  <c:v>18.14</c:v>
                </c:pt>
                <c:pt idx="238" formatCode="0.00">
                  <c:v>18.57</c:v>
                </c:pt>
                <c:pt idx="239" formatCode="0.00">
                  <c:v>19.06</c:v>
                </c:pt>
                <c:pt idx="240" formatCode="0.00">
                  <c:v>18.77</c:v>
                </c:pt>
                <c:pt idx="241" formatCode="0.00">
                  <c:v>18.62</c:v>
                </c:pt>
                <c:pt idx="242" formatCode="0.00">
                  <c:v>18.12</c:v>
                </c:pt>
                <c:pt idx="243" formatCode="0.00">
                  <c:v>17.65000000000001</c:v>
                </c:pt>
                <c:pt idx="244" formatCode="0.00">
                  <c:v>18.42</c:v>
                </c:pt>
                <c:pt idx="245" formatCode="0.00">
                  <c:v>17.3</c:v>
                </c:pt>
                <c:pt idx="246" formatCode="0.00">
                  <c:v>17.35</c:v>
                </c:pt>
                <c:pt idx="247" formatCode="0.00">
                  <c:v>17.3</c:v>
                </c:pt>
                <c:pt idx="248" formatCode="0.00">
                  <c:v>16.82</c:v>
                </c:pt>
                <c:pt idx="249" formatCode="0.00">
                  <c:v>16.55</c:v>
                </c:pt>
                <c:pt idx="250" formatCode="0.00">
                  <c:v>15.52</c:v>
                </c:pt>
                <c:pt idx="251" formatCode="0.00">
                  <c:v>15.33</c:v>
                </c:pt>
                <c:pt idx="252" formatCode="0.00">
                  <c:v>15.12</c:v>
                </c:pt>
                <c:pt idx="253" formatCode="0.00">
                  <c:v>14.82</c:v>
                </c:pt>
                <c:pt idx="254" formatCode="0.00">
                  <c:v>16.16</c:v>
                </c:pt>
                <c:pt idx="255" formatCode="0.00">
                  <c:v>16.06</c:v>
                </c:pt>
                <c:pt idx="256" formatCode="0.00">
                  <c:v>17.09</c:v>
                </c:pt>
                <c:pt idx="257" formatCode="0.00">
                  <c:v>17.73</c:v>
                </c:pt>
                <c:pt idx="258" formatCode="0.00">
                  <c:v>17.98</c:v>
                </c:pt>
                <c:pt idx="259" formatCode="0.00">
                  <c:v>18.41</c:v>
                </c:pt>
                <c:pt idx="260" formatCode="0.00">
                  <c:v>18.54</c:v>
                </c:pt>
                <c:pt idx="261" formatCode="0.00">
                  <c:v>18.53</c:v>
                </c:pt>
                <c:pt idx="262" formatCode="0.00">
                  <c:v>18.4</c:v>
                </c:pt>
                <c:pt idx="263" formatCode="0.00">
                  <c:v>17.74</c:v>
                </c:pt>
              </c:numCache>
            </c:numRef>
          </c:yVal>
          <c:smooth val="1"/>
        </c:ser>
        <c:dLbls>
          <c:showLegendKey val="0"/>
          <c:showVal val="0"/>
          <c:showCatName val="0"/>
          <c:showSerName val="0"/>
          <c:showPercent val="0"/>
          <c:showBubbleSize val="0"/>
        </c:dLbls>
        <c:axId val="-2104626984"/>
        <c:axId val="-2104623096"/>
      </c:scatterChart>
      <c:valAx>
        <c:axId val="-2104626984"/>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4623096"/>
        <c:crosses val="autoZero"/>
        <c:crossBetween val="midCat"/>
      </c:valAx>
      <c:valAx>
        <c:axId val="-2104623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462698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57E984-FAC7-2E4F-AD26-AB308810E738}" type="datetimeFigureOut">
              <a:rPr lang="en-US" smtClean="0"/>
              <a:t>4/18/17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7AC739-CB78-1940-81DA-1D9C9D56BCAF}" type="slidenum">
              <a:rPr lang="en-US" smtClean="0"/>
              <a:t>‹#›</a:t>
            </a:fld>
            <a:endParaRPr lang="en-US"/>
          </a:p>
        </p:txBody>
      </p:sp>
    </p:spTree>
    <p:extLst>
      <p:ext uri="{BB962C8B-B14F-4D97-AF65-F5344CB8AC3E}">
        <p14:creationId xmlns:p14="http://schemas.microsoft.com/office/powerpoint/2010/main" val="25984657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 my students</a:t>
            </a:r>
            <a:r>
              <a:rPr lang="en-US" baseline="0" dirty="0" smtClean="0"/>
              <a:t> for their job.</a:t>
            </a:r>
          </a:p>
          <a:p>
            <a:r>
              <a:rPr lang="en-US" baseline="0" dirty="0" smtClean="0"/>
              <a:t>But that is wrong and incomplete.</a:t>
            </a:r>
          </a:p>
          <a:p>
            <a:r>
              <a:rPr lang="en-US" baseline="0" dirty="0" smtClean="0"/>
              <a:t>3 parts to our mission: Education</a:t>
            </a:r>
          </a:p>
          <a:p>
            <a:r>
              <a:rPr lang="en-US" baseline="0" dirty="0" smtClean="0"/>
              <a:t>Expected to Scholarship and the </a:t>
            </a:r>
            <a:r>
              <a:rPr lang="en-US" baseline="0" dirty="0" err="1" smtClean="0"/>
              <a:t>devel</a:t>
            </a:r>
            <a:endParaRPr lang="en-US" baseline="0" dirty="0" smtClean="0"/>
          </a:p>
          <a:p>
            <a:r>
              <a:rPr lang="en-US" baseline="0" dirty="0" err="1" smtClean="0"/>
              <a:t>opment</a:t>
            </a:r>
            <a:r>
              <a:rPr lang="en-US" baseline="0" dirty="0" smtClean="0"/>
              <a:t> of new knowledge and insight.</a:t>
            </a:r>
          </a:p>
          <a:p>
            <a:r>
              <a:rPr lang="en-US" baseline="0" dirty="0" smtClean="0"/>
              <a:t>Obligation to serve the community</a:t>
            </a:r>
          </a:p>
          <a:p>
            <a:r>
              <a:rPr lang="en-US" baseline="0" dirty="0" smtClean="0"/>
              <a:t>Not trying to get their first job but instead teaching critical thinking, effective communication, problem solving skills to make them responsible citizens and help prepare them for their second job.</a:t>
            </a:r>
          </a:p>
          <a:p>
            <a:r>
              <a:rPr lang="en-US" baseline="0" dirty="0" smtClean="0"/>
              <a:t>Service required of students</a:t>
            </a:r>
          </a:p>
          <a:p>
            <a:endParaRPr lang="en-US" baseline="0" dirty="0" smtClean="0"/>
          </a:p>
          <a:p>
            <a:endParaRPr lang="en-US" baseline="0" dirty="0" smtClean="0"/>
          </a:p>
          <a:p>
            <a:r>
              <a:rPr lang="en-US" dirty="0" smtClean="0"/>
              <a:t>Faculty:   Teaching, Scholarship &amp; Service</a:t>
            </a:r>
          </a:p>
          <a:p>
            <a:r>
              <a:rPr lang="en-US" dirty="0" smtClean="0"/>
              <a:t>Students: Knowledge, Skills &amp; Scholarship &amp; Community Service</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67AC739-CB78-1940-81DA-1D9C9D56BCAF}" type="slidenum">
              <a:rPr lang="en-US" smtClean="0"/>
              <a:t>3</a:t>
            </a:fld>
            <a:endParaRPr lang="en-US"/>
          </a:p>
        </p:txBody>
      </p:sp>
    </p:spTree>
    <p:extLst>
      <p:ext uri="{BB962C8B-B14F-4D97-AF65-F5344CB8AC3E}">
        <p14:creationId xmlns:p14="http://schemas.microsoft.com/office/powerpoint/2010/main" val="1394450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partnership with the Foundation for Lee County Public Schools. Lee</a:t>
            </a:r>
            <a:r>
              <a:rPr lang="en-US" baseline="0" dirty="0" smtClean="0"/>
              <a:t> </a:t>
            </a:r>
            <a:r>
              <a:rPr lang="en-US" baseline="0" dirty="0" err="1" smtClean="0"/>
              <a:t>Cty</a:t>
            </a:r>
            <a:r>
              <a:rPr lang="en-US" baseline="0" dirty="0" smtClean="0"/>
              <a:t> high school students come to campus and learn about engineering and Forensic Anthropology. The goal of the program is to get students thinking about STEM careers that they might not have previously considered and to also have them realize that there are opportunities in their own backyard to pursue them. For the past three years we have also hosted the wrap-up event where all 13 H.S. in Lee </a:t>
            </a:r>
            <a:r>
              <a:rPr lang="en-US" baseline="0" dirty="0" err="1" smtClean="0"/>
              <a:t>Cty</a:t>
            </a:r>
            <a:r>
              <a:rPr lang="en-US" baseline="0" dirty="0" smtClean="0"/>
              <a:t> come to campus and do an engineering blind challenge on the library lawn. May 10, 2017.</a:t>
            </a:r>
            <a:endParaRPr lang="en-US" dirty="0"/>
          </a:p>
        </p:txBody>
      </p:sp>
      <p:sp>
        <p:nvSpPr>
          <p:cNvPr id="4" name="Slide Number Placeholder 3"/>
          <p:cNvSpPr>
            <a:spLocks noGrp="1"/>
          </p:cNvSpPr>
          <p:nvPr>
            <p:ph type="sldNum" sz="quarter" idx="10"/>
          </p:nvPr>
        </p:nvSpPr>
        <p:spPr/>
        <p:txBody>
          <a:bodyPr/>
          <a:lstStyle/>
          <a:p>
            <a:fld id="{0B96F255-F0B5-415A-8ED3-F50007F28E9C}"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931625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a:t>
            </a:r>
            <a:r>
              <a:rPr lang="en-US" baseline="0" dirty="0" smtClean="0"/>
              <a:t> teams, 10 teams, </a:t>
            </a:r>
            <a:r>
              <a:rPr lang="en-US" dirty="0" smtClean="0"/>
              <a:t>12 teams, 15 teams, 12 teams</a:t>
            </a:r>
          </a:p>
          <a:p>
            <a:r>
              <a:rPr lang="en-US" dirty="0" smtClean="0"/>
              <a:t>This is with</a:t>
            </a:r>
            <a:r>
              <a:rPr lang="en-US" baseline="0" dirty="0" smtClean="0"/>
              <a:t> the College of Engineering. High school teams are encouraged to retrofit a go kart to be powered by the sun (renewable energy – connect to the environment – is that a stretch?).</a:t>
            </a:r>
          </a:p>
          <a:p>
            <a:r>
              <a:rPr lang="en-US" baseline="0" dirty="0" smtClean="0"/>
              <a:t>This activity brings about 500 students, teachers, and parents annually to our campus where the race is held.</a:t>
            </a:r>
            <a:endParaRPr lang="en-US" dirty="0"/>
          </a:p>
        </p:txBody>
      </p:sp>
      <p:sp>
        <p:nvSpPr>
          <p:cNvPr id="4" name="Slide Number Placeholder 3"/>
          <p:cNvSpPr>
            <a:spLocks noGrp="1"/>
          </p:cNvSpPr>
          <p:nvPr>
            <p:ph type="sldNum" sz="quarter" idx="10"/>
          </p:nvPr>
        </p:nvSpPr>
        <p:spPr/>
        <p:txBody>
          <a:bodyPr/>
          <a:lstStyle/>
          <a:p>
            <a:fld id="{0B96F255-F0B5-415A-8ED3-F50007F28E9C}"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676862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a:t>
            </a:r>
            <a:r>
              <a:rPr lang="en-US" dirty="0" err="1" smtClean="0"/>
              <a:t>Sunchase</a:t>
            </a:r>
            <a:r>
              <a:rPr lang="en-US" dirty="0" smtClean="0"/>
              <a:t> involves K-8 students building</a:t>
            </a:r>
            <a:r>
              <a:rPr lang="en-US" baseline="0" dirty="0" smtClean="0"/>
              <a:t> small solar cars and racing them. I love the excitement.</a:t>
            </a:r>
            <a:endParaRPr lang="en-US" dirty="0"/>
          </a:p>
        </p:txBody>
      </p:sp>
      <p:sp>
        <p:nvSpPr>
          <p:cNvPr id="4" name="Slide Number Placeholder 3"/>
          <p:cNvSpPr>
            <a:spLocks noGrp="1"/>
          </p:cNvSpPr>
          <p:nvPr>
            <p:ph type="sldNum" sz="quarter" idx="10"/>
          </p:nvPr>
        </p:nvSpPr>
        <p:spPr/>
        <p:txBody>
          <a:bodyPr/>
          <a:lstStyle/>
          <a:p>
            <a:fld id="{0B96F255-F0B5-415A-8ED3-F50007F28E9C}"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2104029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6F255-F0B5-415A-8ED3-F50007F28E9C}"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65312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activities they are doing (clockwise</a:t>
            </a:r>
            <a:r>
              <a:rPr lang="en-US" baseline="0" dirty="0" smtClean="0"/>
              <a:t> from top) teachers learning about </a:t>
            </a:r>
            <a:r>
              <a:rPr lang="en-US" baseline="0" dirty="0" err="1" smtClean="0"/>
              <a:t>ozobots</a:t>
            </a:r>
            <a:r>
              <a:rPr lang="en-US" baseline="0" dirty="0" smtClean="0"/>
              <a:t>, little programmable robots. Teachers exploring  Forensic anthropology through bone vs. non-bone identification, visit to FGCU campus itself to learn about our STEM offerings (here they are learning about the solar panels),  teachers measuring irradiance with some Vernier Equipment.</a:t>
            </a:r>
            <a:endParaRPr lang="en-US" dirty="0"/>
          </a:p>
        </p:txBody>
      </p:sp>
      <p:sp>
        <p:nvSpPr>
          <p:cNvPr id="4" name="Slide Number Placeholder 3"/>
          <p:cNvSpPr>
            <a:spLocks noGrp="1"/>
          </p:cNvSpPr>
          <p:nvPr>
            <p:ph type="sldNum" sz="quarter" idx="10"/>
          </p:nvPr>
        </p:nvSpPr>
        <p:spPr/>
        <p:txBody>
          <a:bodyPr/>
          <a:lstStyle/>
          <a:p>
            <a:fld id="{0B96F255-F0B5-415A-8ED3-F50007F28E9C}"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388112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Siting of university was</a:t>
            </a:r>
            <a:r>
              <a:rPr lang="en-US" baseline="0" dirty="0" smtClean="0"/>
              <a:t> </a:t>
            </a:r>
            <a:r>
              <a:rPr lang="en-US" baseline="0" dirty="0" err="1" smtClean="0"/>
              <a:t>contraversial</a:t>
            </a:r>
            <a:endParaRPr lang="en-US" baseline="0" dirty="0" smtClean="0"/>
          </a:p>
          <a:p>
            <a:r>
              <a:rPr lang="en-US" baseline="0" dirty="0" smtClean="0"/>
              <a:t>Ongoing restoration</a:t>
            </a:r>
          </a:p>
          <a:p>
            <a:endParaRPr lang="en-US" dirty="0"/>
          </a:p>
        </p:txBody>
      </p:sp>
      <p:sp>
        <p:nvSpPr>
          <p:cNvPr id="4" name="Slide Number Placeholder 3"/>
          <p:cNvSpPr>
            <a:spLocks noGrp="1"/>
          </p:cNvSpPr>
          <p:nvPr>
            <p:ph type="sldNum" sz="quarter" idx="10"/>
          </p:nvPr>
        </p:nvSpPr>
        <p:spPr/>
        <p:txBody>
          <a:bodyPr/>
          <a:lstStyle/>
          <a:p>
            <a:fld id="{567AC739-CB78-1940-81DA-1D9C9D56BCAF}" type="slidenum">
              <a:rPr lang="en-US" smtClean="0"/>
              <a:t>6</a:t>
            </a:fld>
            <a:endParaRPr lang="en-US"/>
          </a:p>
        </p:txBody>
      </p:sp>
    </p:spTree>
    <p:extLst>
      <p:ext uri="{BB962C8B-B14F-4D97-AF65-F5344CB8AC3E}">
        <p14:creationId xmlns:p14="http://schemas.microsoft.com/office/powerpoint/2010/main" val="3151892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Motus</a:t>
            </a:r>
            <a:r>
              <a:rPr lang="en-US" baseline="0" dirty="0" smtClean="0"/>
              <a:t> network towers on campus to track any birds with nanotechnology in bird bands</a:t>
            </a:r>
          </a:p>
          <a:p>
            <a:r>
              <a:rPr lang="en-US" baseline="0" dirty="0" smtClean="0"/>
              <a:t>Exploring boundaries of new technologies</a:t>
            </a:r>
          </a:p>
          <a:p>
            <a:endParaRPr lang="en-US" baseline="0" dirty="0" smtClean="0"/>
          </a:p>
        </p:txBody>
      </p:sp>
      <p:sp>
        <p:nvSpPr>
          <p:cNvPr id="4" name="Slide Number Placeholder 3"/>
          <p:cNvSpPr>
            <a:spLocks noGrp="1"/>
          </p:cNvSpPr>
          <p:nvPr>
            <p:ph type="sldNum" sz="quarter" idx="10"/>
          </p:nvPr>
        </p:nvSpPr>
        <p:spPr/>
        <p:txBody>
          <a:bodyPr/>
          <a:lstStyle/>
          <a:p>
            <a:fld id="{567AC739-CB78-1940-81DA-1D9C9D56BCAF}" type="slidenum">
              <a:rPr lang="en-US" smtClean="0"/>
              <a:t>10</a:t>
            </a:fld>
            <a:endParaRPr lang="en-US"/>
          </a:p>
        </p:txBody>
      </p:sp>
    </p:spTree>
    <p:extLst>
      <p:ext uri="{BB962C8B-B14F-4D97-AF65-F5344CB8AC3E}">
        <p14:creationId xmlns:p14="http://schemas.microsoft.com/office/powerpoint/2010/main" val="156412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a Saturday program for middle school girls that we run</a:t>
            </a:r>
            <a:r>
              <a:rPr lang="en-US" baseline="0" dirty="0" smtClean="0"/>
              <a:t> 4x during the school year with hands on activities to encourage girls in STEM. Some activities that we have run that connect students to the environment have been: recycling (Jessie Phillips), don’t be afraid of sharks (Rookery Bay partners), food webs (Heather </a:t>
            </a:r>
            <a:r>
              <a:rPr lang="en-US" baseline="0" dirty="0" err="1" smtClean="0"/>
              <a:t>Skaza</a:t>
            </a:r>
            <a:r>
              <a:rPr lang="en-US" baseline="0" dirty="0" smtClean="0"/>
              <a:t>-Acosta), </a:t>
            </a:r>
            <a:r>
              <a:rPr lang="en-US" baseline="0" dirty="0" err="1" smtClean="0"/>
              <a:t>microbiomes</a:t>
            </a:r>
            <a:r>
              <a:rPr lang="en-US" baseline="0" dirty="0" smtClean="0"/>
              <a:t> (FGCU student), silkworm life-cycle and dissection (FGCU student)</a:t>
            </a:r>
            <a:endParaRPr lang="en-US" dirty="0" smtClean="0"/>
          </a:p>
          <a:p>
            <a:endParaRPr lang="en-US" dirty="0"/>
          </a:p>
        </p:txBody>
      </p:sp>
      <p:sp>
        <p:nvSpPr>
          <p:cNvPr id="4" name="Slide Number Placeholder 3"/>
          <p:cNvSpPr>
            <a:spLocks noGrp="1"/>
          </p:cNvSpPr>
          <p:nvPr>
            <p:ph type="sldNum" sz="quarter" idx="10"/>
          </p:nvPr>
        </p:nvSpPr>
        <p:spPr/>
        <p:txBody>
          <a:bodyPr/>
          <a:lstStyle/>
          <a:p>
            <a:fld id="{567AC739-CB78-1940-81DA-1D9C9D56BCAF}" type="slidenum">
              <a:rPr lang="en-US" smtClean="0"/>
              <a:t>16</a:t>
            </a:fld>
            <a:endParaRPr lang="en-US"/>
          </a:p>
        </p:txBody>
      </p:sp>
    </p:spTree>
    <p:extLst>
      <p:ext uri="{BB962C8B-B14F-4D97-AF65-F5344CB8AC3E}">
        <p14:creationId xmlns:p14="http://schemas.microsoft.com/office/powerpoint/2010/main" val="1394450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a Saturday program for middle school girls that we run</a:t>
            </a:r>
            <a:r>
              <a:rPr lang="en-US" baseline="0" dirty="0" smtClean="0"/>
              <a:t> 4x during the school year with hands on activities to encourage girls in STEM. Some activities that we have run that connect students to the environment have been: recycling (Jessie Phillips), don’t be afraid of sharks (Rookery Bay partners), food webs (Heather </a:t>
            </a:r>
            <a:r>
              <a:rPr lang="en-US" baseline="0" dirty="0" err="1" smtClean="0"/>
              <a:t>Skaza</a:t>
            </a:r>
            <a:r>
              <a:rPr lang="en-US" baseline="0" dirty="0" smtClean="0"/>
              <a:t>-Acosta), </a:t>
            </a:r>
            <a:r>
              <a:rPr lang="en-US" baseline="0" dirty="0" err="1" smtClean="0"/>
              <a:t>microbiomes</a:t>
            </a:r>
            <a:r>
              <a:rPr lang="en-US" baseline="0" dirty="0" smtClean="0"/>
              <a:t> (FGCU student), silkworm life-cycle and dissection (FGCU student)</a:t>
            </a:r>
            <a:endParaRPr lang="en-US" dirty="0" smtClean="0"/>
          </a:p>
          <a:p>
            <a:endParaRPr lang="en-US" dirty="0"/>
          </a:p>
        </p:txBody>
      </p:sp>
      <p:sp>
        <p:nvSpPr>
          <p:cNvPr id="4" name="Slide Number Placeholder 3"/>
          <p:cNvSpPr>
            <a:spLocks noGrp="1"/>
          </p:cNvSpPr>
          <p:nvPr>
            <p:ph type="sldNum" sz="quarter" idx="10"/>
          </p:nvPr>
        </p:nvSpPr>
        <p:spPr/>
        <p:txBody>
          <a:bodyPr/>
          <a:lstStyle/>
          <a:p>
            <a:fld id="{567AC739-CB78-1940-81DA-1D9C9D56BCAF}" type="slidenum">
              <a:rPr lang="en-US" smtClean="0"/>
              <a:t>17</a:t>
            </a:fld>
            <a:endParaRPr lang="en-US"/>
          </a:p>
        </p:txBody>
      </p:sp>
    </p:spTree>
    <p:extLst>
      <p:ext uri="{BB962C8B-B14F-4D97-AF65-F5344CB8AC3E}">
        <p14:creationId xmlns:p14="http://schemas.microsoft.com/office/powerpoint/2010/main" val="1394450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Saturday program for middle school girls that we run</a:t>
            </a:r>
            <a:r>
              <a:rPr lang="en-US" baseline="0" dirty="0" smtClean="0"/>
              <a:t> 4x during the school year with hands on activities to encourage girls in STEM. Some activities that we have run that connect students to the environment have been: recycling (Jessie Phillips), don’t be afraid of sharks (Rookery Bay partners), food webs (Heather Skaza-Acosta), microbiomes (FGCU student), silkworm life-cycle and dissection (FGCU student)</a:t>
            </a:r>
            <a:endParaRPr lang="en-US" dirty="0"/>
          </a:p>
        </p:txBody>
      </p:sp>
      <p:sp>
        <p:nvSpPr>
          <p:cNvPr id="4" name="Slide Number Placeholder 3"/>
          <p:cNvSpPr>
            <a:spLocks noGrp="1"/>
          </p:cNvSpPr>
          <p:nvPr>
            <p:ph type="sldNum" sz="quarter" idx="10"/>
          </p:nvPr>
        </p:nvSpPr>
        <p:spPr/>
        <p:txBody>
          <a:bodyPr/>
          <a:lstStyle/>
          <a:p>
            <a:fld id="{0B96F255-F0B5-415A-8ED3-F50007F28E9C}"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407664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Between 25-30 students a year. This past year the FGCU outdoors was definitely featured through the Forensic Anthropology program (Dr. Walsh-Haney) who has pigs buried on campus. FYI in</a:t>
            </a:r>
            <a:r>
              <a:rPr lang="en-US" baseline="0" dirty="0" smtClean="0"/>
              <a:t> case you don’t get anything from her, s</a:t>
            </a:r>
            <a:r>
              <a:rPr lang="en-US" dirty="0" smtClean="0"/>
              <a:t>he uses the campus </a:t>
            </a:r>
            <a:r>
              <a:rPr lang="en-US" dirty="0" err="1" smtClean="0"/>
              <a:t>semesterly</a:t>
            </a:r>
            <a:r>
              <a:rPr lang="en-US" dirty="0" smtClean="0"/>
              <a:t> as a learning lab</a:t>
            </a:r>
            <a:r>
              <a:rPr lang="en-US" baseline="0" dirty="0" smtClean="0"/>
              <a:t> – she has mock burial sites around campus.</a:t>
            </a:r>
            <a:r>
              <a:rPr lang="en-US" dirty="0" smtClean="0"/>
              <a:t> The middle</a:t>
            </a:r>
            <a:r>
              <a:rPr lang="en-US" baseline="0" dirty="0" smtClean="0"/>
              <a:t> school students were tasked with identifying, excavating, and mapping the burial sites.</a:t>
            </a:r>
            <a:endParaRPr lang="en-US" dirty="0"/>
          </a:p>
        </p:txBody>
      </p:sp>
      <p:sp>
        <p:nvSpPr>
          <p:cNvPr id="4" name="Slide Number Placeholder 3"/>
          <p:cNvSpPr>
            <a:spLocks noGrp="1"/>
          </p:cNvSpPr>
          <p:nvPr>
            <p:ph type="sldNum" sz="quarter" idx="10"/>
          </p:nvPr>
        </p:nvSpPr>
        <p:spPr/>
        <p:txBody>
          <a:bodyPr/>
          <a:lstStyle/>
          <a:p>
            <a:fld id="{0B96F255-F0B5-415A-8ED3-F50007F28E9C}"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4124489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 will know what to say about this.</a:t>
            </a:r>
            <a:endParaRPr lang="en-US" dirty="0"/>
          </a:p>
        </p:txBody>
      </p:sp>
      <p:sp>
        <p:nvSpPr>
          <p:cNvPr id="4" name="Slide Number Placeholder 3"/>
          <p:cNvSpPr>
            <a:spLocks noGrp="1"/>
          </p:cNvSpPr>
          <p:nvPr>
            <p:ph type="sldNum" sz="quarter" idx="10"/>
          </p:nvPr>
        </p:nvSpPr>
        <p:spPr/>
        <p:txBody>
          <a:bodyPr/>
          <a:lstStyle/>
          <a:p>
            <a:fld id="{0B96F255-F0B5-415A-8ED3-F50007F28E9C}"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16037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up from 2014 pilot by</a:t>
            </a:r>
            <a:r>
              <a:rPr lang="en-US" baseline="0" dirty="0" smtClean="0"/>
              <a:t> 4 students and 1 teacher.</a:t>
            </a:r>
            <a:endParaRPr lang="en-US" dirty="0"/>
          </a:p>
        </p:txBody>
      </p:sp>
      <p:sp>
        <p:nvSpPr>
          <p:cNvPr id="4" name="Slide Number Placeholder 3"/>
          <p:cNvSpPr>
            <a:spLocks noGrp="1"/>
          </p:cNvSpPr>
          <p:nvPr>
            <p:ph type="sldNum" sz="quarter" idx="10"/>
          </p:nvPr>
        </p:nvSpPr>
        <p:spPr/>
        <p:txBody>
          <a:bodyPr/>
          <a:lstStyle/>
          <a:p>
            <a:fld id="{0B96F255-F0B5-415A-8ED3-F50007F28E9C}"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83034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AB4EA4-A3D6-6046-999F-2E8DA3F96DAE}"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DD144-6C81-CD45-9317-39B3143E4882}" type="slidenum">
              <a:rPr lang="en-US" smtClean="0"/>
              <a:t>‹#›</a:t>
            </a:fld>
            <a:endParaRPr lang="en-US"/>
          </a:p>
        </p:txBody>
      </p:sp>
    </p:spTree>
    <p:extLst>
      <p:ext uri="{BB962C8B-B14F-4D97-AF65-F5344CB8AC3E}">
        <p14:creationId xmlns:p14="http://schemas.microsoft.com/office/powerpoint/2010/main" val="191054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B4EA4-A3D6-6046-999F-2E8DA3F96DAE}"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DD144-6C81-CD45-9317-39B3143E4882}" type="slidenum">
              <a:rPr lang="en-US" smtClean="0"/>
              <a:t>‹#›</a:t>
            </a:fld>
            <a:endParaRPr lang="en-US"/>
          </a:p>
        </p:txBody>
      </p:sp>
    </p:spTree>
    <p:extLst>
      <p:ext uri="{BB962C8B-B14F-4D97-AF65-F5344CB8AC3E}">
        <p14:creationId xmlns:p14="http://schemas.microsoft.com/office/powerpoint/2010/main" val="2120794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B4EA4-A3D6-6046-999F-2E8DA3F96DAE}"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DD144-6C81-CD45-9317-39B3143E4882}" type="slidenum">
              <a:rPr lang="en-US" smtClean="0"/>
              <a:t>‹#›</a:t>
            </a:fld>
            <a:endParaRPr lang="en-US"/>
          </a:p>
        </p:txBody>
      </p:sp>
    </p:spTree>
    <p:extLst>
      <p:ext uri="{BB962C8B-B14F-4D97-AF65-F5344CB8AC3E}">
        <p14:creationId xmlns:p14="http://schemas.microsoft.com/office/powerpoint/2010/main" val="3009989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4DA70F-4796-4060-A855-C815FEDE13D9}" type="datetimeFigureOut">
              <a:rPr lang="en-US" smtClean="0">
                <a:solidFill>
                  <a:prstClr val="black">
                    <a:tint val="75000"/>
                  </a:prstClr>
                </a:solidFill>
                <a:latin typeface="Calibri"/>
              </a:rPr>
              <a:pPr/>
              <a:t>4/18/17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5AC4824-52B7-4A1F-B70B-0F34E072D5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0337197"/>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A70F-4796-4060-A855-C815FEDE13D9}" type="datetimeFigureOut">
              <a:rPr lang="en-US" smtClean="0">
                <a:solidFill>
                  <a:prstClr val="black">
                    <a:tint val="75000"/>
                  </a:prstClr>
                </a:solidFill>
                <a:latin typeface="Calibri"/>
              </a:rPr>
              <a:pPr/>
              <a:t>4/18/17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5AC4824-52B7-4A1F-B70B-0F34E072D5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4032474"/>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4DA70F-4796-4060-A855-C815FEDE13D9}" type="datetimeFigureOut">
              <a:rPr lang="en-US" smtClean="0">
                <a:solidFill>
                  <a:prstClr val="black">
                    <a:tint val="75000"/>
                  </a:prstClr>
                </a:solidFill>
                <a:latin typeface="Calibri"/>
              </a:rPr>
              <a:pPr/>
              <a:t>4/18/17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5AC4824-52B7-4A1F-B70B-0F34E072D5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3009425"/>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4DA70F-4796-4060-A855-C815FEDE13D9}" type="datetimeFigureOut">
              <a:rPr lang="en-US" smtClean="0">
                <a:solidFill>
                  <a:prstClr val="black">
                    <a:tint val="75000"/>
                  </a:prstClr>
                </a:solidFill>
                <a:latin typeface="Calibri"/>
              </a:rPr>
              <a:pPr/>
              <a:t>4/18/17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5AC4824-52B7-4A1F-B70B-0F34E072D5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4243920"/>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4DA70F-4796-4060-A855-C815FEDE13D9}" type="datetimeFigureOut">
              <a:rPr lang="en-US" smtClean="0">
                <a:solidFill>
                  <a:prstClr val="black">
                    <a:tint val="75000"/>
                  </a:prstClr>
                </a:solidFill>
                <a:latin typeface="Calibri"/>
              </a:rPr>
              <a:pPr/>
              <a:t>4/18/17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5AC4824-52B7-4A1F-B70B-0F34E072D5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1850657"/>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4DA70F-4796-4060-A855-C815FEDE13D9}" type="datetimeFigureOut">
              <a:rPr lang="en-US" smtClean="0">
                <a:solidFill>
                  <a:prstClr val="black">
                    <a:tint val="75000"/>
                  </a:prstClr>
                </a:solidFill>
                <a:latin typeface="Calibri"/>
              </a:rPr>
              <a:pPr/>
              <a:t>4/18/17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5AC4824-52B7-4A1F-B70B-0F34E072D5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03981"/>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DA70F-4796-4060-A855-C815FEDE13D9}" type="datetimeFigureOut">
              <a:rPr lang="en-US" smtClean="0">
                <a:solidFill>
                  <a:prstClr val="black">
                    <a:tint val="75000"/>
                  </a:prstClr>
                </a:solidFill>
                <a:latin typeface="Calibri"/>
              </a:rPr>
              <a:pPr/>
              <a:t>4/18/17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5AC4824-52B7-4A1F-B70B-0F34E072D5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482355"/>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4DA70F-4796-4060-A855-C815FEDE13D9}" type="datetimeFigureOut">
              <a:rPr lang="en-US" smtClean="0">
                <a:solidFill>
                  <a:prstClr val="black">
                    <a:tint val="75000"/>
                  </a:prstClr>
                </a:solidFill>
                <a:latin typeface="Calibri"/>
              </a:rPr>
              <a:pPr/>
              <a:t>4/18/17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5AC4824-52B7-4A1F-B70B-0F34E072D5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2949688"/>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B4EA4-A3D6-6046-999F-2E8DA3F96DAE}"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DD144-6C81-CD45-9317-39B3143E4882}" type="slidenum">
              <a:rPr lang="en-US" smtClean="0"/>
              <a:t>‹#›</a:t>
            </a:fld>
            <a:endParaRPr lang="en-US"/>
          </a:p>
        </p:txBody>
      </p:sp>
    </p:spTree>
    <p:extLst>
      <p:ext uri="{BB962C8B-B14F-4D97-AF65-F5344CB8AC3E}">
        <p14:creationId xmlns:p14="http://schemas.microsoft.com/office/powerpoint/2010/main" val="2991905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4DA70F-4796-4060-A855-C815FEDE13D9}" type="datetimeFigureOut">
              <a:rPr lang="en-US" smtClean="0">
                <a:solidFill>
                  <a:prstClr val="black">
                    <a:tint val="75000"/>
                  </a:prstClr>
                </a:solidFill>
                <a:latin typeface="Calibri"/>
              </a:rPr>
              <a:pPr/>
              <a:t>4/18/17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5AC4824-52B7-4A1F-B70B-0F34E072D5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1353835"/>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A70F-4796-4060-A855-C815FEDE13D9}" type="datetimeFigureOut">
              <a:rPr lang="en-US" smtClean="0">
                <a:solidFill>
                  <a:prstClr val="black">
                    <a:tint val="75000"/>
                  </a:prstClr>
                </a:solidFill>
                <a:latin typeface="Calibri"/>
              </a:rPr>
              <a:pPr/>
              <a:t>4/18/17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5AC4824-52B7-4A1F-B70B-0F34E072D5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2184425"/>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4DA70F-4796-4060-A855-C815FEDE13D9}" type="datetimeFigureOut">
              <a:rPr lang="en-US" smtClean="0">
                <a:solidFill>
                  <a:prstClr val="black">
                    <a:tint val="75000"/>
                  </a:prstClr>
                </a:solidFill>
                <a:latin typeface="Calibri"/>
              </a:rPr>
              <a:pPr/>
              <a:t>4/18/17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5AC4824-52B7-4A1F-B70B-0F34E072D5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5935808"/>
      </p:ext>
    </p:extLst>
  </p:cSld>
  <p:clrMapOvr>
    <a:masterClrMapping/>
  </p:clrMapOvr>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AB4EA4-A3D6-6046-999F-2E8DA3F96DAE}" type="datetimeFigureOut">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DD144-6C81-CD45-9317-39B3143E4882}" type="slidenum">
              <a:rPr lang="en-US" smtClean="0"/>
              <a:t>‹#›</a:t>
            </a:fld>
            <a:endParaRPr lang="en-US"/>
          </a:p>
        </p:txBody>
      </p:sp>
    </p:spTree>
    <p:extLst>
      <p:ext uri="{BB962C8B-B14F-4D97-AF65-F5344CB8AC3E}">
        <p14:creationId xmlns:p14="http://schemas.microsoft.com/office/powerpoint/2010/main" val="1391584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AB4EA4-A3D6-6046-999F-2E8DA3F96DAE}"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DD144-6C81-CD45-9317-39B3143E4882}" type="slidenum">
              <a:rPr lang="en-US" smtClean="0"/>
              <a:t>‹#›</a:t>
            </a:fld>
            <a:endParaRPr lang="en-US"/>
          </a:p>
        </p:txBody>
      </p:sp>
    </p:spTree>
    <p:extLst>
      <p:ext uri="{BB962C8B-B14F-4D97-AF65-F5344CB8AC3E}">
        <p14:creationId xmlns:p14="http://schemas.microsoft.com/office/powerpoint/2010/main" val="1203722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AB4EA4-A3D6-6046-999F-2E8DA3F96DAE}" type="datetimeFigureOut">
              <a:rPr lang="en-US" smtClean="0"/>
              <a:t>4/18/17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CDD144-6C81-CD45-9317-39B3143E4882}" type="slidenum">
              <a:rPr lang="en-US" smtClean="0"/>
              <a:t>‹#›</a:t>
            </a:fld>
            <a:endParaRPr lang="en-US"/>
          </a:p>
        </p:txBody>
      </p:sp>
    </p:spTree>
    <p:extLst>
      <p:ext uri="{BB962C8B-B14F-4D97-AF65-F5344CB8AC3E}">
        <p14:creationId xmlns:p14="http://schemas.microsoft.com/office/powerpoint/2010/main" val="3643425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AB4EA4-A3D6-6046-999F-2E8DA3F96DAE}" type="datetimeFigureOut">
              <a:rPr lang="en-US" smtClean="0"/>
              <a:t>4/18/17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CDD144-6C81-CD45-9317-39B3143E4882}" type="slidenum">
              <a:rPr lang="en-US" smtClean="0"/>
              <a:t>‹#›</a:t>
            </a:fld>
            <a:endParaRPr lang="en-US"/>
          </a:p>
        </p:txBody>
      </p:sp>
    </p:spTree>
    <p:extLst>
      <p:ext uri="{BB962C8B-B14F-4D97-AF65-F5344CB8AC3E}">
        <p14:creationId xmlns:p14="http://schemas.microsoft.com/office/powerpoint/2010/main" val="318646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B4EA4-A3D6-6046-999F-2E8DA3F96DAE}" type="datetimeFigureOut">
              <a:rPr lang="en-US" smtClean="0"/>
              <a:t>4/18/17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CDD144-6C81-CD45-9317-39B3143E4882}" type="slidenum">
              <a:rPr lang="en-US" smtClean="0"/>
              <a:t>‹#›</a:t>
            </a:fld>
            <a:endParaRPr lang="en-US"/>
          </a:p>
        </p:txBody>
      </p:sp>
    </p:spTree>
    <p:extLst>
      <p:ext uri="{BB962C8B-B14F-4D97-AF65-F5344CB8AC3E}">
        <p14:creationId xmlns:p14="http://schemas.microsoft.com/office/powerpoint/2010/main" val="3907787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AB4EA4-A3D6-6046-999F-2E8DA3F96DAE}"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DD144-6C81-CD45-9317-39B3143E4882}" type="slidenum">
              <a:rPr lang="en-US" smtClean="0"/>
              <a:t>‹#›</a:t>
            </a:fld>
            <a:endParaRPr lang="en-US"/>
          </a:p>
        </p:txBody>
      </p:sp>
    </p:spTree>
    <p:extLst>
      <p:ext uri="{BB962C8B-B14F-4D97-AF65-F5344CB8AC3E}">
        <p14:creationId xmlns:p14="http://schemas.microsoft.com/office/powerpoint/2010/main" val="29545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AB4EA4-A3D6-6046-999F-2E8DA3F96DAE}" type="datetimeFigureOut">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DD144-6C81-CD45-9317-39B3143E4882}" type="slidenum">
              <a:rPr lang="en-US" smtClean="0"/>
              <a:t>‹#›</a:t>
            </a:fld>
            <a:endParaRPr lang="en-US"/>
          </a:p>
        </p:txBody>
      </p:sp>
    </p:spTree>
    <p:extLst>
      <p:ext uri="{BB962C8B-B14F-4D97-AF65-F5344CB8AC3E}">
        <p14:creationId xmlns:p14="http://schemas.microsoft.com/office/powerpoint/2010/main" val="30369509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AB4EA4-A3D6-6046-999F-2E8DA3F96DAE}" type="datetimeFigureOut">
              <a:rPr lang="en-US" smtClean="0"/>
              <a:t>4/18/17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DD144-6C81-CD45-9317-39B3143E4882}" type="slidenum">
              <a:rPr lang="en-US" smtClean="0"/>
              <a:t>‹#›</a:t>
            </a:fld>
            <a:endParaRPr lang="en-US"/>
          </a:p>
        </p:txBody>
      </p:sp>
    </p:spTree>
    <p:extLst>
      <p:ext uri="{BB962C8B-B14F-4D97-AF65-F5344CB8AC3E}">
        <p14:creationId xmlns:p14="http://schemas.microsoft.com/office/powerpoint/2010/main" val="668553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4DA70F-4796-4060-A855-C815FEDE13D9}" type="datetimeFigureOut">
              <a:rPr lang="en-US" smtClean="0">
                <a:solidFill>
                  <a:prstClr val="black">
                    <a:tint val="75000"/>
                  </a:prstClr>
                </a:solidFill>
                <a:latin typeface="Calibri"/>
              </a:rPr>
              <a:pPr defTabSz="914400"/>
              <a:t>4/18/17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5AC4824-52B7-4A1F-B70B-0F34E072D5CF}"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630202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7000">
        <p14:prism isContent="1"/>
      </p:transition>
    </mc:Choice>
    <mc:Fallback xmlns="">
      <p:transition spd="slow" advTm="7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7.jpeg"/><Relationship Id="rId5" Type="http://schemas.openxmlformats.org/officeDocument/2006/relationships/image" Target="../media/image28.png"/><Relationship Id="rId6" Type="http://schemas.openxmlformats.org/officeDocument/2006/relationships/image" Target="../media/image29.jpeg"/><Relationship Id="rId7"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4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g"/><Relationship Id="rId7"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5.pn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mSAkCK4Qfns" TargetMode="External"/><Relationship Id="rId4" Type="http://schemas.openxmlformats.org/officeDocument/2006/relationships/image" Target="../media/image49.jp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43.jpeg"/><Relationship Id="rId5" Type="http://schemas.openxmlformats.org/officeDocument/2006/relationships/image" Target="../media/image44.jpg"/><Relationship Id="rId6"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45.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45.pn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jpe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jpe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78.png"/><Relationship Id="rId5" Type="http://schemas.openxmlformats.org/officeDocument/2006/relationships/image" Target="../media/image79.jpe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45.pn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1" Type="http://schemas.openxmlformats.org/officeDocument/2006/relationships/image" Target="../media/image93.png"/><Relationship Id="rId12" Type="http://schemas.openxmlformats.org/officeDocument/2006/relationships/image" Target="../media/image94.png"/><Relationship Id="rId13" Type="http://schemas.openxmlformats.org/officeDocument/2006/relationships/image" Target="../media/image95.png"/><Relationship Id="rId14" Type="http://schemas.openxmlformats.org/officeDocument/2006/relationships/image" Target="../media/image96.png"/><Relationship Id="rId15" Type="http://schemas.openxmlformats.org/officeDocument/2006/relationships/image" Target="../media/image97.png"/><Relationship Id="rId16" Type="http://schemas.openxmlformats.org/officeDocument/2006/relationships/image" Target="../media/image98.png"/><Relationship Id="rId17" Type="http://schemas.openxmlformats.org/officeDocument/2006/relationships/image" Target="../media/image99.png"/><Relationship Id="rId18" Type="http://schemas.openxmlformats.org/officeDocument/2006/relationships/image" Target="../media/image100.png"/><Relationship Id="rId19" Type="http://schemas.openxmlformats.org/officeDocument/2006/relationships/image" Target="../media/image101.png"/><Relationship Id="rId1" Type="http://schemas.openxmlformats.org/officeDocument/2006/relationships/slideLayout" Target="../slideLayouts/slideLayout18.xml"/><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4.JPG"/><Relationship Id="rId1" Type="http://schemas.openxmlformats.org/officeDocument/2006/relationships/slideLayout" Target="../slideLayouts/slideLayout18.xml"/><Relationship Id="rId2" Type="http://schemas.openxmlformats.org/officeDocument/2006/relationships/image" Target="../media/image102.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chart" Target="../charts/chart1.xml"/><Relationship Id="rId7"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png"/><Relationship Id="rId7"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498984"/>
            <a:ext cx="9158111" cy="3389900"/>
          </a:xfrm>
          <a:prstGeom prst="rect">
            <a:avLst/>
          </a:prstGeom>
        </p:spPr>
      </p:pic>
      <p:sp>
        <p:nvSpPr>
          <p:cNvPr id="8" name="Rectangle 7"/>
          <p:cNvSpPr/>
          <p:nvPr/>
        </p:nvSpPr>
        <p:spPr>
          <a:xfrm>
            <a:off x="98777" y="170724"/>
            <a:ext cx="8960555" cy="1938992"/>
          </a:xfrm>
          <a:prstGeom prst="rect">
            <a:avLst/>
          </a:prstGeom>
        </p:spPr>
        <p:txBody>
          <a:bodyPr wrap="square">
            <a:spAutoFit/>
          </a:bodyPr>
          <a:lstStyle/>
          <a:p>
            <a:pPr algn="ctr"/>
            <a:r>
              <a:rPr lang="en-US" sz="4000" b="1" dirty="0">
                <a:solidFill>
                  <a:srgbClr val="063571"/>
                </a:solidFill>
                <a:latin typeface="Arial"/>
                <a:cs typeface="Arial"/>
              </a:rPr>
              <a:t>Cross-curricular integration of the Florida Gulf Coast University campus as a </a:t>
            </a:r>
            <a:r>
              <a:rPr lang="en-US" sz="4000" b="1" dirty="0" smtClean="0">
                <a:solidFill>
                  <a:srgbClr val="063571"/>
                </a:solidFill>
                <a:latin typeface="Arial"/>
                <a:cs typeface="Arial"/>
              </a:rPr>
              <a:t>“living laboratory”</a:t>
            </a:r>
            <a:endParaRPr lang="en-US" sz="4000" b="1" dirty="0">
              <a:solidFill>
                <a:srgbClr val="063571"/>
              </a:solidFill>
              <a:latin typeface="Arial"/>
              <a:cs typeface="Arial"/>
            </a:endParaRPr>
          </a:p>
        </p:txBody>
      </p:sp>
      <p:sp>
        <p:nvSpPr>
          <p:cNvPr id="9" name="TextBox 8"/>
          <p:cNvSpPr txBox="1"/>
          <p:nvPr/>
        </p:nvSpPr>
        <p:spPr>
          <a:xfrm>
            <a:off x="1608667" y="2420159"/>
            <a:ext cx="6122289" cy="677108"/>
          </a:xfrm>
          <a:prstGeom prst="rect">
            <a:avLst/>
          </a:prstGeom>
          <a:noFill/>
        </p:spPr>
        <p:txBody>
          <a:bodyPr wrap="none" rtlCol="0">
            <a:spAutoFit/>
          </a:bodyPr>
          <a:lstStyle/>
          <a:p>
            <a:pPr algn="ctr"/>
            <a:r>
              <a:rPr lang="en-US" sz="2000" dirty="0" smtClean="0">
                <a:solidFill>
                  <a:srgbClr val="1B8353"/>
                </a:solidFill>
                <a:latin typeface="Arial Black"/>
                <a:cs typeface="Arial Black"/>
              </a:rPr>
              <a:t>Brian </a:t>
            </a:r>
            <a:r>
              <a:rPr lang="en-US" sz="2000" dirty="0" err="1" smtClean="0">
                <a:solidFill>
                  <a:srgbClr val="1B8353"/>
                </a:solidFill>
                <a:latin typeface="Arial Black"/>
                <a:cs typeface="Arial Black"/>
              </a:rPr>
              <a:t>Bovard</a:t>
            </a:r>
            <a:r>
              <a:rPr lang="en-US" sz="2000" dirty="0" smtClean="0">
                <a:solidFill>
                  <a:srgbClr val="1B8353"/>
                </a:solidFill>
                <a:latin typeface="Arial Black"/>
                <a:cs typeface="Arial Black"/>
              </a:rPr>
              <a:t> and Win </a:t>
            </a:r>
            <a:r>
              <a:rPr lang="en-US" sz="2000" dirty="0" err="1" smtClean="0">
                <a:solidFill>
                  <a:srgbClr val="1B8353"/>
                </a:solidFill>
                <a:latin typeface="Arial Black"/>
                <a:cs typeface="Arial Black"/>
              </a:rPr>
              <a:t>Everham</a:t>
            </a:r>
            <a:endParaRPr lang="en-US" sz="2000" dirty="0" smtClean="0">
              <a:solidFill>
                <a:srgbClr val="1B8353"/>
              </a:solidFill>
              <a:latin typeface="Arial Black"/>
              <a:cs typeface="Arial Black"/>
            </a:endParaRPr>
          </a:p>
          <a:p>
            <a:pPr algn="ctr"/>
            <a:r>
              <a:rPr lang="en-US" dirty="0" smtClean="0">
                <a:solidFill>
                  <a:srgbClr val="1B8353"/>
                </a:solidFill>
                <a:latin typeface="Arial Black"/>
                <a:cs typeface="Arial Black"/>
              </a:rPr>
              <a:t>Department of Marine and Ecological Sciences</a:t>
            </a:r>
          </a:p>
        </p:txBody>
      </p:sp>
    </p:spTree>
    <p:extLst>
      <p:ext uri="{BB962C8B-B14F-4D97-AF65-F5344CB8AC3E}">
        <p14:creationId xmlns:p14="http://schemas.microsoft.com/office/powerpoint/2010/main" val="3480580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wetland clocktow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3046" y="1746066"/>
            <a:ext cx="3709816" cy="2456304"/>
          </a:xfrm>
          <a:prstGeom prst="rect">
            <a:avLst/>
          </a:prstGeom>
          <a:ln>
            <a:solidFill>
              <a:srgbClr val="000000"/>
            </a:solidFill>
          </a:ln>
        </p:spPr>
      </p:pic>
      <p:pic>
        <p:nvPicPr>
          <p:cNvPr id="3" name="Picture 2" descr="Keith field pic - observing birdsKeith - writing.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42089" y="3457210"/>
            <a:ext cx="1784195" cy="3106895"/>
          </a:xfrm>
          <a:prstGeom prst="rect">
            <a:avLst/>
          </a:prstGeom>
          <a:ln>
            <a:solidFill>
              <a:srgbClr val="000000"/>
            </a:solidFill>
          </a:ln>
        </p:spPr>
      </p:pic>
      <p:pic>
        <p:nvPicPr>
          <p:cNvPr id="4" name="Picture 3" descr="snakehuntin2-usfws22Mar17.jpe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413" y="784862"/>
            <a:ext cx="4346633" cy="3259975"/>
          </a:xfrm>
          <a:prstGeom prst="rect">
            <a:avLst/>
          </a:prstGeom>
          <a:ln>
            <a:solidFill>
              <a:srgbClr val="000000"/>
            </a:solidFill>
          </a:ln>
        </p:spPr>
      </p:pic>
      <p:pic>
        <p:nvPicPr>
          <p:cNvPr id="5" name="Picture 4" descr="fgcu whitaker lak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86930" y="3845571"/>
            <a:ext cx="3781088" cy="2523802"/>
          </a:xfrm>
          <a:prstGeom prst="rect">
            <a:avLst/>
          </a:prstGeom>
          <a:ln>
            <a:solidFill>
              <a:srgbClr val="000000"/>
            </a:solidFill>
          </a:ln>
        </p:spPr>
      </p:pic>
      <p:sp>
        <p:nvSpPr>
          <p:cNvPr id="6" name="TextBox 5"/>
          <p:cNvSpPr txBox="1"/>
          <p:nvPr/>
        </p:nvSpPr>
        <p:spPr>
          <a:xfrm>
            <a:off x="5214471" y="587791"/>
            <a:ext cx="3929529" cy="954107"/>
          </a:xfrm>
          <a:prstGeom prst="rect">
            <a:avLst/>
          </a:prstGeom>
          <a:noFill/>
        </p:spPr>
        <p:txBody>
          <a:bodyPr wrap="square" rtlCol="0">
            <a:spAutoFit/>
          </a:bodyPr>
          <a:lstStyle/>
          <a:p>
            <a:pPr algn="ctr"/>
            <a:r>
              <a:rPr lang="en-US" sz="2800" b="1" dirty="0" smtClean="0"/>
              <a:t>Snake Radio Tracking </a:t>
            </a:r>
          </a:p>
          <a:p>
            <a:pPr algn="ctr"/>
            <a:r>
              <a:rPr lang="en-US" sz="2800" b="1" dirty="0" smtClean="0"/>
              <a:t>Bird Diversity</a:t>
            </a:r>
            <a:endParaRPr lang="en-US" sz="2800" b="1" dirty="0"/>
          </a:p>
        </p:txBody>
      </p:sp>
    </p:spTree>
    <p:extLst>
      <p:ext uri="{BB962C8B-B14F-4D97-AF65-F5344CB8AC3E}">
        <p14:creationId xmlns:p14="http://schemas.microsoft.com/office/powerpoint/2010/main" val="15727887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Screen%20Shot%202017-03-21%20at%203.57.14%20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826" y="475708"/>
            <a:ext cx="2533548" cy="2437822"/>
          </a:xfrm>
          <a:prstGeom prst="rect">
            <a:avLst/>
          </a:prstGeom>
          <a:noFill/>
          <a:ln>
            <a:solidFill>
              <a:srgbClr val="000000"/>
            </a:solidFill>
          </a:ln>
        </p:spPr>
      </p:pic>
      <p:pic>
        <p:nvPicPr>
          <p:cNvPr id="4" name="Picture 3" descr="Screen%20Shot%202017-03-21%20at%203.56.39%20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814461" y="475709"/>
            <a:ext cx="2444834" cy="2437822"/>
          </a:xfrm>
          <a:prstGeom prst="rect">
            <a:avLst/>
          </a:prstGeom>
          <a:noFill/>
          <a:ln>
            <a:solidFill>
              <a:srgbClr val="000000"/>
            </a:solidFill>
          </a:ln>
        </p:spPr>
      </p:pic>
      <p:pic>
        <p:nvPicPr>
          <p:cNvPr id="5" name="Picture 4" descr="Screen%20Shot%202017-03-21%20at%203.56.57%20P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2642" y="3127839"/>
            <a:ext cx="4936653" cy="3572995"/>
          </a:xfrm>
          <a:prstGeom prst="rect">
            <a:avLst/>
          </a:prstGeom>
          <a:noFill/>
          <a:ln>
            <a:solidFill>
              <a:srgbClr val="000000"/>
            </a:solidFill>
          </a:ln>
        </p:spPr>
      </p:pic>
      <p:sp>
        <p:nvSpPr>
          <p:cNvPr id="7" name="Rectangle 6"/>
          <p:cNvSpPr/>
          <p:nvPr/>
        </p:nvSpPr>
        <p:spPr>
          <a:xfrm>
            <a:off x="5259295" y="1563719"/>
            <a:ext cx="3884705" cy="3539431"/>
          </a:xfrm>
          <a:prstGeom prst="rect">
            <a:avLst/>
          </a:prstGeom>
        </p:spPr>
        <p:txBody>
          <a:bodyPr wrap="square">
            <a:spAutoFit/>
          </a:bodyPr>
          <a:lstStyle/>
          <a:p>
            <a:pPr marL="165100" indent="-165100">
              <a:buFont typeface="Arial"/>
              <a:buChar char="•"/>
            </a:pPr>
            <a:r>
              <a:rPr lang="en-US" sz="2800" dirty="0" smtClean="0"/>
              <a:t>Tied to the Earth Charter</a:t>
            </a:r>
          </a:p>
          <a:p>
            <a:pPr marL="165100" indent="-165100">
              <a:buFont typeface="Arial"/>
              <a:buChar char="•"/>
            </a:pPr>
            <a:endParaRPr lang="en-US" sz="2800" dirty="0"/>
          </a:p>
          <a:p>
            <a:pPr marL="165100" indent="-165100">
              <a:buFont typeface="Arial"/>
              <a:buChar char="•"/>
            </a:pPr>
            <a:r>
              <a:rPr lang="en-US" sz="2800" dirty="0" smtClean="0"/>
              <a:t>Plants </a:t>
            </a:r>
            <a:r>
              <a:rPr lang="en-US" sz="2800" dirty="0"/>
              <a:t>from campus used to create textures in the clay.</a:t>
            </a:r>
          </a:p>
          <a:p>
            <a:pPr marL="165100" indent="-165100">
              <a:buFont typeface="Arial"/>
              <a:buChar char="•"/>
            </a:pPr>
            <a:endParaRPr lang="en-US" sz="2800" dirty="0" smtClean="0"/>
          </a:p>
          <a:p>
            <a:pPr marL="165100" indent="-165100">
              <a:buFont typeface="Arial"/>
              <a:buChar char="•"/>
            </a:pPr>
            <a:r>
              <a:rPr lang="en-US" sz="2800" dirty="0"/>
              <a:t>Informal </a:t>
            </a:r>
            <a:r>
              <a:rPr lang="en-US" sz="2800" dirty="0" smtClean="0"/>
              <a:t>Teaching</a:t>
            </a:r>
            <a:endParaRPr lang="en-US" sz="2800" dirty="0"/>
          </a:p>
        </p:txBody>
      </p:sp>
      <p:sp>
        <p:nvSpPr>
          <p:cNvPr id="2" name="Rectangle 1"/>
          <p:cNvSpPr/>
          <p:nvPr/>
        </p:nvSpPr>
        <p:spPr>
          <a:xfrm>
            <a:off x="5990002" y="291041"/>
            <a:ext cx="2894367" cy="523220"/>
          </a:xfrm>
          <a:prstGeom prst="rect">
            <a:avLst/>
          </a:prstGeom>
        </p:spPr>
        <p:txBody>
          <a:bodyPr wrap="none">
            <a:spAutoFit/>
          </a:bodyPr>
          <a:lstStyle/>
          <a:p>
            <a:r>
              <a:rPr lang="en-US" sz="2800" b="1" dirty="0"/>
              <a:t>Ceramics </a:t>
            </a:r>
            <a:r>
              <a:rPr lang="en-US" sz="2800" b="1" dirty="0" smtClean="0"/>
              <a:t>Program</a:t>
            </a:r>
            <a:endParaRPr lang="en-US" sz="2800" b="1" dirty="0"/>
          </a:p>
        </p:txBody>
      </p:sp>
      <p:sp>
        <p:nvSpPr>
          <p:cNvPr id="8" name="Rectangle 7"/>
          <p:cNvSpPr/>
          <p:nvPr/>
        </p:nvSpPr>
        <p:spPr>
          <a:xfrm>
            <a:off x="5616477" y="703429"/>
            <a:ext cx="3605524" cy="492443"/>
          </a:xfrm>
          <a:prstGeom prst="rect">
            <a:avLst/>
          </a:prstGeom>
        </p:spPr>
        <p:txBody>
          <a:bodyPr wrap="none">
            <a:spAutoFit/>
          </a:bodyPr>
          <a:lstStyle/>
          <a:p>
            <a:r>
              <a:rPr lang="en-US" sz="2600" b="1" dirty="0"/>
              <a:t>Ceramic Stepping Stones</a:t>
            </a:r>
          </a:p>
        </p:txBody>
      </p:sp>
    </p:spTree>
    <p:extLst>
      <p:ext uri="{BB962C8B-B14F-4D97-AF65-F5344CB8AC3E}">
        <p14:creationId xmlns:p14="http://schemas.microsoft.com/office/powerpoint/2010/main" val="6466843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descr="/Users/mvoytek/Desktop/Screen Shot 2017-03-21 at 3.51.56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1298" y="457735"/>
            <a:ext cx="2957343" cy="4906113"/>
          </a:xfrm>
          <a:prstGeom prst="rect">
            <a:avLst/>
          </a:prstGeom>
          <a:noFill/>
          <a:ln>
            <a:solidFill>
              <a:srgbClr val="000000"/>
            </a:solidFill>
          </a:ln>
        </p:spPr>
      </p:pic>
      <p:pic>
        <p:nvPicPr>
          <p:cNvPr id="3" name="Picture 2" descr="/Users/mvoytek/Desktop/Screen Shot 2017-03-21 at 3.54.52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29246" y="2423549"/>
            <a:ext cx="3472123" cy="3657600"/>
          </a:xfrm>
          <a:prstGeom prst="rect">
            <a:avLst/>
          </a:prstGeom>
          <a:noFill/>
          <a:ln>
            <a:solidFill>
              <a:srgbClr val="000000"/>
            </a:solidFill>
          </a:ln>
        </p:spPr>
      </p:pic>
      <p:sp>
        <p:nvSpPr>
          <p:cNvPr id="4" name="TextBox 3"/>
          <p:cNvSpPr txBox="1"/>
          <p:nvPr/>
        </p:nvSpPr>
        <p:spPr>
          <a:xfrm>
            <a:off x="260558" y="176780"/>
            <a:ext cx="4751351" cy="2246769"/>
          </a:xfrm>
          <a:prstGeom prst="rect">
            <a:avLst/>
          </a:prstGeom>
          <a:noFill/>
        </p:spPr>
        <p:txBody>
          <a:bodyPr wrap="square" rtlCol="0">
            <a:spAutoFit/>
          </a:bodyPr>
          <a:lstStyle/>
          <a:p>
            <a:pPr algn="ctr"/>
            <a:r>
              <a:rPr lang="en-US" sz="2800" b="1" dirty="0" smtClean="0"/>
              <a:t>Observational Drawing</a:t>
            </a:r>
          </a:p>
          <a:p>
            <a:pPr algn="ctr"/>
            <a:r>
              <a:rPr lang="en-US" sz="2800" b="1" dirty="0" smtClean="0"/>
              <a:t>In the Food Forest</a:t>
            </a:r>
          </a:p>
          <a:p>
            <a:pPr algn="ctr"/>
            <a:endParaRPr lang="en-US" sz="2800" b="1" dirty="0"/>
          </a:p>
          <a:p>
            <a:pPr algn="ctr"/>
            <a:r>
              <a:rPr lang="en-US" sz="2800" b="1" dirty="0" smtClean="0"/>
              <a:t>Permaculture</a:t>
            </a:r>
          </a:p>
          <a:p>
            <a:pPr algn="ctr"/>
            <a:endParaRPr lang="en-US" sz="2800" b="1" dirty="0"/>
          </a:p>
        </p:txBody>
      </p:sp>
    </p:spTree>
    <p:extLst>
      <p:ext uri="{BB962C8B-B14F-4D97-AF65-F5344CB8AC3E}">
        <p14:creationId xmlns:p14="http://schemas.microsoft.com/office/powerpoint/2010/main" val="24293906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descr="Runway Eart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1427" y="768262"/>
            <a:ext cx="4123390" cy="2743200"/>
          </a:xfrm>
          <a:prstGeom prst="rect">
            <a:avLst/>
          </a:prstGeom>
          <a:ln>
            <a:solidFill>
              <a:srgbClr val="000000"/>
            </a:solidFill>
          </a:ln>
        </p:spPr>
      </p:pic>
      <p:pic>
        <p:nvPicPr>
          <p:cNvPr id="3" name="Picture 2" descr="tir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511462"/>
            <a:ext cx="1943100" cy="2743200"/>
          </a:xfrm>
          <a:prstGeom prst="rect">
            <a:avLst/>
          </a:prstGeom>
          <a:ln>
            <a:solidFill>
              <a:srgbClr val="000000"/>
            </a:solidFill>
          </a:ln>
        </p:spPr>
      </p:pic>
      <p:pic>
        <p:nvPicPr>
          <p:cNvPr id="4" name="Picture 3" descr="IMG_3999.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43100" y="3511462"/>
            <a:ext cx="2057400" cy="2743200"/>
          </a:xfrm>
          <a:prstGeom prst="rect">
            <a:avLst/>
          </a:prstGeom>
          <a:ln>
            <a:solidFill>
              <a:srgbClr val="000000"/>
            </a:solidFill>
          </a:ln>
        </p:spPr>
      </p:pic>
      <p:pic>
        <p:nvPicPr>
          <p:cNvPr id="5" name="Picture 4" descr="stat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00500" y="3511462"/>
            <a:ext cx="2057400" cy="2743200"/>
          </a:xfrm>
          <a:prstGeom prst="rect">
            <a:avLst/>
          </a:prstGeom>
          <a:ln>
            <a:solidFill>
              <a:srgbClr val="000000"/>
            </a:solidFill>
          </a:ln>
        </p:spPr>
      </p:pic>
      <p:sp>
        <p:nvSpPr>
          <p:cNvPr id="6" name="TextBox 5"/>
          <p:cNvSpPr txBox="1"/>
          <p:nvPr/>
        </p:nvSpPr>
        <p:spPr>
          <a:xfrm>
            <a:off x="361565" y="98414"/>
            <a:ext cx="8433694" cy="523220"/>
          </a:xfrm>
          <a:prstGeom prst="rect">
            <a:avLst/>
          </a:prstGeom>
          <a:noFill/>
        </p:spPr>
        <p:txBody>
          <a:bodyPr wrap="none" rtlCol="0">
            <a:spAutoFit/>
          </a:bodyPr>
          <a:lstStyle/>
          <a:p>
            <a:pPr algn="ctr"/>
            <a:r>
              <a:rPr lang="en-US" sz="2800" b="1" dirty="0"/>
              <a:t>Runway Earth Fashion Show at FGCU Earth Day Festival   </a:t>
            </a:r>
          </a:p>
        </p:txBody>
      </p:sp>
      <p:sp>
        <p:nvSpPr>
          <p:cNvPr id="7" name="TextBox 6"/>
          <p:cNvSpPr txBox="1"/>
          <p:nvPr/>
        </p:nvSpPr>
        <p:spPr>
          <a:xfrm>
            <a:off x="412823" y="6261008"/>
            <a:ext cx="799768" cy="461665"/>
          </a:xfrm>
          <a:prstGeom prst="rect">
            <a:avLst/>
          </a:prstGeom>
          <a:noFill/>
        </p:spPr>
        <p:txBody>
          <a:bodyPr wrap="none" rtlCol="0">
            <a:spAutoFit/>
          </a:bodyPr>
          <a:lstStyle/>
          <a:p>
            <a:pPr algn="ctr"/>
            <a:r>
              <a:rPr lang="en-US" sz="2400" b="1" dirty="0"/>
              <a:t>T</a:t>
            </a:r>
            <a:r>
              <a:rPr lang="en-US" sz="2400" b="1" dirty="0" smtClean="0"/>
              <a:t>ires</a:t>
            </a:r>
            <a:endParaRPr lang="en-US" sz="2400" b="1" dirty="0"/>
          </a:p>
        </p:txBody>
      </p:sp>
      <p:sp>
        <p:nvSpPr>
          <p:cNvPr id="8" name="TextBox 7"/>
          <p:cNvSpPr txBox="1"/>
          <p:nvPr/>
        </p:nvSpPr>
        <p:spPr>
          <a:xfrm>
            <a:off x="6281145" y="4246295"/>
            <a:ext cx="1492867" cy="830997"/>
          </a:xfrm>
          <a:prstGeom prst="rect">
            <a:avLst/>
          </a:prstGeom>
          <a:noFill/>
        </p:spPr>
        <p:txBody>
          <a:bodyPr wrap="none" rtlCol="0">
            <a:spAutoFit/>
          </a:bodyPr>
          <a:lstStyle/>
          <a:p>
            <a:pPr algn="ctr"/>
            <a:r>
              <a:rPr lang="en-US" sz="2400" b="1" dirty="0" smtClean="0"/>
              <a:t>State Park </a:t>
            </a:r>
          </a:p>
          <a:p>
            <a:pPr algn="ctr"/>
            <a:r>
              <a:rPr lang="en-US" sz="2400" b="1" dirty="0" smtClean="0"/>
              <a:t>Posters</a:t>
            </a:r>
            <a:endParaRPr lang="en-US" sz="2400" b="1" dirty="0"/>
          </a:p>
        </p:txBody>
      </p:sp>
      <p:sp>
        <p:nvSpPr>
          <p:cNvPr id="9" name="TextBox 8"/>
          <p:cNvSpPr txBox="1"/>
          <p:nvPr/>
        </p:nvSpPr>
        <p:spPr>
          <a:xfrm>
            <a:off x="5207922" y="1378749"/>
            <a:ext cx="2087230" cy="830997"/>
          </a:xfrm>
          <a:prstGeom prst="rect">
            <a:avLst/>
          </a:prstGeom>
          <a:noFill/>
        </p:spPr>
        <p:txBody>
          <a:bodyPr wrap="none" rtlCol="0">
            <a:spAutoFit/>
          </a:bodyPr>
          <a:lstStyle/>
          <a:p>
            <a:pPr algn="ctr"/>
            <a:r>
              <a:rPr lang="en-US" sz="2400" b="1" dirty="0" smtClean="0"/>
              <a:t>Plastic Grocery </a:t>
            </a:r>
          </a:p>
          <a:p>
            <a:pPr algn="ctr"/>
            <a:r>
              <a:rPr lang="en-US" sz="2400" b="1" dirty="0" smtClean="0"/>
              <a:t>Bags</a:t>
            </a:r>
            <a:endParaRPr lang="en-US" sz="2400" b="1" dirty="0"/>
          </a:p>
        </p:txBody>
      </p:sp>
      <p:sp>
        <p:nvSpPr>
          <p:cNvPr id="10" name="TextBox 9"/>
          <p:cNvSpPr txBox="1"/>
          <p:nvPr/>
        </p:nvSpPr>
        <p:spPr>
          <a:xfrm>
            <a:off x="1880851" y="6125606"/>
            <a:ext cx="2362443" cy="830997"/>
          </a:xfrm>
          <a:prstGeom prst="rect">
            <a:avLst/>
          </a:prstGeom>
          <a:noFill/>
        </p:spPr>
        <p:txBody>
          <a:bodyPr wrap="square" rtlCol="0">
            <a:spAutoFit/>
          </a:bodyPr>
          <a:lstStyle/>
          <a:p>
            <a:pPr algn="ctr"/>
            <a:r>
              <a:rPr lang="en-US" sz="2400" b="1" dirty="0" smtClean="0"/>
              <a:t>Plastic Garbage Bags</a:t>
            </a:r>
            <a:endParaRPr lang="en-US" sz="2400" b="1" dirty="0"/>
          </a:p>
        </p:txBody>
      </p:sp>
    </p:spTree>
    <p:extLst>
      <p:ext uri="{BB962C8B-B14F-4D97-AF65-F5344CB8AC3E}">
        <p14:creationId xmlns:p14="http://schemas.microsoft.com/office/powerpoint/2010/main" val="35879292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descr="image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3999" y="1583766"/>
            <a:ext cx="6446562" cy="3707448"/>
          </a:xfrm>
          <a:prstGeom prst="rect">
            <a:avLst/>
          </a:prstGeom>
          <a:ln>
            <a:solidFill>
              <a:srgbClr val="000000"/>
            </a:solidFill>
          </a:ln>
        </p:spPr>
      </p:pic>
      <p:sp>
        <p:nvSpPr>
          <p:cNvPr id="4" name="TextBox 3"/>
          <p:cNvSpPr txBox="1"/>
          <p:nvPr/>
        </p:nvSpPr>
        <p:spPr>
          <a:xfrm>
            <a:off x="1363999" y="1060546"/>
            <a:ext cx="4531058" cy="523220"/>
          </a:xfrm>
          <a:prstGeom prst="rect">
            <a:avLst/>
          </a:prstGeom>
          <a:noFill/>
        </p:spPr>
        <p:txBody>
          <a:bodyPr wrap="none" rtlCol="0">
            <a:spAutoFit/>
          </a:bodyPr>
          <a:lstStyle/>
          <a:p>
            <a:r>
              <a:rPr lang="en-US" sz="2800" b="1" dirty="0" smtClean="0"/>
              <a:t>Earth Day Earth Charter Kites </a:t>
            </a:r>
            <a:endParaRPr lang="en-US" sz="2800" b="1" dirty="0"/>
          </a:p>
        </p:txBody>
      </p:sp>
      <p:sp>
        <p:nvSpPr>
          <p:cNvPr id="3" name="TextBox 2"/>
          <p:cNvSpPr txBox="1"/>
          <p:nvPr/>
        </p:nvSpPr>
        <p:spPr>
          <a:xfrm>
            <a:off x="59766" y="249080"/>
            <a:ext cx="9165966" cy="492443"/>
          </a:xfrm>
          <a:prstGeom prst="rect">
            <a:avLst/>
          </a:prstGeom>
          <a:noFill/>
        </p:spPr>
        <p:txBody>
          <a:bodyPr wrap="none" rtlCol="0">
            <a:spAutoFit/>
          </a:bodyPr>
          <a:lstStyle/>
          <a:p>
            <a:r>
              <a:rPr lang="en-US" sz="2600" b="1" dirty="0" smtClean="0"/>
              <a:t>Service Learning with the Environmental Health and Safety Dept.</a:t>
            </a:r>
            <a:endParaRPr lang="en-US" sz="2600" b="1" dirty="0"/>
          </a:p>
        </p:txBody>
      </p:sp>
    </p:spTree>
    <p:extLst>
      <p:ext uri="{BB962C8B-B14F-4D97-AF65-F5344CB8AC3E}">
        <p14:creationId xmlns:p14="http://schemas.microsoft.com/office/powerpoint/2010/main" val="305453763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6 066.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559840" cy="6858000"/>
          </a:xfrm>
          <a:prstGeom prst="rect">
            <a:avLst/>
          </a:prstGeom>
        </p:spPr>
      </p:pic>
      <p:sp>
        <p:nvSpPr>
          <p:cNvPr id="3" name="TextBox 2"/>
          <p:cNvSpPr txBox="1"/>
          <p:nvPr/>
        </p:nvSpPr>
        <p:spPr>
          <a:xfrm>
            <a:off x="5316516" y="1332792"/>
            <a:ext cx="2717962" cy="646331"/>
          </a:xfrm>
          <a:prstGeom prst="rect">
            <a:avLst/>
          </a:prstGeom>
          <a:noFill/>
        </p:spPr>
        <p:txBody>
          <a:bodyPr wrap="none" rtlCol="0">
            <a:spAutoFit/>
          </a:bodyPr>
          <a:lstStyle/>
          <a:p>
            <a:r>
              <a:rPr lang="en-US" sz="3600" b="1" dirty="0" smtClean="0"/>
              <a:t>Fungus Foray</a:t>
            </a:r>
          </a:p>
        </p:txBody>
      </p:sp>
    </p:spTree>
    <p:extLst>
      <p:ext uri="{BB962C8B-B14F-4D97-AF65-F5344CB8AC3E}">
        <p14:creationId xmlns:p14="http://schemas.microsoft.com/office/powerpoint/2010/main" val="42607665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64456" y="1455720"/>
            <a:ext cx="3802744" cy="1866528"/>
          </a:xfrm>
        </p:spPr>
        <p:txBody>
          <a:bodyPr>
            <a:normAutofit/>
          </a:bodyPr>
          <a:lstStyle/>
          <a:p>
            <a:r>
              <a:rPr lang="en-US" sz="2800" b="1" dirty="0" smtClean="0"/>
              <a:t>Girls in Engineering, Math, and Science (GEMS)</a:t>
            </a:r>
            <a:endParaRPr lang="en-US" sz="2800" b="1" dirty="0"/>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267944"/>
            <a:ext cx="3565461" cy="2590056"/>
          </a:xfrm>
          <a:prstGeom prst="rect">
            <a:avLst/>
          </a:prstGeom>
          <a:ln>
            <a:solidFill>
              <a:schemeClr val="tx1"/>
            </a:solidFill>
          </a:ln>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4344" y="1420217"/>
            <a:ext cx="3729656" cy="2485830"/>
          </a:xfrm>
          <a:prstGeom prst="rect">
            <a:avLst/>
          </a:prstGeom>
          <a:ln>
            <a:solidFill>
              <a:schemeClr val="tx1"/>
            </a:solidFill>
          </a:ln>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24722" y="3149642"/>
            <a:ext cx="3887675" cy="2587734"/>
          </a:xfrm>
          <a:prstGeom prst="rect">
            <a:avLst/>
          </a:prstGeom>
          <a:ln>
            <a:solidFill>
              <a:schemeClr val="tx1"/>
            </a:solidFill>
          </a:ln>
        </p:spPr>
      </p:pic>
      <p:pic>
        <p:nvPicPr>
          <p:cNvPr id="7"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6259" y="7860"/>
            <a:ext cx="8156575"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44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64456" y="1455720"/>
            <a:ext cx="7734782" cy="948433"/>
          </a:xfrm>
        </p:spPr>
        <p:txBody>
          <a:bodyPr>
            <a:normAutofit fontScale="90000"/>
          </a:bodyPr>
          <a:lstStyle/>
          <a:p>
            <a:r>
              <a:rPr lang="en-US" sz="3200" b="1" dirty="0" smtClean="0"/>
              <a:t>Other Whitaker Center STEM Activities</a:t>
            </a:r>
            <a:br>
              <a:rPr lang="en-US" sz="3200" b="1" dirty="0" smtClean="0"/>
            </a:br>
            <a:r>
              <a:rPr lang="en-US" sz="3200" b="1" dirty="0" smtClean="0"/>
              <a:t>Using our campus as a classroom:</a:t>
            </a:r>
            <a:endParaRPr lang="en-US" sz="3200" b="1"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6259" y="7860"/>
            <a:ext cx="8156575"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6496" y="2290579"/>
            <a:ext cx="8560871" cy="5447645"/>
          </a:xfrm>
          <a:prstGeom prst="rect">
            <a:avLst/>
          </a:prstGeom>
          <a:noFill/>
        </p:spPr>
        <p:txBody>
          <a:bodyPr wrap="square" rtlCol="0">
            <a:spAutoFit/>
          </a:bodyPr>
          <a:lstStyle/>
          <a:p>
            <a:r>
              <a:rPr lang="en-US" sz="2400" b="1" dirty="0" smtClean="0">
                <a:solidFill>
                  <a:srgbClr val="1B8353"/>
                </a:solidFill>
              </a:rPr>
              <a:t>K-12 Programs:</a:t>
            </a:r>
          </a:p>
          <a:p>
            <a:pPr marL="285750" indent="-285750">
              <a:buFont typeface="Arial"/>
              <a:buChar char="•"/>
            </a:pPr>
            <a:r>
              <a:rPr lang="en-US" sz="2400" b="1" dirty="0" smtClean="0"/>
              <a:t>Middle School Summer Research Opportunity (SRO) Lee/Charlotte &amp; Collier County</a:t>
            </a:r>
          </a:p>
          <a:p>
            <a:pPr marL="285750" indent="-285750">
              <a:buFont typeface="Arial"/>
              <a:buChar char="•"/>
            </a:pPr>
            <a:r>
              <a:rPr lang="en-US" sz="2400" b="1" dirty="0"/>
              <a:t>High School Summer Research Opportunity (SRO</a:t>
            </a:r>
            <a:r>
              <a:rPr lang="en-US" sz="2400" b="1" dirty="0" smtClean="0"/>
              <a:t>)</a:t>
            </a:r>
          </a:p>
          <a:p>
            <a:pPr marL="285750" indent="-285750">
              <a:buFont typeface="Arial"/>
              <a:buChar char="•"/>
            </a:pPr>
            <a:r>
              <a:rPr lang="en-US" sz="2400" b="1" dirty="0" err="1" smtClean="0"/>
              <a:t>STEM@Work</a:t>
            </a:r>
            <a:r>
              <a:rPr lang="en-US" sz="2400" b="1" dirty="0" err="1"/>
              <a:t>-</a:t>
            </a:r>
            <a:r>
              <a:rPr lang="en-US" sz="2400" b="1" i="1" dirty="0" err="1" smtClean="0"/>
              <a:t>Forensic</a:t>
            </a:r>
            <a:r>
              <a:rPr lang="en-US" sz="2400" b="1" i="1" dirty="0" smtClean="0"/>
              <a:t> </a:t>
            </a:r>
            <a:r>
              <a:rPr lang="en-US" sz="2400" b="1" i="1" dirty="0"/>
              <a:t>Anthropology &amp; </a:t>
            </a:r>
            <a:r>
              <a:rPr lang="en-US" sz="2400" b="1" i="1" dirty="0" smtClean="0"/>
              <a:t>WCE</a:t>
            </a:r>
            <a:endParaRPr lang="en-US" sz="2400" b="1" dirty="0" smtClean="0"/>
          </a:p>
          <a:p>
            <a:pPr marL="285750" indent="-285750">
              <a:buFont typeface="Arial"/>
              <a:buChar char="•"/>
            </a:pPr>
            <a:r>
              <a:rPr lang="en-US" sz="2400" b="1" dirty="0" err="1" smtClean="0"/>
              <a:t>SunChase</a:t>
            </a:r>
            <a:r>
              <a:rPr lang="en-US" sz="2400" b="1" dirty="0" smtClean="0"/>
              <a:t> </a:t>
            </a:r>
            <a:r>
              <a:rPr lang="en-US" sz="2400" b="1" dirty="0"/>
              <a:t>- FGCU High School Solar Go-Kart </a:t>
            </a:r>
            <a:r>
              <a:rPr lang="en-US" sz="2400" b="1" dirty="0" smtClean="0"/>
              <a:t>Challenge</a:t>
            </a:r>
          </a:p>
          <a:p>
            <a:pPr marL="285750" indent="-285750">
              <a:buFont typeface="Arial"/>
              <a:buChar char="•"/>
            </a:pPr>
            <a:r>
              <a:rPr lang="en-US" sz="2400" b="1" dirty="0" err="1"/>
              <a:t>SunChase</a:t>
            </a:r>
            <a:r>
              <a:rPr lang="en-US" sz="2400" b="1" dirty="0"/>
              <a:t> - Elementary and Middle School Solar Car Challenges</a:t>
            </a:r>
            <a:endParaRPr lang="en-US" sz="2400" b="1" dirty="0" smtClean="0"/>
          </a:p>
          <a:p>
            <a:r>
              <a:rPr lang="en-US" sz="2400" b="1" dirty="0" smtClean="0">
                <a:solidFill>
                  <a:srgbClr val="1B8353"/>
                </a:solidFill>
              </a:rPr>
              <a:t>K-12 Educator Programs:</a:t>
            </a:r>
          </a:p>
          <a:p>
            <a:pPr marL="285750" indent="-285750">
              <a:buFont typeface="Arial"/>
              <a:buChar char="•"/>
            </a:pPr>
            <a:r>
              <a:rPr lang="en-US" sz="2400" b="1" dirty="0" smtClean="0"/>
              <a:t>Schulze </a:t>
            </a:r>
            <a:r>
              <a:rPr lang="en-US" sz="2400" b="1" dirty="0"/>
              <a:t>Summer STEM Institute Workshop for K-12 Teachers</a:t>
            </a:r>
            <a:r>
              <a:rPr lang="en-US" sz="2400" dirty="0"/>
              <a:t> </a:t>
            </a:r>
            <a:endParaRPr lang="en-US" sz="2400" dirty="0" smtClean="0"/>
          </a:p>
          <a:p>
            <a:pPr marL="285750" indent="-285750">
              <a:buFont typeface="Arial"/>
              <a:buChar char="•"/>
            </a:pPr>
            <a:endParaRPr lang="en-US" sz="2400" dirty="0"/>
          </a:p>
          <a:p>
            <a:pPr marL="285750" indent="-285750">
              <a:buFont typeface="Arial"/>
              <a:buChar char="•"/>
            </a:pPr>
            <a:endParaRPr lang="en-US" sz="2400" b="1" dirty="0" smtClean="0"/>
          </a:p>
          <a:p>
            <a:pPr marL="285750" indent="-285750">
              <a:buFont typeface="Arial"/>
              <a:buChar char="•"/>
            </a:pPr>
            <a:endParaRPr lang="en-US" sz="2400" b="1" dirty="0" smtClean="0"/>
          </a:p>
          <a:p>
            <a:pPr marL="285750" indent="-285750">
              <a:buFont typeface="Arial"/>
              <a:buChar char="•"/>
            </a:pPr>
            <a:endParaRPr lang="en-US" sz="2400" b="1" dirty="0"/>
          </a:p>
          <a:p>
            <a:pPr marL="285750" indent="-285750">
              <a:buFont typeface="Arial"/>
              <a:buChar char="•"/>
            </a:pPr>
            <a:endParaRPr lang="en-US" dirty="0" smtClean="0"/>
          </a:p>
          <a:p>
            <a:pPr marL="285750" indent="-285750">
              <a:buFont typeface="Arial"/>
              <a:buChar char="•"/>
            </a:pPr>
            <a:endParaRPr lang="en-US" dirty="0" smtClean="0"/>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7765734" y="3163562"/>
            <a:ext cx="1439534" cy="1079651"/>
          </a:xfrm>
          <a:prstGeom prst="rect">
            <a:avLst/>
          </a:prstGeom>
          <a:ln>
            <a:solidFill>
              <a:srgbClr val="000000"/>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98189" y="5698878"/>
            <a:ext cx="1715820" cy="1143000"/>
          </a:xfrm>
          <a:prstGeom prst="rect">
            <a:avLst/>
          </a:prstGeom>
          <a:ln>
            <a:solidFill>
              <a:srgbClr val="000000"/>
            </a:solidFill>
          </a:ln>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01697" y="5698878"/>
            <a:ext cx="1714500" cy="1143000"/>
          </a:xfrm>
          <a:prstGeom prst="rect">
            <a:avLst/>
          </a:prstGeom>
          <a:ln>
            <a:solidFill>
              <a:srgbClr val="000000"/>
            </a:solidFill>
          </a:ln>
        </p:spPr>
      </p:pic>
    </p:spTree>
    <p:extLst>
      <p:ext uri="{BB962C8B-B14F-4D97-AF65-F5344CB8AC3E}">
        <p14:creationId xmlns:p14="http://schemas.microsoft.com/office/powerpoint/2010/main" val="1640012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3974" y="6128761"/>
            <a:ext cx="6362099" cy="646331"/>
          </a:xfrm>
          <a:prstGeom prst="rect">
            <a:avLst/>
          </a:prstGeom>
        </p:spPr>
        <p:txBody>
          <a:bodyPr wrap="square">
            <a:spAutoFit/>
          </a:bodyPr>
          <a:lstStyle/>
          <a:p>
            <a:r>
              <a:rPr lang="en-US" dirty="0" smtClean="0">
                <a:hlinkClick r:id="rId3"/>
              </a:rPr>
              <a:t>https://www.youtube.com/watch?v=mSAkCK4Qfns</a:t>
            </a:r>
            <a:endParaRPr lang="en-US" dirty="0" smtClean="0"/>
          </a:p>
          <a:p>
            <a:endParaRPr lang="en-US" dirty="0" smtClean="0"/>
          </a:p>
        </p:txBody>
      </p:sp>
      <p:sp>
        <p:nvSpPr>
          <p:cNvPr id="3" name="TextBox 2"/>
          <p:cNvSpPr txBox="1"/>
          <p:nvPr/>
        </p:nvSpPr>
        <p:spPr>
          <a:xfrm>
            <a:off x="304846" y="381421"/>
            <a:ext cx="6596678" cy="523220"/>
          </a:xfrm>
          <a:prstGeom prst="rect">
            <a:avLst/>
          </a:prstGeom>
          <a:noFill/>
        </p:spPr>
        <p:txBody>
          <a:bodyPr wrap="none" rtlCol="0">
            <a:spAutoFit/>
          </a:bodyPr>
          <a:lstStyle/>
          <a:p>
            <a:r>
              <a:rPr lang="en-US" sz="2800" b="1" dirty="0" smtClean="0"/>
              <a:t>Colloquium Class:</a:t>
            </a:r>
            <a:r>
              <a:rPr lang="en-US" sz="2800" dirty="0" smtClean="0"/>
              <a:t> Weigh the Waste Activity</a:t>
            </a:r>
            <a:endParaRPr lang="en-US" sz="2800" dirty="0"/>
          </a:p>
        </p:txBody>
      </p:sp>
      <p:pic>
        <p:nvPicPr>
          <p:cNvPr id="9" name="Picture 8" descr="SoVi_Pati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6444" y="1113815"/>
            <a:ext cx="3213862" cy="2144249"/>
          </a:xfrm>
          <a:prstGeom prst="rect">
            <a:avLst/>
          </a:prstGeom>
          <a:ln>
            <a:solidFill>
              <a:srgbClr val="000000"/>
            </a:solidFill>
          </a:ln>
        </p:spPr>
      </p:pic>
      <p:pic>
        <p:nvPicPr>
          <p:cNvPr id="7" name="Picture 6" descr="IMG_9091[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773" y="2440742"/>
            <a:ext cx="4193188" cy="3144891"/>
          </a:xfrm>
          <a:prstGeom prst="rect">
            <a:avLst/>
          </a:prstGeom>
          <a:ln>
            <a:solidFill>
              <a:srgbClr val="000000"/>
            </a:solidFill>
          </a:ln>
        </p:spPr>
      </p:pic>
      <p:pic>
        <p:nvPicPr>
          <p:cNvPr id="8" name="Picture 7" descr="IMG_9092[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16423" y="2205578"/>
            <a:ext cx="2358668" cy="3144891"/>
          </a:xfrm>
          <a:prstGeom prst="rect">
            <a:avLst/>
          </a:prstGeom>
          <a:ln>
            <a:solidFill>
              <a:srgbClr val="000000"/>
            </a:solidFill>
          </a:ln>
        </p:spPr>
      </p:pic>
    </p:spTree>
    <p:extLst>
      <p:ext uri="{BB962C8B-B14F-4D97-AF65-F5344CB8AC3E}">
        <p14:creationId xmlns:p14="http://schemas.microsoft.com/office/powerpoint/2010/main" val="35935570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498984"/>
            <a:ext cx="9158111" cy="3389900"/>
          </a:xfrm>
          <a:prstGeom prst="rect">
            <a:avLst/>
          </a:prstGeom>
        </p:spPr>
      </p:pic>
      <p:sp>
        <p:nvSpPr>
          <p:cNvPr id="8" name="Rectangle 7"/>
          <p:cNvSpPr/>
          <p:nvPr/>
        </p:nvSpPr>
        <p:spPr>
          <a:xfrm>
            <a:off x="98777" y="170724"/>
            <a:ext cx="8960555" cy="1938992"/>
          </a:xfrm>
          <a:prstGeom prst="rect">
            <a:avLst/>
          </a:prstGeom>
        </p:spPr>
        <p:txBody>
          <a:bodyPr wrap="square">
            <a:spAutoFit/>
          </a:bodyPr>
          <a:lstStyle/>
          <a:p>
            <a:pPr algn="ctr"/>
            <a:r>
              <a:rPr lang="en-US" sz="4000" b="1" dirty="0">
                <a:solidFill>
                  <a:srgbClr val="063571"/>
                </a:solidFill>
                <a:latin typeface="Arial"/>
                <a:cs typeface="Arial"/>
              </a:rPr>
              <a:t>Cross-curricular integration of the </a:t>
            </a:r>
            <a:r>
              <a:rPr lang="en-US" sz="4000" b="1" dirty="0" smtClean="0">
                <a:solidFill>
                  <a:srgbClr val="063571"/>
                </a:solidFill>
                <a:latin typeface="Arial"/>
                <a:cs typeface="Arial"/>
              </a:rPr>
              <a:t>Southwest Florida</a:t>
            </a:r>
          </a:p>
          <a:p>
            <a:pPr algn="ctr"/>
            <a:r>
              <a:rPr lang="en-US" sz="4000" b="1" smtClean="0">
                <a:solidFill>
                  <a:srgbClr val="063571"/>
                </a:solidFill>
                <a:latin typeface="Arial"/>
                <a:cs typeface="Arial"/>
              </a:rPr>
              <a:t>as </a:t>
            </a:r>
            <a:r>
              <a:rPr lang="en-US" sz="4000" b="1" dirty="0">
                <a:solidFill>
                  <a:srgbClr val="063571"/>
                </a:solidFill>
                <a:latin typeface="Arial"/>
                <a:cs typeface="Arial"/>
              </a:rPr>
              <a:t>a </a:t>
            </a:r>
            <a:r>
              <a:rPr lang="en-US" sz="4000" b="1" dirty="0" smtClean="0">
                <a:solidFill>
                  <a:srgbClr val="063571"/>
                </a:solidFill>
                <a:latin typeface="Arial"/>
                <a:cs typeface="Arial"/>
              </a:rPr>
              <a:t>“living laboratory”</a:t>
            </a:r>
            <a:endParaRPr lang="en-US" sz="4000" b="1" dirty="0">
              <a:solidFill>
                <a:srgbClr val="063571"/>
              </a:solidFill>
              <a:latin typeface="Arial"/>
              <a:cs typeface="Arial"/>
            </a:endParaRPr>
          </a:p>
        </p:txBody>
      </p:sp>
      <p:sp>
        <p:nvSpPr>
          <p:cNvPr id="9" name="TextBox 8"/>
          <p:cNvSpPr txBox="1"/>
          <p:nvPr/>
        </p:nvSpPr>
        <p:spPr>
          <a:xfrm>
            <a:off x="1608667" y="2420159"/>
            <a:ext cx="6122289" cy="677108"/>
          </a:xfrm>
          <a:prstGeom prst="rect">
            <a:avLst/>
          </a:prstGeom>
          <a:noFill/>
        </p:spPr>
        <p:txBody>
          <a:bodyPr wrap="none" rtlCol="0">
            <a:spAutoFit/>
          </a:bodyPr>
          <a:lstStyle/>
          <a:p>
            <a:pPr algn="ctr"/>
            <a:r>
              <a:rPr lang="en-US" sz="2000" dirty="0" smtClean="0">
                <a:solidFill>
                  <a:srgbClr val="1B8353"/>
                </a:solidFill>
                <a:latin typeface="Arial Black"/>
                <a:cs typeface="Arial Black"/>
              </a:rPr>
              <a:t>Brian </a:t>
            </a:r>
            <a:r>
              <a:rPr lang="en-US" sz="2000" dirty="0" err="1" smtClean="0">
                <a:solidFill>
                  <a:srgbClr val="1B8353"/>
                </a:solidFill>
                <a:latin typeface="Arial Black"/>
                <a:cs typeface="Arial Black"/>
              </a:rPr>
              <a:t>Bovard</a:t>
            </a:r>
            <a:r>
              <a:rPr lang="en-US" sz="2000" dirty="0" smtClean="0">
                <a:solidFill>
                  <a:srgbClr val="1B8353"/>
                </a:solidFill>
                <a:latin typeface="Arial Black"/>
                <a:cs typeface="Arial Black"/>
              </a:rPr>
              <a:t> and Win </a:t>
            </a:r>
            <a:r>
              <a:rPr lang="en-US" sz="2000" dirty="0" err="1" smtClean="0">
                <a:solidFill>
                  <a:srgbClr val="1B8353"/>
                </a:solidFill>
                <a:latin typeface="Arial Black"/>
                <a:cs typeface="Arial Black"/>
              </a:rPr>
              <a:t>Everham</a:t>
            </a:r>
            <a:endParaRPr lang="en-US" sz="2000" dirty="0" smtClean="0">
              <a:solidFill>
                <a:srgbClr val="1B8353"/>
              </a:solidFill>
              <a:latin typeface="Arial Black"/>
              <a:cs typeface="Arial Black"/>
            </a:endParaRPr>
          </a:p>
          <a:p>
            <a:pPr algn="ctr"/>
            <a:r>
              <a:rPr lang="en-US" dirty="0" smtClean="0">
                <a:solidFill>
                  <a:srgbClr val="1B8353"/>
                </a:solidFill>
                <a:latin typeface="Arial Black"/>
                <a:cs typeface="Arial Black"/>
              </a:rPr>
              <a:t>Department of Marine and Ecological Sciences</a:t>
            </a:r>
          </a:p>
        </p:txBody>
      </p:sp>
    </p:spTree>
    <p:extLst>
      <p:ext uri="{BB962C8B-B14F-4D97-AF65-F5344CB8AC3E}">
        <p14:creationId xmlns:p14="http://schemas.microsoft.com/office/powerpoint/2010/main" val="42517410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513583"/>
            <a:ext cx="9158111" cy="3389900"/>
          </a:xfrm>
          <a:prstGeom prst="rect">
            <a:avLst/>
          </a:prstGeom>
        </p:spPr>
      </p:pic>
      <p:sp>
        <p:nvSpPr>
          <p:cNvPr id="8" name="Rectangle 7"/>
          <p:cNvSpPr/>
          <p:nvPr/>
        </p:nvSpPr>
        <p:spPr>
          <a:xfrm>
            <a:off x="98777" y="10135"/>
            <a:ext cx="8960555" cy="1938992"/>
          </a:xfrm>
          <a:prstGeom prst="rect">
            <a:avLst/>
          </a:prstGeom>
        </p:spPr>
        <p:txBody>
          <a:bodyPr wrap="square">
            <a:spAutoFit/>
          </a:bodyPr>
          <a:lstStyle/>
          <a:p>
            <a:pPr algn="ctr"/>
            <a:r>
              <a:rPr lang="en-US" sz="4000" b="1" dirty="0">
                <a:solidFill>
                  <a:srgbClr val="063571"/>
                </a:solidFill>
                <a:latin typeface="Arial"/>
                <a:cs typeface="Arial"/>
              </a:rPr>
              <a:t>Cross-curricular integration of the Florida Gulf Coast University campus as a </a:t>
            </a:r>
            <a:r>
              <a:rPr lang="en-US" sz="4000" b="1" dirty="0" smtClean="0">
                <a:solidFill>
                  <a:srgbClr val="063571"/>
                </a:solidFill>
                <a:latin typeface="Arial"/>
                <a:cs typeface="Arial"/>
              </a:rPr>
              <a:t>“living classroom”</a:t>
            </a:r>
            <a:endParaRPr lang="en-US" sz="4000" b="1" dirty="0">
              <a:solidFill>
                <a:srgbClr val="063571"/>
              </a:solidFill>
              <a:latin typeface="Arial"/>
              <a:cs typeface="Arial"/>
            </a:endParaRPr>
          </a:p>
        </p:txBody>
      </p:sp>
      <p:sp>
        <p:nvSpPr>
          <p:cNvPr id="9" name="TextBox 8"/>
          <p:cNvSpPr txBox="1"/>
          <p:nvPr/>
        </p:nvSpPr>
        <p:spPr>
          <a:xfrm>
            <a:off x="1" y="1832335"/>
            <a:ext cx="9144000" cy="1754327"/>
          </a:xfrm>
          <a:prstGeom prst="rect">
            <a:avLst/>
          </a:prstGeom>
          <a:noFill/>
        </p:spPr>
        <p:txBody>
          <a:bodyPr wrap="square" rtlCol="0">
            <a:spAutoFit/>
          </a:bodyPr>
          <a:lstStyle/>
          <a:p>
            <a:pPr algn="ctr"/>
            <a:r>
              <a:rPr lang="en-US" b="1" dirty="0" smtClean="0">
                <a:solidFill>
                  <a:srgbClr val="1B8353"/>
                </a:solidFill>
                <a:latin typeface="Arial"/>
                <a:cs typeface="Arial"/>
              </a:rPr>
              <a:t>Mary I. Abercrombie</a:t>
            </a:r>
            <a:r>
              <a:rPr lang="en-US" dirty="0" smtClean="0">
                <a:solidFill>
                  <a:srgbClr val="1B8353"/>
                </a:solidFill>
                <a:latin typeface="Arial"/>
                <a:cs typeface="Arial"/>
              </a:rPr>
              <a:t>, Kathy Byrne-Bailey, Noemi </a:t>
            </a:r>
            <a:r>
              <a:rPr lang="en-US" dirty="0" err="1" smtClean="0">
                <a:solidFill>
                  <a:srgbClr val="1B8353"/>
                </a:solidFill>
                <a:latin typeface="Arial"/>
                <a:cs typeface="Arial"/>
              </a:rPr>
              <a:t>Creagan</a:t>
            </a:r>
            <a:r>
              <a:rPr lang="en-US" dirty="0" smtClean="0">
                <a:solidFill>
                  <a:srgbClr val="1B8353"/>
                </a:solidFill>
                <a:latin typeface="Arial"/>
                <a:cs typeface="Arial"/>
              </a:rPr>
              <a:t>, Dean A. </a:t>
            </a:r>
            <a:r>
              <a:rPr lang="en-US" dirty="0" err="1" smtClean="0">
                <a:solidFill>
                  <a:srgbClr val="1B8353"/>
                </a:solidFill>
                <a:latin typeface="Arial"/>
                <a:cs typeface="Arial"/>
              </a:rPr>
              <a:t>Croshaw</a:t>
            </a:r>
            <a:r>
              <a:rPr lang="en-US" dirty="0" smtClean="0">
                <a:solidFill>
                  <a:srgbClr val="1B8353"/>
                </a:solidFill>
                <a:latin typeface="Arial"/>
                <a:cs typeface="Arial"/>
              </a:rPr>
              <a:t>, Randall E. Cross, Nora E. Demers, Chad Evers</a:t>
            </a:r>
            <a:r>
              <a:rPr lang="en-US" b="1" dirty="0" smtClean="0">
                <a:solidFill>
                  <a:srgbClr val="1B8353"/>
                </a:solidFill>
                <a:latin typeface="Arial"/>
                <a:cs typeface="Arial"/>
              </a:rPr>
              <a:t>, Laura Frost</a:t>
            </a:r>
            <a:r>
              <a:rPr lang="en-US" dirty="0" smtClean="0">
                <a:solidFill>
                  <a:srgbClr val="1B8353"/>
                </a:solidFill>
                <a:latin typeface="Arial"/>
                <a:cs typeface="Arial"/>
              </a:rPr>
              <a:t>, Anna Goebel, Charles W. Gunnels IV, </a:t>
            </a:r>
            <a:r>
              <a:rPr lang="en-US" b="1" dirty="0" smtClean="0">
                <a:solidFill>
                  <a:srgbClr val="1B8353"/>
                </a:solidFill>
                <a:latin typeface="Arial"/>
                <a:cs typeface="Arial"/>
              </a:rPr>
              <a:t>John Herman</a:t>
            </a:r>
            <a:r>
              <a:rPr lang="en-US" dirty="0" smtClean="0">
                <a:solidFill>
                  <a:srgbClr val="1B8353"/>
                </a:solidFill>
                <a:latin typeface="Arial"/>
                <a:cs typeface="Arial"/>
              </a:rPr>
              <a:t>, Rhonda </a:t>
            </a:r>
            <a:r>
              <a:rPr lang="en-US" dirty="0" err="1" smtClean="0">
                <a:solidFill>
                  <a:srgbClr val="1B8353"/>
                </a:solidFill>
                <a:latin typeface="Arial"/>
                <a:cs typeface="Arial"/>
              </a:rPr>
              <a:t>Holtzclaw</a:t>
            </a:r>
            <a:r>
              <a:rPr lang="en-US" dirty="0" smtClean="0">
                <a:solidFill>
                  <a:srgbClr val="1B8353"/>
                </a:solidFill>
                <a:latin typeface="Arial"/>
                <a:cs typeface="Arial"/>
              </a:rPr>
              <a:t>, Joseph </a:t>
            </a:r>
            <a:r>
              <a:rPr lang="en-US" dirty="0" err="1" smtClean="0">
                <a:solidFill>
                  <a:srgbClr val="1B8353"/>
                </a:solidFill>
                <a:latin typeface="Arial"/>
                <a:cs typeface="Arial"/>
              </a:rPr>
              <a:t>Kakareka</a:t>
            </a:r>
            <a:r>
              <a:rPr lang="en-US" dirty="0" smtClean="0">
                <a:solidFill>
                  <a:srgbClr val="1B8353"/>
                </a:solidFill>
                <a:latin typeface="Arial"/>
                <a:cs typeface="Arial"/>
              </a:rPr>
              <a:t>, </a:t>
            </a:r>
            <a:r>
              <a:rPr lang="en-US" b="1" dirty="0" smtClean="0">
                <a:solidFill>
                  <a:srgbClr val="1B8353"/>
                </a:solidFill>
                <a:latin typeface="Arial"/>
                <a:cs typeface="Arial"/>
              </a:rPr>
              <a:t>Simeon </a:t>
            </a:r>
            <a:r>
              <a:rPr lang="en-US" b="1" dirty="0" err="1" smtClean="0">
                <a:solidFill>
                  <a:srgbClr val="1B8353"/>
                </a:solidFill>
                <a:latin typeface="Arial"/>
                <a:cs typeface="Arial"/>
              </a:rPr>
              <a:t>Komisar</a:t>
            </a:r>
            <a:r>
              <a:rPr lang="en-US" dirty="0" smtClean="0">
                <a:solidFill>
                  <a:srgbClr val="1B8353"/>
                </a:solidFill>
                <a:latin typeface="Arial"/>
                <a:cs typeface="Arial"/>
              </a:rPr>
              <a:t>, </a:t>
            </a:r>
            <a:r>
              <a:rPr lang="en-US" b="1" dirty="0" smtClean="0">
                <a:solidFill>
                  <a:srgbClr val="1B8353"/>
                </a:solidFill>
                <a:latin typeface="Arial"/>
                <a:cs typeface="Arial"/>
              </a:rPr>
              <a:t>Kara </a:t>
            </a:r>
            <a:r>
              <a:rPr lang="en-US" b="1" dirty="0" err="1" smtClean="0">
                <a:solidFill>
                  <a:srgbClr val="1B8353"/>
                </a:solidFill>
                <a:latin typeface="Arial"/>
                <a:cs typeface="Arial"/>
              </a:rPr>
              <a:t>Lefevre</a:t>
            </a:r>
            <a:r>
              <a:rPr lang="en-US" b="1" dirty="0" smtClean="0">
                <a:solidFill>
                  <a:srgbClr val="1B8353"/>
                </a:solidFill>
                <a:latin typeface="Arial"/>
                <a:cs typeface="Arial"/>
              </a:rPr>
              <a:t>, Katie Leone, James H. MacDonald</a:t>
            </a:r>
            <a:r>
              <a:rPr lang="en-US" dirty="0" smtClean="0">
                <a:solidFill>
                  <a:srgbClr val="1B8353"/>
                </a:solidFill>
                <a:latin typeface="Arial"/>
                <a:cs typeface="Arial"/>
              </a:rPr>
              <a:t>, Vikki McConnell, </a:t>
            </a:r>
            <a:r>
              <a:rPr lang="en-US" b="1" dirty="0" smtClean="0">
                <a:solidFill>
                  <a:srgbClr val="1B8353"/>
                </a:solidFill>
                <a:latin typeface="Arial"/>
                <a:cs typeface="Arial"/>
              </a:rPr>
              <a:t>Jessica Phillips</a:t>
            </a:r>
            <a:r>
              <a:rPr lang="en-US" dirty="0" smtClean="0">
                <a:solidFill>
                  <a:srgbClr val="1B8353"/>
                </a:solidFill>
                <a:latin typeface="Arial"/>
                <a:cs typeface="Arial"/>
              </a:rPr>
              <a:t>, Ricky </a:t>
            </a:r>
            <a:r>
              <a:rPr lang="en-US" dirty="0" err="1" smtClean="0">
                <a:solidFill>
                  <a:srgbClr val="1B8353"/>
                </a:solidFill>
                <a:latin typeface="Arial"/>
                <a:cs typeface="Arial"/>
              </a:rPr>
              <a:t>Pires</a:t>
            </a:r>
            <a:r>
              <a:rPr lang="en-US" dirty="0" smtClean="0">
                <a:solidFill>
                  <a:srgbClr val="1B8353"/>
                </a:solidFill>
                <a:latin typeface="Arial"/>
                <a:cs typeface="Arial"/>
              </a:rPr>
              <a:t>, Mike </a:t>
            </a:r>
            <a:r>
              <a:rPr lang="en-US" dirty="0" err="1" smtClean="0">
                <a:solidFill>
                  <a:srgbClr val="1B8353"/>
                </a:solidFill>
                <a:latin typeface="Arial"/>
                <a:cs typeface="Arial"/>
              </a:rPr>
              <a:t>Savarese</a:t>
            </a:r>
            <a:r>
              <a:rPr lang="en-US" dirty="0" smtClean="0">
                <a:solidFill>
                  <a:srgbClr val="1B8353"/>
                </a:solidFill>
                <a:latin typeface="Arial"/>
                <a:cs typeface="Arial"/>
              </a:rPr>
              <a:t>, Heather </a:t>
            </a:r>
            <a:r>
              <a:rPr lang="en-US" dirty="0" err="1" smtClean="0">
                <a:solidFill>
                  <a:srgbClr val="1B8353"/>
                </a:solidFill>
                <a:latin typeface="Arial"/>
                <a:cs typeface="Arial"/>
              </a:rPr>
              <a:t>Skala</a:t>
            </a:r>
            <a:r>
              <a:rPr lang="en-US" dirty="0" smtClean="0">
                <a:solidFill>
                  <a:srgbClr val="1B8353"/>
                </a:solidFill>
                <a:latin typeface="Arial"/>
                <a:cs typeface="Arial"/>
              </a:rPr>
              <a:t>-Acosta, Brenda Thomas, </a:t>
            </a:r>
            <a:r>
              <a:rPr lang="en-US" b="1" dirty="0" smtClean="0">
                <a:solidFill>
                  <a:srgbClr val="1B8353"/>
                </a:solidFill>
                <a:latin typeface="Arial"/>
                <a:cs typeface="Arial"/>
              </a:rPr>
              <a:t>Serge Thomas</a:t>
            </a:r>
            <a:r>
              <a:rPr lang="en-US" dirty="0" smtClean="0">
                <a:solidFill>
                  <a:srgbClr val="1B8353"/>
                </a:solidFill>
                <a:latin typeface="Arial"/>
                <a:cs typeface="Arial"/>
              </a:rPr>
              <a:t>, S. Greg </a:t>
            </a:r>
            <a:r>
              <a:rPr lang="en-US" dirty="0" err="1" smtClean="0">
                <a:solidFill>
                  <a:srgbClr val="1B8353"/>
                </a:solidFill>
                <a:latin typeface="Arial"/>
                <a:cs typeface="Arial"/>
              </a:rPr>
              <a:t>Tolley</a:t>
            </a:r>
            <a:r>
              <a:rPr lang="en-US" dirty="0" smtClean="0">
                <a:solidFill>
                  <a:srgbClr val="1B8353"/>
                </a:solidFill>
                <a:latin typeface="Arial"/>
                <a:cs typeface="Arial"/>
              </a:rPr>
              <a:t>, </a:t>
            </a:r>
            <a:r>
              <a:rPr lang="en-US" dirty="0" err="1" smtClean="0">
                <a:solidFill>
                  <a:srgbClr val="1B8353"/>
                </a:solidFill>
                <a:latin typeface="Arial"/>
                <a:cs typeface="Arial"/>
              </a:rPr>
              <a:t>Haruka</a:t>
            </a:r>
            <a:r>
              <a:rPr lang="en-US" dirty="0" smtClean="0">
                <a:solidFill>
                  <a:srgbClr val="1B8353"/>
                </a:solidFill>
                <a:latin typeface="Arial"/>
                <a:cs typeface="Arial"/>
              </a:rPr>
              <a:t> Urakawa, Hidetoshi Urakawa, </a:t>
            </a:r>
            <a:r>
              <a:rPr lang="en-US" b="1" dirty="0" smtClean="0">
                <a:solidFill>
                  <a:srgbClr val="1B8353"/>
                </a:solidFill>
                <a:latin typeface="Arial"/>
                <a:cs typeface="Arial"/>
              </a:rPr>
              <a:t>&amp; Mary </a:t>
            </a:r>
            <a:r>
              <a:rPr lang="en-US" b="1" dirty="0" err="1" smtClean="0">
                <a:solidFill>
                  <a:srgbClr val="1B8353"/>
                </a:solidFill>
                <a:latin typeface="Arial"/>
                <a:cs typeface="Arial"/>
              </a:rPr>
              <a:t>Voytek</a:t>
            </a:r>
            <a:endParaRPr lang="en-US" b="1" dirty="0" smtClean="0">
              <a:solidFill>
                <a:srgbClr val="1B8353"/>
              </a:solidFill>
              <a:latin typeface="Arial"/>
              <a:cs typeface="Arial"/>
            </a:endParaRPr>
          </a:p>
        </p:txBody>
      </p:sp>
    </p:spTree>
    <p:extLst>
      <p:ext uri="{BB962C8B-B14F-4D97-AF65-F5344CB8AC3E}">
        <p14:creationId xmlns:p14="http://schemas.microsoft.com/office/powerpoint/2010/main" val="3951875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7122" y="199876"/>
            <a:ext cx="9114670" cy="523220"/>
          </a:xfrm>
          <a:prstGeom prst="rect">
            <a:avLst/>
          </a:prstGeom>
          <a:noFill/>
        </p:spPr>
        <p:txBody>
          <a:bodyPr wrap="none" rtlCol="0">
            <a:spAutoFit/>
          </a:bodyPr>
          <a:lstStyle/>
          <a:p>
            <a:r>
              <a:rPr lang="en-US" sz="2800" b="1" dirty="0" smtClean="0"/>
              <a:t> Students on the Value of Using our Campus as a Classroom:</a:t>
            </a:r>
            <a:endParaRPr lang="en-US" sz="2800" b="1" dirty="0"/>
          </a:p>
        </p:txBody>
      </p:sp>
      <p:sp>
        <p:nvSpPr>
          <p:cNvPr id="4" name="Rectangle 3"/>
          <p:cNvSpPr/>
          <p:nvPr/>
        </p:nvSpPr>
        <p:spPr>
          <a:xfrm>
            <a:off x="995982" y="1985428"/>
            <a:ext cx="7064907" cy="230832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endParaRPr lang="en-US" sz="2400" dirty="0" smtClean="0"/>
          </a:p>
          <a:p>
            <a:r>
              <a:rPr lang="en-US" sz="2400" dirty="0" smtClean="0"/>
              <a:t>“We </a:t>
            </a:r>
            <a:r>
              <a:rPr lang="en-US" sz="2400" dirty="0"/>
              <a:t>are very fortunate to go to a university that has endless research possibilities. That being said our school can provide students with a wide </a:t>
            </a:r>
            <a:r>
              <a:rPr lang="en-US" sz="2400" b="1" dirty="0"/>
              <a:t>variety of research experiences</a:t>
            </a:r>
            <a:r>
              <a:rPr lang="en-US" sz="2400" dirty="0" smtClean="0"/>
              <a:t>.”</a:t>
            </a:r>
          </a:p>
          <a:p>
            <a:endParaRPr lang="en-US" sz="2400" dirty="0"/>
          </a:p>
        </p:txBody>
      </p:sp>
      <p:sp>
        <p:nvSpPr>
          <p:cNvPr id="5" name="Rectangle 4"/>
          <p:cNvSpPr/>
          <p:nvPr/>
        </p:nvSpPr>
        <p:spPr>
          <a:xfrm>
            <a:off x="995982" y="2618321"/>
            <a:ext cx="7064907" cy="230832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endParaRPr lang="en-US" sz="2400" dirty="0" smtClean="0"/>
          </a:p>
          <a:p>
            <a:r>
              <a:rPr lang="en-US" sz="2400" dirty="0" smtClean="0"/>
              <a:t>“</a:t>
            </a:r>
            <a:r>
              <a:rPr lang="is-IS" sz="2400" dirty="0"/>
              <a:t>…</a:t>
            </a:r>
            <a:r>
              <a:rPr lang="en-US" sz="2400" dirty="0"/>
              <a:t>because </a:t>
            </a:r>
            <a:r>
              <a:rPr lang="en-US" sz="2400" b="1" dirty="0"/>
              <a:t>FGCU has a wide diversity of Florida habitats </a:t>
            </a:r>
            <a:r>
              <a:rPr lang="en-US" sz="2400" dirty="0"/>
              <a:t>to study from. This diversity of environments can provide a plethora of </a:t>
            </a:r>
            <a:r>
              <a:rPr lang="en-US" sz="2400" b="1" dirty="0"/>
              <a:t>interesting and informative experiments </a:t>
            </a:r>
            <a:r>
              <a:rPr lang="en-US" sz="2400" dirty="0"/>
              <a:t>for the class to do</a:t>
            </a:r>
            <a:r>
              <a:rPr lang="en-US" sz="2400" dirty="0" smtClean="0"/>
              <a:t>.”</a:t>
            </a:r>
          </a:p>
          <a:p>
            <a:endParaRPr lang="en-US" sz="2400" dirty="0"/>
          </a:p>
        </p:txBody>
      </p:sp>
      <p:sp>
        <p:nvSpPr>
          <p:cNvPr id="7" name="Rectangle 6"/>
          <p:cNvSpPr/>
          <p:nvPr/>
        </p:nvSpPr>
        <p:spPr>
          <a:xfrm>
            <a:off x="995982" y="1510325"/>
            <a:ext cx="7064907" cy="3416320"/>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endParaRPr lang="en-US" sz="2400" dirty="0" smtClean="0"/>
          </a:p>
          <a:p>
            <a:r>
              <a:rPr lang="en-US" sz="2400" dirty="0"/>
              <a:t>“Doing research on campus is not only enjoyable but also gives </a:t>
            </a:r>
            <a:r>
              <a:rPr lang="en-US" sz="2400" b="1" dirty="0"/>
              <a:t>insight into my career activities</a:t>
            </a:r>
            <a:r>
              <a:rPr lang="en-US" sz="2400" dirty="0"/>
              <a:t>. It teaches me </a:t>
            </a:r>
            <a:r>
              <a:rPr lang="en-US" sz="2400" b="1" dirty="0"/>
              <a:t>how to conduct research in a professional way</a:t>
            </a:r>
            <a:r>
              <a:rPr lang="en-US" sz="2400" dirty="0"/>
              <a:t>. I learn from my classmates and my classmates learn from me as well. Collectively research on campus provides a full circle learning experience and </a:t>
            </a:r>
            <a:r>
              <a:rPr lang="en-US" sz="2400" b="1" dirty="0"/>
              <a:t>helps equip me with the tools </a:t>
            </a:r>
            <a:r>
              <a:rPr lang="en-US" sz="2400" dirty="0"/>
              <a:t>I need to pursue my goals</a:t>
            </a:r>
            <a:r>
              <a:rPr lang="en-US" sz="2400" dirty="0" smtClean="0"/>
              <a:t>.”</a:t>
            </a:r>
          </a:p>
          <a:p>
            <a:endParaRPr lang="en-US" sz="2400" dirty="0"/>
          </a:p>
        </p:txBody>
      </p:sp>
      <p:sp>
        <p:nvSpPr>
          <p:cNvPr id="8" name="Rectangle 7"/>
          <p:cNvSpPr/>
          <p:nvPr/>
        </p:nvSpPr>
        <p:spPr>
          <a:xfrm>
            <a:off x="951841" y="1498988"/>
            <a:ext cx="7064907" cy="1569660"/>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endParaRPr lang="en-US" sz="2400" dirty="0" smtClean="0"/>
          </a:p>
          <a:p>
            <a:r>
              <a:rPr lang="en-US" sz="2400" dirty="0" smtClean="0"/>
              <a:t>“</a:t>
            </a:r>
            <a:r>
              <a:rPr lang="is-IS" sz="2400" dirty="0"/>
              <a:t>…</a:t>
            </a:r>
            <a:r>
              <a:rPr lang="en-US" sz="2400" dirty="0"/>
              <a:t> it's right next to your classroom where you can </a:t>
            </a:r>
            <a:r>
              <a:rPr lang="en-US" sz="2400" b="1" dirty="0"/>
              <a:t>apply the concepts </a:t>
            </a:r>
            <a:r>
              <a:rPr lang="en-US" sz="2400" dirty="0"/>
              <a:t>learned in a classroom setting. </a:t>
            </a:r>
            <a:r>
              <a:rPr lang="en-US" sz="2400" dirty="0" smtClean="0"/>
              <a:t>”</a:t>
            </a:r>
          </a:p>
          <a:p>
            <a:endParaRPr lang="en-US" sz="2400" dirty="0"/>
          </a:p>
        </p:txBody>
      </p:sp>
      <p:sp>
        <p:nvSpPr>
          <p:cNvPr id="9" name="Rectangle 8"/>
          <p:cNvSpPr/>
          <p:nvPr/>
        </p:nvSpPr>
        <p:spPr>
          <a:xfrm>
            <a:off x="951841" y="1985428"/>
            <a:ext cx="7064907" cy="2677656"/>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endParaRPr lang="en-US" sz="2400" dirty="0" smtClean="0"/>
          </a:p>
          <a:p>
            <a:r>
              <a:rPr lang="en-US" sz="2400" dirty="0" smtClean="0"/>
              <a:t>“FGCU's campus is a </a:t>
            </a:r>
            <a:r>
              <a:rPr lang="en-US" sz="2400" b="1" dirty="0" smtClean="0"/>
              <a:t>living learning laboratory</a:t>
            </a:r>
            <a:r>
              <a:rPr lang="en-US" sz="2400" dirty="0" smtClean="0"/>
              <a:t>...this means that it was built to be used as a laboratory and it was built to be the object of research inquiries. The experience of using FGCU’s campus as the object of research is very </a:t>
            </a:r>
            <a:r>
              <a:rPr lang="en-US" sz="2400" b="1" dirty="0" smtClean="0"/>
              <a:t>enjoyable</a:t>
            </a:r>
            <a:r>
              <a:rPr lang="is-IS" sz="2400" dirty="0" smtClean="0"/>
              <a:t>….”</a:t>
            </a:r>
          </a:p>
          <a:p>
            <a:endParaRPr lang="en-US" sz="2400" dirty="0" smtClean="0"/>
          </a:p>
        </p:txBody>
      </p:sp>
      <p:sp>
        <p:nvSpPr>
          <p:cNvPr id="10" name="Rectangle 9"/>
          <p:cNvSpPr/>
          <p:nvPr/>
        </p:nvSpPr>
        <p:spPr>
          <a:xfrm>
            <a:off x="951841" y="2321096"/>
            <a:ext cx="7064907" cy="1938992"/>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endParaRPr lang="en-US" sz="2400" dirty="0" smtClean="0"/>
          </a:p>
          <a:p>
            <a:r>
              <a:rPr lang="en-US" sz="2400" dirty="0" smtClean="0"/>
              <a:t>“</a:t>
            </a:r>
            <a:r>
              <a:rPr lang="is-IS" sz="2400" dirty="0"/>
              <a:t>….</a:t>
            </a:r>
            <a:r>
              <a:rPr lang="en-US" sz="2400" dirty="0"/>
              <a:t> it demonstrates what conditions you will potentially be working under in the future and gives you </a:t>
            </a:r>
            <a:r>
              <a:rPr lang="en-US" sz="2400" b="1" dirty="0"/>
              <a:t>experience</a:t>
            </a:r>
            <a:r>
              <a:rPr lang="en-US" sz="2400" dirty="0" smtClean="0"/>
              <a:t>.”</a:t>
            </a:r>
            <a:endParaRPr lang="en-US" sz="2400" dirty="0"/>
          </a:p>
          <a:p>
            <a:r>
              <a:rPr lang="en-US" sz="2400" dirty="0"/>
              <a:t>  </a:t>
            </a:r>
          </a:p>
        </p:txBody>
      </p:sp>
    </p:spTree>
    <p:extLst>
      <p:ext uri="{BB962C8B-B14F-4D97-AF65-F5344CB8AC3E}">
        <p14:creationId xmlns:p14="http://schemas.microsoft.com/office/powerpoint/2010/main" val="2001962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par>
                          <p:cTn id="7" fill="hold">
                            <p:stCondLst>
                              <p:cond delay="10"/>
                            </p:stCondLst>
                            <p:childTnLst>
                              <p:par>
                                <p:cTn id="8" presetID="1" presetClass="exit" presetSubtype="0" fill="hold" grpId="1" nodeType="afterEffect">
                                  <p:stCondLst>
                                    <p:cond delay="10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001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10"/>
                            </p:stCondLst>
                            <p:childTnLst>
                              <p:par>
                                <p:cTn id="14" presetID="1" presetClass="exit" presetSubtype="0" fill="hold" grpId="1" nodeType="afterEffect">
                                  <p:stCondLst>
                                    <p:cond delay="10000"/>
                                  </p:stCondLst>
                                  <p:childTnLst>
                                    <p:set>
                                      <p:cBhvr>
                                        <p:cTn id="15" dur="1" fill="hold">
                                          <p:stCondLst>
                                            <p:cond delay="0"/>
                                          </p:stCondLst>
                                        </p:cTn>
                                        <p:tgtEl>
                                          <p:spTgt spid="5"/>
                                        </p:tgtEl>
                                        <p:attrNameLst>
                                          <p:attrName>style.visibility</p:attrName>
                                        </p:attrNameLst>
                                      </p:cBhvr>
                                      <p:to>
                                        <p:strVal val="hidden"/>
                                      </p:to>
                                    </p:set>
                                  </p:childTnLst>
                                </p:cTn>
                              </p:par>
                            </p:childTnLst>
                          </p:cTn>
                        </p:par>
                        <p:par>
                          <p:cTn id="16" fill="hold">
                            <p:stCondLst>
                              <p:cond delay="2001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20010"/>
                            </p:stCondLst>
                            <p:childTnLst>
                              <p:par>
                                <p:cTn id="20" presetID="1" presetClass="exit" presetSubtype="0" fill="hold" grpId="1" nodeType="afterEffect">
                                  <p:stCondLst>
                                    <p:cond delay="10000"/>
                                  </p:stCondLst>
                                  <p:childTnLst>
                                    <p:set>
                                      <p:cBhvr>
                                        <p:cTn id="21" dur="1" fill="hold">
                                          <p:stCondLst>
                                            <p:cond delay="0"/>
                                          </p:stCondLst>
                                        </p:cTn>
                                        <p:tgtEl>
                                          <p:spTgt spid="8"/>
                                        </p:tgtEl>
                                        <p:attrNameLst>
                                          <p:attrName>style.visibility</p:attrName>
                                        </p:attrNameLst>
                                      </p:cBhvr>
                                      <p:to>
                                        <p:strVal val="hidden"/>
                                      </p:to>
                                    </p:set>
                                  </p:childTnLst>
                                </p:cTn>
                              </p:par>
                            </p:childTnLst>
                          </p:cTn>
                        </p:par>
                        <p:par>
                          <p:cTn id="22" fill="hold">
                            <p:stCondLst>
                              <p:cond delay="30010"/>
                            </p:stCondLst>
                            <p:childTnLst>
                              <p:par>
                                <p:cTn id="23" presetID="1"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30010"/>
                            </p:stCondLst>
                            <p:childTnLst>
                              <p:par>
                                <p:cTn id="26" presetID="1" presetClass="exit" presetSubtype="0" fill="hold" grpId="1" nodeType="afterEffect">
                                  <p:stCondLst>
                                    <p:cond delay="10000"/>
                                  </p:stCondLst>
                                  <p:childTnLst>
                                    <p:set>
                                      <p:cBhvr>
                                        <p:cTn id="27" dur="1" fill="hold">
                                          <p:stCondLst>
                                            <p:cond delay="0"/>
                                          </p:stCondLst>
                                        </p:cTn>
                                        <p:tgtEl>
                                          <p:spTgt spid="9"/>
                                        </p:tgtEl>
                                        <p:attrNameLst>
                                          <p:attrName>style.visibility</p:attrName>
                                        </p:attrNameLst>
                                      </p:cBhvr>
                                      <p:to>
                                        <p:strVal val="hidden"/>
                                      </p:to>
                                    </p:set>
                                  </p:childTnLst>
                                </p:cTn>
                              </p:par>
                            </p:childTnLst>
                          </p:cTn>
                        </p:par>
                        <p:par>
                          <p:cTn id="28" fill="hold">
                            <p:stCondLst>
                              <p:cond delay="40010"/>
                            </p:stCondLst>
                            <p:childTnLst>
                              <p:par>
                                <p:cTn id="29" presetID="1"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40010"/>
                            </p:stCondLst>
                            <p:childTnLst>
                              <p:par>
                                <p:cTn id="32" presetID="1" presetClass="exit" presetSubtype="0" fill="hold" grpId="1" nodeType="afterEffect">
                                  <p:stCondLst>
                                    <p:cond delay="12000"/>
                                  </p:stCondLst>
                                  <p:childTnLst>
                                    <p:set>
                                      <p:cBhvr>
                                        <p:cTn id="33" dur="1" fill="hold">
                                          <p:stCondLst>
                                            <p:cond delay="0"/>
                                          </p:stCondLst>
                                        </p:cTn>
                                        <p:tgtEl>
                                          <p:spTgt spid="10"/>
                                        </p:tgtEl>
                                        <p:attrNameLst>
                                          <p:attrName>style.visibility</p:attrName>
                                        </p:attrNameLst>
                                      </p:cBhvr>
                                      <p:to>
                                        <p:strVal val="hidden"/>
                                      </p:to>
                                    </p:set>
                                  </p:childTnLst>
                                </p:cTn>
                              </p:par>
                            </p:childTnLst>
                          </p:cTn>
                        </p:par>
                        <p:par>
                          <p:cTn id="34" fill="hold">
                            <p:stCondLst>
                              <p:cond delay="52010"/>
                            </p:stCondLst>
                            <p:childTnLst>
                              <p:par>
                                <p:cTn id="35" presetID="1"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8" grpId="0" animBg="1"/>
      <p:bldP spid="8" grpId="1" animBg="1"/>
      <p:bldP spid="9" grpId="0" animBg="1"/>
      <p:bldP spid="9" grpId="1"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1934" y="184935"/>
            <a:ext cx="7838955" cy="461665"/>
          </a:xfrm>
          <a:prstGeom prst="rect">
            <a:avLst/>
          </a:prstGeom>
          <a:noFill/>
        </p:spPr>
        <p:txBody>
          <a:bodyPr wrap="none" rtlCol="0">
            <a:spAutoFit/>
          </a:bodyPr>
          <a:lstStyle/>
          <a:p>
            <a:r>
              <a:rPr lang="en-US" sz="2400" b="1" dirty="0" smtClean="0"/>
              <a:t> Students on the Value of Using our Campus as a Classroom:</a:t>
            </a:r>
            <a:endParaRPr lang="en-US" sz="2400" b="1" dirty="0"/>
          </a:p>
        </p:txBody>
      </p:sp>
      <p:sp>
        <p:nvSpPr>
          <p:cNvPr id="6" name="Rectangle 5"/>
          <p:cNvSpPr/>
          <p:nvPr/>
        </p:nvSpPr>
        <p:spPr>
          <a:xfrm>
            <a:off x="0" y="590717"/>
            <a:ext cx="9144000" cy="5909311"/>
          </a:xfrm>
          <a:prstGeom prst="rect">
            <a:avLst/>
          </a:prstGeom>
        </p:spPr>
        <p:txBody>
          <a:bodyPr wrap="square">
            <a:spAutoFit/>
          </a:bodyPr>
          <a:lstStyle/>
          <a:p>
            <a:r>
              <a:rPr lang="en-US" dirty="0" smtClean="0"/>
              <a:t>We are very fortunate to go to a university that has endless research possibilities. That being said our school can provide students with a wide </a:t>
            </a:r>
            <a:r>
              <a:rPr lang="en-US" b="1" dirty="0" smtClean="0"/>
              <a:t>variety of research experiences</a:t>
            </a:r>
            <a:r>
              <a:rPr lang="en-US" dirty="0" smtClean="0"/>
              <a:t>.</a:t>
            </a:r>
          </a:p>
          <a:p>
            <a:endParaRPr lang="en-US" dirty="0" smtClean="0"/>
          </a:p>
          <a:p>
            <a:r>
              <a:rPr lang="en-US" dirty="0" smtClean="0"/>
              <a:t>FGCU's campus is a </a:t>
            </a:r>
            <a:r>
              <a:rPr lang="en-US" b="1" dirty="0" smtClean="0"/>
              <a:t>living learning laboratory</a:t>
            </a:r>
            <a:r>
              <a:rPr lang="en-US" dirty="0" smtClean="0"/>
              <a:t>...this means that it was built to be used as a laboratory and it was built to be the object of research inquiries. The experience of using FGCU’s campus as the object of research is very </a:t>
            </a:r>
            <a:r>
              <a:rPr lang="en-US" b="1" dirty="0" smtClean="0"/>
              <a:t>enjoyable</a:t>
            </a:r>
            <a:r>
              <a:rPr lang="is-IS" dirty="0" smtClean="0"/>
              <a:t>….</a:t>
            </a:r>
          </a:p>
          <a:p>
            <a:endParaRPr lang="en-US" dirty="0" smtClean="0"/>
          </a:p>
          <a:p>
            <a:r>
              <a:rPr lang="is-IS" dirty="0" smtClean="0"/>
              <a:t>….</a:t>
            </a:r>
            <a:r>
              <a:rPr lang="en-US" dirty="0" smtClean="0"/>
              <a:t> it demonstrates what conditions you will potentially be working under in the future and gives you </a:t>
            </a:r>
            <a:r>
              <a:rPr lang="en-US" b="1" dirty="0" smtClean="0"/>
              <a:t>experience</a:t>
            </a:r>
            <a:r>
              <a:rPr lang="en-US" dirty="0" smtClean="0"/>
              <a:t>.</a:t>
            </a:r>
          </a:p>
          <a:p>
            <a:r>
              <a:rPr lang="en-US" dirty="0" smtClean="0"/>
              <a:t>  </a:t>
            </a:r>
          </a:p>
          <a:p>
            <a:r>
              <a:rPr lang="is-IS" dirty="0" smtClean="0"/>
              <a:t>…</a:t>
            </a:r>
            <a:r>
              <a:rPr lang="en-US" dirty="0" smtClean="0"/>
              <a:t>because </a:t>
            </a:r>
            <a:r>
              <a:rPr lang="en-US" b="1" dirty="0" smtClean="0"/>
              <a:t>FGCU has a wide diversity of Florida habitats </a:t>
            </a:r>
            <a:r>
              <a:rPr lang="en-US" dirty="0" smtClean="0"/>
              <a:t>to study from. This diversity of environments can provide a plethora of </a:t>
            </a:r>
            <a:r>
              <a:rPr lang="en-US" b="1" dirty="0" smtClean="0"/>
              <a:t>interesting and informative experiments </a:t>
            </a:r>
            <a:r>
              <a:rPr lang="en-US" dirty="0" smtClean="0"/>
              <a:t>for the class to do.</a:t>
            </a:r>
          </a:p>
          <a:p>
            <a:endParaRPr lang="en-US" dirty="0" smtClean="0"/>
          </a:p>
          <a:p>
            <a:r>
              <a:rPr lang="en-US" dirty="0" smtClean="0"/>
              <a:t>Doing research on campus is not only enjoyable but also gives </a:t>
            </a:r>
            <a:r>
              <a:rPr lang="en-US" b="1" dirty="0" smtClean="0"/>
              <a:t>insight into my career activities</a:t>
            </a:r>
            <a:r>
              <a:rPr lang="en-US" dirty="0" smtClean="0"/>
              <a:t>. It teaches me </a:t>
            </a:r>
            <a:r>
              <a:rPr lang="en-US" b="1" dirty="0" smtClean="0"/>
              <a:t>how to conduct research in a professional way</a:t>
            </a:r>
            <a:r>
              <a:rPr lang="en-US" dirty="0" smtClean="0"/>
              <a:t>. I learn from my classmates and my classmates learn from me as well. Collectively research on campus provides a full circle learning experience and </a:t>
            </a:r>
            <a:r>
              <a:rPr lang="en-US" b="1" dirty="0" smtClean="0"/>
              <a:t>helps equip me with the tools </a:t>
            </a:r>
            <a:r>
              <a:rPr lang="en-US" dirty="0" smtClean="0"/>
              <a:t>I need to pursue my goals.</a:t>
            </a:r>
          </a:p>
          <a:p>
            <a:endParaRPr lang="is-IS" dirty="0" smtClean="0"/>
          </a:p>
          <a:p>
            <a:r>
              <a:rPr lang="is-IS" dirty="0" smtClean="0"/>
              <a:t>…</a:t>
            </a:r>
            <a:r>
              <a:rPr lang="en-US" dirty="0" smtClean="0"/>
              <a:t> it's right next to your classroom where you can </a:t>
            </a:r>
            <a:r>
              <a:rPr lang="en-US" b="1" dirty="0" smtClean="0"/>
              <a:t>apply the concepts </a:t>
            </a:r>
            <a:r>
              <a:rPr lang="en-US" dirty="0" smtClean="0"/>
              <a:t>learned in a classroom setting.  </a:t>
            </a:r>
            <a:endParaRPr lang="en-US" dirty="0"/>
          </a:p>
        </p:txBody>
      </p:sp>
    </p:spTree>
    <p:extLst>
      <p:ext uri="{BB962C8B-B14F-4D97-AF65-F5344CB8AC3E}">
        <p14:creationId xmlns:p14="http://schemas.microsoft.com/office/powerpoint/2010/main" val="17004451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7544" y="1828800"/>
            <a:ext cx="3802744" cy="1866528"/>
          </a:xfrm>
        </p:spPr>
        <p:txBody>
          <a:bodyPr>
            <a:normAutofit/>
          </a:bodyPr>
          <a:lstStyle/>
          <a:p>
            <a:r>
              <a:rPr lang="en-US" sz="3200" dirty="0" smtClean="0"/>
              <a:t>Girls in Engineering, Math, and Science (GEMS)</a:t>
            </a:r>
            <a:endParaRPr lang="en-US" sz="3200" dirty="0"/>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1" y="1451610"/>
            <a:ext cx="3886033" cy="2590056"/>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544" y="4181181"/>
            <a:ext cx="3729656" cy="248583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6800" y="4194066"/>
            <a:ext cx="3887675" cy="2587734"/>
          </a:xfrm>
          <a:prstGeom prst="rect">
            <a:avLst/>
          </a:prstGeom>
        </p:spPr>
      </p:pic>
      <p:pic>
        <p:nvPicPr>
          <p:cNvPr id="12"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6259" y="7860"/>
            <a:ext cx="8156575"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01216"/>
      </p:ext>
    </p:extLst>
  </p:cSld>
  <p:clrMapOvr>
    <a:masterClrMapping/>
  </p:clrMapOvr>
  <mc:AlternateContent xmlns:mc="http://schemas.openxmlformats.org/markup-compatibility/2006">
    <mc:Choice xmlns:p14="http://schemas.microsoft.com/office/powerpoint/2010/main" Requires="p14">
      <p:transition p14:dur="0" advTm="7000"/>
    </mc:Choice>
    <mc:Fallback>
      <p:transition xmlns:p14="http://schemas.microsoft.com/office/powerpoint/2010/main"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SRO Lee/Charlotte</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151" y="1295399"/>
            <a:ext cx="3974063" cy="2649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5224" y="4572000"/>
            <a:ext cx="4000500" cy="266700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151" y="3947319"/>
            <a:ext cx="3989614" cy="2659743"/>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45224" y="1143000"/>
            <a:ext cx="2286000" cy="3429000"/>
          </a:xfrm>
          <a:prstGeom prst="rect">
            <a:avLst/>
          </a:prstGeom>
        </p:spPr>
      </p:pic>
      <p:pic>
        <p:nvPicPr>
          <p:cNvPr id="9" name="Pictur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00" y="-168048"/>
            <a:ext cx="2099999" cy="1600200"/>
          </a:xfrm>
          <a:prstGeom prst="rect">
            <a:avLst/>
          </a:prstGeom>
        </p:spPr>
      </p:pic>
    </p:spTree>
    <p:extLst>
      <p:ext uri="{BB962C8B-B14F-4D97-AF65-F5344CB8AC3E}">
        <p14:creationId xmlns:p14="http://schemas.microsoft.com/office/powerpoint/2010/main" val="1989624560"/>
      </p:ext>
    </p:extLst>
  </p:cSld>
  <p:clrMapOvr>
    <a:masterClrMapping/>
  </p:clrMapOvr>
  <mc:AlternateContent xmlns:mc="http://schemas.openxmlformats.org/markup-compatibility/2006">
    <mc:Choice xmlns:p14="http://schemas.microsoft.com/office/powerpoint/2010/main" Requires="p14">
      <p:transition p14:dur="0" advTm="7000"/>
    </mc:Choice>
    <mc:Fallback>
      <p:transition xmlns:p14="http://schemas.microsoft.com/office/powerpoint/2010/main"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SRO Collier</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1" y="1219199"/>
            <a:ext cx="3378199" cy="253364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875" y="3857271"/>
            <a:ext cx="3481930" cy="2611448"/>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5800" y="3857271"/>
            <a:ext cx="3395299" cy="254647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607" y="1219200"/>
            <a:ext cx="3378198" cy="2533649"/>
          </a:xfrm>
          <a:prstGeom prst="rect">
            <a:avLst/>
          </a:prstGeom>
        </p:spPr>
      </p:pic>
      <p:pic>
        <p:nvPicPr>
          <p:cNvPr id="12" name="Picture 11"/>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513" y="0"/>
            <a:ext cx="1614714" cy="1230413"/>
          </a:xfrm>
          <a:prstGeom prst="rect">
            <a:avLst/>
          </a:prstGeom>
        </p:spPr>
      </p:pic>
    </p:spTree>
    <p:extLst>
      <p:ext uri="{BB962C8B-B14F-4D97-AF65-F5344CB8AC3E}">
        <p14:creationId xmlns:p14="http://schemas.microsoft.com/office/powerpoint/2010/main" val="205444356"/>
      </p:ext>
    </p:extLst>
  </p:cSld>
  <p:clrMapOvr>
    <a:masterClrMapping/>
  </p:clrMapOvr>
  <mc:AlternateContent xmlns:mc="http://schemas.openxmlformats.org/markup-compatibility/2006">
    <mc:Choice xmlns:p14="http://schemas.microsoft.com/office/powerpoint/2010/main" Requires="p14">
      <p:transition p14:dur="10" advTm="7000"/>
    </mc:Choice>
    <mc:Fallback>
      <p:transition xmlns:p14="http://schemas.microsoft.com/office/powerpoint/2010/main"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094" y="1676400"/>
            <a:ext cx="7969106" cy="4114800"/>
          </a:xfrm>
        </p:spPr>
        <p:txBody>
          <a:bodyPr>
            <a:noAutofit/>
          </a:bodyPr>
          <a:lstStyle/>
          <a:p>
            <a:pPr marL="0" indent="0">
              <a:buNone/>
            </a:pPr>
            <a:r>
              <a:rPr lang="en-US" sz="2400" b="1" dirty="0" smtClean="0"/>
              <a:t>K-12 Outreach</a:t>
            </a:r>
          </a:p>
          <a:p>
            <a:r>
              <a:rPr lang="en-US" sz="2400" b="1" dirty="0" smtClean="0"/>
              <a:t>High School Summer Research Opportunity (SRO)</a:t>
            </a:r>
          </a:p>
          <a:p>
            <a:pPr lvl="1"/>
            <a:r>
              <a:rPr lang="en-US" dirty="0" smtClean="0"/>
              <a:t>Held Summer 2016 AB7 Chemistry labs</a:t>
            </a:r>
            <a:endParaRPr lang="en-US" dirty="0"/>
          </a:p>
          <a:p>
            <a:pPr lvl="2"/>
            <a:r>
              <a:rPr lang="en-US" sz="1800" dirty="0" smtClean="0"/>
              <a:t>Facilitators:  Ju Chou and Greg Boyce, Chemistry, CAS</a:t>
            </a:r>
          </a:p>
          <a:p>
            <a:pPr lvl="2"/>
            <a:r>
              <a:rPr lang="en-US" sz="1800" dirty="0" smtClean="0"/>
              <a:t>Water sampling for Cl</a:t>
            </a:r>
            <a:r>
              <a:rPr lang="en-US" sz="1800" baseline="30000" dirty="0" smtClean="0"/>
              <a:t>-</a:t>
            </a:r>
            <a:r>
              <a:rPr lang="en-US" sz="1800" dirty="0" smtClean="0"/>
              <a:t> content</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698033"/>
            <a:ext cx="3124200" cy="231021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0517" y="3687147"/>
            <a:ext cx="3048000" cy="2286000"/>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713" y="0"/>
            <a:ext cx="8156575"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830156"/>
      </p:ext>
    </p:extLst>
  </p:cSld>
  <p:clrMapOvr>
    <a:masterClrMapping/>
  </p:clrMapOvr>
  <mc:AlternateContent xmlns:mc="http://schemas.openxmlformats.org/markup-compatibility/2006">
    <mc:Choice xmlns:p14="http://schemas.microsoft.com/office/powerpoint/2010/main" Requires="p14">
      <p:transition p14:dur="0" advTm="7000"/>
    </mc:Choice>
    <mc:Fallback>
      <p:transition xmlns:p14="http://schemas.microsoft.com/office/powerpoint/2010/main" advTm="7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094" y="1524000"/>
            <a:ext cx="7969106" cy="3962400"/>
          </a:xfrm>
        </p:spPr>
        <p:txBody>
          <a:bodyPr>
            <a:noAutofit/>
          </a:bodyPr>
          <a:lstStyle/>
          <a:p>
            <a:pPr marL="0" indent="0">
              <a:buNone/>
            </a:pPr>
            <a:r>
              <a:rPr lang="en-US" sz="2400" b="1" dirty="0" err="1"/>
              <a:t>STEM@Work</a:t>
            </a:r>
            <a:r>
              <a:rPr lang="en-US" sz="2400" b="1" dirty="0"/>
              <a:t> </a:t>
            </a:r>
            <a:r>
              <a:rPr lang="en-US" sz="2400" b="1" dirty="0" smtClean="0"/>
              <a:t>- </a:t>
            </a:r>
            <a:r>
              <a:rPr lang="en-US" sz="2400" b="1" i="1" dirty="0" smtClean="0"/>
              <a:t>Forensic Anthropology &amp; WCE</a:t>
            </a:r>
          </a:p>
          <a:p>
            <a:pPr marL="0" indent="0">
              <a:buNone/>
            </a:pPr>
            <a:r>
              <a:rPr lang="en-US" sz="2400" b="1" i="1" dirty="0" smtClean="0"/>
              <a:t>13 Lee County High Schools participate</a:t>
            </a:r>
          </a:p>
          <a:p>
            <a:pPr marL="0" indent="0">
              <a:buNone/>
            </a:pPr>
            <a:r>
              <a:rPr lang="en-US" sz="2400" b="1" i="1" dirty="0" smtClean="0"/>
              <a:t>7 high schools come to campus for activities in FA and Engineering during 2016-2017</a:t>
            </a:r>
            <a:endParaRPr lang="en-US" sz="1600" b="1" i="1" dirty="0"/>
          </a:p>
          <a:p>
            <a:pPr lvl="1"/>
            <a:r>
              <a:rPr lang="en-US" sz="1800" dirty="0" smtClean="0"/>
              <a:t>Foundation for Lee County Public Schools, Lee County High School students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35859"/>
            <a:ext cx="3771900" cy="25146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150198" y="3941410"/>
            <a:ext cx="3244403" cy="2433302"/>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57157" y="4673600"/>
            <a:ext cx="3276600" cy="2184400"/>
          </a:xfrm>
          <a:prstGeom prst="rect">
            <a:avLst/>
          </a:prstGeom>
        </p:spPr>
      </p:pic>
      <p:pic>
        <p:nvPicPr>
          <p:cNvPr id="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6259" y="7860"/>
            <a:ext cx="8156575"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184312"/>
      </p:ext>
    </p:extLst>
  </p:cSld>
  <p:clrMapOvr>
    <a:masterClrMapping/>
  </p:clrMapOvr>
  <mc:AlternateContent xmlns:mc="http://schemas.openxmlformats.org/markup-compatibility/2006">
    <mc:Choice xmlns:p14="http://schemas.microsoft.com/office/powerpoint/2010/main" Requires="p14">
      <p:transition p14:dur="0" advTm="7000"/>
    </mc:Choice>
    <mc:Fallback>
      <p:transition xmlns:p14="http://schemas.microsoft.com/office/powerpoint/2010/main"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err="1" smtClean="0"/>
              <a:t>SunChase</a:t>
            </a:r>
            <a:r>
              <a:rPr lang="en-US" sz="3600" b="1" dirty="0" smtClean="0"/>
              <a:t> - FGCU </a:t>
            </a:r>
            <a:r>
              <a:rPr lang="en-US" sz="3600" b="1" dirty="0"/>
              <a:t>High School Solar Go-Kart </a:t>
            </a:r>
            <a:r>
              <a:rPr lang="en-US" sz="3600" b="1" dirty="0" smtClean="0"/>
              <a:t>Challenge (5</a:t>
            </a:r>
            <a:r>
              <a:rPr lang="en-US" sz="3600" b="1" baseline="30000" dirty="0" smtClean="0"/>
              <a:t>th</a:t>
            </a:r>
            <a:r>
              <a:rPr lang="en-US" sz="3600" b="1" dirty="0" smtClean="0"/>
              <a:t> year this year)</a:t>
            </a:r>
            <a:r>
              <a:rPr lang="en-US" sz="5400" dirty="0"/>
              <a:t/>
            </a:r>
            <a:br>
              <a:rPr lang="en-US" sz="5400" dirty="0"/>
            </a:b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4131944"/>
            <a:ext cx="3200400" cy="2131959"/>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0200" y="4230242"/>
            <a:ext cx="2971800" cy="2226564"/>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1576906"/>
            <a:ext cx="3657600" cy="2422566"/>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3000" y="1674845"/>
            <a:ext cx="3429000" cy="2271156"/>
          </a:xfrm>
          <a:prstGeom prst="rect">
            <a:avLst/>
          </a:prstGeom>
        </p:spPr>
      </p:pic>
      <p:pic>
        <p:nvPicPr>
          <p:cNvPr id="9" name="Content Placeholder 8"/>
          <p:cNvPicPr>
            <a:picLocks noGrp="1" noChangeAspect="1"/>
          </p:cNvPicPr>
          <p:nvPr>
            <p:ph idx="1"/>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657" y="5769033"/>
            <a:ext cx="1429789" cy="1088967"/>
          </a:xfrm>
          <a:prstGeom prst="rect">
            <a:avLst/>
          </a:prstGeom>
        </p:spPr>
      </p:pic>
    </p:spTree>
    <p:extLst>
      <p:ext uri="{BB962C8B-B14F-4D97-AF65-F5344CB8AC3E}">
        <p14:creationId xmlns:p14="http://schemas.microsoft.com/office/powerpoint/2010/main" val="1831922054"/>
      </p:ext>
    </p:extLst>
  </p:cSld>
  <p:clrMapOvr>
    <a:masterClrMapping/>
  </p:clrMapOvr>
  <mc:AlternateContent xmlns:mc="http://schemas.openxmlformats.org/markup-compatibility/2006">
    <mc:Choice xmlns:p14="http://schemas.microsoft.com/office/powerpoint/2010/main" Requires="p14">
      <p:transition p14:dur="0" advTm="7000"/>
    </mc:Choice>
    <mc:Fallback>
      <p:transition xmlns:p14="http://schemas.microsoft.com/office/powerpoint/2010/main"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err="1" smtClean="0"/>
              <a:t>SunChase</a:t>
            </a:r>
            <a:r>
              <a:rPr lang="en-US" dirty="0" smtClean="0"/>
              <a:t> - Elementary and Middle School Solar Car Challenges</a:t>
            </a:r>
            <a:endParaRPr lang="en-US"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6800" y="1463040"/>
            <a:ext cx="2819400" cy="218723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18668" y="1463040"/>
            <a:ext cx="3810000" cy="2538046"/>
          </a:xfrm>
          <a:prstGeom prst="rect">
            <a:avLst/>
          </a:prstGeom>
        </p:spPr>
      </p:pic>
      <p:pic>
        <p:nvPicPr>
          <p:cNvPr id="8" name="Content Placeholder 7"/>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26504" y="1445159"/>
            <a:ext cx="3783496" cy="5361236"/>
          </a:xfr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91200" y="4495800"/>
            <a:ext cx="3048000" cy="2032280"/>
          </a:xfrm>
          <a:prstGeom prst="rect">
            <a:avLst/>
          </a:prstGeom>
        </p:spPr>
      </p:pic>
      <p:pic>
        <p:nvPicPr>
          <p:cNvPr id="10" name="Picture 9"/>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71686" y="4821568"/>
            <a:ext cx="1811999" cy="1380744"/>
          </a:xfrm>
          <a:prstGeom prst="rect">
            <a:avLst/>
          </a:prstGeom>
        </p:spPr>
      </p:pic>
    </p:spTree>
    <p:extLst>
      <p:ext uri="{BB962C8B-B14F-4D97-AF65-F5344CB8AC3E}">
        <p14:creationId xmlns:p14="http://schemas.microsoft.com/office/powerpoint/2010/main" val="1873597193"/>
      </p:ext>
    </p:extLst>
  </p:cSld>
  <p:clrMapOvr>
    <a:masterClrMapping/>
  </p:clrMapOvr>
  <mc:AlternateContent xmlns:mc="http://schemas.openxmlformats.org/markup-compatibility/2006">
    <mc:Choice xmlns:p14="http://schemas.microsoft.com/office/powerpoint/2010/main" Requires="p14">
      <p:transition p14:dur="0" advTm="7000"/>
    </mc:Choice>
    <mc:Fallback>
      <p:transition xmlns:p14="http://schemas.microsoft.com/office/powerpoint/2010/main"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9094" y="1752600"/>
            <a:ext cx="7969106" cy="4648200"/>
          </a:xfrm>
        </p:spPr>
        <p:txBody>
          <a:bodyPr>
            <a:noAutofit/>
          </a:bodyPr>
          <a:lstStyle/>
          <a:p>
            <a:pPr marL="0" indent="0">
              <a:buNone/>
            </a:pPr>
            <a:r>
              <a:rPr lang="en-US" sz="2400" b="1" dirty="0" smtClean="0"/>
              <a:t>Schulze Summer STEM Institute Workshop for K-12 Teachers</a:t>
            </a:r>
            <a:r>
              <a:rPr lang="en-US" sz="2400" dirty="0" smtClean="0"/>
              <a:t> </a:t>
            </a:r>
          </a:p>
          <a:p>
            <a:r>
              <a:rPr lang="en-US" dirty="0" smtClean="0"/>
              <a:t>Two one-week sessions each summer</a:t>
            </a:r>
          </a:p>
          <a:p>
            <a:r>
              <a:rPr lang="en-US" dirty="0" smtClean="0"/>
              <a:t>Held at the Conservancy of SW FL</a:t>
            </a:r>
          </a:p>
          <a:p>
            <a:r>
              <a:rPr lang="en-US" dirty="0" smtClean="0"/>
              <a:t>Encourages teachers to develop integrated STEM lesson plans that focus on the environment.</a:t>
            </a:r>
          </a:p>
          <a:p>
            <a:pPr marL="0" indent="0">
              <a:buNone/>
            </a:pPr>
            <a:endParaRPr lang="en-US" dirty="0"/>
          </a:p>
          <a:p>
            <a:pPr marL="0" indent="0">
              <a:buNone/>
            </a:pPr>
            <a:endParaRPr lang="en-US" dirty="0" smtClean="0"/>
          </a:p>
          <a:p>
            <a:pPr marL="0" indent="0">
              <a:buNone/>
            </a:pPr>
            <a:endParaRPr lang="en-US" sz="2000" dirty="0" smtClean="0"/>
          </a:p>
          <a:p>
            <a:pPr marL="0" indent="0">
              <a:buNone/>
            </a:pPr>
            <a:endParaRPr lang="en-US" sz="2000" dirty="0"/>
          </a:p>
          <a:p>
            <a:pPr marL="0" indent="0">
              <a:buNone/>
            </a:pPr>
            <a:r>
              <a:rPr lang="en-US" sz="2000" dirty="0" smtClean="0"/>
              <a:t>Funded for 2016-2019 by Richard M. Schulze Foundation</a:t>
            </a:r>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0"/>
            <a:ext cx="2099999" cy="1600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19800" y="381000"/>
            <a:ext cx="2819400" cy="762991"/>
          </a:xfrm>
          <a:prstGeom prst="rect">
            <a:avLst/>
          </a:prstGeom>
        </p:spPr>
      </p:pic>
      <p:sp>
        <p:nvSpPr>
          <p:cNvPr id="6" name="TextBox 5"/>
          <p:cNvSpPr txBox="1"/>
          <p:nvPr/>
        </p:nvSpPr>
        <p:spPr>
          <a:xfrm>
            <a:off x="2590801" y="228600"/>
            <a:ext cx="3200400" cy="1354217"/>
          </a:xfrm>
          <a:prstGeom prst="rect">
            <a:avLst/>
          </a:prstGeom>
          <a:noFill/>
        </p:spPr>
        <p:txBody>
          <a:bodyPr wrap="square" rtlCol="0">
            <a:spAutoFit/>
          </a:bodyPr>
          <a:lstStyle/>
          <a:p>
            <a:pPr algn="ctr" defTabSz="914400"/>
            <a:r>
              <a:rPr lang="en-US" sz="3200" b="1" dirty="0">
                <a:solidFill>
                  <a:prstClr val="black"/>
                </a:solidFill>
                <a:latin typeface="Calibri"/>
              </a:rPr>
              <a:t>K-12 Educator Programming</a:t>
            </a:r>
            <a:endParaRPr lang="en-US" sz="2000" b="1" i="1" dirty="0">
              <a:solidFill>
                <a:prstClr val="black"/>
              </a:solidFill>
              <a:latin typeface="Calibri"/>
            </a:endParaRPr>
          </a:p>
          <a:p>
            <a:pPr algn="ctr" defTabSz="914400"/>
            <a:endParaRPr lang="en-US" dirty="0">
              <a:solidFill>
                <a:prstClr val="black"/>
              </a:solidFill>
              <a:latin typeface="Calibri"/>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4200" y="5980709"/>
            <a:ext cx="2057400" cy="685800"/>
          </a:xfrm>
          <a:prstGeom prst="rect">
            <a:avLst/>
          </a:prstGeom>
        </p:spPr>
      </p:pic>
    </p:spTree>
    <p:extLst>
      <p:ext uri="{BB962C8B-B14F-4D97-AF65-F5344CB8AC3E}">
        <p14:creationId xmlns:p14="http://schemas.microsoft.com/office/powerpoint/2010/main" val="3768879337"/>
      </p:ext>
    </p:extLst>
  </p:cSld>
  <p:clrMapOvr>
    <a:masterClrMapping/>
  </p:clrMapOvr>
  <mc:AlternateContent xmlns:mc="http://schemas.openxmlformats.org/markup-compatibility/2006">
    <mc:Choice xmlns:p14="http://schemas.microsoft.com/office/powerpoint/2010/main" Requires="p14">
      <p:transition p14:dur="0" advTm="7000"/>
    </mc:Choice>
    <mc:Fallback>
      <p:transition xmlns:p14="http://schemas.microsoft.com/office/powerpoint/2010/main"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ppt_y"/>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450061" y="1937637"/>
            <a:ext cx="6516928" cy="584776"/>
          </a:xfrm>
          <a:prstGeom prst="rect">
            <a:avLst/>
          </a:prstGeom>
          <a:noFill/>
        </p:spPr>
        <p:txBody>
          <a:bodyPr wrap="none" rtlCol="0">
            <a:spAutoFit/>
          </a:bodyPr>
          <a:lstStyle/>
          <a:p>
            <a:r>
              <a:rPr lang="en-US" sz="3200" b="1" dirty="0" smtClean="0"/>
              <a:t>What is the role of higher education?</a:t>
            </a:r>
            <a:endParaRPr lang="en-US" sz="3200" b="1" dirty="0"/>
          </a:p>
        </p:txBody>
      </p:sp>
    </p:spTree>
    <p:extLst>
      <p:ext uri="{BB962C8B-B14F-4D97-AF65-F5344CB8AC3E}">
        <p14:creationId xmlns:p14="http://schemas.microsoft.com/office/powerpoint/2010/main" val="10334538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p:cNvSpPr txBox="1"/>
          <p:nvPr/>
        </p:nvSpPr>
        <p:spPr>
          <a:xfrm>
            <a:off x="69275" y="6419393"/>
            <a:ext cx="2781300" cy="369332"/>
          </a:xfrm>
          <a:prstGeom prst="rect">
            <a:avLst/>
          </a:prstGeom>
          <a:noFill/>
        </p:spPr>
        <p:txBody>
          <a:bodyPr wrap="square" rtlCol="0">
            <a:spAutoFit/>
          </a:bodyPr>
          <a:lstStyle/>
          <a:p>
            <a:pPr defTabSz="914400"/>
            <a:r>
              <a:rPr lang="en-US" dirty="0">
                <a:ln>
                  <a:solidFill>
                    <a:prstClr val="white"/>
                  </a:solidFill>
                </a:ln>
                <a:solidFill>
                  <a:prstClr val="black"/>
                </a:solidFill>
                <a:latin typeface="Arial Black" pitchFamily="34" charset="0"/>
              </a:rPr>
              <a:t>STEM Institute 2016</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4600" y="2782782"/>
            <a:ext cx="2641600" cy="39624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1282" y="1371600"/>
            <a:ext cx="3134943" cy="2089962"/>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000" y="3359539"/>
            <a:ext cx="1981200" cy="29718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3694" y="3651639"/>
            <a:ext cx="3581400" cy="2387600"/>
          </a:xfrm>
          <a:prstGeom prst="rect">
            <a:avLst/>
          </a:prstGeom>
        </p:spPr>
      </p:pic>
      <p:pic>
        <p:nvPicPr>
          <p:cNvPr id="7"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3713" y="0"/>
            <a:ext cx="8156575"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502482"/>
      </p:ext>
    </p:extLst>
  </p:cSld>
  <p:clrMapOvr>
    <a:masterClrMapping/>
  </p:clrMapOvr>
  <mc:AlternateContent xmlns:mc="http://schemas.openxmlformats.org/markup-compatibility/2006">
    <mc:Choice xmlns:p14="http://schemas.microsoft.com/office/powerpoint/2010/main" Requires="p14">
      <p:transition p14:dur="0" advTm="7000"/>
    </mc:Choice>
    <mc:Fallback>
      <p:transition xmlns:p14="http://schemas.microsoft.com/office/powerpoint/2010/main"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992" y="-27672"/>
            <a:ext cx="9144992" cy="633090"/>
          </a:xfrm>
          <a:prstGeom prst="rect">
            <a:avLst/>
          </a:prstGeom>
          <a:solidFill>
            <a:srgbClr val="00B05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algn="ctr" defTabSz="190470" eaLnBrk="0" fontAlgn="base" hangingPunct="0">
              <a:spcBef>
                <a:spcPct val="0"/>
              </a:spcBef>
              <a:spcAft>
                <a:spcPct val="0"/>
              </a:spcAft>
            </a:pPr>
            <a:r>
              <a:rPr lang="en-US" altLang="en-US" sz="1200" dirty="0">
                <a:latin typeface="Times New Roman" panose="02020603050405020304" pitchFamily="18" charset="0"/>
              </a:rPr>
              <a:t>Assessment of agricultural runoff from the Florida Gulf Coast University Food Forest</a:t>
            </a:r>
          </a:p>
          <a:p>
            <a:pPr algn="ctr" defTabSz="190470" eaLnBrk="0" fontAlgn="base" hangingPunct="0">
              <a:spcBef>
                <a:spcPct val="0"/>
              </a:spcBef>
              <a:spcAft>
                <a:spcPct val="0"/>
              </a:spcAft>
            </a:pPr>
            <a:r>
              <a:rPr lang="en-US" altLang="en-US" sz="700" dirty="0">
                <a:latin typeface="Times New Roman" panose="02020603050405020304" pitchFamily="18" charset="0"/>
              </a:rPr>
              <a:t>Luka K. Ndungu</a:t>
            </a:r>
            <a:r>
              <a:rPr lang="en-US" altLang="en-US" sz="700" baseline="30000" dirty="0">
                <a:latin typeface="Times New Roman" panose="02020603050405020304" pitchFamily="18" charset="0"/>
              </a:rPr>
              <a:t>1</a:t>
            </a:r>
            <a:r>
              <a:rPr lang="en-US" altLang="en-US" sz="700" dirty="0">
                <a:latin typeface="Times New Roman" panose="02020603050405020304" pitchFamily="18" charset="0"/>
              </a:rPr>
              <a:t>, Haruka </a:t>
            </a:r>
            <a:r>
              <a:rPr lang="en-US" altLang="en-US" sz="700" dirty="0">
                <a:latin typeface="Times New Roman" panose="02020603050405020304" pitchFamily="18" charset="0"/>
              </a:rPr>
              <a:t>Urakawa</a:t>
            </a:r>
            <a:r>
              <a:rPr lang="en-US" altLang="en-US" sz="700" baseline="30000" dirty="0">
                <a:latin typeface="Times New Roman" panose="02020603050405020304" pitchFamily="18" charset="0"/>
              </a:rPr>
              <a:t>1</a:t>
            </a:r>
            <a:r>
              <a:rPr lang="en-US" altLang="en-US" sz="700" dirty="0">
                <a:latin typeface="Times New Roman" panose="02020603050405020304" pitchFamily="18" charset="0"/>
              </a:rPr>
              <a:t>, </a:t>
            </a:r>
            <a:r>
              <a:rPr lang="en-US" altLang="en-US" sz="700" dirty="0">
                <a:latin typeface="Times New Roman" panose="02020603050405020304" pitchFamily="18" charset="0"/>
              </a:rPr>
              <a:t>Irma L. </a:t>
            </a:r>
            <a:r>
              <a:rPr lang="en-US" altLang="en-US" sz="700" dirty="0">
                <a:latin typeface="Times New Roman" panose="02020603050405020304" pitchFamily="18" charset="0"/>
              </a:rPr>
              <a:t>Sanchez</a:t>
            </a:r>
            <a:r>
              <a:rPr lang="en-US" altLang="en-US" sz="700" baseline="30000" dirty="0">
                <a:latin typeface="Times New Roman" panose="02020603050405020304" pitchFamily="18" charset="0"/>
              </a:rPr>
              <a:t>1</a:t>
            </a:r>
            <a:r>
              <a:rPr lang="en-US" altLang="en-US" sz="700" dirty="0">
                <a:latin typeface="Times New Roman" panose="02020603050405020304" pitchFamily="18" charset="0"/>
              </a:rPr>
              <a:t>, </a:t>
            </a:r>
            <a:r>
              <a:rPr lang="en-US" altLang="en-US" sz="700" dirty="0">
                <a:latin typeface="Times New Roman" panose="02020603050405020304" pitchFamily="18" charset="0"/>
              </a:rPr>
              <a:t>Ernesto Lasso de la </a:t>
            </a:r>
            <a:r>
              <a:rPr lang="en-US" altLang="en-US" sz="700" dirty="0">
                <a:latin typeface="Times New Roman" panose="02020603050405020304" pitchFamily="18" charset="0"/>
              </a:rPr>
              <a:t>Vega</a:t>
            </a:r>
            <a:r>
              <a:rPr lang="en-US" altLang="en-US" sz="700" baseline="30000" dirty="0">
                <a:latin typeface="Times New Roman" panose="02020603050405020304" pitchFamily="18" charset="0"/>
              </a:rPr>
              <a:t>2</a:t>
            </a:r>
            <a:r>
              <a:rPr lang="en-US" altLang="en-US" sz="700" dirty="0">
                <a:latin typeface="Times New Roman" panose="02020603050405020304" pitchFamily="18" charset="0"/>
              </a:rPr>
              <a:t> </a:t>
            </a:r>
            <a:r>
              <a:rPr lang="en-US" altLang="en-US" sz="700" dirty="0">
                <a:latin typeface="Times New Roman" panose="02020603050405020304" pitchFamily="18" charset="0"/>
              </a:rPr>
              <a:t>and Hidetoshi </a:t>
            </a:r>
            <a:r>
              <a:rPr lang="en-US" altLang="en-US" sz="700" dirty="0">
                <a:latin typeface="Times New Roman" panose="02020603050405020304" pitchFamily="18" charset="0"/>
              </a:rPr>
              <a:t>Urakawa</a:t>
            </a:r>
            <a:r>
              <a:rPr lang="en-US" altLang="en-US" sz="700" baseline="30000" dirty="0">
                <a:latin typeface="Times New Roman" panose="02020603050405020304" pitchFamily="18" charset="0"/>
              </a:rPr>
              <a:t>1</a:t>
            </a:r>
          </a:p>
          <a:p>
            <a:pPr algn="ctr" defTabSz="190470" eaLnBrk="0" fontAlgn="base" hangingPunct="0">
              <a:spcBef>
                <a:spcPct val="0"/>
              </a:spcBef>
              <a:spcAft>
                <a:spcPct val="0"/>
              </a:spcAft>
            </a:pPr>
            <a:r>
              <a:rPr lang="en-US" altLang="en-US" sz="700" baseline="30000" dirty="0">
                <a:latin typeface="Times New Roman" panose="02020603050405020304" pitchFamily="18" charset="0"/>
              </a:rPr>
              <a:t>1 </a:t>
            </a:r>
            <a:r>
              <a:rPr lang="en-US" altLang="en-US" sz="700" dirty="0">
                <a:latin typeface="Times New Roman" panose="02020603050405020304" pitchFamily="18" charset="0"/>
              </a:rPr>
              <a:t>Department </a:t>
            </a:r>
            <a:r>
              <a:rPr lang="en-US" altLang="en-US" sz="700" dirty="0">
                <a:latin typeface="Times New Roman" panose="02020603050405020304" pitchFamily="18" charset="0"/>
              </a:rPr>
              <a:t>of Marine and Ecological Science, Florida Gulf Coast University, Fort Myers FL 33965</a:t>
            </a:r>
          </a:p>
          <a:p>
            <a:pPr algn="ctr" defTabSz="190470" eaLnBrk="0" fontAlgn="base" hangingPunct="0">
              <a:spcBef>
                <a:spcPct val="0"/>
              </a:spcBef>
              <a:spcAft>
                <a:spcPct val="0"/>
              </a:spcAft>
            </a:pPr>
            <a:r>
              <a:rPr lang="en-US" altLang="en-US" sz="700" baseline="30000" dirty="0">
                <a:latin typeface="Times New Roman" panose="02020603050405020304" pitchFamily="18" charset="0"/>
              </a:rPr>
              <a:t>2 </a:t>
            </a:r>
            <a:r>
              <a:rPr lang="en-US" altLang="en-US" sz="700" dirty="0">
                <a:latin typeface="Times New Roman" panose="02020603050405020304" pitchFamily="18" charset="0"/>
              </a:rPr>
              <a:t>The </a:t>
            </a:r>
            <a:r>
              <a:rPr lang="en-US" altLang="en-US" sz="700" dirty="0">
                <a:latin typeface="Times New Roman" panose="02020603050405020304" pitchFamily="18" charset="0"/>
              </a:rPr>
              <a:t>Lee County Hyacinth Control District, Lehigh Acres, FL 33971</a:t>
            </a:r>
          </a:p>
          <a:p>
            <a:pPr algn="ctr" defTabSz="190470" eaLnBrk="0" fontAlgn="base" hangingPunct="0">
              <a:spcBef>
                <a:spcPct val="0"/>
              </a:spcBef>
              <a:spcAft>
                <a:spcPct val="0"/>
              </a:spcAft>
            </a:pPr>
            <a:endParaRPr lang="en-US" altLang="en-US" sz="700" dirty="0">
              <a:latin typeface="Times New Roman" panose="02020603050405020304" pitchFamily="18" charset="0"/>
            </a:endParaRPr>
          </a:p>
          <a:p>
            <a:pPr defTabSz="190470" eaLnBrk="0" fontAlgn="base" hangingPunct="0">
              <a:spcBef>
                <a:spcPct val="0"/>
              </a:spcBef>
              <a:spcAft>
                <a:spcPct val="0"/>
              </a:spcAft>
            </a:pPr>
            <a:endParaRPr lang="en-US" altLang="en-US" sz="400" dirty="0">
              <a:latin typeface="Arial" panose="020B0604020202020204" pitchFamily="34" charset="0"/>
            </a:endParaRPr>
          </a:p>
        </p:txBody>
      </p:sp>
      <p:sp>
        <p:nvSpPr>
          <p:cNvPr id="4" name="Text Box 3"/>
          <p:cNvSpPr txBox="1">
            <a:spLocks noChangeArrowheads="1"/>
          </p:cNvSpPr>
          <p:nvPr/>
        </p:nvSpPr>
        <p:spPr bwMode="auto">
          <a:xfrm>
            <a:off x="198292" y="783219"/>
            <a:ext cx="2524205" cy="21657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algn="just" defTabSz="190470" eaLnBrk="0" fontAlgn="base" hangingPunct="0">
              <a:spcBef>
                <a:spcPct val="0"/>
              </a:spcBef>
              <a:spcAft>
                <a:spcPct val="0"/>
              </a:spcAft>
            </a:pPr>
            <a:r>
              <a:rPr lang="en-US" altLang="en-US" sz="600" dirty="0">
                <a:solidFill>
                  <a:srgbClr val="000000"/>
                </a:solidFill>
                <a:latin typeface="Arial" panose="020B0604020202020204" pitchFamily="34" charset="0"/>
              </a:rPr>
              <a:t>I</a:t>
            </a:r>
            <a:r>
              <a:rPr lang="en-US" altLang="en-US" sz="600" b="1" dirty="0">
                <a:solidFill>
                  <a:srgbClr val="000000"/>
                </a:solidFill>
                <a:latin typeface="Arial" panose="020B0604020202020204" pitchFamily="34" charset="0"/>
              </a:rPr>
              <a:t>ntroduction </a:t>
            </a:r>
            <a:endParaRPr lang="en-US" altLang="en-US" sz="600" dirty="0">
              <a:solidFill>
                <a:srgbClr val="000000"/>
              </a:solidFill>
              <a:latin typeface="Arial" panose="020B0604020202020204" pitchFamily="34" charset="0"/>
            </a:endParaRPr>
          </a:p>
          <a:p>
            <a:pPr algn="just" defTabSz="190470" eaLnBrk="0" fontAlgn="base" hangingPunct="0">
              <a:spcBef>
                <a:spcPct val="0"/>
              </a:spcBef>
              <a:spcAft>
                <a:spcPct val="0"/>
              </a:spcAft>
            </a:pPr>
            <a:r>
              <a:rPr lang="en-US" altLang="en-US" sz="600" dirty="0">
                <a:solidFill>
                  <a:srgbClr val="000000"/>
                </a:solidFill>
                <a:latin typeface="Arial" panose="020B0604020202020204" pitchFamily="34" charset="0"/>
              </a:rPr>
              <a:t>Since 2011 </a:t>
            </a:r>
            <a:r>
              <a:rPr lang="en-US" altLang="en-US" sz="600" dirty="0">
                <a:solidFill>
                  <a:srgbClr val="000000"/>
                </a:solidFill>
                <a:latin typeface="Arial" panose="020B0604020202020204" pitchFamily="34" charset="0"/>
              </a:rPr>
              <a:t>summer, </a:t>
            </a:r>
            <a:r>
              <a:rPr lang="en-US" altLang="en-US" sz="600" dirty="0">
                <a:solidFill>
                  <a:srgbClr val="000000"/>
                </a:solidFill>
                <a:latin typeface="Arial" panose="020B0604020202020204" pitchFamily="34" charset="0"/>
              </a:rPr>
              <a:t>students from FGCU have been practicing agricultural activities like planting cultures tropical edible plant species adapted to the climate of South Florida. Student have been using organic manure and we wanted to either confirm or question if nutrients from the compost have effect the water quality of  nearby </a:t>
            </a:r>
            <a:r>
              <a:rPr lang="en-US" altLang="en-US" sz="600" dirty="0">
                <a:solidFill>
                  <a:srgbClr val="000000"/>
                </a:solidFill>
                <a:latin typeface="Arial" panose="020B0604020202020204" pitchFamily="34" charset="0"/>
              </a:rPr>
              <a:t>pond.</a:t>
            </a:r>
            <a:r>
              <a:rPr lang="en-US" altLang="en-US" dirty="0" smtClean="0">
                <a:latin typeface="Arial" panose="020B0604020202020204" pitchFamily="34" charset="0"/>
              </a:rPr>
              <a:t>  </a:t>
            </a:r>
            <a:r>
              <a:rPr lang="en-US" altLang="en-US" sz="600" dirty="0">
                <a:solidFill>
                  <a:srgbClr val="000000"/>
                </a:solidFill>
                <a:latin typeface="Arial" panose="020B0604020202020204" pitchFamily="34" charset="0"/>
              </a:rPr>
              <a:t>Food </a:t>
            </a:r>
            <a:r>
              <a:rPr lang="en-US" altLang="en-US" sz="600" dirty="0">
                <a:solidFill>
                  <a:srgbClr val="000000"/>
                </a:solidFill>
                <a:latin typeface="Arial" panose="020B0604020202020204" pitchFamily="34" charset="0"/>
              </a:rPr>
              <a:t>Forest </a:t>
            </a:r>
            <a:r>
              <a:rPr lang="en-US" altLang="en-US" sz="600" dirty="0">
                <a:solidFill>
                  <a:srgbClr val="000000"/>
                </a:solidFill>
                <a:latin typeface="Arial" panose="020B0604020202020204" pitchFamily="34" charset="0"/>
              </a:rPr>
              <a:t>Pond (FF) and </a:t>
            </a:r>
            <a:r>
              <a:rPr lang="en-US" altLang="en-US" sz="600" dirty="0" err="1">
                <a:solidFill>
                  <a:srgbClr val="000000"/>
                </a:solidFill>
                <a:latin typeface="Arial" panose="020B0604020202020204" pitchFamily="34" charset="0"/>
              </a:rPr>
              <a:t>Sugden</a:t>
            </a:r>
            <a:r>
              <a:rPr lang="en-US" altLang="en-US" sz="600" dirty="0">
                <a:solidFill>
                  <a:srgbClr val="000000"/>
                </a:solidFill>
                <a:latin typeface="Arial" panose="020B0604020202020204" pitchFamily="34" charset="0"/>
              </a:rPr>
              <a:t> </a:t>
            </a:r>
            <a:r>
              <a:rPr lang="en-US" altLang="en-US" sz="600" dirty="0">
                <a:solidFill>
                  <a:srgbClr val="000000"/>
                </a:solidFill>
                <a:latin typeface="Arial" panose="020B0604020202020204" pitchFamily="34" charset="0"/>
              </a:rPr>
              <a:t>Welcome </a:t>
            </a:r>
            <a:r>
              <a:rPr lang="en-US" altLang="en-US" sz="600" dirty="0">
                <a:solidFill>
                  <a:srgbClr val="000000"/>
                </a:solidFill>
                <a:latin typeface="Arial" panose="020B0604020202020204" pitchFamily="34" charset="0"/>
              </a:rPr>
              <a:t>Center </a:t>
            </a:r>
            <a:r>
              <a:rPr lang="en-US" altLang="en-US" sz="600" dirty="0">
                <a:solidFill>
                  <a:srgbClr val="000000"/>
                </a:solidFill>
                <a:latin typeface="Arial" panose="020B0604020202020204" pitchFamily="34" charset="0"/>
              </a:rPr>
              <a:t>Lake (SWC) are </a:t>
            </a:r>
            <a:r>
              <a:rPr lang="en-US" altLang="en-US" sz="600" dirty="0">
                <a:solidFill>
                  <a:srgbClr val="000000"/>
                </a:solidFill>
                <a:latin typeface="Arial" panose="020B0604020202020204" pitchFamily="34" charset="0"/>
              </a:rPr>
              <a:t>the two </a:t>
            </a:r>
            <a:r>
              <a:rPr lang="en-US" altLang="en-US" sz="600" dirty="0">
                <a:solidFill>
                  <a:srgbClr val="000000"/>
                </a:solidFill>
                <a:latin typeface="Arial" panose="020B0604020202020204" pitchFamily="34" charset="0"/>
              </a:rPr>
              <a:t>water bodies </a:t>
            </a:r>
            <a:r>
              <a:rPr lang="en-US" altLang="en-US" sz="600" dirty="0">
                <a:solidFill>
                  <a:srgbClr val="000000"/>
                </a:solidFill>
                <a:latin typeface="Arial" panose="020B0604020202020204" pitchFamily="34" charset="0"/>
              </a:rPr>
              <a:t>within Florida Gulf Coast University </a:t>
            </a:r>
            <a:r>
              <a:rPr lang="en-US" altLang="en-US" sz="600" dirty="0">
                <a:solidFill>
                  <a:srgbClr val="000000"/>
                </a:solidFill>
                <a:latin typeface="Arial" panose="020B0604020202020204" pitchFamily="34" charset="0"/>
              </a:rPr>
              <a:t>(</a:t>
            </a:r>
            <a:r>
              <a:rPr lang="en-US" altLang="en-US" sz="600" b="1" dirty="0">
                <a:solidFill>
                  <a:srgbClr val="000000"/>
                </a:solidFill>
                <a:latin typeface="Arial" panose="020B0604020202020204" pitchFamily="34" charset="0"/>
              </a:rPr>
              <a:t>Figure 1</a:t>
            </a:r>
            <a:r>
              <a:rPr lang="en-US" altLang="en-US" sz="600" dirty="0">
                <a:solidFill>
                  <a:srgbClr val="000000"/>
                </a:solidFill>
                <a:latin typeface="Arial" panose="020B0604020202020204" pitchFamily="34" charset="0"/>
              </a:rPr>
              <a:t>)</a:t>
            </a:r>
            <a:r>
              <a:rPr lang="en-US" altLang="en-US" sz="600" b="1" dirty="0">
                <a:solidFill>
                  <a:srgbClr val="000000"/>
                </a:solidFill>
                <a:latin typeface="Arial" panose="020B0604020202020204" pitchFamily="34" charset="0"/>
              </a:rPr>
              <a:t> </a:t>
            </a:r>
            <a:r>
              <a:rPr lang="en-US" altLang="en-US" sz="600" dirty="0">
                <a:solidFill>
                  <a:srgbClr val="000000"/>
                </a:solidFill>
                <a:latin typeface="Arial" panose="020B0604020202020204" pitchFamily="34" charset="0"/>
              </a:rPr>
              <a:t>where water samples were collected for physiochemical, nutrient and microbial community </a:t>
            </a:r>
            <a:r>
              <a:rPr lang="en-US" altLang="en-US" sz="600" dirty="0">
                <a:solidFill>
                  <a:srgbClr val="000000"/>
                </a:solidFill>
                <a:latin typeface="Arial" panose="020B0604020202020204" pitchFamily="34" charset="0"/>
              </a:rPr>
              <a:t>analyses</a:t>
            </a:r>
            <a:r>
              <a:rPr lang="en-US" altLang="en-US" sz="600" dirty="0">
                <a:solidFill>
                  <a:srgbClr val="000000"/>
                </a:solidFill>
                <a:latin typeface="Arial" panose="020B0604020202020204" pitchFamily="34" charset="0"/>
              </a:rPr>
              <a:t>. </a:t>
            </a:r>
            <a:endParaRPr lang="en-US" altLang="en-US" sz="600" dirty="0">
              <a:solidFill>
                <a:srgbClr val="000000"/>
              </a:solidFill>
              <a:latin typeface="Arial" panose="020B0604020202020204" pitchFamily="34" charset="0"/>
            </a:endParaRPr>
          </a:p>
          <a:p>
            <a:pPr algn="just" defTabSz="190470" eaLnBrk="0" fontAlgn="base" hangingPunct="0">
              <a:spcBef>
                <a:spcPct val="0"/>
              </a:spcBef>
              <a:spcAft>
                <a:spcPct val="0"/>
              </a:spcAft>
            </a:pPr>
            <a:endParaRPr lang="en-US" altLang="en-US" sz="600" b="1" dirty="0">
              <a:solidFill>
                <a:srgbClr val="000000"/>
              </a:solidFill>
              <a:latin typeface="Arial" panose="020B0604020202020204" pitchFamily="34" charset="0"/>
            </a:endParaRPr>
          </a:p>
          <a:p>
            <a:pPr algn="just" defTabSz="190470" eaLnBrk="0" fontAlgn="base" hangingPunct="0">
              <a:spcBef>
                <a:spcPct val="0"/>
              </a:spcBef>
              <a:spcAft>
                <a:spcPct val="0"/>
              </a:spcAft>
            </a:pPr>
            <a:r>
              <a:rPr lang="en-US" altLang="en-US" sz="600" b="1" dirty="0">
                <a:solidFill>
                  <a:srgbClr val="000000"/>
                </a:solidFill>
                <a:latin typeface="Arial" panose="020B0604020202020204" pitchFamily="34" charset="0"/>
              </a:rPr>
              <a:t>Motivation </a:t>
            </a:r>
            <a:endParaRPr lang="en-US" altLang="en-US" sz="600" b="1" dirty="0">
              <a:solidFill>
                <a:srgbClr val="000000"/>
              </a:solidFill>
              <a:latin typeface="Arial" panose="020B0604020202020204" pitchFamily="34" charset="0"/>
            </a:endParaRPr>
          </a:p>
          <a:p>
            <a:pPr algn="just" defTabSz="190470" eaLnBrk="0" fontAlgn="base" hangingPunct="0">
              <a:spcBef>
                <a:spcPct val="0"/>
              </a:spcBef>
              <a:spcAft>
                <a:spcPct val="0"/>
              </a:spcAft>
            </a:pPr>
            <a:r>
              <a:rPr lang="en-US" altLang="en-US" sz="600" dirty="0">
                <a:solidFill>
                  <a:srgbClr val="000000"/>
                </a:solidFill>
                <a:latin typeface="Arial" panose="020B0604020202020204" pitchFamily="34" charset="0"/>
              </a:rPr>
              <a:t>Among </a:t>
            </a:r>
            <a:r>
              <a:rPr lang="en-US" altLang="en-US" sz="600" dirty="0">
                <a:solidFill>
                  <a:srgbClr val="000000"/>
                </a:solidFill>
                <a:latin typeface="Arial" panose="020B0604020202020204" pitchFamily="34" charset="0"/>
              </a:rPr>
              <a:t>a lot of water quality studies conducted by FGCU </a:t>
            </a:r>
            <a:r>
              <a:rPr lang="en-US" altLang="en-US" sz="600" dirty="0">
                <a:solidFill>
                  <a:srgbClr val="000000"/>
                </a:solidFill>
                <a:latin typeface="Arial" panose="020B0604020202020204" pitchFamily="34" charset="0"/>
              </a:rPr>
              <a:t>undergraduate </a:t>
            </a:r>
            <a:r>
              <a:rPr lang="en-US" altLang="en-US" sz="600" dirty="0">
                <a:solidFill>
                  <a:srgbClr val="000000"/>
                </a:solidFill>
                <a:latin typeface="Arial" panose="020B0604020202020204" pitchFamily="34" charset="0"/>
              </a:rPr>
              <a:t>and graduate students, we were interested </a:t>
            </a:r>
            <a:r>
              <a:rPr lang="en-US" altLang="en-US" sz="600" dirty="0">
                <a:solidFill>
                  <a:srgbClr val="000000"/>
                </a:solidFill>
                <a:latin typeface="Arial" panose="020B0604020202020204" pitchFamily="34" charset="0"/>
              </a:rPr>
              <a:t>in checking microbial communities inhabiting at Food </a:t>
            </a:r>
            <a:r>
              <a:rPr lang="en-US" altLang="en-US" sz="600" dirty="0">
                <a:solidFill>
                  <a:srgbClr val="000000"/>
                </a:solidFill>
                <a:latin typeface="Arial" panose="020B0604020202020204" pitchFamily="34" charset="0"/>
              </a:rPr>
              <a:t>Forest </a:t>
            </a:r>
            <a:r>
              <a:rPr lang="en-US" altLang="en-US" sz="600" dirty="0">
                <a:solidFill>
                  <a:srgbClr val="000000"/>
                </a:solidFill>
                <a:latin typeface="Arial" panose="020B0604020202020204" pitchFamily="34" charset="0"/>
              </a:rPr>
              <a:t>Pond and </a:t>
            </a:r>
            <a:r>
              <a:rPr lang="en-US" altLang="en-US" sz="600" dirty="0" err="1">
                <a:solidFill>
                  <a:srgbClr val="000000"/>
                </a:solidFill>
                <a:latin typeface="Arial" panose="020B0604020202020204" pitchFamily="34" charset="0"/>
              </a:rPr>
              <a:t>Sugden</a:t>
            </a:r>
            <a:r>
              <a:rPr lang="en-US" altLang="en-US" sz="600" dirty="0">
                <a:solidFill>
                  <a:srgbClr val="000000"/>
                </a:solidFill>
                <a:latin typeface="Arial" panose="020B0604020202020204" pitchFamily="34" charset="0"/>
              </a:rPr>
              <a:t> </a:t>
            </a:r>
            <a:r>
              <a:rPr lang="en-US" altLang="en-US" sz="600" dirty="0">
                <a:solidFill>
                  <a:srgbClr val="000000"/>
                </a:solidFill>
                <a:latin typeface="Arial" panose="020B0604020202020204" pitchFamily="34" charset="0"/>
              </a:rPr>
              <a:t>Welcome </a:t>
            </a:r>
            <a:r>
              <a:rPr lang="en-US" altLang="en-US" sz="600" dirty="0">
                <a:solidFill>
                  <a:srgbClr val="000000"/>
                </a:solidFill>
                <a:latin typeface="Arial" panose="020B0604020202020204" pitchFamily="34" charset="0"/>
              </a:rPr>
              <a:t>C</a:t>
            </a:r>
            <a:r>
              <a:rPr lang="en-US" altLang="en-US" sz="600" dirty="0">
                <a:solidFill>
                  <a:srgbClr val="000000"/>
                </a:solidFill>
                <a:latin typeface="Arial" panose="020B0604020202020204" pitchFamily="34" charset="0"/>
              </a:rPr>
              <a:t>enter Lake. Microorganisms play a key role for biogeochemical cycling in freshwater lake/pond environments.</a:t>
            </a:r>
          </a:p>
          <a:p>
            <a:pPr algn="just" defTabSz="190470" eaLnBrk="0" fontAlgn="base" hangingPunct="0">
              <a:spcBef>
                <a:spcPct val="0"/>
              </a:spcBef>
              <a:spcAft>
                <a:spcPct val="0"/>
              </a:spcAft>
            </a:pPr>
            <a:endParaRPr lang="en-US" altLang="en-US" sz="600" b="1" dirty="0">
              <a:solidFill>
                <a:srgbClr val="000000"/>
              </a:solidFill>
              <a:latin typeface="Arial" panose="020B0604020202020204" pitchFamily="34" charset="0"/>
            </a:endParaRPr>
          </a:p>
          <a:p>
            <a:pPr algn="just" defTabSz="190470" eaLnBrk="0" fontAlgn="base" hangingPunct="0">
              <a:spcBef>
                <a:spcPct val="0"/>
              </a:spcBef>
              <a:spcAft>
                <a:spcPct val="0"/>
              </a:spcAft>
            </a:pPr>
            <a:r>
              <a:rPr lang="en-US" altLang="en-US" sz="600" b="1" dirty="0">
                <a:solidFill>
                  <a:srgbClr val="000000"/>
                </a:solidFill>
                <a:latin typeface="Arial" panose="020B0604020202020204" pitchFamily="34" charset="0"/>
              </a:rPr>
              <a:t>Research </a:t>
            </a:r>
            <a:r>
              <a:rPr lang="en-US" altLang="en-US" sz="600" b="1" dirty="0">
                <a:solidFill>
                  <a:srgbClr val="000000"/>
                </a:solidFill>
                <a:latin typeface="Arial" panose="020B0604020202020204" pitchFamily="34" charset="0"/>
              </a:rPr>
              <a:t>goal </a:t>
            </a:r>
          </a:p>
          <a:p>
            <a:pPr algn="just" defTabSz="190470" eaLnBrk="0" fontAlgn="base" hangingPunct="0">
              <a:spcBef>
                <a:spcPct val="0"/>
              </a:spcBef>
              <a:spcAft>
                <a:spcPct val="0"/>
              </a:spcAft>
            </a:pPr>
            <a:r>
              <a:rPr lang="en-US" altLang="en-US" sz="600" dirty="0">
                <a:solidFill>
                  <a:srgbClr val="000000"/>
                </a:solidFill>
                <a:latin typeface="Arial" panose="020B0604020202020204" pitchFamily="34" charset="0"/>
              </a:rPr>
              <a:t>The purpose of this study is to check water quality in the Food Forest </a:t>
            </a:r>
            <a:r>
              <a:rPr lang="en-US" altLang="en-US" sz="600" dirty="0">
                <a:solidFill>
                  <a:srgbClr val="000000"/>
                </a:solidFill>
                <a:latin typeface="Arial" panose="020B0604020202020204" pitchFamily="34" charset="0"/>
              </a:rPr>
              <a:t>Pond comparing </a:t>
            </a:r>
            <a:r>
              <a:rPr lang="en-US" altLang="en-US" sz="600" dirty="0">
                <a:solidFill>
                  <a:srgbClr val="000000"/>
                </a:solidFill>
                <a:latin typeface="Arial" panose="020B0604020202020204" pitchFamily="34" charset="0"/>
              </a:rPr>
              <a:t>with Sugden Welcome Center </a:t>
            </a:r>
            <a:r>
              <a:rPr lang="en-US" altLang="en-US" sz="600" dirty="0">
                <a:solidFill>
                  <a:srgbClr val="000000"/>
                </a:solidFill>
                <a:latin typeface="Arial" panose="020B0604020202020204" pitchFamily="34" charset="0"/>
              </a:rPr>
              <a:t>Lake as a reference </a:t>
            </a:r>
            <a:r>
              <a:rPr lang="en-US" altLang="en-US" sz="600" dirty="0">
                <a:solidFill>
                  <a:srgbClr val="000000"/>
                </a:solidFill>
                <a:latin typeface="Arial" panose="020B0604020202020204" pitchFamily="34" charset="0"/>
              </a:rPr>
              <a:t>lake. This research helped to explain how water quality </a:t>
            </a:r>
            <a:r>
              <a:rPr lang="en-US" altLang="en-US" sz="600" dirty="0">
                <a:solidFill>
                  <a:srgbClr val="000000"/>
                </a:solidFill>
                <a:latin typeface="Arial" panose="020B0604020202020204" pitchFamily="34" charset="0"/>
              </a:rPr>
              <a:t>of </a:t>
            </a:r>
            <a:r>
              <a:rPr lang="en-US" altLang="en-US" sz="600" dirty="0">
                <a:solidFill>
                  <a:srgbClr val="000000"/>
                </a:solidFill>
                <a:latin typeface="Arial" panose="020B0604020202020204" pitchFamily="34" charset="0"/>
              </a:rPr>
              <a:t>Food Forest Pond</a:t>
            </a:r>
            <a:r>
              <a:rPr lang="en-US" altLang="en-US" sz="600" dirty="0">
                <a:solidFill>
                  <a:srgbClr val="000000"/>
                </a:solidFill>
                <a:latin typeface="Arial" panose="020B0604020202020204" pitchFamily="34" charset="0"/>
              </a:rPr>
              <a:t> has </a:t>
            </a:r>
            <a:r>
              <a:rPr lang="en-US" altLang="en-US" sz="600" dirty="0">
                <a:solidFill>
                  <a:srgbClr val="000000"/>
                </a:solidFill>
                <a:latin typeface="Arial" panose="020B0604020202020204" pitchFamily="34" charset="0"/>
              </a:rPr>
              <a:t>been affected by agricultural runoff from </a:t>
            </a:r>
            <a:r>
              <a:rPr lang="en-US" altLang="en-US" sz="600" dirty="0">
                <a:solidFill>
                  <a:srgbClr val="000000"/>
                </a:solidFill>
                <a:latin typeface="Arial" panose="020B0604020202020204" pitchFamily="34" charset="0"/>
              </a:rPr>
              <a:t>the botanical garden. </a:t>
            </a:r>
            <a:endParaRPr lang="en-US" altLang="en-US" sz="600" dirty="0">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108664" y="3009569"/>
            <a:ext cx="810843" cy="727710"/>
          </a:xfrm>
          <a:prstGeom prst="rect">
            <a:avLst/>
          </a:prstGeom>
        </p:spPr>
      </p:pic>
      <p:pic>
        <p:nvPicPr>
          <p:cNvPr id="7" name="Picture 6"/>
          <p:cNvPicPr>
            <a:picLocks noChangeAspect="1"/>
          </p:cNvPicPr>
          <p:nvPr/>
        </p:nvPicPr>
        <p:blipFill>
          <a:blip r:embed="rId3"/>
          <a:stretch>
            <a:fillRect/>
          </a:stretch>
        </p:blipFill>
        <p:spPr>
          <a:xfrm>
            <a:off x="964813" y="3017216"/>
            <a:ext cx="1032189" cy="720395"/>
          </a:xfrm>
          <a:prstGeom prst="rect">
            <a:avLst/>
          </a:prstGeom>
        </p:spPr>
      </p:pic>
      <p:pic>
        <p:nvPicPr>
          <p:cNvPr id="8" name="Picture 7"/>
          <p:cNvPicPr>
            <a:picLocks noChangeAspect="1"/>
          </p:cNvPicPr>
          <p:nvPr/>
        </p:nvPicPr>
        <p:blipFill>
          <a:blip r:embed="rId4"/>
          <a:stretch>
            <a:fillRect/>
          </a:stretch>
        </p:blipFill>
        <p:spPr>
          <a:xfrm>
            <a:off x="2057706" y="3031309"/>
            <a:ext cx="799794" cy="724205"/>
          </a:xfrm>
          <a:prstGeom prst="rect">
            <a:avLst/>
          </a:prstGeom>
        </p:spPr>
      </p:pic>
      <p:sp>
        <p:nvSpPr>
          <p:cNvPr id="9" name="Text Box 5"/>
          <p:cNvSpPr txBox="1">
            <a:spLocks noChangeArrowheads="1"/>
          </p:cNvSpPr>
          <p:nvPr/>
        </p:nvSpPr>
        <p:spPr bwMode="auto">
          <a:xfrm>
            <a:off x="964813" y="3854809"/>
            <a:ext cx="1892687" cy="524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algn="just" defTabSz="190470" eaLnBrk="0" fontAlgn="base" hangingPunct="0">
              <a:spcBef>
                <a:spcPct val="0"/>
              </a:spcBef>
              <a:spcAft>
                <a:spcPct val="0"/>
              </a:spcAft>
            </a:pPr>
            <a:r>
              <a:rPr lang="en-US" altLang="en-US" sz="600" b="1" dirty="0">
                <a:solidFill>
                  <a:srgbClr val="000000"/>
                </a:solidFill>
                <a:latin typeface="Arial" panose="020B0604020202020204" pitchFamily="34" charset="0"/>
              </a:rPr>
              <a:t>FIG 1</a:t>
            </a:r>
            <a:r>
              <a:rPr lang="en-US" altLang="en-US" sz="600" dirty="0">
                <a:solidFill>
                  <a:srgbClr val="000000"/>
                </a:solidFill>
                <a:latin typeface="Arial" panose="020B0604020202020204" pitchFamily="34" charset="0"/>
              </a:rPr>
              <a:t>: </a:t>
            </a:r>
            <a:r>
              <a:rPr lang="en-US" altLang="en-US" sz="600" dirty="0">
                <a:solidFill>
                  <a:srgbClr val="000000"/>
                </a:solidFill>
                <a:latin typeface="Arial" panose="020B0604020202020204" pitchFamily="34" charset="0"/>
              </a:rPr>
              <a:t>The </a:t>
            </a:r>
            <a:r>
              <a:rPr lang="en-US" altLang="en-US" sz="600" dirty="0">
                <a:solidFill>
                  <a:srgbClr val="000000"/>
                </a:solidFill>
                <a:latin typeface="Arial" panose="020B0604020202020204" pitchFamily="34" charset="0"/>
              </a:rPr>
              <a:t>Google earth image of FGCU including locations of </a:t>
            </a:r>
            <a:r>
              <a:rPr lang="en-US" altLang="en-US" sz="600" dirty="0">
                <a:solidFill>
                  <a:srgbClr val="000000"/>
                </a:solidFill>
                <a:latin typeface="Arial" panose="020B0604020202020204" pitchFamily="34" charset="0"/>
              </a:rPr>
              <a:t>sampling </a:t>
            </a:r>
            <a:r>
              <a:rPr lang="en-US" altLang="en-US" sz="600" dirty="0">
                <a:solidFill>
                  <a:srgbClr val="000000"/>
                </a:solidFill>
                <a:latin typeface="Arial" panose="020B0604020202020204" pitchFamily="34" charset="0"/>
              </a:rPr>
              <a:t>site </a:t>
            </a:r>
            <a:r>
              <a:rPr lang="en-US" altLang="en-US" sz="600" dirty="0">
                <a:solidFill>
                  <a:srgbClr val="000000"/>
                </a:solidFill>
                <a:latin typeface="Arial" panose="020B0604020202020204" pitchFamily="34" charset="0"/>
              </a:rPr>
              <a:t>(A), </a:t>
            </a:r>
            <a:r>
              <a:rPr lang="en-US" altLang="en-US" sz="600" dirty="0">
                <a:solidFill>
                  <a:srgbClr val="000000"/>
                </a:solidFill>
                <a:latin typeface="Arial" panose="020B0604020202020204" pitchFamily="34" charset="0"/>
              </a:rPr>
              <a:t>Food Forest botanical garden site located near Food </a:t>
            </a:r>
            <a:r>
              <a:rPr lang="en-US" altLang="en-US" sz="600" dirty="0">
                <a:solidFill>
                  <a:srgbClr val="000000"/>
                </a:solidFill>
                <a:latin typeface="Arial" panose="020B0604020202020204" pitchFamily="34" charset="0"/>
              </a:rPr>
              <a:t>Forest Pond (B), The </a:t>
            </a:r>
            <a:r>
              <a:rPr lang="en-US" altLang="en-US" sz="600" dirty="0">
                <a:solidFill>
                  <a:srgbClr val="000000"/>
                </a:solidFill>
                <a:latin typeface="Arial" panose="020B0604020202020204" pitchFamily="34" charset="0"/>
              </a:rPr>
              <a:t>arrow  shows </a:t>
            </a:r>
            <a:r>
              <a:rPr lang="en-US" altLang="en-US" sz="600" dirty="0">
                <a:solidFill>
                  <a:srgbClr val="000000"/>
                </a:solidFill>
                <a:latin typeface="Arial" panose="020B0604020202020204" pitchFamily="34" charset="0"/>
              </a:rPr>
              <a:t>a ditch of </a:t>
            </a:r>
            <a:r>
              <a:rPr lang="en-US" altLang="en-US" sz="600" dirty="0">
                <a:solidFill>
                  <a:srgbClr val="000000"/>
                </a:solidFill>
                <a:latin typeface="Arial" panose="020B0604020202020204" pitchFamily="34" charset="0"/>
              </a:rPr>
              <a:t>agricultural </a:t>
            </a:r>
            <a:r>
              <a:rPr lang="en-US" altLang="en-US" sz="600" dirty="0">
                <a:solidFill>
                  <a:srgbClr val="000000"/>
                </a:solidFill>
                <a:latin typeface="Arial" panose="020B0604020202020204" pitchFamily="34" charset="0"/>
              </a:rPr>
              <a:t>runoff from  </a:t>
            </a:r>
            <a:r>
              <a:rPr lang="en-US" altLang="en-US" sz="600" dirty="0">
                <a:solidFill>
                  <a:srgbClr val="000000"/>
                </a:solidFill>
                <a:latin typeface="Arial" panose="020B0604020202020204" pitchFamily="34" charset="0"/>
              </a:rPr>
              <a:t>Food Forest botanical </a:t>
            </a:r>
            <a:r>
              <a:rPr lang="en-US" altLang="en-US" sz="600" dirty="0">
                <a:solidFill>
                  <a:srgbClr val="000000"/>
                </a:solidFill>
                <a:latin typeface="Arial" panose="020B0604020202020204" pitchFamily="34" charset="0"/>
              </a:rPr>
              <a:t>garden to the pond (D), </a:t>
            </a:r>
            <a:r>
              <a:rPr lang="en-US" altLang="en-US" sz="600" dirty="0">
                <a:solidFill>
                  <a:srgbClr val="000000"/>
                </a:solidFill>
                <a:latin typeface="Arial" panose="020B0604020202020204" pitchFamily="34" charset="0"/>
              </a:rPr>
              <a:t>Sugden welcome center located neighboring Food </a:t>
            </a:r>
            <a:r>
              <a:rPr lang="en-US" altLang="en-US" sz="600" dirty="0">
                <a:solidFill>
                  <a:srgbClr val="000000"/>
                </a:solidFill>
                <a:latin typeface="Arial" panose="020B0604020202020204" pitchFamily="34" charset="0"/>
              </a:rPr>
              <a:t>Forest (D).</a:t>
            </a:r>
            <a:endParaRPr lang="en-US" altLang="en-US" sz="400" dirty="0">
              <a:latin typeface="Arial" panose="020B0604020202020204" pitchFamily="34" charset="0"/>
            </a:endParaRPr>
          </a:p>
        </p:txBody>
      </p:sp>
      <p:pic>
        <p:nvPicPr>
          <p:cNvPr id="10" name="Picture 9"/>
          <p:cNvPicPr>
            <a:picLocks noChangeAspect="1"/>
          </p:cNvPicPr>
          <p:nvPr/>
        </p:nvPicPr>
        <p:blipFill>
          <a:blip r:embed="rId5"/>
          <a:stretch>
            <a:fillRect/>
          </a:stretch>
        </p:blipFill>
        <p:spPr>
          <a:xfrm>
            <a:off x="104695" y="3755514"/>
            <a:ext cx="799413" cy="639851"/>
          </a:xfrm>
          <a:prstGeom prst="rect">
            <a:avLst/>
          </a:prstGeom>
        </p:spPr>
      </p:pic>
      <p:pic>
        <p:nvPicPr>
          <p:cNvPr id="12" name="Picture 11"/>
          <p:cNvPicPr>
            <a:picLocks noChangeAspect="1"/>
          </p:cNvPicPr>
          <p:nvPr/>
        </p:nvPicPr>
        <p:blipFill>
          <a:blip r:embed="rId6"/>
          <a:stretch>
            <a:fillRect/>
          </a:stretch>
        </p:blipFill>
        <p:spPr>
          <a:xfrm>
            <a:off x="2918960" y="645414"/>
            <a:ext cx="2045635" cy="1218347"/>
          </a:xfrm>
          <a:prstGeom prst="rect">
            <a:avLst/>
          </a:prstGeom>
        </p:spPr>
      </p:pic>
      <p:sp>
        <p:nvSpPr>
          <p:cNvPr id="13" name="Rectangle 12"/>
          <p:cNvSpPr/>
          <p:nvPr/>
        </p:nvSpPr>
        <p:spPr>
          <a:xfrm>
            <a:off x="166145" y="4491990"/>
            <a:ext cx="2622775" cy="2327556"/>
          </a:xfrm>
          <a:prstGeom prst="rect">
            <a:avLst/>
          </a:prstGeom>
        </p:spPr>
        <p:txBody>
          <a:bodyPr wrap="square" lIns="19047" tIns="9523" rIns="19047" bIns="9523">
            <a:spAutoFit/>
          </a:bodyPr>
          <a:lstStyle/>
          <a:p>
            <a:r>
              <a:rPr lang="en-US" sz="600" b="1" dirty="0">
                <a:latin typeface="Arial" panose="020B0604020202020204" pitchFamily="34" charset="0"/>
                <a:cs typeface="Arial" panose="020B0604020202020204" pitchFamily="34" charset="0"/>
              </a:rPr>
              <a:t>Methods</a:t>
            </a:r>
          </a:p>
          <a:p>
            <a:r>
              <a:rPr lang="en-US" sz="600" b="1" dirty="0">
                <a:latin typeface="Arial" panose="020B0604020202020204" pitchFamily="34" charset="0"/>
                <a:cs typeface="Arial" panose="020B0604020202020204" pitchFamily="34" charset="0"/>
              </a:rPr>
              <a:t>Field </a:t>
            </a:r>
            <a:r>
              <a:rPr lang="en-US" sz="600" b="1" dirty="0">
                <a:latin typeface="Arial" panose="020B0604020202020204" pitchFamily="34" charset="0"/>
                <a:cs typeface="Arial" panose="020B0604020202020204" pitchFamily="34" charset="0"/>
              </a:rPr>
              <a:t>work </a:t>
            </a:r>
            <a:endParaRPr lang="en-US" sz="600" b="1" dirty="0">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600" dirty="0">
                <a:latin typeface="Arial" panose="020B0604020202020204" pitchFamily="34" charset="0"/>
                <a:cs typeface="Arial" panose="020B0604020202020204" pitchFamily="34" charset="0"/>
              </a:rPr>
              <a:t>Water samples measurements will be conducted </a:t>
            </a:r>
            <a:r>
              <a:rPr lang="en-US" sz="600" dirty="0">
                <a:latin typeface="Arial" panose="020B0604020202020204" pitchFamily="34" charset="0"/>
                <a:cs typeface="Arial" panose="020B0604020202020204" pitchFamily="34" charset="0"/>
              </a:rPr>
              <a:t>from </a:t>
            </a:r>
            <a:r>
              <a:rPr lang="en-US" sz="600" dirty="0">
                <a:latin typeface="Arial" panose="020B0604020202020204" pitchFamily="34" charset="0"/>
                <a:cs typeface="Arial" panose="020B0604020202020204" pitchFamily="34" charset="0"/>
              </a:rPr>
              <a:t>Food Forest Lake and Sugden Welcome Lake.</a:t>
            </a:r>
          </a:p>
          <a:p>
            <a:pPr algn="just">
              <a:buFont typeface="Arial" panose="020B0604020202020204" pitchFamily="34" charset="0"/>
              <a:buChar char="•"/>
            </a:pPr>
            <a:r>
              <a:rPr lang="en-US" sz="600" dirty="0">
                <a:latin typeface="Arial" panose="020B0604020202020204" pitchFamily="34" charset="0"/>
                <a:cs typeface="Arial" panose="020B0604020202020204" pitchFamily="34" charset="0"/>
              </a:rPr>
              <a:t>samples will be collected </a:t>
            </a:r>
            <a:r>
              <a:rPr lang="en-US" sz="600" dirty="0">
                <a:latin typeface="Arial" panose="020B0604020202020204" pitchFamily="34" charset="0"/>
                <a:cs typeface="Arial" panose="020B0604020202020204" pitchFamily="34" charset="0"/>
              </a:rPr>
              <a:t>twice </a:t>
            </a:r>
            <a:r>
              <a:rPr lang="en-US" sz="600" dirty="0">
                <a:latin typeface="Arial" panose="020B0604020202020204" pitchFamily="34" charset="0"/>
                <a:cs typeface="Arial" panose="020B0604020202020204" pitchFamily="34" charset="0"/>
              </a:rPr>
              <a:t>a month from two stations, for four months. From August to November 2016</a:t>
            </a:r>
          </a:p>
          <a:p>
            <a:pPr algn="just">
              <a:buFont typeface="Arial" panose="020B0604020202020204" pitchFamily="34" charset="0"/>
              <a:buChar char="•"/>
            </a:pPr>
            <a:r>
              <a:rPr lang="en-US" sz="600" dirty="0">
                <a:latin typeface="Arial" panose="020B0604020202020204" pitchFamily="34" charset="0"/>
                <a:cs typeface="Arial" panose="020B0604020202020204" pitchFamily="34" charset="0"/>
              </a:rPr>
              <a:t>Water Samples collection will be conducted within two seasons; by the end of wet season and the beginning of dry season.</a:t>
            </a:r>
          </a:p>
          <a:p>
            <a:pPr algn="just">
              <a:buFont typeface="Arial" panose="020B0604020202020204" pitchFamily="34" charset="0"/>
              <a:buChar char="•"/>
            </a:pPr>
            <a:r>
              <a:rPr lang="en-US" sz="600" dirty="0">
                <a:latin typeface="Arial" panose="020B0604020202020204" pitchFamily="34" charset="0"/>
                <a:cs typeface="Arial" panose="020B0604020202020204" pitchFamily="34" charset="0"/>
              </a:rPr>
              <a:t>Samples will be collected on surface less than 10 meters from the land by use of plastic bucket hand thrown to the lake.</a:t>
            </a:r>
          </a:p>
          <a:p>
            <a:pPr algn="just">
              <a:buFont typeface="Arial" panose="020B0604020202020204" pitchFamily="34" charset="0"/>
              <a:buChar char="•"/>
            </a:pPr>
            <a:r>
              <a:rPr lang="en-US" sz="600" dirty="0">
                <a:latin typeface="Arial" panose="020B0604020202020204" pitchFamily="34" charset="0"/>
                <a:cs typeface="Arial" panose="020B0604020202020204" pitchFamily="34" charset="0"/>
              </a:rPr>
              <a:t>The YSI data </a:t>
            </a:r>
            <a:r>
              <a:rPr lang="en-US" sz="600" dirty="0" err="1">
                <a:latin typeface="Arial" panose="020B0604020202020204" pitchFamily="34" charset="0"/>
                <a:cs typeface="Arial" panose="020B0604020202020204" pitchFamily="34" charset="0"/>
              </a:rPr>
              <a:t>sonde</a:t>
            </a:r>
            <a:r>
              <a:rPr lang="en-US" sz="600" dirty="0">
                <a:latin typeface="Arial" panose="020B0604020202020204" pitchFamily="34" charset="0"/>
                <a:cs typeface="Arial" panose="020B0604020202020204" pitchFamily="34" charset="0"/>
              </a:rPr>
              <a:t> was dipped on the pond and 2 minutes allowed for parameter to stabilize  before recording water quality </a:t>
            </a:r>
          </a:p>
          <a:p>
            <a:pPr algn="just">
              <a:buFont typeface="Arial" panose="020B0604020202020204" pitchFamily="34" charset="0"/>
              <a:buChar char="•"/>
            </a:pPr>
            <a:r>
              <a:rPr lang="en-US" sz="600" dirty="0">
                <a:latin typeface="Arial" panose="020B0604020202020204" pitchFamily="34" charset="0"/>
                <a:cs typeface="Arial" panose="020B0604020202020204" pitchFamily="34" charset="0"/>
              </a:rPr>
              <a:t>The microbial community water sample was collected on sterile 50mL centrifuge before transported to the laboratory for analysis. </a:t>
            </a:r>
          </a:p>
          <a:p>
            <a:pPr algn="just">
              <a:buFont typeface="Arial" panose="020B0604020202020204" pitchFamily="34" charset="0"/>
              <a:buChar char="•"/>
            </a:pPr>
            <a:r>
              <a:rPr lang="en-US" sz="600" dirty="0">
                <a:latin typeface="Arial" panose="020B0604020202020204" pitchFamily="34" charset="0"/>
                <a:cs typeface="Arial" panose="020B0604020202020204" pitchFamily="34" charset="0"/>
              </a:rPr>
              <a:t>One sample taken to the Lee County Hyacinth Control District, in Lehigh Acres for </a:t>
            </a:r>
            <a:r>
              <a:rPr lang="en-US" sz="600" dirty="0">
                <a:latin typeface="Arial" panose="020B0604020202020204" pitchFamily="34" charset="0"/>
                <a:cs typeface="Arial" panose="020B0604020202020204" pitchFamily="34" charset="0"/>
              </a:rPr>
              <a:t>analysis.</a:t>
            </a:r>
            <a:endParaRPr lang="en-US" sz="600" dirty="0">
              <a:latin typeface="Arial" panose="020B0604020202020204" pitchFamily="34" charset="0"/>
              <a:cs typeface="Arial" panose="020B0604020202020204" pitchFamily="34" charset="0"/>
            </a:endParaRPr>
          </a:p>
          <a:p>
            <a:pPr algn="just"/>
            <a:r>
              <a:rPr lang="en-US" sz="600" dirty="0">
                <a:latin typeface="Arial" panose="020B0604020202020204" pitchFamily="34" charset="0"/>
                <a:cs typeface="Arial" panose="020B0604020202020204" pitchFamily="34" charset="0"/>
              </a:rPr>
              <a:t>   </a:t>
            </a:r>
          </a:p>
          <a:p>
            <a:pPr algn="just"/>
            <a:r>
              <a:rPr lang="en-US" sz="600" b="1" dirty="0">
                <a:latin typeface="Arial" panose="020B0604020202020204" pitchFamily="34" charset="0"/>
                <a:cs typeface="Arial" panose="020B0604020202020204" pitchFamily="34" charset="0"/>
              </a:rPr>
              <a:t>Laboratory analysis  </a:t>
            </a:r>
          </a:p>
          <a:p>
            <a:pPr algn="just">
              <a:buFont typeface="Arial" panose="020B0604020202020204" pitchFamily="34" charset="0"/>
              <a:buChar char="•"/>
            </a:pPr>
            <a:r>
              <a:rPr lang="en-US" sz="600" dirty="0">
                <a:latin typeface="Arial" panose="020B0604020202020204" pitchFamily="34" charset="0"/>
                <a:cs typeface="Arial" panose="020B0604020202020204" pitchFamily="34" charset="0"/>
              </a:rPr>
              <a:t>Nutrients were measured using  spectrometer  for  analysis between Food forest and Welcome Center; Nitrate using wave length 400nm, Nitrite using wavelength 507 nm, Ammonia using wavelength  655 nm and phosphorus using wavelength 530 nm .</a:t>
            </a:r>
          </a:p>
          <a:p>
            <a:pPr algn="just">
              <a:buFont typeface="Arial" panose="020B0604020202020204" pitchFamily="34" charset="0"/>
              <a:buChar char="•"/>
            </a:pPr>
            <a:r>
              <a:rPr lang="en-US" sz="600" dirty="0">
                <a:latin typeface="Arial" panose="020B0604020202020204" pitchFamily="34" charset="0"/>
                <a:cs typeface="Arial" panose="020B0604020202020204" pitchFamily="34" charset="0"/>
              </a:rPr>
              <a:t>Chlorophyll </a:t>
            </a:r>
            <a:r>
              <a:rPr lang="en-US" sz="600" dirty="0">
                <a:latin typeface="Arial" panose="020B0604020202020204" pitchFamily="34" charset="0"/>
                <a:cs typeface="Arial" panose="020B0604020202020204" pitchFamily="34" charset="0"/>
              </a:rPr>
              <a:t>a </a:t>
            </a:r>
            <a:r>
              <a:rPr lang="en-US" sz="600" dirty="0">
                <a:latin typeface="Arial" panose="020B0604020202020204" pitchFamily="34" charset="0"/>
                <a:cs typeface="Arial" panose="020B0604020202020204" pitchFamily="34" charset="0"/>
              </a:rPr>
              <a:t>and turbidity  were also measured by used of spectrometer .</a:t>
            </a:r>
          </a:p>
          <a:p>
            <a:pPr algn="just">
              <a:buFont typeface="Arial" panose="020B0604020202020204" pitchFamily="34" charset="0"/>
              <a:buChar char="•"/>
            </a:pPr>
            <a:r>
              <a:rPr lang="en-US" sz="600" dirty="0">
                <a:latin typeface="Arial" panose="020B0604020202020204" pitchFamily="34" charset="0"/>
                <a:cs typeface="Arial" panose="020B0604020202020204" pitchFamily="34" charset="0"/>
              </a:rPr>
              <a:t>Microbial community were </a:t>
            </a:r>
            <a:r>
              <a:rPr lang="en-US" sz="600" dirty="0">
                <a:latin typeface="Arial" panose="020B0604020202020204" pitchFamily="34" charset="0"/>
                <a:cs typeface="Arial" panose="020B0604020202020204" pitchFamily="34" charset="0"/>
              </a:rPr>
              <a:t>inoculated onto </a:t>
            </a:r>
            <a:r>
              <a:rPr lang="en-US" sz="600" dirty="0" err="1">
                <a:latin typeface="Arial" panose="020B0604020202020204" pitchFamily="34" charset="0"/>
                <a:cs typeface="Arial" panose="020B0604020202020204" pitchFamily="34" charset="0"/>
              </a:rPr>
              <a:t>Biolog</a:t>
            </a:r>
            <a:r>
              <a:rPr lang="en-US" sz="600" dirty="0">
                <a:latin typeface="Arial" panose="020B0604020202020204" pitchFamily="34" charset="0"/>
                <a:cs typeface="Arial" panose="020B0604020202020204" pitchFamily="34" charset="0"/>
              </a:rPr>
              <a:t> </a:t>
            </a:r>
            <a:r>
              <a:rPr lang="en-US" sz="600" dirty="0" err="1">
                <a:latin typeface="Arial" panose="020B0604020202020204" pitchFamily="34" charset="0"/>
                <a:cs typeface="Arial" panose="020B0604020202020204" pitchFamily="34" charset="0"/>
              </a:rPr>
              <a:t>EcoPlates</a:t>
            </a:r>
            <a:r>
              <a:rPr lang="en-US" sz="600" dirty="0">
                <a:latin typeface="Arial" panose="020B0604020202020204" pitchFamily="34" charset="0"/>
                <a:cs typeface="Arial" panose="020B0604020202020204" pitchFamily="34" charset="0"/>
              </a:rPr>
              <a:t> and </a:t>
            </a:r>
            <a:r>
              <a:rPr lang="en-US" sz="600" dirty="0">
                <a:latin typeface="Arial" panose="020B0604020202020204" pitchFamily="34" charset="0"/>
                <a:cs typeface="Arial" panose="020B0604020202020204" pitchFamily="34" charset="0"/>
              </a:rPr>
              <a:t>incubated for 48 hours before recording the </a:t>
            </a:r>
            <a:r>
              <a:rPr lang="en-US" sz="600" dirty="0">
                <a:latin typeface="Arial" panose="020B0604020202020204" pitchFamily="34" charset="0"/>
                <a:cs typeface="Arial" panose="020B0604020202020204" pitchFamily="34" charset="0"/>
              </a:rPr>
              <a:t>results</a:t>
            </a:r>
            <a:r>
              <a:rPr lang="en-US" sz="600" dirty="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a:blip r:embed="rId7"/>
          <a:stretch>
            <a:fillRect/>
          </a:stretch>
        </p:blipFill>
        <p:spPr>
          <a:xfrm>
            <a:off x="6545167" y="4189641"/>
            <a:ext cx="1046545" cy="1025304"/>
          </a:xfrm>
          <a:prstGeom prst="rect">
            <a:avLst/>
          </a:prstGeom>
        </p:spPr>
      </p:pic>
      <p:pic>
        <p:nvPicPr>
          <p:cNvPr id="15" name="Picture 14"/>
          <p:cNvPicPr>
            <a:picLocks noChangeAspect="1"/>
          </p:cNvPicPr>
          <p:nvPr/>
        </p:nvPicPr>
        <p:blipFill>
          <a:blip r:embed="rId8"/>
          <a:stretch>
            <a:fillRect/>
          </a:stretch>
        </p:blipFill>
        <p:spPr>
          <a:xfrm>
            <a:off x="7675979" y="4189641"/>
            <a:ext cx="1032000" cy="1041581"/>
          </a:xfrm>
          <a:prstGeom prst="rect">
            <a:avLst/>
          </a:prstGeom>
        </p:spPr>
      </p:pic>
      <p:sp>
        <p:nvSpPr>
          <p:cNvPr id="16" name="Text Box 6"/>
          <p:cNvSpPr txBox="1">
            <a:spLocks noChangeArrowheads="1"/>
          </p:cNvSpPr>
          <p:nvPr/>
        </p:nvSpPr>
        <p:spPr bwMode="auto">
          <a:xfrm>
            <a:off x="6499939" y="3276428"/>
            <a:ext cx="2389382" cy="1683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algn="just" defTabSz="190470" eaLnBrk="0" fontAlgn="base" hangingPunct="0">
              <a:spcBef>
                <a:spcPct val="0"/>
              </a:spcBef>
              <a:spcAft>
                <a:spcPct val="0"/>
              </a:spcAft>
            </a:pPr>
            <a:r>
              <a:rPr lang="en-US" altLang="en-US" sz="600" b="1" dirty="0">
                <a:solidFill>
                  <a:srgbClr val="000000"/>
                </a:solidFill>
                <a:latin typeface="Arial" panose="020B0604020202020204" pitchFamily="34" charset="0"/>
                <a:cs typeface="Arial" panose="020B0604020202020204" pitchFamily="34" charset="0"/>
              </a:rPr>
              <a:t>FIG </a:t>
            </a:r>
            <a:r>
              <a:rPr lang="en-US" altLang="en-US" sz="600" b="1" dirty="0">
                <a:solidFill>
                  <a:srgbClr val="000000"/>
                </a:solidFill>
                <a:latin typeface="Arial" panose="020B0604020202020204" pitchFamily="34" charset="0"/>
                <a:cs typeface="Arial" panose="020B0604020202020204" pitchFamily="34" charset="0"/>
              </a:rPr>
              <a:t>4: </a:t>
            </a:r>
            <a:r>
              <a:rPr lang="en-US" altLang="en-US" sz="600" dirty="0">
                <a:solidFill>
                  <a:srgbClr val="000000"/>
                </a:solidFill>
                <a:latin typeface="Arial" panose="020B0604020202020204" pitchFamily="34" charset="0"/>
                <a:cs typeface="Arial" panose="020B0604020202020204" pitchFamily="34" charset="0"/>
              </a:rPr>
              <a:t>Nitrate (A) and soluble reactive phosphorus (B) concentration.     </a:t>
            </a:r>
            <a:endParaRPr lang="en-US" altLang="en-US" sz="4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9"/>
          <a:stretch>
            <a:fillRect/>
          </a:stretch>
        </p:blipFill>
        <p:spPr>
          <a:xfrm>
            <a:off x="3113504" y="3627999"/>
            <a:ext cx="1424206" cy="682118"/>
          </a:xfrm>
          <a:prstGeom prst="rect">
            <a:avLst/>
          </a:prstGeom>
        </p:spPr>
      </p:pic>
      <p:pic>
        <p:nvPicPr>
          <p:cNvPr id="19" name="Picture 18"/>
          <p:cNvPicPr>
            <a:picLocks noChangeAspect="1"/>
          </p:cNvPicPr>
          <p:nvPr/>
        </p:nvPicPr>
        <p:blipFill>
          <a:blip r:embed="rId10"/>
          <a:stretch>
            <a:fillRect/>
          </a:stretch>
        </p:blipFill>
        <p:spPr>
          <a:xfrm>
            <a:off x="3017521" y="5178101"/>
            <a:ext cx="1613072" cy="982143"/>
          </a:xfrm>
          <a:prstGeom prst="rect">
            <a:avLst/>
          </a:prstGeom>
        </p:spPr>
      </p:pic>
      <p:pic>
        <p:nvPicPr>
          <p:cNvPr id="20" name="Picture 19"/>
          <p:cNvPicPr>
            <a:picLocks noChangeAspect="1"/>
          </p:cNvPicPr>
          <p:nvPr/>
        </p:nvPicPr>
        <p:blipFill>
          <a:blip r:embed="rId11"/>
          <a:stretch>
            <a:fillRect/>
          </a:stretch>
        </p:blipFill>
        <p:spPr>
          <a:xfrm>
            <a:off x="3032549" y="4368626"/>
            <a:ext cx="1598044" cy="754874"/>
          </a:xfrm>
          <a:prstGeom prst="rect">
            <a:avLst/>
          </a:prstGeom>
        </p:spPr>
      </p:pic>
      <p:pic>
        <p:nvPicPr>
          <p:cNvPr id="22" name="Picture 21"/>
          <p:cNvPicPr>
            <a:picLocks noChangeAspect="1"/>
          </p:cNvPicPr>
          <p:nvPr/>
        </p:nvPicPr>
        <p:blipFill>
          <a:blip r:embed="rId12"/>
          <a:stretch>
            <a:fillRect/>
          </a:stretch>
        </p:blipFill>
        <p:spPr>
          <a:xfrm>
            <a:off x="6065271" y="2399191"/>
            <a:ext cx="1433731" cy="806880"/>
          </a:xfrm>
          <a:prstGeom prst="rect">
            <a:avLst/>
          </a:prstGeom>
        </p:spPr>
      </p:pic>
      <p:pic>
        <p:nvPicPr>
          <p:cNvPr id="23" name="Picture 22"/>
          <p:cNvPicPr>
            <a:picLocks noChangeAspect="1"/>
          </p:cNvPicPr>
          <p:nvPr/>
        </p:nvPicPr>
        <p:blipFill>
          <a:blip r:embed="rId13"/>
          <a:stretch>
            <a:fillRect/>
          </a:stretch>
        </p:blipFill>
        <p:spPr>
          <a:xfrm>
            <a:off x="7585778" y="2429425"/>
            <a:ext cx="1433731" cy="701898"/>
          </a:xfrm>
          <a:prstGeom prst="rect">
            <a:avLst/>
          </a:prstGeom>
        </p:spPr>
      </p:pic>
      <p:sp>
        <p:nvSpPr>
          <p:cNvPr id="24" name="Text Box 7"/>
          <p:cNvSpPr txBox="1">
            <a:spLocks noChangeArrowheads="1"/>
          </p:cNvSpPr>
          <p:nvPr/>
        </p:nvSpPr>
        <p:spPr bwMode="auto">
          <a:xfrm>
            <a:off x="3024874" y="6260181"/>
            <a:ext cx="1546630" cy="4952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algn="just" defTabSz="190470" eaLnBrk="0" fontAlgn="base" hangingPunct="0">
              <a:spcBef>
                <a:spcPct val="0"/>
              </a:spcBef>
              <a:spcAft>
                <a:spcPct val="0"/>
              </a:spcAft>
            </a:pPr>
            <a:r>
              <a:rPr lang="en-US" altLang="en-US" sz="600" b="1" dirty="0">
                <a:solidFill>
                  <a:srgbClr val="000000"/>
                </a:solidFill>
                <a:latin typeface="Arial" panose="020B0604020202020204" pitchFamily="34" charset="0"/>
              </a:rPr>
              <a:t>FIG. 3: </a:t>
            </a:r>
            <a:r>
              <a:rPr lang="en-US" altLang="en-US" sz="600" dirty="0">
                <a:solidFill>
                  <a:srgbClr val="000000"/>
                </a:solidFill>
                <a:latin typeface="Arial" panose="020B0604020202020204" pitchFamily="34" charset="0"/>
              </a:rPr>
              <a:t>Numbers </a:t>
            </a:r>
            <a:r>
              <a:rPr lang="en-US" altLang="en-US" sz="600" dirty="0">
                <a:solidFill>
                  <a:srgbClr val="000000"/>
                </a:solidFill>
                <a:latin typeface="Arial" panose="020B0604020202020204" pitchFamily="34" charset="0"/>
              </a:rPr>
              <a:t>of positive </a:t>
            </a:r>
            <a:r>
              <a:rPr lang="en-US" altLang="en-US" sz="600" dirty="0">
                <a:solidFill>
                  <a:srgbClr val="000000"/>
                </a:solidFill>
                <a:latin typeface="Arial" panose="020B0604020202020204" pitchFamily="34" charset="0"/>
              </a:rPr>
              <a:t>EcoPlate wells (A) and the utilization patterns of each substrate on the EcoPlate: Food </a:t>
            </a:r>
            <a:r>
              <a:rPr lang="en-US" altLang="en-US" sz="600" dirty="0">
                <a:solidFill>
                  <a:srgbClr val="000000"/>
                </a:solidFill>
                <a:latin typeface="Arial" panose="020B0604020202020204" pitchFamily="34" charset="0"/>
              </a:rPr>
              <a:t>Forest Pond (A) </a:t>
            </a:r>
            <a:r>
              <a:rPr lang="en-US" altLang="en-US" sz="600" dirty="0">
                <a:solidFill>
                  <a:srgbClr val="000000"/>
                </a:solidFill>
                <a:latin typeface="Arial" panose="020B0604020202020204" pitchFamily="34" charset="0"/>
              </a:rPr>
              <a:t>and </a:t>
            </a:r>
            <a:r>
              <a:rPr lang="en-US" altLang="en-US" sz="600" dirty="0" err="1">
                <a:solidFill>
                  <a:srgbClr val="000000"/>
                </a:solidFill>
                <a:latin typeface="Arial" panose="020B0604020202020204" pitchFamily="34" charset="0"/>
              </a:rPr>
              <a:t>Sugden</a:t>
            </a:r>
            <a:r>
              <a:rPr lang="en-US" altLang="en-US" sz="600" dirty="0">
                <a:solidFill>
                  <a:srgbClr val="000000"/>
                </a:solidFill>
                <a:latin typeface="Arial" panose="020B0604020202020204" pitchFamily="34" charset="0"/>
              </a:rPr>
              <a:t> </a:t>
            </a:r>
            <a:r>
              <a:rPr lang="en-US" altLang="en-US" sz="600" dirty="0">
                <a:solidFill>
                  <a:srgbClr val="000000"/>
                </a:solidFill>
                <a:latin typeface="Arial" panose="020B0604020202020204" pitchFamily="34" charset="0"/>
              </a:rPr>
              <a:t>Welcome Center </a:t>
            </a:r>
            <a:r>
              <a:rPr lang="en-US" altLang="en-US" sz="600" dirty="0">
                <a:solidFill>
                  <a:srgbClr val="000000"/>
                </a:solidFill>
                <a:latin typeface="Arial" panose="020B0604020202020204" pitchFamily="34" charset="0"/>
              </a:rPr>
              <a:t>Lake (B). </a:t>
            </a:r>
            <a:endParaRPr lang="en-US" altLang="en-US" sz="400" dirty="0">
              <a:latin typeface="Arial" panose="020B0604020202020204" pitchFamily="34" charset="0"/>
            </a:endParaRPr>
          </a:p>
        </p:txBody>
      </p:sp>
      <p:sp>
        <p:nvSpPr>
          <p:cNvPr id="25" name="Text Box 8"/>
          <p:cNvSpPr txBox="1">
            <a:spLocks noChangeArrowheads="1"/>
          </p:cNvSpPr>
          <p:nvPr/>
        </p:nvSpPr>
        <p:spPr bwMode="auto">
          <a:xfrm>
            <a:off x="5042321" y="908638"/>
            <a:ext cx="1596455" cy="6918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algn="just" defTabSz="190470" eaLnBrk="0" fontAlgn="base" hangingPunct="0">
              <a:spcBef>
                <a:spcPct val="0"/>
              </a:spcBef>
              <a:spcAft>
                <a:spcPct val="0"/>
              </a:spcAft>
            </a:pPr>
            <a:r>
              <a:rPr lang="en-US" altLang="en-US" sz="600" b="1" dirty="0">
                <a:solidFill>
                  <a:srgbClr val="000000"/>
                </a:solidFill>
                <a:latin typeface="Arial" panose="020B0604020202020204" pitchFamily="34" charset="0"/>
              </a:rPr>
              <a:t>FIG </a:t>
            </a:r>
            <a:r>
              <a:rPr lang="en-US" altLang="en-US" sz="600" b="1" dirty="0">
                <a:solidFill>
                  <a:srgbClr val="000000"/>
                </a:solidFill>
                <a:latin typeface="Arial" panose="020B0604020202020204" pitchFamily="34" charset="0"/>
              </a:rPr>
              <a:t>2: </a:t>
            </a:r>
            <a:r>
              <a:rPr lang="en-US" altLang="en-US" sz="600" dirty="0">
                <a:solidFill>
                  <a:srgbClr val="000000"/>
                </a:solidFill>
                <a:latin typeface="Arial" panose="020B0604020202020204" pitchFamily="34" charset="0"/>
              </a:rPr>
              <a:t>Food Forest soil </a:t>
            </a:r>
            <a:r>
              <a:rPr lang="en-US" altLang="en-US" sz="600" dirty="0">
                <a:solidFill>
                  <a:srgbClr val="000000"/>
                </a:solidFill>
                <a:latin typeface="Arial" panose="020B0604020202020204" pitchFamily="34" charset="0"/>
              </a:rPr>
              <a:t>temperature </a:t>
            </a:r>
            <a:r>
              <a:rPr lang="en-US" altLang="en-US" sz="600" dirty="0">
                <a:solidFill>
                  <a:srgbClr val="000000"/>
                </a:solidFill>
                <a:latin typeface="Arial" panose="020B0604020202020204" pitchFamily="34" charset="0"/>
              </a:rPr>
              <a:t>(6 in) and Welcome Center pond water </a:t>
            </a:r>
            <a:r>
              <a:rPr lang="en-US" altLang="en-US" sz="600" dirty="0">
                <a:solidFill>
                  <a:srgbClr val="000000"/>
                </a:solidFill>
                <a:latin typeface="Arial" panose="020B0604020202020204" pitchFamily="34" charset="0"/>
              </a:rPr>
              <a:t>temperature </a:t>
            </a:r>
            <a:r>
              <a:rPr lang="en-US" altLang="en-US" sz="600" dirty="0">
                <a:solidFill>
                  <a:srgbClr val="000000"/>
                </a:solidFill>
                <a:latin typeface="Arial" panose="020B0604020202020204" pitchFamily="34" charset="0"/>
              </a:rPr>
              <a:t>in relation to precipitation during sampling </a:t>
            </a:r>
            <a:r>
              <a:rPr lang="en-US" altLang="en-US" sz="600" dirty="0">
                <a:solidFill>
                  <a:srgbClr val="000000"/>
                </a:solidFill>
                <a:latin typeface="Arial" panose="020B0604020202020204" pitchFamily="34" charset="0"/>
              </a:rPr>
              <a:t>days (arrow). </a:t>
            </a:r>
            <a:r>
              <a:rPr lang="en-US" altLang="en-US" sz="600" dirty="0">
                <a:solidFill>
                  <a:srgbClr val="000000"/>
                </a:solidFill>
                <a:latin typeface="Arial" panose="020B0604020202020204" pitchFamily="34" charset="0"/>
              </a:rPr>
              <a:t>Precipitate data was obtained from  FGCU weather station </a:t>
            </a:r>
            <a:r>
              <a:rPr lang="en-US" altLang="en-US" sz="600" dirty="0">
                <a:solidFill>
                  <a:srgbClr val="000000"/>
                </a:solidFill>
                <a:latin typeface="Arial" panose="020B0604020202020204" pitchFamily="34" charset="0"/>
              </a:rPr>
              <a:t>for </a:t>
            </a:r>
            <a:r>
              <a:rPr lang="en-US" altLang="en-US" sz="600" dirty="0">
                <a:solidFill>
                  <a:srgbClr val="000000"/>
                </a:solidFill>
                <a:latin typeface="Arial" panose="020B0604020202020204" pitchFamily="34" charset="0"/>
              </a:rPr>
              <a:t>the entire period this research was conducted.  </a:t>
            </a:r>
          </a:p>
          <a:p>
            <a:pPr algn="just" defTabSz="190470" eaLnBrk="0" fontAlgn="base" hangingPunct="0">
              <a:spcBef>
                <a:spcPct val="0"/>
              </a:spcBef>
              <a:spcAft>
                <a:spcPct val="0"/>
              </a:spcAft>
            </a:pPr>
            <a:endParaRPr lang="en-US" altLang="en-US" sz="400" dirty="0">
              <a:latin typeface="Arial" panose="020B0604020202020204" pitchFamily="34" charset="0"/>
            </a:endParaRPr>
          </a:p>
        </p:txBody>
      </p:sp>
      <p:sp>
        <p:nvSpPr>
          <p:cNvPr id="26" name="Text Box 9"/>
          <p:cNvSpPr txBox="1">
            <a:spLocks noChangeArrowheads="1"/>
          </p:cNvSpPr>
          <p:nvPr/>
        </p:nvSpPr>
        <p:spPr bwMode="auto">
          <a:xfrm>
            <a:off x="6514614" y="5308491"/>
            <a:ext cx="2191261" cy="2506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b="1" dirty="0">
                <a:solidFill>
                  <a:srgbClr val="000000"/>
                </a:solidFill>
                <a:latin typeface="Arial" panose="020B0604020202020204" pitchFamily="34" charset="0"/>
                <a:cs typeface="Arial" panose="020B0604020202020204" pitchFamily="34" charset="0"/>
              </a:rPr>
              <a:t>FIG </a:t>
            </a:r>
            <a:r>
              <a:rPr lang="en-US" altLang="en-US" sz="600" b="1" dirty="0">
                <a:solidFill>
                  <a:srgbClr val="000000"/>
                </a:solidFill>
                <a:latin typeface="Arial" panose="020B0604020202020204" pitchFamily="34" charset="0"/>
                <a:cs typeface="Arial" panose="020B0604020202020204" pitchFamily="34" charset="0"/>
              </a:rPr>
              <a:t>6</a:t>
            </a:r>
            <a:r>
              <a:rPr lang="en-US" altLang="en-US" sz="600" b="1" dirty="0">
                <a:solidFill>
                  <a:srgbClr val="000000"/>
                </a:solidFill>
                <a:latin typeface="Arial" panose="020B0604020202020204" pitchFamily="34" charset="0"/>
                <a:cs typeface="Arial" panose="020B0604020202020204" pitchFamily="34" charset="0"/>
              </a:rPr>
              <a:t>: </a:t>
            </a:r>
            <a:r>
              <a:rPr lang="en-US" altLang="en-US" sz="600" dirty="0">
                <a:solidFill>
                  <a:srgbClr val="000000"/>
                </a:solidFill>
                <a:latin typeface="Arial" panose="020B0604020202020204" pitchFamily="34" charset="0"/>
                <a:cs typeface="Arial" panose="020B0604020202020204" pitchFamily="34" charset="0"/>
              </a:rPr>
              <a:t>The </a:t>
            </a:r>
            <a:r>
              <a:rPr lang="en-US" altLang="en-US" sz="600" dirty="0">
                <a:solidFill>
                  <a:srgbClr val="000000"/>
                </a:solidFill>
                <a:latin typeface="Arial" panose="020B0604020202020204" pitchFamily="34" charset="0"/>
                <a:cs typeface="Arial" panose="020B0604020202020204" pitchFamily="34" charset="0"/>
              </a:rPr>
              <a:t>composition of </a:t>
            </a:r>
            <a:r>
              <a:rPr lang="en-US" altLang="en-US" sz="600" dirty="0">
                <a:solidFill>
                  <a:srgbClr val="000000"/>
                </a:solidFill>
                <a:latin typeface="Arial" panose="020B0604020202020204" pitchFamily="34" charset="0"/>
                <a:cs typeface="Arial" panose="020B0604020202020204" pitchFamily="34" charset="0"/>
              </a:rPr>
              <a:t>bacterioplankton at </a:t>
            </a:r>
            <a:r>
              <a:rPr lang="en-US" altLang="en-US" sz="600" dirty="0">
                <a:solidFill>
                  <a:srgbClr val="000000"/>
                </a:solidFill>
                <a:latin typeface="Arial" panose="020B0604020202020204" pitchFamily="34" charset="0"/>
                <a:cs typeface="Arial" panose="020B0604020202020204" pitchFamily="34" charset="0"/>
              </a:rPr>
              <a:t>Food Forest </a:t>
            </a:r>
            <a:r>
              <a:rPr lang="en-US" altLang="en-US" sz="600" dirty="0">
                <a:solidFill>
                  <a:srgbClr val="000000"/>
                </a:solidFill>
                <a:latin typeface="Arial" panose="020B0604020202020204" pitchFamily="34" charset="0"/>
                <a:cs typeface="Arial" panose="020B0604020202020204" pitchFamily="34" charset="0"/>
              </a:rPr>
              <a:t>Pond (A) and </a:t>
            </a:r>
            <a:r>
              <a:rPr lang="en-US" altLang="en-US" sz="600" dirty="0" err="1">
                <a:solidFill>
                  <a:srgbClr val="000000"/>
                </a:solidFill>
                <a:latin typeface="Arial" panose="020B0604020202020204" pitchFamily="34" charset="0"/>
                <a:cs typeface="Arial" panose="020B0604020202020204" pitchFamily="34" charset="0"/>
              </a:rPr>
              <a:t>Sugden</a:t>
            </a:r>
            <a:r>
              <a:rPr lang="en-US" altLang="en-US" sz="600" dirty="0">
                <a:solidFill>
                  <a:srgbClr val="000000"/>
                </a:solidFill>
                <a:latin typeface="Arial" panose="020B0604020202020204" pitchFamily="34" charset="0"/>
                <a:cs typeface="Arial" panose="020B0604020202020204" pitchFamily="34" charset="0"/>
              </a:rPr>
              <a:t> Welcome </a:t>
            </a:r>
            <a:r>
              <a:rPr lang="en-US" altLang="en-US" sz="600" dirty="0">
                <a:solidFill>
                  <a:srgbClr val="000000"/>
                </a:solidFill>
                <a:latin typeface="Arial" panose="020B0604020202020204" pitchFamily="34" charset="0"/>
                <a:cs typeface="Arial" panose="020B0604020202020204" pitchFamily="34" charset="0"/>
              </a:rPr>
              <a:t>Center </a:t>
            </a:r>
            <a:r>
              <a:rPr lang="en-US" altLang="en-US" sz="600" dirty="0">
                <a:solidFill>
                  <a:srgbClr val="000000"/>
                </a:solidFill>
                <a:latin typeface="Arial" panose="020B0604020202020204" pitchFamily="34" charset="0"/>
                <a:cs typeface="Arial" panose="020B0604020202020204" pitchFamily="34" charset="0"/>
              </a:rPr>
              <a:t>Lake (B).</a:t>
            </a:r>
            <a:endParaRPr lang="en-US" altLang="en-US" sz="400"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4"/>
          <a:stretch>
            <a:fillRect/>
          </a:stretch>
        </p:blipFill>
        <p:spPr>
          <a:xfrm>
            <a:off x="4924476" y="5518574"/>
            <a:ext cx="1190574" cy="891341"/>
          </a:xfrm>
          <a:prstGeom prst="rect">
            <a:avLst/>
          </a:prstGeom>
        </p:spPr>
      </p:pic>
      <p:pic>
        <p:nvPicPr>
          <p:cNvPr id="28" name="Picture 27"/>
          <p:cNvPicPr>
            <a:picLocks noChangeAspect="1"/>
          </p:cNvPicPr>
          <p:nvPr/>
        </p:nvPicPr>
        <p:blipFill>
          <a:blip r:embed="rId15"/>
          <a:stretch>
            <a:fillRect/>
          </a:stretch>
        </p:blipFill>
        <p:spPr>
          <a:xfrm>
            <a:off x="4747608" y="3601036"/>
            <a:ext cx="1470312" cy="876370"/>
          </a:xfrm>
          <a:prstGeom prst="rect">
            <a:avLst/>
          </a:prstGeom>
        </p:spPr>
      </p:pic>
      <p:pic>
        <p:nvPicPr>
          <p:cNvPr id="31" name="Picture 30"/>
          <p:cNvPicPr>
            <a:picLocks noChangeAspect="1"/>
          </p:cNvPicPr>
          <p:nvPr/>
        </p:nvPicPr>
        <p:blipFill>
          <a:blip r:embed="rId16"/>
          <a:stretch>
            <a:fillRect/>
          </a:stretch>
        </p:blipFill>
        <p:spPr>
          <a:xfrm>
            <a:off x="4871502" y="4535682"/>
            <a:ext cx="1243548" cy="888889"/>
          </a:xfrm>
          <a:prstGeom prst="rect">
            <a:avLst/>
          </a:prstGeom>
        </p:spPr>
      </p:pic>
      <p:sp>
        <p:nvSpPr>
          <p:cNvPr id="32" name="Text Box 11"/>
          <p:cNvSpPr txBox="1">
            <a:spLocks noChangeArrowheads="1"/>
          </p:cNvSpPr>
          <p:nvPr/>
        </p:nvSpPr>
        <p:spPr bwMode="auto">
          <a:xfrm>
            <a:off x="6388012" y="3606251"/>
            <a:ext cx="2279786" cy="5663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algn="just" defTabSz="190470" eaLnBrk="0" fontAlgn="base" hangingPunct="0">
              <a:spcBef>
                <a:spcPct val="0"/>
              </a:spcBef>
              <a:spcAft>
                <a:spcPct val="0"/>
              </a:spcAft>
            </a:pPr>
            <a:r>
              <a:rPr lang="en-US" altLang="en-US" sz="600" b="1" dirty="0">
                <a:solidFill>
                  <a:srgbClr val="000000"/>
                </a:solidFill>
                <a:latin typeface="Arial" panose="020B0604020202020204" pitchFamily="34" charset="0"/>
              </a:rPr>
              <a:t>FIG 5</a:t>
            </a:r>
            <a:r>
              <a:rPr lang="en-US" altLang="en-US" sz="600" b="1" dirty="0">
                <a:solidFill>
                  <a:srgbClr val="000000"/>
                </a:solidFill>
                <a:latin typeface="Arial" panose="020B0604020202020204" pitchFamily="34" charset="0"/>
              </a:rPr>
              <a:t>: </a:t>
            </a:r>
            <a:r>
              <a:rPr lang="en-US" altLang="en-US" sz="600" dirty="0">
                <a:solidFill>
                  <a:srgbClr val="000000"/>
                </a:solidFill>
                <a:latin typeface="Arial" panose="020B0604020202020204" pitchFamily="34" charset="0"/>
              </a:rPr>
              <a:t>(A) The relationship of temperature (C</a:t>
            </a:r>
            <a:r>
              <a:rPr lang="en-US" altLang="en-US" sz="600" noProof="1">
                <a:solidFill>
                  <a:srgbClr val="000000"/>
                </a:solidFill>
                <a:latin typeface="Arial" panose="020B0604020202020204" pitchFamily="34" charset="0"/>
              </a:rPr>
              <a:t>°</a:t>
            </a:r>
            <a:r>
              <a:rPr lang="en-US" altLang="en-US" sz="600" dirty="0">
                <a:solidFill>
                  <a:srgbClr val="000000"/>
                </a:solidFill>
                <a:latin typeface="Arial" panose="020B0604020202020204" pitchFamily="34" charset="0"/>
              </a:rPr>
              <a:t>) </a:t>
            </a:r>
            <a:r>
              <a:rPr lang="en-US" altLang="en-US" sz="600" dirty="0">
                <a:solidFill>
                  <a:srgbClr val="000000"/>
                </a:solidFill>
                <a:latin typeface="Arial" panose="020B0604020202020204" pitchFamily="34" charset="0"/>
              </a:rPr>
              <a:t>and </a:t>
            </a:r>
            <a:r>
              <a:rPr lang="en-US" altLang="en-US" sz="600" dirty="0">
                <a:solidFill>
                  <a:srgbClr val="000000"/>
                </a:solidFill>
                <a:latin typeface="Arial" panose="020B0604020202020204" pitchFamily="34" charset="0"/>
              </a:rPr>
              <a:t>d</a:t>
            </a:r>
            <a:r>
              <a:rPr lang="en-US" altLang="en-US" sz="600" dirty="0">
                <a:solidFill>
                  <a:srgbClr val="000000"/>
                </a:solidFill>
                <a:latin typeface="Arial" panose="020B0604020202020204" pitchFamily="34" charset="0"/>
              </a:rPr>
              <a:t>issolved </a:t>
            </a:r>
            <a:r>
              <a:rPr lang="en-US" altLang="en-US" sz="600" dirty="0">
                <a:solidFill>
                  <a:srgbClr val="000000"/>
                </a:solidFill>
                <a:latin typeface="Arial" panose="020B0604020202020204" pitchFamily="34" charset="0"/>
              </a:rPr>
              <a:t>o</a:t>
            </a:r>
            <a:r>
              <a:rPr lang="en-US" altLang="en-US" sz="600" dirty="0">
                <a:solidFill>
                  <a:srgbClr val="000000"/>
                </a:solidFill>
                <a:latin typeface="Arial" panose="020B0604020202020204" pitchFamily="34" charset="0"/>
              </a:rPr>
              <a:t>xygen </a:t>
            </a:r>
            <a:r>
              <a:rPr lang="en-US" altLang="en-US" sz="600" dirty="0">
                <a:solidFill>
                  <a:srgbClr val="000000"/>
                </a:solidFill>
                <a:latin typeface="Arial" panose="020B0604020202020204" pitchFamily="34" charset="0"/>
              </a:rPr>
              <a:t>(mg/L) , the two circles show the dry and wet  season. The left circle represent dry season  and right circle  represents wet season. (B) </a:t>
            </a:r>
            <a:r>
              <a:rPr lang="en-US" altLang="en-US" sz="600" dirty="0">
                <a:solidFill>
                  <a:srgbClr val="000000"/>
                </a:solidFill>
                <a:latin typeface="Arial" panose="020B0604020202020204" pitchFamily="34" charset="0"/>
              </a:rPr>
              <a:t>Data from Conductivity </a:t>
            </a:r>
            <a:r>
              <a:rPr lang="en-US" altLang="en-US" sz="600" noProof="1">
                <a:solidFill>
                  <a:srgbClr val="000000"/>
                </a:solidFill>
                <a:latin typeface="Arial" panose="020B0604020202020204" pitchFamily="34" charset="0"/>
              </a:rPr>
              <a:t>µ</a:t>
            </a:r>
            <a:r>
              <a:rPr lang="en-US" altLang="en-US" sz="600" dirty="0">
                <a:solidFill>
                  <a:srgbClr val="000000"/>
                </a:solidFill>
                <a:latin typeface="Arial" panose="020B0604020202020204" pitchFamily="34" charset="0"/>
              </a:rPr>
              <a:t>s/cm and TDS </a:t>
            </a:r>
            <a:r>
              <a:rPr lang="en-US" altLang="en-US" sz="600" dirty="0">
                <a:solidFill>
                  <a:srgbClr val="000000"/>
                </a:solidFill>
                <a:latin typeface="Arial" panose="020B0604020202020204" pitchFamily="34" charset="0"/>
              </a:rPr>
              <a:t>mg/L. (C)</a:t>
            </a:r>
            <a:r>
              <a:rPr lang="en-US" altLang="en-US" sz="600" dirty="0">
                <a:solidFill>
                  <a:srgbClr val="000000"/>
                </a:solidFill>
                <a:latin typeface="Arial" panose="020B0604020202020204" pitchFamily="34" charset="0"/>
                <a:cs typeface="Arial" panose="020B0604020202020204" pitchFamily="34" charset="0"/>
              </a:rPr>
              <a:t> The percentage of dissolved oxygen in two seasons (Dry and wet).</a:t>
            </a:r>
            <a:endParaRPr lang="en-US" altLang="en-US" sz="600" dirty="0">
              <a:latin typeface="Arial" panose="020B0604020202020204" pitchFamily="34" charset="0"/>
              <a:cs typeface="Arial" panose="020B0604020202020204" pitchFamily="34" charset="0"/>
            </a:endParaRPr>
          </a:p>
          <a:p>
            <a:pPr algn="just" defTabSz="190470" eaLnBrk="0" fontAlgn="base" hangingPunct="0">
              <a:spcBef>
                <a:spcPct val="0"/>
              </a:spcBef>
              <a:spcAft>
                <a:spcPct val="0"/>
              </a:spcAft>
            </a:pPr>
            <a:endParaRPr lang="en-US" altLang="en-US" sz="400" dirty="0">
              <a:latin typeface="Arial" panose="020B0604020202020204" pitchFamily="34" charset="0"/>
            </a:endParaRPr>
          </a:p>
        </p:txBody>
      </p:sp>
      <p:sp>
        <p:nvSpPr>
          <p:cNvPr id="33" name="Text Box 12"/>
          <p:cNvSpPr txBox="1">
            <a:spLocks noChangeArrowheads="1"/>
          </p:cNvSpPr>
          <p:nvPr/>
        </p:nvSpPr>
        <p:spPr bwMode="auto">
          <a:xfrm>
            <a:off x="6388012" y="5653424"/>
            <a:ext cx="2364215" cy="9645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b="1" dirty="0">
                <a:solidFill>
                  <a:srgbClr val="000000"/>
                </a:solidFill>
                <a:latin typeface="Arial" panose="020B0604020202020204" pitchFamily="34" charset="0"/>
              </a:rPr>
              <a:t>CONCLUSION </a:t>
            </a:r>
          </a:p>
          <a:p>
            <a:pPr algn="just" defTabSz="190470" eaLnBrk="0" fontAlgn="base" hangingPunct="0">
              <a:spcBef>
                <a:spcPct val="0"/>
              </a:spcBef>
              <a:spcAft>
                <a:spcPct val="0"/>
              </a:spcAft>
            </a:pPr>
            <a:r>
              <a:rPr lang="en-US" altLang="en-US" sz="600" dirty="0">
                <a:solidFill>
                  <a:srgbClr val="000000"/>
                </a:solidFill>
                <a:latin typeface="Arial" panose="020B0604020202020204" pitchFamily="34" charset="0"/>
                <a:cs typeface="Arial" panose="020B0604020202020204" pitchFamily="34" charset="0"/>
              </a:rPr>
              <a:t>The assessment of water quality in Food Forest </a:t>
            </a:r>
            <a:r>
              <a:rPr lang="en-US" altLang="en-US" sz="600" dirty="0">
                <a:solidFill>
                  <a:srgbClr val="000000"/>
                </a:solidFill>
                <a:latin typeface="Arial" panose="020B0604020202020204" pitchFamily="34" charset="0"/>
                <a:cs typeface="Arial" panose="020B0604020202020204" pitchFamily="34" charset="0"/>
              </a:rPr>
              <a:t>Pond </a:t>
            </a:r>
            <a:r>
              <a:rPr lang="en-US" altLang="en-US" sz="600" dirty="0">
                <a:solidFill>
                  <a:srgbClr val="000000"/>
                </a:solidFill>
                <a:latin typeface="Arial" panose="020B0604020202020204" pitchFamily="34" charset="0"/>
                <a:cs typeface="Arial" panose="020B0604020202020204" pitchFamily="34" charset="0"/>
              </a:rPr>
              <a:t>and Welcome center </a:t>
            </a:r>
            <a:r>
              <a:rPr lang="en-US" altLang="en-US" sz="600" dirty="0">
                <a:solidFill>
                  <a:srgbClr val="000000"/>
                </a:solidFill>
                <a:latin typeface="Arial" panose="020B0604020202020204" pitchFamily="34" charset="0"/>
                <a:cs typeface="Arial" panose="020B0604020202020204" pitchFamily="34" charset="0"/>
              </a:rPr>
              <a:t>Lake was beneficial </a:t>
            </a:r>
            <a:r>
              <a:rPr lang="en-US" altLang="en-US" sz="600" dirty="0">
                <a:solidFill>
                  <a:srgbClr val="000000"/>
                </a:solidFill>
                <a:latin typeface="Arial" panose="020B0604020202020204" pitchFamily="34" charset="0"/>
                <a:cs typeface="Arial" panose="020B0604020202020204" pitchFamily="34" charset="0"/>
              </a:rPr>
              <a:t>in identifying if the agricultural runoff from botanical garden have any effect to the </a:t>
            </a:r>
            <a:r>
              <a:rPr lang="en-US" altLang="en-US" sz="600" dirty="0">
                <a:solidFill>
                  <a:srgbClr val="000000"/>
                </a:solidFill>
                <a:latin typeface="Arial" panose="020B0604020202020204" pitchFamily="34" charset="0"/>
                <a:cs typeface="Arial" panose="020B0604020202020204" pitchFamily="34" charset="0"/>
              </a:rPr>
              <a:t>pond. </a:t>
            </a:r>
            <a:r>
              <a:rPr lang="en-US" altLang="en-US" sz="600" dirty="0">
                <a:solidFill>
                  <a:srgbClr val="000000"/>
                </a:solidFill>
                <a:latin typeface="Arial" panose="020B0604020202020204" pitchFamily="34" charset="0"/>
                <a:cs typeface="Arial" panose="020B0604020202020204" pitchFamily="34" charset="0"/>
              </a:rPr>
              <a:t>Even though there was evidence of runoff flushing to Food Forest </a:t>
            </a:r>
            <a:r>
              <a:rPr lang="en-US" altLang="en-US" sz="600" dirty="0">
                <a:solidFill>
                  <a:srgbClr val="000000"/>
                </a:solidFill>
                <a:latin typeface="Arial" panose="020B0604020202020204" pitchFamily="34" charset="0"/>
                <a:cs typeface="Arial" panose="020B0604020202020204" pitchFamily="34" charset="0"/>
              </a:rPr>
              <a:t>Pond </a:t>
            </a:r>
            <a:r>
              <a:rPr lang="en-US" altLang="en-US" sz="600" dirty="0">
                <a:solidFill>
                  <a:srgbClr val="000000"/>
                </a:solidFill>
                <a:latin typeface="Arial" panose="020B0604020202020204" pitchFamily="34" charset="0"/>
                <a:cs typeface="Arial" panose="020B0604020202020204" pitchFamily="34" charset="0"/>
              </a:rPr>
              <a:t>during wet </a:t>
            </a:r>
            <a:r>
              <a:rPr lang="en-US" altLang="en-US" sz="600" dirty="0">
                <a:solidFill>
                  <a:srgbClr val="000000"/>
                </a:solidFill>
                <a:latin typeface="Arial" panose="020B0604020202020204" pitchFamily="34" charset="0"/>
                <a:cs typeface="Arial" panose="020B0604020202020204" pitchFamily="34" charset="0"/>
              </a:rPr>
              <a:t>season, </a:t>
            </a:r>
            <a:r>
              <a:rPr lang="en-US" altLang="en-US" sz="600" dirty="0">
                <a:solidFill>
                  <a:srgbClr val="000000"/>
                </a:solidFill>
                <a:latin typeface="Arial" panose="020B0604020202020204" pitchFamily="34" charset="0"/>
                <a:cs typeface="Arial" panose="020B0604020202020204" pitchFamily="34" charset="0"/>
              </a:rPr>
              <a:t>there was no significance water </a:t>
            </a:r>
            <a:r>
              <a:rPr lang="en-US" altLang="en-US" sz="600" dirty="0">
                <a:solidFill>
                  <a:srgbClr val="000000"/>
                </a:solidFill>
                <a:latin typeface="Arial" panose="020B0604020202020204" pitchFamily="34" charset="0"/>
                <a:cs typeface="Arial" panose="020B0604020202020204" pitchFamily="34" charset="0"/>
              </a:rPr>
              <a:t>pollution </a:t>
            </a:r>
            <a:r>
              <a:rPr lang="en-US" altLang="en-US" sz="600" dirty="0">
                <a:solidFill>
                  <a:srgbClr val="000000"/>
                </a:solidFill>
                <a:latin typeface="Arial" panose="020B0604020202020204" pitchFamily="34" charset="0"/>
                <a:cs typeface="Arial" panose="020B0604020202020204" pitchFamily="34" charset="0"/>
              </a:rPr>
              <a:t>resulting from compost manure used by the students. W</a:t>
            </a:r>
            <a:r>
              <a:rPr lang="en-US" altLang="en-US" sz="600" dirty="0">
                <a:solidFill>
                  <a:srgbClr val="000000"/>
                </a:solidFill>
                <a:latin typeface="Arial" panose="020B0604020202020204" pitchFamily="34" charset="0"/>
                <a:cs typeface="Arial" panose="020B0604020202020204" pitchFamily="34" charset="0"/>
              </a:rPr>
              <a:t>ith a high-throughput sequencing analysis for the composition of bacterioplankton, the result was promising that the Food Forest Pond receives no remarkable  runoff impact from the botanical garden.</a:t>
            </a:r>
            <a:endParaRPr lang="en-US" altLang="en-US" sz="4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17"/>
          <a:stretch>
            <a:fillRect/>
          </a:stretch>
        </p:blipFill>
        <p:spPr>
          <a:xfrm>
            <a:off x="2355417" y="3322341"/>
            <a:ext cx="66355" cy="122414"/>
          </a:xfrm>
          <a:prstGeom prst="rect">
            <a:avLst/>
          </a:prstGeom>
        </p:spPr>
      </p:pic>
      <p:pic>
        <p:nvPicPr>
          <p:cNvPr id="36" name="Picture 35"/>
          <p:cNvPicPr>
            <a:picLocks noChangeAspect="1"/>
          </p:cNvPicPr>
          <p:nvPr/>
        </p:nvPicPr>
        <p:blipFill>
          <a:blip r:embed="rId18"/>
          <a:stretch>
            <a:fillRect/>
          </a:stretch>
        </p:blipFill>
        <p:spPr>
          <a:xfrm>
            <a:off x="-992" y="-22860"/>
            <a:ext cx="695036" cy="614442"/>
          </a:xfrm>
          <a:prstGeom prst="rect">
            <a:avLst/>
          </a:prstGeom>
        </p:spPr>
      </p:pic>
      <p:sp>
        <p:nvSpPr>
          <p:cNvPr id="37" name="Text Box 14"/>
          <p:cNvSpPr txBox="1">
            <a:spLocks noChangeArrowheads="1"/>
          </p:cNvSpPr>
          <p:nvPr/>
        </p:nvSpPr>
        <p:spPr bwMode="auto">
          <a:xfrm>
            <a:off x="93265" y="3751469"/>
            <a:ext cx="137160" cy="127494"/>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defTabSz="190470" eaLnBrk="0" fontAlgn="base" hangingPunct="0">
              <a:spcBef>
                <a:spcPct val="0"/>
              </a:spcBef>
              <a:spcAft>
                <a:spcPct val="0"/>
              </a:spcAft>
            </a:pPr>
            <a:r>
              <a:rPr lang="en-US" altLang="en-US" sz="600">
                <a:solidFill>
                  <a:srgbClr val="000000"/>
                </a:solidFill>
                <a:latin typeface="Calibri" panose="020F0502020204030204" pitchFamily="34" charset="0"/>
              </a:rPr>
              <a:t>D</a:t>
            </a:r>
            <a:endParaRPr lang="en-US" altLang="en-US" sz="400">
              <a:latin typeface="Arial" panose="020B0604020202020204" pitchFamily="34" charset="0"/>
            </a:endParaRPr>
          </a:p>
        </p:txBody>
      </p:sp>
      <p:sp>
        <p:nvSpPr>
          <p:cNvPr id="38" name="Text Box 15"/>
          <p:cNvSpPr txBox="1">
            <a:spLocks noChangeArrowheads="1"/>
          </p:cNvSpPr>
          <p:nvPr/>
        </p:nvSpPr>
        <p:spPr bwMode="auto">
          <a:xfrm>
            <a:off x="108664" y="3009570"/>
            <a:ext cx="89628" cy="13989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A</a:t>
            </a:r>
            <a:endParaRPr lang="en-US" altLang="en-US" sz="400" dirty="0">
              <a:latin typeface="Arial" panose="020B0604020202020204" pitchFamily="34" charset="0"/>
            </a:endParaRPr>
          </a:p>
        </p:txBody>
      </p:sp>
      <p:sp>
        <p:nvSpPr>
          <p:cNvPr id="35" name="Text Box 15"/>
          <p:cNvSpPr txBox="1">
            <a:spLocks noChangeArrowheads="1"/>
          </p:cNvSpPr>
          <p:nvPr/>
        </p:nvSpPr>
        <p:spPr bwMode="auto">
          <a:xfrm>
            <a:off x="964812" y="3017216"/>
            <a:ext cx="89628" cy="13989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B</a:t>
            </a:r>
            <a:endParaRPr lang="en-US" altLang="en-US" sz="400" dirty="0">
              <a:latin typeface="Arial" panose="020B0604020202020204" pitchFamily="34" charset="0"/>
            </a:endParaRPr>
          </a:p>
        </p:txBody>
      </p:sp>
      <p:sp>
        <p:nvSpPr>
          <p:cNvPr id="40" name="Text Box 15"/>
          <p:cNvSpPr txBox="1">
            <a:spLocks noChangeArrowheads="1"/>
          </p:cNvSpPr>
          <p:nvPr/>
        </p:nvSpPr>
        <p:spPr bwMode="auto">
          <a:xfrm>
            <a:off x="2057706" y="3013758"/>
            <a:ext cx="89628" cy="13989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C</a:t>
            </a:r>
            <a:endParaRPr lang="en-US" altLang="en-US" sz="400" dirty="0">
              <a:latin typeface="Arial" panose="020B0604020202020204" pitchFamily="34" charset="0"/>
            </a:endParaRPr>
          </a:p>
        </p:txBody>
      </p:sp>
      <p:sp>
        <p:nvSpPr>
          <p:cNvPr id="41" name="Text Box 15"/>
          <p:cNvSpPr txBox="1">
            <a:spLocks noChangeArrowheads="1"/>
          </p:cNvSpPr>
          <p:nvPr/>
        </p:nvSpPr>
        <p:spPr bwMode="auto">
          <a:xfrm>
            <a:off x="4508814" y="5200880"/>
            <a:ext cx="97514" cy="81745"/>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C</a:t>
            </a:r>
            <a:endParaRPr lang="en-US" altLang="en-US" sz="400" dirty="0">
              <a:latin typeface="Arial" panose="020B0604020202020204" pitchFamily="34" charset="0"/>
            </a:endParaRPr>
          </a:p>
        </p:txBody>
      </p:sp>
      <p:sp>
        <p:nvSpPr>
          <p:cNvPr id="42" name="Text Box 15"/>
          <p:cNvSpPr txBox="1">
            <a:spLocks noChangeArrowheads="1"/>
          </p:cNvSpPr>
          <p:nvPr/>
        </p:nvSpPr>
        <p:spPr bwMode="auto">
          <a:xfrm>
            <a:off x="4447619" y="3641408"/>
            <a:ext cx="71895" cy="76632"/>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A</a:t>
            </a:r>
            <a:endParaRPr lang="en-US" altLang="en-US" sz="400" dirty="0">
              <a:latin typeface="Arial" panose="020B0604020202020204" pitchFamily="34" charset="0"/>
            </a:endParaRPr>
          </a:p>
        </p:txBody>
      </p:sp>
      <p:sp>
        <p:nvSpPr>
          <p:cNvPr id="43" name="Text Box 15"/>
          <p:cNvSpPr txBox="1">
            <a:spLocks noChangeArrowheads="1"/>
          </p:cNvSpPr>
          <p:nvPr/>
        </p:nvSpPr>
        <p:spPr bwMode="auto">
          <a:xfrm>
            <a:off x="6539649" y="4216961"/>
            <a:ext cx="89628" cy="13989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A</a:t>
            </a:r>
            <a:endParaRPr lang="en-US" altLang="en-US" sz="400" dirty="0">
              <a:latin typeface="Arial" panose="020B0604020202020204" pitchFamily="34" charset="0"/>
            </a:endParaRPr>
          </a:p>
        </p:txBody>
      </p:sp>
      <p:sp>
        <p:nvSpPr>
          <p:cNvPr id="44" name="Text Box 15"/>
          <p:cNvSpPr txBox="1">
            <a:spLocks noChangeArrowheads="1"/>
          </p:cNvSpPr>
          <p:nvPr/>
        </p:nvSpPr>
        <p:spPr bwMode="auto">
          <a:xfrm>
            <a:off x="7688703" y="4211102"/>
            <a:ext cx="89628" cy="13989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B</a:t>
            </a:r>
            <a:endParaRPr lang="en-US" altLang="en-US" sz="400" dirty="0">
              <a:latin typeface="Arial" panose="020B0604020202020204" pitchFamily="34" charset="0"/>
            </a:endParaRPr>
          </a:p>
        </p:txBody>
      </p:sp>
      <p:sp>
        <p:nvSpPr>
          <p:cNvPr id="45" name="Text Box 15"/>
          <p:cNvSpPr txBox="1">
            <a:spLocks noChangeArrowheads="1"/>
          </p:cNvSpPr>
          <p:nvPr/>
        </p:nvSpPr>
        <p:spPr bwMode="auto">
          <a:xfrm>
            <a:off x="4508814" y="4369550"/>
            <a:ext cx="89628" cy="13989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B</a:t>
            </a:r>
            <a:endParaRPr lang="en-US" altLang="en-US" sz="400" dirty="0">
              <a:latin typeface="Arial" panose="020B0604020202020204" pitchFamily="34" charset="0"/>
            </a:endParaRPr>
          </a:p>
        </p:txBody>
      </p:sp>
      <p:sp>
        <p:nvSpPr>
          <p:cNvPr id="46" name="Text Box 15"/>
          <p:cNvSpPr txBox="1">
            <a:spLocks noChangeArrowheads="1"/>
          </p:cNvSpPr>
          <p:nvPr/>
        </p:nvSpPr>
        <p:spPr bwMode="auto">
          <a:xfrm>
            <a:off x="7406389" y="2399191"/>
            <a:ext cx="89628" cy="13989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A</a:t>
            </a:r>
            <a:endParaRPr lang="en-US" altLang="en-US" sz="400" dirty="0">
              <a:latin typeface="Arial" panose="020B0604020202020204" pitchFamily="34" charset="0"/>
            </a:endParaRPr>
          </a:p>
        </p:txBody>
      </p:sp>
      <p:sp>
        <p:nvSpPr>
          <p:cNvPr id="47" name="Text Box 15"/>
          <p:cNvSpPr txBox="1">
            <a:spLocks noChangeArrowheads="1"/>
          </p:cNvSpPr>
          <p:nvPr/>
        </p:nvSpPr>
        <p:spPr bwMode="auto">
          <a:xfrm>
            <a:off x="8929882" y="2430744"/>
            <a:ext cx="89628" cy="13989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B</a:t>
            </a:r>
            <a:endParaRPr lang="en-US" altLang="en-US" sz="400" dirty="0">
              <a:latin typeface="Arial" panose="020B0604020202020204" pitchFamily="34" charset="0"/>
            </a:endParaRPr>
          </a:p>
        </p:txBody>
      </p:sp>
      <p:sp>
        <p:nvSpPr>
          <p:cNvPr id="49" name="Text Box 15"/>
          <p:cNvSpPr txBox="1">
            <a:spLocks noChangeArrowheads="1"/>
          </p:cNvSpPr>
          <p:nvPr/>
        </p:nvSpPr>
        <p:spPr bwMode="auto">
          <a:xfrm>
            <a:off x="4778439" y="3634850"/>
            <a:ext cx="89628" cy="13989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A</a:t>
            </a:r>
            <a:endParaRPr lang="en-US" altLang="en-US" sz="400" dirty="0">
              <a:latin typeface="Arial" panose="020B0604020202020204" pitchFamily="34" charset="0"/>
            </a:endParaRPr>
          </a:p>
        </p:txBody>
      </p:sp>
      <p:sp>
        <p:nvSpPr>
          <p:cNvPr id="50" name="Text Box 15"/>
          <p:cNvSpPr txBox="1">
            <a:spLocks noChangeArrowheads="1"/>
          </p:cNvSpPr>
          <p:nvPr/>
        </p:nvSpPr>
        <p:spPr bwMode="auto">
          <a:xfrm>
            <a:off x="4883675" y="4537729"/>
            <a:ext cx="89628" cy="13989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B</a:t>
            </a:r>
            <a:endParaRPr lang="en-US" altLang="en-US" sz="400" dirty="0">
              <a:latin typeface="Arial" panose="020B0604020202020204" pitchFamily="34" charset="0"/>
            </a:endParaRPr>
          </a:p>
        </p:txBody>
      </p:sp>
      <p:sp>
        <p:nvSpPr>
          <p:cNvPr id="52" name="Text Box 15"/>
          <p:cNvSpPr txBox="1">
            <a:spLocks noChangeArrowheads="1"/>
          </p:cNvSpPr>
          <p:nvPr/>
        </p:nvSpPr>
        <p:spPr bwMode="auto">
          <a:xfrm>
            <a:off x="4924476" y="5519875"/>
            <a:ext cx="89628" cy="139898"/>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7619" tIns="7619" rIns="7619" bIns="7619" numCol="1" anchor="t" anchorCtr="0" compatLnSpc="1">
            <a:prstTxWarp prst="textNoShape">
              <a:avLst/>
            </a:prstTxWarp>
          </a:bodyPr>
          <a:lstStyle/>
          <a:p>
            <a:pPr defTabSz="190470" eaLnBrk="0" fontAlgn="base" hangingPunct="0">
              <a:spcBef>
                <a:spcPct val="0"/>
              </a:spcBef>
              <a:spcAft>
                <a:spcPct val="0"/>
              </a:spcAft>
            </a:pPr>
            <a:r>
              <a:rPr lang="en-US" altLang="en-US" sz="600" dirty="0">
                <a:solidFill>
                  <a:srgbClr val="000000"/>
                </a:solidFill>
                <a:latin typeface="Calibri" panose="020F0502020204030204" pitchFamily="34" charset="0"/>
              </a:rPr>
              <a:t>C</a:t>
            </a:r>
            <a:endParaRPr lang="en-US" altLang="en-US" sz="400" dirty="0">
              <a:latin typeface="Arial" panose="020B0604020202020204" pitchFamily="34" charset="0"/>
            </a:endParaRPr>
          </a:p>
        </p:txBody>
      </p:sp>
      <p:sp>
        <p:nvSpPr>
          <p:cNvPr id="5" name="TextBox 4"/>
          <p:cNvSpPr txBox="1"/>
          <p:nvPr/>
        </p:nvSpPr>
        <p:spPr>
          <a:xfrm>
            <a:off x="6937191" y="737908"/>
            <a:ext cx="2018966" cy="1681225"/>
          </a:xfrm>
          <a:prstGeom prst="rect">
            <a:avLst/>
          </a:prstGeom>
          <a:noFill/>
        </p:spPr>
        <p:txBody>
          <a:bodyPr wrap="square" lIns="19047" tIns="9523" rIns="19047" bIns="9523" rtlCol="0">
            <a:spAutoFit/>
          </a:bodyPr>
          <a:lstStyle/>
          <a:p>
            <a:r>
              <a:rPr lang="en-US" sz="600" b="1" dirty="0">
                <a:latin typeface="Arial" panose="020B0604020202020204" pitchFamily="34" charset="0"/>
                <a:cs typeface="Arial" panose="020B0604020202020204" pitchFamily="34" charset="0"/>
              </a:rPr>
              <a:t>Summary </a:t>
            </a:r>
          </a:p>
          <a:p>
            <a:pPr marL="95235" indent="-95235">
              <a:buFont typeface="Wingdings" panose="05000000000000000000" pitchFamily="2" charset="2"/>
              <a:buChar char="§"/>
            </a:pPr>
            <a:r>
              <a:rPr lang="en-US" sz="600" dirty="0">
                <a:latin typeface="Arial" panose="020B0604020202020204" pitchFamily="34" charset="0"/>
                <a:cs typeface="Arial" panose="020B0604020202020204" pitchFamily="34" charset="0"/>
              </a:rPr>
              <a:t>The YSI sonde data indicating that most of the parameters have less potential to cause pollution to aquatic life (</a:t>
            </a:r>
            <a:r>
              <a:rPr lang="en-US" sz="600" b="1" dirty="0">
                <a:latin typeface="Arial" panose="020B0604020202020204" pitchFamily="34" charset="0"/>
                <a:cs typeface="Arial" panose="020B0604020202020204" pitchFamily="34" charset="0"/>
              </a:rPr>
              <a:t>Table 1</a:t>
            </a:r>
            <a:r>
              <a:rPr lang="en-US" sz="600" dirty="0">
                <a:latin typeface="Arial" panose="020B0604020202020204" pitchFamily="34" charset="0"/>
                <a:cs typeface="Arial" panose="020B0604020202020204" pitchFamily="34" charset="0"/>
              </a:rPr>
              <a:t>).</a:t>
            </a:r>
          </a:p>
          <a:p>
            <a:pPr marL="95235" indent="-95235">
              <a:buFont typeface="Wingdings" panose="05000000000000000000" pitchFamily="2" charset="2"/>
              <a:buChar char="§"/>
            </a:pPr>
            <a:r>
              <a:rPr lang="en-US" sz="600" dirty="0">
                <a:latin typeface="Arial" panose="020B0604020202020204" pitchFamily="34" charset="0"/>
                <a:cs typeface="Arial" panose="020B0604020202020204" pitchFamily="34" charset="0"/>
              </a:rPr>
              <a:t>The microbial phenotypic profiling using </a:t>
            </a:r>
            <a:r>
              <a:rPr lang="en-US" sz="600" dirty="0" err="1">
                <a:latin typeface="Arial" panose="020B0604020202020204" pitchFamily="34" charset="0"/>
                <a:cs typeface="Arial" panose="020B0604020202020204" pitchFamily="34" charset="0"/>
              </a:rPr>
              <a:t>EcoPlates</a:t>
            </a:r>
            <a:r>
              <a:rPr lang="en-US" sz="600" dirty="0">
                <a:latin typeface="Arial" panose="020B0604020202020204" pitchFamily="34" charset="0"/>
                <a:cs typeface="Arial" panose="020B0604020202020204" pitchFamily="34" charset="0"/>
              </a:rPr>
              <a:t> showed that </a:t>
            </a:r>
            <a:r>
              <a:rPr lang="en-US" sz="600" dirty="0" err="1">
                <a:latin typeface="Arial" panose="020B0604020202020204" pitchFamily="34" charset="0"/>
                <a:cs typeface="Arial" panose="020B0604020202020204" pitchFamily="34" charset="0"/>
              </a:rPr>
              <a:t>bacteriplankton</a:t>
            </a:r>
            <a:r>
              <a:rPr lang="en-US" sz="600" dirty="0">
                <a:latin typeface="Arial" panose="020B0604020202020204" pitchFamily="34" charset="0"/>
                <a:cs typeface="Arial" panose="020B0604020202020204" pitchFamily="34" charset="0"/>
              </a:rPr>
              <a:t> at FF was more active than that of SWC (</a:t>
            </a:r>
            <a:r>
              <a:rPr lang="en-US" sz="600" b="1" dirty="0">
                <a:latin typeface="Arial" panose="020B0604020202020204" pitchFamily="34" charset="0"/>
                <a:cs typeface="Arial" panose="020B0604020202020204" pitchFamily="34" charset="0"/>
              </a:rPr>
              <a:t>Figure 3</a:t>
            </a:r>
            <a:r>
              <a:rPr lang="en-US" sz="600" dirty="0">
                <a:latin typeface="Arial" panose="020B0604020202020204" pitchFamily="34" charset="0"/>
                <a:cs typeface="Arial" panose="020B0604020202020204" pitchFamily="34" charset="0"/>
              </a:rPr>
              <a:t>).</a:t>
            </a:r>
          </a:p>
          <a:p>
            <a:pPr marL="95235" indent="-95235">
              <a:buFont typeface="Wingdings" panose="05000000000000000000" pitchFamily="2" charset="2"/>
              <a:buChar char="§"/>
            </a:pPr>
            <a:r>
              <a:rPr lang="en-US" sz="600" dirty="0">
                <a:latin typeface="Arial" panose="020B0604020202020204" pitchFamily="34" charset="0"/>
                <a:cs typeface="Arial" panose="020B0604020202020204" pitchFamily="34" charset="0"/>
              </a:rPr>
              <a:t>The nutrient results after lab quantification was generally low in all parameters tested: nitrate (NO</a:t>
            </a:r>
            <a:r>
              <a:rPr lang="en-US" sz="600" baseline="-25000" dirty="0">
                <a:latin typeface="Arial" panose="020B0604020202020204" pitchFamily="34" charset="0"/>
                <a:cs typeface="Arial" panose="020B0604020202020204" pitchFamily="34" charset="0"/>
              </a:rPr>
              <a:t>3</a:t>
            </a:r>
            <a:r>
              <a:rPr lang="en-US" sz="600" dirty="0">
                <a:latin typeface="Arial" panose="020B0604020202020204" pitchFamily="34" charset="0"/>
                <a:cs typeface="Arial" panose="020B0604020202020204" pitchFamily="34" charset="0"/>
              </a:rPr>
              <a:t>) nitrite (NO</a:t>
            </a:r>
            <a:r>
              <a:rPr lang="en-US" sz="600" baseline="-25000" dirty="0">
                <a:latin typeface="Arial" panose="020B0604020202020204" pitchFamily="34" charset="0"/>
                <a:cs typeface="Arial" panose="020B0604020202020204" pitchFamily="34" charset="0"/>
              </a:rPr>
              <a:t>2</a:t>
            </a:r>
            <a:r>
              <a:rPr lang="en-US" sz="600" dirty="0">
                <a:latin typeface="Arial" panose="020B0604020202020204" pitchFamily="34" charset="0"/>
                <a:cs typeface="Arial" panose="020B0604020202020204" pitchFamily="34" charset="0"/>
              </a:rPr>
              <a:t>), ammonia (NH</a:t>
            </a:r>
            <a:r>
              <a:rPr lang="en-US" sz="600" baseline="-25000" dirty="0">
                <a:latin typeface="Arial" panose="020B0604020202020204" pitchFamily="34" charset="0"/>
                <a:cs typeface="Arial" panose="020B0604020202020204" pitchFamily="34" charset="0"/>
              </a:rPr>
              <a:t>4</a:t>
            </a:r>
            <a:r>
              <a:rPr lang="en-US" sz="600" dirty="0">
                <a:latin typeface="Arial" panose="020B0604020202020204" pitchFamily="34" charset="0"/>
                <a:cs typeface="Arial" panose="020B0604020202020204" pitchFamily="34" charset="0"/>
              </a:rPr>
              <a:t>) and phosphorus (P) (</a:t>
            </a:r>
            <a:r>
              <a:rPr lang="en-US" sz="600" b="1" dirty="0">
                <a:latin typeface="Arial" panose="020B0604020202020204" pitchFamily="34" charset="0"/>
                <a:cs typeface="Arial" panose="020B0604020202020204" pitchFamily="34" charset="0"/>
              </a:rPr>
              <a:t>Figure 4</a:t>
            </a:r>
            <a:r>
              <a:rPr lang="en-US" sz="600" dirty="0">
                <a:latin typeface="Arial" panose="020B0604020202020204" pitchFamily="34" charset="0"/>
                <a:cs typeface="Arial" panose="020B0604020202020204" pitchFamily="34" charset="0"/>
              </a:rPr>
              <a:t>).</a:t>
            </a:r>
          </a:p>
          <a:p>
            <a:pPr marL="95235" indent="-95235">
              <a:buFont typeface="Wingdings" panose="05000000000000000000" pitchFamily="2" charset="2"/>
              <a:buChar char="§"/>
            </a:pPr>
            <a:r>
              <a:rPr lang="en-US" sz="600" dirty="0">
                <a:latin typeface="Arial" panose="020B0604020202020204" pitchFamily="34" charset="0"/>
                <a:cs typeface="Arial" panose="020B0604020202020204" pitchFamily="34" charset="0"/>
              </a:rPr>
              <a:t>After the extraction of </a:t>
            </a:r>
            <a:r>
              <a:rPr lang="en-US" sz="600" dirty="0">
                <a:latin typeface="Arial" panose="020B0604020202020204" pitchFamily="34" charset="0"/>
                <a:cs typeface="Arial" panose="020B0604020202020204" pitchFamily="34" charset="0"/>
              </a:rPr>
              <a:t>D</a:t>
            </a:r>
            <a:r>
              <a:rPr lang="en-US" sz="600" dirty="0">
                <a:latin typeface="Arial" panose="020B0604020202020204" pitchFamily="34" charset="0"/>
                <a:cs typeface="Arial" panose="020B0604020202020204" pitchFamily="34" charset="0"/>
              </a:rPr>
              <a:t>NA from water samples (250 mL) , the composition of </a:t>
            </a:r>
            <a:r>
              <a:rPr lang="en-US" sz="600" dirty="0" err="1">
                <a:latin typeface="Arial" panose="020B0604020202020204" pitchFamily="34" charset="0"/>
                <a:cs typeface="Arial" panose="020B0604020202020204" pitchFamily="34" charset="0"/>
              </a:rPr>
              <a:t>bactrialplankton</a:t>
            </a:r>
            <a:r>
              <a:rPr lang="en-US" sz="600" dirty="0">
                <a:latin typeface="Arial" panose="020B0604020202020204" pitchFamily="34" charset="0"/>
                <a:cs typeface="Arial" panose="020B0604020202020204" pitchFamily="34" charset="0"/>
              </a:rPr>
              <a:t> was determined using a high-throughput sequencing technique targeting the 16S rRNA gene (</a:t>
            </a:r>
            <a:r>
              <a:rPr lang="en-US" sz="600" b="1" dirty="0">
                <a:latin typeface="Arial" panose="020B0604020202020204" pitchFamily="34" charset="0"/>
                <a:cs typeface="Arial" panose="020B0604020202020204" pitchFamily="34" charset="0"/>
              </a:rPr>
              <a:t>Figure 6A &amp; B</a:t>
            </a:r>
            <a:r>
              <a:rPr lang="en-US" sz="600" dirty="0">
                <a:latin typeface="Arial" panose="020B0604020202020204" pitchFamily="34" charset="0"/>
                <a:cs typeface="Arial" panose="020B0604020202020204" pitchFamily="34" charset="0"/>
              </a:rPr>
              <a:t>).</a:t>
            </a:r>
            <a:r>
              <a:rPr lang="en-US" sz="600" b="1" dirty="0">
                <a:latin typeface="Arial" panose="020B0604020202020204" pitchFamily="34" charset="0"/>
                <a:cs typeface="Arial" panose="020B0604020202020204" pitchFamily="34" charset="0"/>
              </a:rPr>
              <a:t> </a:t>
            </a:r>
            <a:r>
              <a:rPr lang="en-US" sz="600" dirty="0">
                <a:latin typeface="Arial" panose="020B0604020202020204" pitchFamily="34" charset="0"/>
                <a:cs typeface="Arial" panose="020B0604020202020204" pitchFamily="34" charset="0"/>
              </a:rPr>
              <a:t>Both profiles were similar and dominated by Betaproteobacteria. About 10% of bacterioplankton was Cyanobacteria.</a:t>
            </a:r>
          </a:p>
        </p:txBody>
      </p:sp>
      <p:graphicFrame>
        <p:nvGraphicFramePr>
          <p:cNvPr id="17" name="Table 16"/>
          <p:cNvGraphicFramePr>
            <a:graphicFrameLocks noGrp="1"/>
          </p:cNvGraphicFramePr>
          <p:nvPr>
            <p:extLst>
              <p:ext uri="{D42A27DB-BD31-4B8C-83A1-F6EECF244321}">
                <p14:modId xmlns:p14="http://schemas.microsoft.com/office/powerpoint/2010/main" val="608999590"/>
              </p:ext>
            </p:extLst>
          </p:nvPr>
        </p:nvGraphicFramePr>
        <p:xfrm>
          <a:off x="2930118" y="2077940"/>
          <a:ext cx="2770990" cy="1322398"/>
        </p:xfrm>
        <a:graphic>
          <a:graphicData uri="http://schemas.openxmlformats.org/drawingml/2006/table">
            <a:tbl>
              <a:tblPr>
                <a:tableStyleId>{7DF18680-E054-41AD-8BC1-D1AEF772440D}</a:tableStyleId>
              </a:tblPr>
              <a:tblGrid>
                <a:gridCol w="192258">
                  <a:extLst>
                    <a:ext uri="{9D8B030D-6E8A-4147-A177-3AD203B41FA5}">
                      <a16:colId xmlns="" xmlns:a16="http://schemas.microsoft.com/office/drawing/2014/main" val="20000"/>
                    </a:ext>
                  </a:extLst>
                </a:gridCol>
                <a:gridCol w="183519">
                  <a:extLst>
                    <a:ext uri="{9D8B030D-6E8A-4147-A177-3AD203B41FA5}">
                      <a16:colId xmlns="" xmlns:a16="http://schemas.microsoft.com/office/drawing/2014/main" val="20001"/>
                    </a:ext>
                  </a:extLst>
                </a:gridCol>
                <a:gridCol w="211920">
                  <a:extLst>
                    <a:ext uri="{9D8B030D-6E8A-4147-A177-3AD203B41FA5}">
                      <a16:colId xmlns="" xmlns:a16="http://schemas.microsoft.com/office/drawing/2014/main" val="20002"/>
                    </a:ext>
                  </a:extLst>
                </a:gridCol>
                <a:gridCol w="212649">
                  <a:extLst>
                    <a:ext uri="{9D8B030D-6E8A-4147-A177-3AD203B41FA5}">
                      <a16:colId xmlns="" xmlns:a16="http://schemas.microsoft.com/office/drawing/2014/main" val="20003"/>
                    </a:ext>
                  </a:extLst>
                </a:gridCol>
                <a:gridCol w="157302">
                  <a:extLst>
                    <a:ext uri="{9D8B030D-6E8A-4147-A177-3AD203B41FA5}">
                      <a16:colId xmlns="" xmlns:a16="http://schemas.microsoft.com/office/drawing/2014/main" val="20004"/>
                    </a:ext>
                  </a:extLst>
                </a:gridCol>
                <a:gridCol w="209736">
                  <a:extLst>
                    <a:ext uri="{9D8B030D-6E8A-4147-A177-3AD203B41FA5}">
                      <a16:colId xmlns="" xmlns:a16="http://schemas.microsoft.com/office/drawing/2014/main" val="20005"/>
                    </a:ext>
                  </a:extLst>
                </a:gridCol>
                <a:gridCol w="174780">
                  <a:extLst>
                    <a:ext uri="{9D8B030D-6E8A-4147-A177-3AD203B41FA5}">
                      <a16:colId xmlns="" xmlns:a16="http://schemas.microsoft.com/office/drawing/2014/main" val="20006"/>
                    </a:ext>
                  </a:extLst>
                </a:gridCol>
                <a:gridCol w="198084">
                  <a:extLst>
                    <a:ext uri="{9D8B030D-6E8A-4147-A177-3AD203B41FA5}">
                      <a16:colId xmlns="" xmlns:a16="http://schemas.microsoft.com/office/drawing/2014/main" val="20007"/>
                    </a:ext>
                  </a:extLst>
                </a:gridCol>
                <a:gridCol w="174780">
                  <a:extLst>
                    <a:ext uri="{9D8B030D-6E8A-4147-A177-3AD203B41FA5}">
                      <a16:colId xmlns="" xmlns:a16="http://schemas.microsoft.com/office/drawing/2014/main" val="20008"/>
                    </a:ext>
                  </a:extLst>
                </a:gridCol>
                <a:gridCol w="189345">
                  <a:extLst>
                    <a:ext uri="{9D8B030D-6E8A-4147-A177-3AD203B41FA5}">
                      <a16:colId xmlns="" xmlns:a16="http://schemas.microsoft.com/office/drawing/2014/main" val="20009"/>
                    </a:ext>
                  </a:extLst>
                </a:gridCol>
                <a:gridCol w="221388">
                  <a:extLst>
                    <a:ext uri="{9D8B030D-6E8A-4147-A177-3AD203B41FA5}">
                      <a16:colId xmlns="" xmlns:a16="http://schemas.microsoft.com/office/drawing/2014/main" val="20010"/>
                    </a:ext>
                  </a:extLst>
                </a:gridCol>
                <a:gridCol w="225029">
                  <a:extLst>
                    <a:ext uri="{9D8B030D-6E8A-4147-A177-3AD203B41FA5}">
                      <a16:colId xmlns="" xmlns:a16="http://schemas.microsoft.com/office/drawing/2014/main" val="20011"/>
                    </a:ext>
                  </a:extLst>
                </a:gridCol>
                <a:gridCol w="198812">
                  <a:extLst>
                    <a:ext uri="{9D8B030D-6E8A-4147-A177-3AD203B41FA5}">
                      <a16:colId xmlns="" xmlns:a16="http://schemas.microsoft.com/office/drawing/2014/main" val="20012"/>
                    </a:ext>
                  </a:extLst>
                </a:gridCol>
                <a:gridCol w="221388">
                  <a:extLst>
                    <a:ext uri="{9D8B030D-6E8A-4147-A177-3AD203B41FA5}">
                      <a16:colId xmlns="" xmlns:a16="http://schemas.microsoft.com/office/drawing/2014/main" val="20013"/>
                    </a:ext>
                  </a:extLst>
                </a:gridCol>
              </a:tblGrid>
              <a:tr h="90884">
                <a:tc>
                  <a:txBody>
                    <a:bodyPr/>
                    <a:lstStyle/>
                    <a:p>
                      <a:pPr algn="ctr" fontAlgn="b"/>
                      <a:r>
                        <a:rPr lang="en-US" sz="300" u="none" strike="noStrike" dirty="0">
                          <a:effectLst/>
                        </a:rPr>
                        <a:t>seasons</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sample site</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date </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Time</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Temp (°C)</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salinity</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pH</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DO %</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DO </a:t>
                      </a:r>
                      <a:r>
                        <a:rPr lang="en-US" sz="300" u="none" strike="noStrike" baseline="-25000" dirty="0">
                          <a:effectLst/>
                        </a:rPr>
                        <a:t>mg/L</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marL="0" marR="0" indent="0" algn="ctr" defTabSz="4389120" rtl="0" eaLnBrk="1" fontAlgn="b" latinLnBrk="0" hangingPunct="1">
                        <a:lnSpc>
                          <a:spcPct val="100000"/>
                        </a:lnSpc>
                        <a:spcBef>
                          <a:spcPts val="0"/>
                        </a:spcBef>
                        <a:spcAft>
                          <a:spcPts val="0"/>
                        </a:spcAft>
                        <a:buClrTx/>
                        <a:buSzTx/>
                        <a:buFontTx/>
                        <a:buNone/>
                        <a:tabLst/>
                        <a:defRPr/>
                      </a:pPr>
                      <a:r>
                        <a:rPr lang="en-US" sz="300" u="none" strike="noStrike" dirty="0" err="1">
                          <a:effectLst/>
                        </a:rPr>
                        <a:t>Chl</a:t>
                      </a:r>
                      <a:r>
                        <a:rPr lang="en-US" sz="300" u="none" strike="noStrike" dirty="0">
                          <a:effectLst/>
                        </a:rPr>
                        <a:t> </a:t>
                      </a:r>
                      <a:r>
                        <a:rPr lang="en-US" sz="300" u="none" strike="noStrike" dirty="0" smtClean="0">
                          <a:effectLst/>
                        </a:rPr>
                        <a:t>a </a:t>
                      </a:r>
                    </a:p>
                    <a:p>
                      <a:pPr marL="0" marR="0" indent="0" algn="ctr" defTabSz="4389120" rtl="0" eaLnBrk="1" fontAlgn="b" latinLnBrk="0" hangingPunct="1">
                        <a:lnSpc>
                          <a:spcPct val="100000"/>
                        </a:lnSpc>
                        <a:spcBef>
                          <a:spcPts val="0"/>
                        </a:spcBef>
                        <a:spcAft>
                          <a:spcPts val="0"/>
                        </a:spcAft>
                        <a:buClrTx/>
                        <a:buSzTx/>
                        <a:buFontTx/>
                        <a:buNone/>
                        <a:tabLst/>
                        <a:defRPr/>
                      </a:pPr>
                      <a:r>
                        <a:rPr lang="en-US" sz="300" u="none" strike="noStrike" dirty="0" smtClean="0">
                          <a:effectLst/>
                        </a:rPr>
                        <a:t>(µg/L)</a:t>
                      </a:r>
                      <a:endParaRPr lang="en-US" sz="300" b="0" i="0" u="none" strike="noStrike" dirty="0" smtClean="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turbidity (NTU)</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Cond  (µs/cm)</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  </a:t>
                      </a:r>
                      <a:r>
                        <a:rPr lang="en-US" sz="300" u="none" strike="noStrike" dirty="0" smtClean="0">
                          <a:effectLst/>
                        </a:rPr>
                        <a:t> </a:t>
                      </a:r>
                      <a:r>
                        <a:rPr lang="en-US" sz="300" u="none" strike="noStrike" dirty="0">
                          <a:effectLst/>
                        </a:rPr>
                        <a:t>TDS (mg/L)</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tc>
                  <a:txBody>
                    <a:bodyPr/>
                    <a:lstStyle/>
                    <a:p>
                      <a:pPr algn="ctr" fontAlgn="b"/>
                      <a:r>
                        <a:rPr lang="en-US" sz="300" u="none" strike="noStrike" dirty="0">
                          <a:effectLst/>
                        </a:rPr>
                        <a:t>CDOM</a:t>
                      </a:r>
                      <a:endParaRPr lang="en-US" sz="300" b="0" i="0" u="none" strike="noStrike" dirty="0">
                        <a:solidFill>
                          <a:srgbClr val="000000"/>
                        </a:solidFill>
                        <a:effectLst/>
                        <a:latin typeface="Calibri" panose="020F0502020204030204" pitchFamily="34" charset="0"/>
                      </a:endParaRPr>
                    </a:p>
                  </a:txBody>
                  <a:tcPr marL="1984" marR="1984" marT="1984" marB="0" anchor="b">
                    <a:solidFill>
                      <a:schemeClr val="accent1"/>
                    </a:solidFill>
                  </a:tcPr>
                </a:tc>
                <a:extLst>
                  <a:ext uri="{0D108BD9-81ED-4DB2-BD59-A6C34878D82A}">
                    <a16:rowId xmlns="" xmlns:a16="http://schemas.microsoft.com/office/drawing/2014/main" val="10000"/>
                  </a:ext>
                </a:extLst>
              </a:tr>
              <a:tr h="101718">
                <a:tc>
                  <a:txBody>
                    <a:bodyPr/>
                    <a:lstStyle/>
                    <a:p>
                      <a:pPr algn="l" fontAlgn="b"/>
                      <a:r>
                        <a:rPr lang="en-US" sz="300" u="none" strike="noStrike" dirty="0">
                          <a:effectLst/>
                        </a:rPr>
                        <a:t>wet season</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dirty="0">
                          <a:effectLst/>
                        </a:rPr>
                        <a:t>FF</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dirty="0">
                          <a:effectLst/>
                        </a:rPr>
                        <a:t>Aug 24 2016</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1506</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32.5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0.17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7.64</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91.8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6.64</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1.61</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ND</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420.5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239.2</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329.9</a:t>
                      </a:r>
                      <a:endParaRPr lang="en-US" sz="300" b="0" i="0" u="none" strike="noStrike" dirty="0">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01"/>
                  </a:ext>
                </a:extLst>
              </a:tr>
              <a:tr h="81374">
                <a:tc>
                  <a:txBody>
                    <a:bodyPr/>
                    <a:lstStyle/>
                    <a:p>
                      <a:pPr algn="l" fontAlgn="b"/>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SWC</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Aug 24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1437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32.2</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0.29</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8.08</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85.3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6.20</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1.17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ND</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683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390</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536.5</a:t>
                      </a:r>
                      <a:endParaRPr lang="en-US" sz="300" b="0" i="0" u="none" strike="noStrike">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02"/>
                  </a:ext>
                </a:extLst>
              </a:tr>
              <a:tr h="90884">
                <a:tc>
                  <a:txBody>
                    <a:bodyPr/>
                    <a:lstStyle/>
                    <a:p>
                      <a:pPr algn="l" fontAlgn="b"/>
                      <a:r>
                        <a:rPr lang="en-US" sz="300" u="none" strike="noStrike">
                          <a:effectLst/>
                        </a:rPr>
                        <a:t> </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FF</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Sep 12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                 0848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28.5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0.17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7.11</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18.00</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1.36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1.98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ND</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380.5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231.6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306.1</a:t>
                      </a:r>
                      <a:endParaRPr lang="en-US" sz="300" b="0" i="0" u="none" strike="noStrike">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03"/>
                  </a:ext>
                </a:extLst>
              </a:tr>
              <a:tr h="90884">
                <a:tc>
                  <a:txBody>
                    <a:bodyPr/>
                    <a:lstStyle/>
                    <a:p>
                      <a:pPr algn="l" fontAlgn="b"/>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dirty="0">
                          <a:effectLst/>
                        </a:rPr>
                        <a:t>SWC</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Sep 12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                  0913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30.1</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0.23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7.39</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74.43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5.66</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0.25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ND</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537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318.5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427.8</a:t>
                      </a:r>
                      <a:endParaRPr lang="en-US" sz="300" b="0" i="0" u="none" strike="noStrike">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04"/>
                  </a:ext>
                </a:extLst>
              </a:tr>
              <a:tr h="81374">
                <a:tc>
                  <a:txBody>
                    <a:bodyPr/>
                    <a:lstStyle/>
                    <a:p>
                      <a:pPr algn="l" fontAlgn="b"/>
                      <a:r>
                        <a:rPr lang="en-US" sz="300" u="none" strike="noStrike">
                          <a:effectLst/>
                        </a:rPr>
                        <a:t> </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FF</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Sep 16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15:28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32.5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0.23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8.09</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90.7</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6.51</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ND</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ND</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480</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ND</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ND</a:t>
                      </a:r>
                      <a:endParaRPr lang="en-US" sz="300" b="0" i="0" u="none" strike="noStrike">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05"/>
                  </a:ext>
                </a:extLst>
              </a:tr>
              <a:tr h="81374">
                <a:tc>
                  <a:txBody>
                    <a:bodyPr/>
                    <a:lstStyle/>
                    <a:p>
                      <a:pPr algn="l" fontAlgn="b"/>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SWC</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Sep 16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15:38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31.1</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0.17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7.96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92.1</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6.83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ND</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ND</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365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ND</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ND</a:t>
                      </a:r>
                      <a:endParaRPr lang="en-US" sz="300" b="0" i="0" u="none" strike="noStrike">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06"/>
                  </a:ext>
                </a:extLst>
              </a:tr>
              <a:tr h="81374">
                <a:tc>
                  <a:txBody>
                    <a:bodyPr/>
                    <a:lstStyle/>
                    <a:p>
                      <a:pPr algn="l" fontAlgn="b"/>
                      <a:r>
                        <a:rPr lang="en-US" sz="300" u="none" strike="noStrike">
                          <a:effectLst/>
                        </a:rPr>
                        <a:t> </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FF</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Sep 20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1455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31.9</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0.26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7.62</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73.90</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5.20</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1.51</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6.35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602.3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355.3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321.3</a:t>
                      </a:r>
                      <a:endParaRPr lang="en-US" sz="300" b="0" i="0" u="none" strike="noStrike">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07"/>
                  </a:ext>
                </a:extLst>
              </a:tr>
              <a:tr h="81374">
                <a:tc>
                  <a:txBody>
                    <a:bodyPr/>
                    <a:lstStyle/>
                    <a:p>
                      <a:pPr algn="l" fontAlgn="b"/>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SWC</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Sep 20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1437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30.6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0.24</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7.80</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79.06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5.73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1.72</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9.47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582.7</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335.8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309.3</a:t>
                      </a:r>
                      <a:endParaRPr lang="en-US" sz="300" b="0" i="0" u="none" strike="noStrike">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08"/>
                  </a:ext>
                </a:extLst>
              </a:tr>
              <a:tr h="78468">
                <a:tc>
                  <a:txBody>
                    <a:bodyPr/>
                    <a:lstStyle/>
                    <a:p>
                      <a:pPr algn="l" fontAlgn="b"/>
                      <a:r>
                        <a:rPr lang="en-US" sz="300" u="none" strike="noStrike">
                          <a:effectLst/>
                        </a:rPr>
                        <a:t>dry season</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FF</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Oct 12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1405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27.4</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0.17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7.60</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50.63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4.00</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2.42</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0.37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375.8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233.90</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203.4</a:t>
                      </a:r>
                      <a:endParaRPr lang="en-US" sz="300" b="0" i="0" u="none" strike="noStrike" dirty="0">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09"/>
                  </a:ext>
                </a:extLst>
              </a:tr>
              <a:tr h="81374">
                <a:tc>
                  <a:txBody>
                    <a:bodyPr/>
                    <a:lstStyle/>
                    <a:p>
                      <a:pPr algn="l" fontAlgn="b"/>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SWC</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Oct 12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1420</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23.16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0.25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7.74</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63.17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4.65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1.47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0.86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533</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331.5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288.5</a:t>
                      </a:r>
                      <a:endParaRPr lang="en-US" sz="300" b="0" i="0" u="none" strike="noStrike" dirty="0">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10"/>
                  </a:ext>
                </a:extLst>
              </a:tr>
              <a:tr h="90884">
                <a:tc>
                  <a:txBody>
                    <a:bodyPr/>
                    <a:lstStyle/>
                    <a:p>
                      <a:pPr algn="l" fontAlgn="b"/>
                      <a:r>
                        <a:rPr lang="en-US" sz="300" u="none" strike="noStrike">
                          <a:effectLst/>
                        </a:rPr>
                        <a:t> </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FF</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Oct 26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                  0953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23.1</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0.17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7.33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30.03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2.73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1.11</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353.3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238.6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197.7</a:t>
                      </a:r>
                      <a:endParaRPr lang="en-US" sz="300" b="0" i="0" u="none" strike="noStrike" dirty="0">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11"/>
                  </a:ext>
                </a:extLst>
              </a:tr>
              <a:tr h="90884">
                <a:tc>
                  <a:txBody>
                    <a:bodyPr/>
                    <a:lstStyle/>
                    <a:p>
                      <a:pPr algn="l" fontAlgn="b"/>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SWC</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Oct 26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                 0930</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23.9</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0.28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7.44</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54.77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4.60</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2.1</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3.54</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558.3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370.5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310.8</a:t>
                      </a:r>
                      <a:endParaRPr lang="en-US" sz="300" b="0" i="0" u="none" strike="noStrike" dirty="0">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12"/>
                  </a:ext>
                </a:extLst>
              </a:tr>
              <a:tr h="90884">
                <a:tc>
                  <a:txBody>
                    <a:bodyPr/>
                    <a:lstStyle/>
                    <a:p>
                      <a:pPr algn="l" fontAlgn="b"/>
                      <a:r>
                        <a:rPr lang="en-US" sz="300" u="none" strike="noStrike">
                          <a:effectLst/>
                        </a:rPr>
                        <a:t> </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FF</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Nov 14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                 0908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23.6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0.18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7.43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40.07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3.38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0.13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3.87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373.2</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249.4</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208.8</a:t>
                      </a:r>
                      <a:endParaRPr lang="en-US" sz="300" b="0" i="0" u="none" strike="noStrike" dirty="0">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13"/>
                  </a:ext>
                </a:extLst>
              </a:tr>
              <a:tr h="90884">
                <a:tc>
                  <a:txBody>
                    <a:bodyPr/>
                    <a:lstStyle/>
                    <a:p>
                      <a:pPr algn="l" fontAlgn="b"/>
                      <a:r>
                        <a:rPr lang="en-US" sz="300" u="none" strike="noStrike" dirty="0">
                          <a:effectLst/>
                        </a:rPr>
                        <a:t> </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dirty="0">
                          <a:effectLst/>
                        </a:rPr>
                        <a:t>SWC</a:t>
                      </a:r>
                      <a:endParaRPr lang="en-US" sz="300" b="0" i="0" u="none" strike="noStrike" dirty="0">
                        <a:solidFill>
                          <a:srgbClr val="000000"/>
                        </a:solidFill>
                        <a:effectLst/>
                        <a:latin typeface="Calibri" panose="020F0502020204030204" pitchFamily="34" charset="0"/>
                      </a:endParaRPr>
                    </a:p>
                  </a:txBody>
                  <a:tcPr marL="1984" marR="1984" marT="1984" marB="0" anchor="b"/>
                </a:tc>
                <a:tc>
                  <a:txBody>
                    <a:bodyPr/>
                    <a:lstStyle/>
                    <a:p>
                      <a:pPr algn="l" fontAlgn="b"/>
                      <a:r>
                        <a:rPr lang="en-US" sz="300" u="none" strike="noStrike">
                          <a:effectLst/>
                        </a:rPr>
                        <a:t>Nov 14 2016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                 0935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23.6</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0.32</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7.5</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57.3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4.87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0.02</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3.7</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635.3</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a:effectLst/>
                        </a:rPr>
                        <a:t>424.8</a:t>
                      </a:r>
                      <a:endParaRPr lang="en-US" sz="300" b="0" i="0" u="none" strike="noStrike">
                        <a:solidFill>
                          <a:srgbClr val="000000"/>
                        </a:solidFill>
                        <a:effectLst/>
                        <a:latin typeface="Calibri" panose="020F0502020204030204" pitchFamily="34" charset="0"/>
                      </a:endParaRPr>
                    </a:p>
                  </a:txBody>
                  <a:tcPr marL="1984" marR="1984" marT="1984" marB="0" anchor="b"/>
                </a:tc>
                <a:tc>
                  <a:txBody>
                    <a:bodyPr/>
                    <a:lstStyle/>
                    <a:p>
                      <a:pPr algn="r" fontAlgn="b"/>
                      <a:r>
                        <a:rPr lang="en-US" sz="300" u="none" strike="noStrike" dirty="0">
                          <a:effectLst/>
                        </a:rPr>
                        <a:t>354.6</a:t>
                      </a:r>
                      <a:endParaRPr lang="en-US" sz="300" b="0" i="0" u="none" strike="noStrike" dirty="0">
                        <a:solidFill>
                          <a:srgbClr val="000000"/>
                        </a:solidFill>
                        <a:effectLst/>
                        <a:latin typeface="Calibri" panose="020F0502020204030204" pitchFamily="34" charset="0"/>
                      </a:endParaRPr>
                    </a:p>
                  </a:txBody>
                  <a:tcPr marL="1984" marR="1984" marT="1984" marB="0" anchor="b"/>
                </a:tc>
                <a:extLst>
                  <a:ext uri="{0D108BD9-81ED-4DB2-BD59-A6C34878D82A}">
                    <a16:rowId xmlns="" xmlns:a16="http://schemas.microsoft.com/office/drawing/2014/main" val="10014"/>
                  </a:ext>
                </a:extLst>
              </a:tr>
            </a:tbl>
          </a:graphicData>
        </a:graphic>
      </p:graphicFrame>
      <p:sp>
        <p:nvSpPr>
          <p:cNvPr id="29" name="TextBox 28"/>
          <p:cNvSpPr txBox="1"/>
          <p:nvPr/>
        </p:nvSpPr>
        <p:spPr>
          <a:xfrm>
            <a:off x="2914099" y="1935979"/>
            <a:ext cx="2916132" cy="111565"/>
          </a:xfrm>
          <a:prstGeom prst="rect">
            <a:avLst/>
          </a:prstGeom>
          <a:noFill/>
        </p:spPr>
        <p:txBody>
          <a:bodyPr wrap="none" lIns="19047" tIns="9523" rIns="19047" bIns="9523" rtlCol="0">
            <a:spAutoFit/>
          </a:bodyPr>
          <a:lstStyle/>
          <a:p>
            <a:pPr lvl="0"/>
            <a:r>
              <a:rPr lang="en-US" altLang="en-US" sz="600" dirty="0">
                <a:solidFill>
                  <a:srgbClr val="000000"/>
                </a:solidFill>
                <a:latin typeface="Calibri" panose="020F0502020204030204" pitchFamily="34" charset="0"/>
              </a:rPr>
              <a:t>Table 1: W</a:t>
            </a:r>
            <a:r>
              <a:rPr lang="en-US" altLang="en-US" sz="600" dirty="0">
                <a:solidFill>
                  <a:srgbClr val="000000"/>
                </a:solidFill>
                <a:latin typeface="Calibri" panose="020F0502020204030204" pitchFamily="34" charset="0"/>
              </a:rPr>
              <a:t>ater </a:t>
            </a:r>
            <a:r>
              <a:rPr lang="en-US" altLang="en-US" sz="600" dirty="0">
                <a:solidFill>
                  <a:srgbClr val="000000"/>
                </a:solidFill>
                <a:latin typeface="Calibri" panose="020F0502020204030204" pitchFamily="34" charset="0"/>
              </a:rPr>
              <a:t>quality parameters obtained using YSI sonde from August to November </a:t>
            </a:r>
            <a:r>
              <a:rPr lang="en-US" altLang="en-US" sz="600" dirty="0">
                <a:solidFill>
                  <a:srgbClr val="000000"/>
                </a:solidFill>
                <a:latin typeface="Calibri" panose="020F0502020204030204" pitchFamily="34" charset="0"/>
              </a:rPr>
              <a:t>2016</a:t>
            </a:r>
            <a:endParaRPr lang="en-US" altLang="en-US" sz="600" dirty="0">
              <a:solidFill>
                <a:srgbClr val="000000"/>
              </a:solidFill>
              <a:latin typeface="Calibri" panose="020F0502020204030204" pitchFamily="34" charset="0"/>
            </a:endParaRPr>
          </a:p>
        </p:txBody>
      </p:sp>
      <p:sp>
        <p:nvSpPr>
          <p:cNvPr id="51" name="Rectangle 50"/>
          <p:cNvSpPr/>
          <p:nvPr/>
        </p:nvSpPr>
        <p:spPr>
          <a:xfrm>
            <a:off x="9060837" y="-27672"/>
            <a:ext cx="83163" cy="62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9047" tIns="9523" rIns="19047" bIns="9523" rtlCol="0" anchor="ctr"/>
          <a:lstStyle/>
          <a:p>
            <a:pPr algn="ctr"/>
            <a:endParaRPr lang="en-US"/>
          </a:p>
        </p:txBody>
      </p:sp>
      <p:pic>
        <p:nvPicPr>
          <p:cNvPr id="39" name="Picture 38"/>
          <p:cNvPicPr>
            <a:picLocks noChangeAspect="1"/>
          </p:cNvPicPr>
          <p:nvPr/>
        </p:nvPicPr>
        <p:blipFill>
          <a:blip r:embed="rId19"/>
          <a:stretch>
            <a:fillRect/>
          </a:stretch>
        </p:blipFill>
        <p:spPr>
          <a:xfrm>
            <a:off x="8406174" y="-19733"/>
            <a:ext cx="692106" cy="630384"/>
          </a:xfrm>
          <a:prstGeom prst="rect">
            <a:avLst/>
          </a:prstGeom>
        </p:spPr>
      </p:pic>
    </p:spTree>
    <p:extLst>
      <p:ext uri="{BB962C8B-B14F-4D97-AF65-F5344CB8AC3E}">
        <p14:creationId xmlns:p14="http://schemas.microsoft.com/office/powerpoint/2010/main" val="749155679"/>
      </p:ext>
    </p:extLst>
  </p:cSld>
  <p:clrMapOvr>
    <a:masterClrMapping/>
  </p:clrMapOvr>
  <mc:AlternateContent xmlns:mc="http://schemas.openxmlformats.org/markup-compatibility/2006">
    <mc:Choice xmlns:p14="http://schemas.microsoft.com/office/powerpoint/2010/main" Requires="p14">
      <p:transition spd="slow" p14:dur="2000" advTm="7000">
        <p14:prism isContent="1"/>
      </p:transition>
    </mc:Choice>
    <mc:Fallback>
      <p:transition xmlns:p14="http://schemas.microsoft.com/office/powerpoint/2010/main" spd="slow" advTm="7000">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IMG_01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89294"/>
            <a:ext cx="3824941" cy="2868706"/>
          </a:xfrm>
          <a:prstGeom prst="rect">
            <a:avLst/>
          </a:prstGeom>
        </p:spPr>
      </p:pic>
      <p:pic>
        <p:nvPicPr>
          <p:cNvPr id="3" name="Picture 2" descr="IMG_0253 mEnd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588" y="1998383"/>
            <a:ext cx="4049059" cy="3036794"/>
          </a:xfrm>
          <a:prstGeom prst="rect">
            <a:avLst/>
          </a:prstGeom>
        </p:spPr>
      </p:pic>
      <p:pic>
        <p:nvPicPr>
          <p:cNvPr id="4" name="Picture 3" descr="IMG_018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648" y="0"/>
            <a:ext cx="3974352" cy="2980764"/>
          </a:xfrm>
          <a:prstGeom prst="rect">
            <a:avLst/>
          </a:prstGeom>
        </p:spPr>
      </p:pic>
      <p:sp>
        <p:nvSpPr>
          <p:cNvPr id="5" name="TextBox 4"/>
          <p:cNvSpPr txBox="1"/>
          <p:nvPr/>
        </p:nvSpPr>
        <p:spPr>
          <a:xfrm>
            <a:off x="537883" y="726746"/>
            <a:ext cx="4011547" cy="369332"/>
          </a:xfrm>
          <a:prstGeom prst="rect">
            <a:avLst/>
          </a:prstGeom>
          <a:noFill/>
        </p:spPr>
        <p:txBody>
          <a:bodyPr wrap="none" rtlCol="0">
            <a:spAutoFit/>
          </a:bodyPr>
          <a:lstStyle/>
          <a:p>
            <a:r>
              <a:rPr lang="en-US" b="1" dirty="0" smtClean="0"/>
              <a:t>Microbial Ecology and Coliform Analysis </a:t>
            </a:r>
            <a:endParaRPr lang="en-US" b="1" dirty="0"/>
          </a:p>
        </p:txBody>
      </p:sp>
    </p:spTree>
    <p:extLst>
      <p:ext uri="{BB962C8B-B14F-4D97-AF65-F5344CB8AC3E}">
        <p14:creationId xmlns:p14="http://schemas.microsoft.com/office/powerpoint/2010/main" val="1929434860"/>
      </p:ext>
    </p:extLst>
  </p:cSld>
  <p:clrMapOvr>
    <a:masterClrMapping/>
  </p:clrMapOvr>
  <mc:AlternateContent xmlns:mc="http://schemas.openxmlformats.org/markup-compatibility/2006">
    <mc:Choice xmlns:p14="http://schemas.microsoft.com/office/powerpoint/2010/main" Requires="p14">
      <p:transition spd="slow" p14:dur="2000" advTm="7000">
        <p14:prism isContent="1"/>
      </p:transition>
    </mc:Choice>
    <mc:Fallback>
      <p:transition xmlns:p14="http://schemas.microsoft.com/office/powerpoint/2010/main" spd="slow" advTm="700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a:xfrm>
            <a:off x="233522" y="3163577"/>
            <a:ext cx="8731957" cy="3141132"/>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Site: ~800 Acres of a mixture of upland and wetlands</a:t>
            </a:r>
          </a:p>
          <a:p>
            <a:r>
              <a:rPr lang="en-US" dirty="0" smtClean="0"/>
              <a:t>Active restoration/mitigation program</a:t>
            </a:r>
          </a:p>
          <a:p>
            <a:r>
              <a:rPr lang="en-US" dirty="0" smtClean="0"/>
              <a:t>Diversity of available habitats: marshes, lakes, swamps, hardwood hammocks, pine uplands, a food forest &amp; urbanized novel landscapes</a:t>
            </a:r>
          </a:p>
          <a:p>
            <a:r>
              <a:rPr lang="en-US" dirty="0" smtClean="0"/>
              <a:t>Location: One of the fastest growing populations in the country – including our campus!</a:t>
            </a:r>
          </a:p>
          <a:p>
            <a:r>
              <a:rPr lang="en-US" dirty="0" smtClean="0"/>
              <a:t>From </a:t>
            </a:r>
            <a:r>
              <a:rPr lang="en-US" smtClean="0"/>
              <a:t>~2500 </a:t>
            </a:r>
            <a:r>
              <a:rPr lang="en-US" dirty="0" smtClean="0"/>
              <a:t>students in 1997 to ~15,000 today</a:t>
            </a:r>
          </a:p>
        </p:txBody>
      </p:sp>
      <p:pic>
        <p:nvPicPr>
          <p:cNvPr id="7" name="Picture 6" descr="C:\WINDOWS\DESKTOP\Bacopa.bm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00316" y="735278"/>
            <a:ext cx="3793020" cy="2394583"/>
          </a:xfrm>
          <a:prstGeom prst="rect">
            <a:avLst/>
          </a:prstGeom>
          <a:noFill/>
          <a:ln>
            <a:solidFill>
              <a:schemeClr val="tx1"/>
            </a:solidFill>
          </a:ln>
          <a:effectLst/>
        </p:spPr>
      </p:pic>
      <p:pic>
        <p:nvPicPr>
          <p:cNvPr id="9" name="Picture 8" descr="FGCU_Lawnscap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35278"/>
            <a:ext cx="3583384" cy="2388923"/>
          </a:xfrm>
          <a:prstGeom prst="rect">
            <a:avLst/>
          </a:prstGeom>
          <a:ln>
            <a:solidFill>
              <a:schemeClr val="tx1"/>
            </a:solidFill>
          </a:ln>
        </p:spPr>
      </p:pic>
      <p:sp>
        <p:nvSpPr>
          <p:cNvPr id="11" name="Title 6"/>
          <p:cNvSpPr>
            <a:spLocks noGrp="1"/>
          </p:cNvSpPr>
          <p:nvPr>
            <p:ph type="title"/>
          </p:nvPr>
        </p:nvSpPr>
        <p:spPr>
          <a:xfrm>
            <a:off x="1" y="-1"/>
            <a:ext cx="4724400" cy="744523"/>
          </a:xfrm>
        </p:spPr>
        <p:txBody>
          <a:bodyPr>
            <a:normAutofit fontScale="90000"/>
          </a:bodyPr>
          <a:lstStyle/>
          <a:p>
            <a:r>
              <a:rPr lang="en-US" dirty="0" smtClean="0"/>
              <a:t>The Setting</a:t>
            </a:r>
            <a:endParaRPr lang="en-US" dirty="0"/>
          </a:p>
        </p:txBody>
      </p:sp>
      <p:pic>
        <p:nvPicPr>
          <p:cNvPr id="12" name="Picture 11" descr="B9318126282Z.1_20150728151447_000_GJ9BE79C4.1-0.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83384" y="732765"/>
            <a:ext cx="2122964" cy="2395728"/>
          </a:xfrm>
          <a:prstGeom prst="rect">
            <a:avLst/>
          </a:prstGeom>
          <a:ln>
            <a:solidFill>
              <a:srgbClr val="000000"/>
            </a:solidFill>
          </a:ln>
        </p:spPr>
      </p:pic>
    </p:spTree>
    <p:extLst>
      <p:ext uri="{BB962C8B-B14F-4D97-AF65-F5344CB8AC3E}">
        <p14:creationId xmlns:p14="http://schemas.microsoft.com/office/powerpoint/2010/main" val="36035831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a:xfrm>
            <a:off x="267422" y="3124200"/>
            <a:ext cx="8731957" cy="31411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Auxiliary Campuses:</a:t>
            </a:r>
          </a:p>
          <a:p>
            <a:pPr lvl="1"/>
            <a:r>
              <a:rPr lang="en-US" dirty="0" err="1" smtClean="0"/>
              <a:t>Vester</a:t>
            </a:r>
            <a:r>
              <a:rPr lang="en-US" dirty="0" smtClean="0"/>
              <a:t> Marine and Environmental Science Research Field Station, Bonita Springs</a:t>
            </a:r>
          </a:p>
          <a:p>
            <a:pPr lvl="1"/>
            <a:r>
              <a:rPr lang="en-US" dirty="0" smtClean="0"/>
              <a:t>Naples Botanical Garden </a:t>
            </a:r>
            <a:r>
              <a:rPr lang="en-US" dirty="0" err="1" smtClean="0"/>
              <a:t>Kapnick</a:t>
            </a:r>
            <a:r>
              <a:rPr lang="en-US" dirty="0" smtClean="0"/>
              <a:t> Center (Everglades Wetland Research Park), Naples</a:t>
            </a:r>
          </a:p>
          <a:p>
            <a:pPr lvl="1"/>
            <a:r>
              <a:rPr lang="en-US" dirty="0" smtClean="0"/>
              <a:t>Emerging Technologies Institute, Fort Myers</a:t>
            </a:r>
          </a:p>
          <a:p>
            <a:pPr marL="457200" lvl="1" indent="0">
              <a:buNone/>
            </a:pPr>
            <a:endParaRPr lang="en-US" dirty="0" smtClean="0"/>
          </a:p>
        </p:txBody>
      </p:sp>
      <p:sp>
        <p:nvSpPr>
          <p:cNvPr id="8" name="Title 6"/>
          <p:cNvSpPr>
            <a:spLocks noGrp="1"/>
          </p:cNvSpPr>
          <p:nvPr>
            <p:ph type="title"/>
          </p:nvPr>
        </p:nvSpPr>
        <p:spPr>
          <a:xfrm>
            <a:off x="1" y="-1"/>
            <a:ext cx="4724400" cy="744523"/>
          </a:xfrm>
        </p:spPr>
        <p:txBody>
          <a:bodyPr>
            <a:normAutofit fontScale="90000"/>
          </a:bodyPr>
          <a:lstStyle/>
          <a:p>
            <a:r>
              <a:rPr lang="en-US" dirty="0" smtClean="0"/>
              <a:t>The Setting</a:t>
            </a:r>
            <a:endParaRPr lang="en-US" dirty="0"/>
          </a:p>
        </p:txBody>
      </p:sp>
      <p:pic>
        <p:nvPicPr>
          <p:cNvPr id="3" name="Picture 2" descr="KapnickCenter2_71240291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55383" y="744523"/>
            <a:ext cx="3892865" cy="2461329"/>
          </a:xfrm>
          <a:prstGeom prst="rect">
            <a:avLst/>
          </a:prstGeom>
          <a:ln>
            <a:solidFill>
              <a:srgbClr val="000000"/>
            </a:solidFill>
          </a:ln>
        </p:spPr>
      </p:pic>
      <p:pic>
        <p:nvPicPr>
          <p:cNvPr id="6" name="Picture 5" descr="Veste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44522"/>
            <a:ext cx="5255383" cy="2461330"/>
          </a:xfrm>
          <a:prstGeom prst="rect">
            <a:avLst/>
          </a:prstGeom>
          <a:ln>
            <a:solidFill>
              <a:srgbClr val="000000"/>
            </a:solidFill>
          </a:ln>
        </p:spPr>
      </p:pic>
      <p:pic>
        <p:nvPicPr>
          <p:cNvPr id="2" name="Picture 1" descr="DSC01505a.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2045" y="134928"/>
            <a:ext cx="2162628" cy="1441752"/>
          </a:xfrm>
          <a:prstGeom prst="rect">
            <a:avLst/>
          </a:prstGeom>
          <a:ln>
            <a:solidFill>
              <a:srgbClr val="000000"/>
            </a:solidFill>
          </a:ln>
        </p:spPr>
      </p:pic>
    </p:spTree>
    <p:extLst>
      <p:ext uri="{BB962C8B-B14F-4D97-AF65-F5344CB8AC3E}">
        <p14:creationId xmlns:p14="http://schemas.microsoft.com/office/powerpoint/2010/main" val="8328307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0" y="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b="1" dirty="0"/>
              <a:t>Comparison of soil quality of constructed wetlands vs. enhanced natural wetlands at FGCU</a:t>
            </a:r>
          </a:p>
        </p:txBody>
      </p:sp>
      <p:pic>
        <p:nvPicPr>
          <p:cNvPr id="3" name="Picture 1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3727450"/>
            <a:ext cx="40259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6"/>
          <p:cNvSpPr txBox="1">
            <a:spLocks noChangeArrowheads="1"/>
          </p:cNvSpPr>
          <p:nvPr/>
        </p:nvSpPr>
        <p:spPr bwMode="auto">
          <a:xfrm>
            <a:off x="4419600" y="6427788"/>
            <a:ext cx="4025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100"/>
              <a:t> Wetland Soils Graph Modified From Mitsch and Gosselink (2000; after NRCS 1998)</a:t>
            </a:r>
          </a:p>
        </p:txBody>
      </p:sp>
      <p:grpSp>
        <p:nvGrpSpPr>
          <p:cNvPr id="5" name="Group 54"/>
          <p:cNvGrpSpPr>
            <a:grpSpLocks/>
          </p:cNvGrpSpPr>
          <p:nvPr/>
        </p:nvGrpSpPr>
        <p:grpSpPr bwMode="auto">
          <a:xfrm>
            <a:off x="417513" y="381000"/>
            <a:ext cx="3729037" cy="4913313"/>
            <a:chOff x="228600" y="838200"/>
            <a:chExt cx="3729038" cy="4913633"/>
          </a:xfrm>
        </p:grpSpPr>
        <p:grpSp>
          <p:nvGrpSpPr>
            <p:cNvPr id="6" name="Group 31"/>
            <p:cNvGrpSpPr>
              <a:grpSpLocks/>
            </p:cNvGrpSpPr>
            <p:nvPr/>
          </p:nvGrpSpPr>
          <p:grpSpPr bwMode="auto">
            <a:xfrm>
              <a:off x="228600" y="838200"/>
              <a:ext cx="3729038" cy="4913633"/>
              <a:chOff x="6553200" y="22479000"/>
              <a:chExt cx="6721475" cy="9393238"/>
            </a:xfrm>
          </p:grpSpPr>
          <p:grpSp>
            <p:nvGrpSpPr>
              <p:cNvPr id="8" name="Group 32"/>
              <p:cNvGrpSpPr>
                <a:grpSpLocks/>
              </p:cNvGrpSpPr>
              <p:nvPr/>
            </p:nvGrpSpPr>
            <p:grpSpPr bwMode="auto">
              <a:xfrm>
                <a:off x="6553200" y="22479000"/>
                <a:ext cx="6721475" cy="9393238"/>
                <a:chOff x="569494" y="17221201"/>
                <a:chExt cx="6721348" cy="9392652"/>
              </a:xfrm>
            </p:grpSpPr>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9494" y="17221201"/>
                  <a:ext cx="6721348" cy="93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p:nvSpPr>
              <p:spPr bwMode="auto">
                <a:xfrm>
                  <a:off x="1173241" y="22598835"/>
                  <a:ext cx="1616673" cy="822427"/>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100" b="1">
                      <a:solidFill>
                        <a:schemeClr val="bg1"/>
                      </a:solidFill>
                      <a:effectLst>
                        <a:outerShdw blurRad="38100" dist="38100" dir="2700000" algn="tl">
                          <a:srgbClr val="DDDDDD"/>
                        </a:outerShdw>
                      </a:effectLst>
                    </a:rPr>
                    <a:t>Constructed</a:t>
                  </a:r>
                </a:p>
                <a:p>
                  <a:pPr algn="ctr"/>
                  <a:r>
                    <a:rPr lang="en-US" sz="1100" b="1">
                      <a:solidFill>
                        <a:schemeClr val="bg1"/>
                      </a:solidFill>
                      <a:effectLst>
                        <a:outerShdw blurRad="38100" dist="38100" dir="2700000" algn="tl">
                          <a:srgbClr val="DDDDDD"/>
                        </a:outerShdw>
                      </a:effectLst>
                    </a:rPr>
                    <a:t>(MES)</a:t>
                  </a:r>
                </a:p>
              </p:txBody>
            </p:sp>
            <p:sp>
              <p:nvSpPr>
                <p:cNvPr id="27" name="TextBox 26"/>
                <p:cNvSpPr txBox="1">
                  <a:spLocks noChangeArrowheads="1"/>
                </p:cNvSpPr>
                <p:nvPr/>
              </p:nvSpPr>
              <p:spPr bwMode="auto">
                <a:xfrm>
                  <a:off x="3971657" y="19093663"/>
                  <a:ext cx="1127378" cy="822425"/>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100" b="1">
                      <a:solidFill>
                        <a:schemeClr val="bg1"/>
                      </a:solidFill>
                      <a:effectLst>
                        <a:outerShdw blurRad="38100" dist="38100" dir="2700000" algn="tl">
                          <a:srgbClr val="DDDDDD"/>
                        </a:outerShdw>
                      </a:effectLst>
                    </a:rPr>
                    <a:t>Natural</a:t>
                  </a:r>
                </a:p>
                <a:p>
                  <a:pPr algn="ctr"/>
                  <a:r>
                    <a:rPr lang="en-US" sz="1100" b="1">
                      <a:solidFill>
                        <a:schemeClr val="bg1"/>
                      </a:solidFill>
                      <a:effectLst>
                        <a:outerShdw blurRad="38100" dist="38100" dir="2700000" algn="tl">
                          <a:srgbClr val="DDDDDD"/>
                        </a:outerShdw>
                      </a:effectLst>
                    </a:rPr>
                    <a:t>(NES)</a:t>
                  </a:r>
                </a:p>
              </p:txBody>
            </p:sp>
            <p:sp>
              <p:nvSpPr>
                <p:cNvPr id="28" name="TextBox 27"/>
                <p:cNvSpPr txBox="1">
                  <a:spLocks noChangeArrowheads="1"/>
                </p:cNvSpPr>
                <p:nvPr/>
              </p:nvSpPr>
              <p:spPr bwMode="auto">
                <a:xfrm>
                  <a:off x="2251977" y="21436514"/>
                  <a:ext cx="426343" cy="409695"/>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1</a:t>
                  </a:r>
                </a:p>
              </p:txBody>
            </p:sp>
            <p:sp>
              <p:nvSpPr>
                <p:cNvPr id="29" name="TextBox 28"/>
                <p:cNvSpPr txBox="1">
                  <a:spLocks noChangeArrowheads="1"/>
                </p:cNvSpPr>
                <p:nvPr/>
              </p:nvSpPr>
              <p:spPr bwMode="auto">
                <a:xfrm>
                  <a:off x="2377877" y="22292323"/>
                  <a:ext cx="426343" cy="412730"/>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5</a:t>
                  </a:r>
                </a:p>
              </p:txBody>
            </p:sp>
            <p:sp>
              <p:nvSpPr>
                <p:cNvPr id="30" name="TextBox 29"/>
                <p:cNvSpPr txBox="1">
                  <a:spLocks noChangeArrowheads="1"/>
                </p:cNvSpPr>
                <p:nvPr/>
              </p:nvSpPr>
              <p:spPr bwMode="auto">
                <a:xfrm>
                  <a:off x="1980147" y="22307496"/>
                  <a:ext cx="426344" cy="409697"/>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6</a:t>
                  </a:r>
                </a:p>
              </p:txBody>
            </p:sp>
            <p:sp>
              <p:nvSpPr>
                <p:cNvPr id="31" name="TextBox 30"/>
                <p:cNvSpPr txBox="1">
                  <a:spLocks noChangeArrowheads="1"/>
                </p:cNvSpPr>
                <p:nvPr/>
              </p:nvSpPr>
              <p:spPr bwMode="auto">
                <a:xfrm>
                  <a:off x="1433627" y="21570045"/>
                  <a:ext cx="426343" cy="412730"/>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7</a:t>
                  </a:r>
                </a:p>
              </p:txBody>
            </p:sp>
            <p:sp>
              <p:nvSpPr>
                <p:cNvPr id="32" name="TextBox 31"/>
                <p:cNvSpPr txBox="1">
                  <a:spLocks noChangeArrowheads="1"/>
                </p:cNvSpPr>
                <p:nvPr/>
              </p:nvSpPr>
              <p:spPr bwMode="auto">
                <a:xfrm>
                  <a:off x="1061649" y="22304462"/>
                  <a:ext cx="423482" cy="409695"/>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4</a:t>
                  </a:r>
                </a:p>
              </p:txBody>
            </p:sp>
            <p:sp>
              <p:nvSpPr>
                <p:cNvPr id="33" name="TextBox 32"/>
                <p:cNvSpPr txBox="1">
                  <a:spLocks noChangeArrowheads="1"/>
                </p:cNvSpPr>
                <p:nvPr/>
              </p:nvSpPr>
              <p:spPr bwMode="auto">
                <a:xfrm>
                  <a:off x="1462240" y="22295357"/>
                  <a:ext cx="426343" cy="412730"/>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3</a:t>
                  </a:r>
                </a:p>
              </p:txBody>
            </p:sp>
            <p:sp>
              <p:nvSpPr>
                <p:cNvPr id="34" name="TextBox 33"/>
                <p:cNvSpPr txBox="1">
                  <a:spLocks noChangeArrowheads="1"/>
                </p:cNvSpPr>
                <p:nvPr/>
              </p:nvSpPr>
              <p:spPr bwMode="auto">
                <a:xfrm>
                  <a:off x="1842801" y="21488105"/>
                  <a:ext cx="423482" cy="409697"/>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2</a:t>
                  </a:r>
                </a:p>
              </p:txBody>
            </p:sp>
            <p:sp>
              <p:nvSpPr>
                <p:cNvPr id="35" name="TextBox 34"/>
                <p:cNvSpPr txBox="1">
                  <a:spLocks noChangeArrowheads="1"/>
                </p:cNvSpPr>
                <p:nvPr/>
              </p:nvSpPr>
              <p:spPr bwMode="auto">
                <a:xfrm>
                  <a:off x="909996" y="21655019"/>
                  <a:ext cx="423482" cy="412730"/>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8</a:t>
                  </a:r>
                </a:p>
              </p:txBody>
            </p:sp>
            <p:cxnSp>
              <p:nvCxnSpPr>
                <p:cNvPr id="36" name="Straight Connector 35"/>
                <p:cNvCxnSpPr/>
                <p:nvPr/>
              </p:nvCxnSpPr>
              <p:spPr>
                <a:xfrm flipV="1">
                  <a:off x="2269145" y="21721784"/>
                  <a:ext cx="111592" cy="2336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068850" y="21800688"/>
                  <a:ext cx="14306" cy="245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691149" y="22128445"/>
                  <a:ext cx="148791" cy="2822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699733" y="21858348"/>
                  <a:ext cx="231772" cy="2609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173241" y="21919044"/>
                  <a:ext cx="329058" cy="13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339201" y="22228592"/>
                  <a:ext cx="165959" cy="1911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146106" y="22131479"/>
                  <a:ext cx="37199" cy="2700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2329233" y="22143618"/>
                  <a:ext cx="197435" cy="22457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28"/>
              <p:cNvSpPr txBox="1">
                <a:spLocks noChangeArrowheads="1"/>
              </p:cNvSpPr>
              <p:nvPr/>
            </p:nvSpPr>
            <p:spPr bwMode="auto">
              <a:xfrm>
                <a:off x="11323186" y="23814387"/>
                <a:ext cx="517918" cy="412756"/>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12</a:t>
                </a:r>
              </a:p>
            </p:txBody>
          </p:sp>
          <p:sp>
            <p:nvSpPr>
              <p:cNvPr id="10" name="TextBox 28"/>
              <p:cNvSpPr txBox="1">
                <a:spLocks noChangeArrowheads="1"/>
              </p:cNvSpPr>
              <p:nvPr/>
            </p:nvSpPr>
            <p:spPr bwMode="auto">
              <a:xfrm>
                <a:off x="11849688" y="23947926"/>
                <a:ext cx="517918" cy="412756"/>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11</a:t>
                </a:r>
              </a:p>
            </p:txBody>
          </p:sp>
          <p:sp>
            <p:nvSpPr>
              <p:cNvPr id="11" name="TextBox 28"/>
              <p:cNvSpPr txBox="1">
                <a:spLocks noChangeArrowheads="1"/>
              </p:cNvSpPr>
              <p:nvPr/>
            </p:nvSpPr>
            <p:spPr bwMode="auto">
              <a:xfrm>
                <a:off x="11878302" y="24412278"/>
                <a:ext cx="517918" cy="412756"/>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10</a:t>
                </a:r>
              </a:p>
            </p:txBody>
          </p:sp>
          <p:sp>
            <p:nvSpPr>
              <p:cNvPr id="12" name="TextBox 28"/>
              <p:cNvSpPr txBox="1">
                <a:spLocks noChangeArrowheads="1"/>
              </p:cNvSpPr>
              <p:nvPr/>
            </p:nvSpPr>
            <p:spPr bwMode="auto">
              <a:xfrm>
                <a:off x="11348940" y="25274210"/>
                <a:ext cx="423490" cy="409720"/>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9</a:t>
                </a:r>
              </a:p>
            </p:txBody>
          </p:sp>
          <p:cxnSp>
            <p:nvCxnSpPr>
              <p:cNvPr id="13" name="Straight Connector 12"/>
              <p:cNvCxnSpPr/>
              <p:nvPr/>
            </p:nvCxnSpPr>
            <p:spPr bwMode="auto">
              <a:xfrm flipV="1">
                <a:off x="11620774" y="25140671"/>
                <a:ext cx="111596" cy="2336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flipV="1">
                <a:off x="11703756" y="24682389"/>
                <a:ext cx="291865" cy="2519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flipV="1">
                <a:off x="11695171" y="24245353"/>
                <a:ext cx="337648" cy="5341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flipH="1" flipV="1">
                <a:off x="11589299" y="24166444"/>
                <a:ext cx="31475" cy="34598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28"/>
              <p:cNvSpPr txBox="1">
                <a:spLocks noChangeArrowheads="1"/>
              </p:cNvSpPr>
              <p:nvPr/>
            </p:nvSpPr>
            <p:spPr bwMode="auto">
              <a:xfrm>
                <a:off x="12401943" y="24825034"/>
                <a:ext cx="517916" cy="412756"/>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16</a:t>
                </a:r>
              </a:p>
            </p:txBody>
          </p:sp>
          <p:sp>
            <p:nvSpPr>
              <p:cNvPr id="18" name="TextBox 28"/>
              <p:cNvSpPr txBox="1">
                <a:spLocks noChangeArrowheads="1"/>
              </p:cNvSpPr>
              <p:nvPr/>
            </p:nvSpPr>
            <p:spPr bwMode="auto">
              <a:xfrm>
                <a:off x="11932670" y="25140671"/>
                <a:ext cx="517916" cy="409720"/>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15</a:t>
                </a:r>
              </a:p>
            </p:txBody>
          </p:sp>
          <p:sp>
            <p:nvSpPr>
              <p:cNvPr id="19" name="TextBox 28"/>
              <p:cNvSpPr txBox="1">
                <a:spLocks noChangeArrowheads="1"/>
              </p:cNvSpPr>
              <p:nvPr/>
            </p:nvSpPr>
            <p:spPr bwMode="auto">
              <a:xfrm>
                <a:off x="10914004" y="25095146"/>
                <a:ext cx="517916" cy="409722"/>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14</a:t>
                </a:r>
              </a:p>
            </p:txBody>
          </p:sp>
          <p:sp>
            <p:nvSpPr>
              <p:cNvPr id="20" name="TextBox 28"/>
              <p:cNvSpPr txBox="1">
                <a:spLocks noChangeArrowheads="1"/>
              </p:cNvSpPr>
              <p:nvPr/>
            </p:nvSpPr>
            <p:spPr bwMode="auto">
              <a:xfrm>
                <a:off x="10914004" y="24245353"/>
                <a:ext cx="517916" cy="412756"/>
              </a:xfrm>
              <a:prstGeom prst="rect">
                <a:avLst/>
              </a:prstGeom>
              <a:noFill/>
              <a:ln w="9525">
                <a:noFill/>
                <a:miter lim="800000"/>
                <a:headEnd/>
                <a:tailEnd/>
              </a:ln>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800" b="1">
                    <a:solidFill>
                      <a:schemeClr val="bg1"/>
                    </a:solidFill>
                    <a:effectLst>
                      <a:outerShdw blurRad="38100" dist="38100" dir="2700000" algn="tl">
                        <a:srgbClr val="DDDDDD"/>
                      </a:outerShdw>
                    </a:effectLst>
                  </a:rPr>
                  <a:t>13</a:t>
                </a:r>
              </a:p>
            </p:txBody>
          </p:sp>
          <p:cxnSp>
            <p:nvCxnSpPr>
              <p:cNvPr id="21" name="Straight Connector 20"/>
              <p:cNvCxnSpPr>
                <a:endCxn id="17" idx="1"/>
              </p:cNvCxnSpPr>
              <p:nvPr/>
            </p:nvCxnSpPr>
            <p:spPr bwMode="auto">
              <a:xfrm>
                <a:off x="12027096" y="24973747"/>
                <a:ext cx="374847" cy="5766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a:off x="11695171" y="24961607"/>
                <a:ext cx="337648" cy="2943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20" idx="2"/>
              </p:cNvCxnSpPr>
              <p:nvPr/>
            </p:nvCxnSpPr>
            <p:spPr bwMode="auto">
              <a:xfrm flipH="1" flipV="1">
                <a:off x="11171532" y="24658110"/>
                <a:ext cx="48643" cy="2731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flipV="1">
                <a:off x="11217315" y="24910013"/>
                <a:ext cx="263251" cy="2336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extBox 44"/>
            <p:cNvSpPr txBox="1">
              <a:spLocks noChangeArrowheads="1"/>
            </p:cNvSpPr>
            <p:nvPr/>
          </p:nvSpPr>
          <p:spPr bwMode="auto">
            <a:xfrm>
              <a:off x="254141" y="838200"/>
              <a:ext cx="367795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600"/>
                <a:t>Test Site Locations</a:t>
              </a:r>
            </a:p>
          </p:txBody>
        </p:sp>
      </p:grpSp>
      <p:pic>
        <p:nvPicPr>
          <p:cNvPr id="44" name="Picture 6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43700" y="423863"/>
            <a:ext cx="1443038"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6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99000" y="2011363"/>
            <a:ext cx="15335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68"/>
          <p:cNvSpPr txBox="1">
            <a:spLocks noChangeArrowheads="1"/>
          </p:cNvSpPr>
          <p:nvPr/>
        </p:nvSpPr>
        <p:spPr bwMode="auto">
          <a:xfrm>
            <a:off x="4699000" y="1535113"/>
            <a:ext cx="34877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100"/>
              <a:t>Alligator flag (left) and organic  soil sample (right) from the middle of the natural site (NES)</a:t>
            </a:r>
          </a:p>
        </p:txBody>
      </p:sp>
      <p:sp>
        <p:nvSpPr>
          <p:cNvPr id="47" name="TextBox 70"/>
          <p:cNvSpPr txBox="1">
            <a:spLocks noChangeArrowheads="1"/>
          </p:cNvSpPr>
          <p:nvPr/>
        </p:nvSpPr>
        <p:spPr bwMode="auto">
          <a:xfrm>
            <a:off x="4491038" y="3227388"/>
            <a:ext cx="39671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100"/>
              <a:t>Exposed soil (left) and oxidized, organic deficient mineral soil sample (right) from the constructed wetland site (MES)</a:t>
            </a:r>
          </a:p>
        </p:txBody>
      </p:sp>
      <p:pic>
        <p:nvPicPr>
          <p:cNvPr id="48" name="Picture 1" descr="F:\SENIOR RESEARCH\MES SITE\SAMPLES\TS2-S2-C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77025" y="2016125"/>
            <a:ext cx="15573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05350" y="461963"/>
            <a:ext cx="149701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53"/>
          <p:cNvSpPr txBox="1">
            <a:spLocks noChangeArrowheads="1"/>
          </p:cNvSpPr>
          <p:nvPr/>
        </p:nvSpPr>
        <p:spPr bwMode="auto">
          <a:xfrm>
            <a:off x="0" y="5334000"/>
            <a:ext cx="43386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b="1"/>
              <a:t>Soil quality of the constructed wetlands on the FGCU campus are poor compared to natural wetlands (Foster et al., 2008).  Constructed wetland soils are organic deficient </a:t>
            </a:r>
            <a:r>
              <a:rPr lang="ja-JP" altLang="en-US" b="1"/>
              <a:t>“</a:t>
            </a:r>
            <a:r>
              <a:rPr lang="en-US" b="1"/>
              <a:t>mineral soils</a:t>
            </a:r>
            <a:r>
              <a:rPr lang="ja-JP" altLang="en-US" b="1"/>
              <a:t>”</a:t>
            </a:r>
            <a:r>
              <a:rPr lang="en-US" b="1"/>
              <a:t> at the studied site.  </a:t>
            </a:r>
          </a:p>
        </p:txBody>
      </p:sp>
    </p:spTree>
    <p:extLst>
      <p:ext uri="{BB962C8B-B14F-4D97-AF65-F5344CB8AC3E}">
        <p14:creationId xmlns:p14="http://schemas.microsoft.com/office/powerpoint/2010/main" val="27534337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0431" y="453746"/>
            <a:ext cx="3969832" cy="523220"/>
          </a:xfrm>
          <a:prstGeom prst="rect">
            <a:avLst/>
          </a:prstGeom>
          <a:noFill/>
        </p:spPr>
        <p:txBody>
          <a:bodyPr wrap="none" rtlCol="0">
            <a:spAutoFit/>
          </a:bodyPr>
          <a:lstStyle/>
          <a:p>
            <a:r>
              <a:rPr lang="en-US" sz="2800" b="1" dirty="0" smtClean="0"/>
              <a:t>Environmental Chemistry</a:t>
            </a:r>
            <a:endParaRPr lang="en-US" sz="2800" b="1" dirty="0"/>
          </a:p>
        </p:txBody>
      </p:sp>
      <p:pic>
        <p:nvPicPr>
          <p:cNvPr id="7" name="Picture 6" descr="2016-11-08 08.39.1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431" y="2167779"/>
            <a:ext cx="3387103" cy="4138904"/>
          </a:xfrm>
          <a:prstGeom prst="rect">
            <a:avLst/>
          </a:prstGeom>
          <a:ln>
            <a:solidFill>
              <a:srgbClr val="000000"/>
            </a:solidFill>
          </a:ln>
        </p:spPr>
      </p:pic>
      <p:pic>
        <p:nvPicPr>
          <p:cNvPr id="8" name="Picture 7" descr="2016-11-08 08.33.0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9657" y="407710"/>
            <a:ext cx="4604342" cy="3453257"/>
          </a:xfrm>
          <a:prstGeom prst="rect">
            <a:avLst/>
          </a:prstGeom>
          <a:ln>
            <a:solidFill>
              <a:srgbClr val="000000"/>
            </a:solidFill>
          </a:ln>
        </p:spPr>
      </p:pic>
      <p:pic>
        <p:nvPicPr>
          <p:cNvPr id="10" name="Picture 9" descr="2016-11-08 08.27.1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9657" y="3860967"/>
            <a:ext cx="2934313" cy="2200735"/>
          </a:xfrm>
          <a:prstGeom prst="rect">
            <a:avLst/>
          </a:prstGeom>
          <a:ln>
            <a:solidFill>
              <a:srgbClr val="000000"/>
            </a:solidFill>
          </a:ln>
        </p:spPr>
      </p:pic>
    </p:spTree>
    <p:extLst>
      <p:ext uri="{BB962C8B-B14F-4D97-AF65-F5344CB8AC3E}">
        <p14:creationId xmlns:p14="http://schemas.microsoft.com/office/powerpoint/2010/main" val="35889394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1" name="Picture 10" descr="13892850572_6a1e22b75e_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63" y="2942747"/>
            <a:ext cx="2565331" cy="1828800"/>
          </a:xfrm>
          <a:prstGeom prst="rect">
            <a:avLst/>
          </a:prstGeom>
          <a:ln>
            <a:solidFill>
              <a:srgbClr val="000000"/>
            </a:solidFill>
          </a:ln>
        </p:spPr>
      </p:pic>
      <p:pic>
        <p:nvPicPr>
          <p:cNvPr id="12" name="Picture 11" descr="13916061263_0950f46a36_k.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91247" y="4661688"/>
            <a:ext cx="2753958" cy="1579529"/>
          </a:xfrm>
          <a:prstGeom prst="rect">
            <a:avLst/>
          </a:prstGeom>
          <a:ln>
            <a:solidFill>
              <a:srgbClr val="000000"/>
            </a:solidFill>
          </a:ln>
        </p:spPr>
      </p:pic>
      <p:pic>
        <p:nvPicPr>
          <p:cNvPr id="13" name="Picture 12" descr="13892891456_c36dec4925_k.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567" y="1774060"/>
            <a:ext cx="2753958" cy="1828800"/>
          </a:xfrm>
          <a:prstGeom prst="rect">
            <a:avLst/>
          </a:prstGeom>
          <a:ln>
            <a:solidFill>
              <a:srgbClr val="000000"/>
            </a:solidFill>
          </a:ln>
        </p:spPr>
      </p:pic>
      <p:sp>
        <p:nvSpPr>
          <p:cNvPr id="14" name="TextBox 13"/>
          <p:cNvSpPr txBox="1"/>
          <p:nvPr/>
        </p:nvSpPr>
        <p:spPr>
          <a:xfrm>
            <a:off x="389208" y="122751"/>
            <a:ext cx="3167904" cy="461665"/>
          </a:xfrm>
          <a:prstGeom prst="rect">
            <a:avLst/>
          </a:prstGeom>
          <a:noFill/>
        </p:spPr>
        <p:txBody>
          <a:bodyPr wrap="none" rtlCol="0">
            <a:spAutoFit/>
          </a:bodyPr>
          <a:lstStyle/>
          <a:p>
            <a:r>
              <a:rPr lang="en-US" sz="2400" b="1" dirty="0" smtClean="0"/>
              <a:t>Limnology: Bathymetry</a:t>
            </a:r>
            <a:endParaRPr lang="en-US" sz="2400" b="1" dirty="0"/>
          </a:p>
        </p:txBody>
      </p:sp>
      <p:graphicFrame>
        <p:nvGraphicFramePr>
          <p:cNvPr id="15" name="Chart 14"/>
          <p:cNvGraphicFramePr/>
          <p:nvPr>
            <p:extLst>
              <p:ext uri="{D42A27DB-BD31-4B8C-83A1-F6EECF244321}">
                <p14:modId xmlns:p14="http://schemas.microsoft.com/office/powerpoint/2010/main" val="2668816594"/>
              </p:ext>
            </p:extLst>
          </p:nvPr>
        </p:nvGraphicFramePr>
        <p:xfrm>
          <a:off x="4729525" y="1614101"/>
          <a:ext cx="4304502" cy="3047587"/>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p:cNvSpPr txBox="1"/>
          <p:nvPr/>
        </p:nvSpPr>
        <p:spPr>
          <a:xfrm>
            <a:off x="4922352" y="958409"/>
            <a:ext cx="3666388" cy="461665"/>
          </a:xfrm>
          <a:prstGeom prst="rect">
            <a:avLst/>
          </a:prstGeom>
          <a:noFill/>
        </p:spPr>
        <p:txBody>
          <a:bodyPr wrap="none" rtlCol="0">
            <a:spAutoFit/>
          </a:bodyPr>
          <a:lstStyle/>
          <a:p>
            <a:r>
              <a:rPr lang="en-US" sz="2400" b="1" dirty="0" smtClean="0"/>
              <a:t>Hydrology &amp; </a:t>
            </a:r>
            <a:r>
              <a:rPr lang="en-US" sz="2400" b="1" dirty="0" err="1" smtClean="0"/>
              <a:t>Ecohydrology</a:t>
            </a:r>
            <a:r>
              <a:rPr lang="en-US" sz="2400" b="1" dirty="0" smtClean="0"/>
              <a:t>:</a:t>
            </a:r>
            <a:endParaRPr lang="en-US" sz="2400" b="1" dirty="0"/>
          </a:p>
        </p:txBody>
      </p:sp>
      <p:pic>
        <p:nvPicPr>
          <p:cNvPr id="10" name="Picture 9" descr="13916405674_9cbe20dc22_k.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963" y="771244"/>
            <a:ext cx="2753958" cy="1582297"/>
          </a:xfrm>
          <a:prstGeom prst="rect">
            <a:avLst/>
          </a:prstGeom>
          <a:ln>
            <a:solidFill>
              <a:srgbClr val="000000"/>
            </a:solidFill>
          </a:ln>
        </p:spPr>
      </p:pic>
    </p:spTree>
    <p:extLst>
      <p:ext uri="{BB962C8B-B14F-4D97-AF65-F5344CB8AC3E}">
        <p14:creationId xmlns:p14="http://schemas.microsoft.com/office/powerpoint/2010/main" val="6365406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descr="Picture1.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9863"/>
            <a:ext cx="4546524" cy="3187000"/>
          </a:xfrm>
          <a:prstGeom prst="rect">
            <a:avLst/>
          </a:prstGeom>
          <a:ln>
            <a:solidFill>
              <a:srgbClr val="000000"/>
            </a:solidFill>
          </a:ln>
        </p:spPr>
      </p:pic>
      <p:sp>
        <p:nvSpPr>
          <p:cNvPr id="4" name="TextBox 3"/>
          <p:cNvSpPr txBox="1"/>
          <p:nvPr/>
        </p:nvSpPr>
        <p:spPr>
          <a:xfrm>
            <a:off x="329231" y="50531"/>
            <a:ext cx="2725851" cy="369332"/>
          </a:xfrm>
          <a:prstGeom prst="rect">
            <a:avLst/>
          </a:prstGeom>
          <a:noFill/>
        </p:spPr>
        <p:txBody>
          <a:bodyPr wrap="none" rtlCol="0">
            <a:spAutoFit/>
          </a:bodyPr>
          <a:lstStyle/>
          <a:p>
            <a:r>
              <a:rPr lang="en-US" b="1" dirty="0" smtClean="0"/>
              <a:t>Long Term 1-Ha Study Plot</a:t>
            </a:r>
          </a:p>
        </p:txBody>
      </p:sp>
      <p:pic>
        <p:nvPicPr>
          <p:cNvPr id="5" name="Picture 4" descr="Slide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20" y="3266645"/>
            <a:ext cx="5547388" cy="3566970"/>
          </a:xfrm>
          <a:prstGeom prst="rect">
            <a:avLst/>
          </a:prstGeom>
          <a:ln>
            <a:solidFill>
              <a:srgbClr val="000000"/>
            </a:solidFill>
          </a:ln>
        </p:spPr>
      </p:pic>
      <p:pic>
        <p:nvPicPr>
          <p:cNvPr id="75" name="Picture 226" descr="Campus Plot 11-21-07 02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91627" y="3278974"/>
            <a:ext cx="3344862" cy="222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 name="Picture 108"/>
          <p:cNvPicPr>
            <a:picLocks noChangeAspect="1"/>
          </p:cNvPicPr>
          <p:nvPr/>
        </p:nvPicPr>
        <p:blipFill>
          <a:blip r:embed="rId6"/>
          <a:stretch>
            <a:fillRect/>
          </a:stretch>
        </p:blipFill>
        <p:spPr>
          <a:xfrm>
            <a:off x="4867096" y="50530"/>
            <a:ext cx="3902026" cy="3167335"/>
          </a:xfrm>
          <a:prstGeom prst="rect">
            <a:avLst/>
          </a:prstGeom>
        </p:spPr>
      </p:pic>
      <p:pic>
        <p:nvPicPr>
          <p:cNvPr id="110" name="Picture 109" descr="PEG Banner.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03720" y="5185777"/>
            <a:ext cx="1056132" cy="1499616"/>
          </a:xfrm>
          <a:prstGeom prst="rect">
            <a:avLst/>
          </a:prstGeom>
          <a:ln>
            <a:solidFill>
              <a:srgbClr val="000000"/>
            </a:solidFill>
          </a:ln>
        </p:spPr>
      </p:pic>
    </p:spTree>
    <p:extLst>
      <p:ext uri="{BB962C8B-B14F-4D97-AF65-F5344CB8AC3E}">
        <p14:creationId xmlns:p14="http://schemas.microsoft.com/office/powerpoint/2010/main" val="21406947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6857</TotalTime>
  <Words>3190</Words>
  <Application>Microsoft Macintosh PowerPoint</Application>
  <PresentationFormat>On-screen Show (4:3)</PresentationFormat>
  <Paragraphs>445</Paragraphs>
  <Slides>32</Slides>
  <Notes>14</Notes>
  <HiddenSlides>12</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1_Office Theme</vt:lpstr>
      <vt:lpstr>PowerPoint Presentation</vt:lpstr>
      <vt:lpstr>PowerPoint Presentation</vt:lpstr>
      <vt:lpstr>PowerPoint Presentation</vt:lpstr>
      <vt:lpstr>The Setting</vt:lpstr>
      <vt:lpstr>The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Girls in Engineering, Math, and Science (GEMS)</vt:lpstr>
      <vt:lpstr>Other Whitaker Center STEM Activities Using our campus as a classroom:</vt:lpstr>
      <vt:lpstr>PowerPoint Presentation</vt:lpstr>
      <vt:lpstr>PowerPoint Presentation</vt:lpstr>
      <vt:lpstr>PowerPoint Presentation</vt:lpstr>
      <vt:lpstr>PowerPoint Presentation</vt:lpstr>
      <vt:lpstr>Girls in Engineering, Math, and Science (GEMS)</vt:lpstr>
      <vt:lpstr>SRO Lee/Charlotte</vt:lpstr>
      <vt:lpstr>SRO Collier</vt:lpstr>
      <vt:lpstr>PowerPoint Presentation</vt:lpstr>
      <vt:lpstr>PowerPoint Presentation</vt:lpstr>
      <vt:lpstr>SunChase - FGCU High School Solar Go-Kart Challenge (5th year this year) </vt:lpstr>
      <vt:lpstr>SunChase - Elementary and Middle School Solar Car Challenges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bbovard</dc:creator>
  <cp:lastModifiedBy>bbovard</cp:lastModifiedBy>
  <cp:revision>30</cp:revision>
  <dcterms:created xsi:type="dcterms:W3CDTF">2017-03-24T14:42:55Z</dcterms:created>
  <dcterms:modified xsi:type="dcterms:W3CDTF">2017-04-18T14:11:03Z</dcterms:modified>
</cp:coreProperties>
</file>