
<file path=[Content_Types].xml><?xml version="1.0" encoding="utf-8"?>
<Types xmlns="http://schemas.openxmlformats.org/package/2006/content-types">
  <Default Extension="png" ContentType="image/png"/>
  <Default Extension="tmp"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2" r:id="rId1"/>
    <p:sldMasterId id="2147483685" r:id="rId2"/>
  </p:sldMasterIdLst>
  <p:notesMasterIdLst>
    <p:notesMasterId r:id="rId43"/>
  </p:notesMasterIdLst>
  <p:sldIdLst>
    <p:sldId id="266" r:id="rId3"/>
    <p:sldId id="286" r:id="rId4"/>
    <p:sldId id="287" r:id="rId5"/>
    <p:sldId id="312" r:id="rId6"/>
    <p:sldId id="288" r:id="rId7"/>
    <p:sldId id="260" r:id="rId8"/>
    <p:sldId id="261" r:id="rId9"/>
    <p:sldId id="270" r:id="rId10"/>
    <p:sldId id="333" r:id="rId11"/>
    <p:sldId id="334" r:id="rId12"/>
    <p:sldId id="305" r:id="rId13"/>
    <p:sldId id="309" r:id="rId14"/>
    <p:sldId id="338" r:id="rId15"/>
    <p:sldId id="304" r:id="rId16"/>
    <p:sldId id="308" r:id="rId17"/>
    <p:sldId id="299" r:id="rId18"/>
    <p:sldId id="298" r:id="rId19"/>
    <p:sldId id="310" r:id="rId20"/>
    <p:sldId id="300" r:id="rId21"/>
    <p:sldId id="292" r:id="rId22"/>
    <p:sldId id="293" r:id="rId23"/>
    <p:sldId id="323" r:id="rId24"/>
    <p:sldId id="317" r:id="rId25"/>
    <p:sldId id="329" r:id="rId26"/>
    <p:sldId id="322" r:id="rId27"/>
    <p:sldId id="330" r:id="rId28"/>
    <p:sldId id="331" r:id="rId29"/>
    <p:sldId id="325" r:id="rId30"/>
    <p:sldId id="341" r:id="rId31"/>
    <p:sldId id="340" r:id="rId32"/>
    <p:sldId id="342" r:id="rId33"/>
    <p:sldId id="319" r:id="rId34"/>
    <p:sldId id="344" r:id="rId35"/>
    <p:sldId id="343" r:id="rId36"/>
    <p:sldId id="345" r:id="rId37"/>
    <p:sldId id="321" r:id="rId38"/>
    <p:sldId id="324" r:id="rId39"/>
    <p:sldId id="265" r:id="rId40"/>
    <p:sldId id="332" r:id="rId41"/>
    <p:sldId id="285" r:id="rId4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4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95765" autoAdjust="0"/>
  </p:normalViewPr>
  <p:slideViewPr>
    <p:cSldViewPr>
      <p:cViewPr>
        <p:scale>
          <a:sx n="90" d="100"/>
          <a:sy n="90" d="100"/>
        </p:scale>
        <p:origin x="252" y="168"/>
      </p:cViewPr>
      <p:guideLst>
        <p:guide orient="horz" pos="2160"/>
        <p:guide pos="2880"/>
      </p:guideLst>
    </p:cSldViewPr>
  </p:slideViewPr>
  <p:notesTextViewPr>
    <p:cViewPr>
      <p:scale>
        <a:sx n="100" d="100"/>
        <a:sy n="100" d="100"/>
      </p:scale>
      <p:origin x="0" y="0"/>
    </p:cViewPr>
  </p:notesTextViewPr>
  <p:notesViewPr>
    <p:cSldViewPr>
      <p:cViewPr varScale="1">
        <p:scale>
          <a:sx n="83" d="100"/>
          <a:sy n="83" d="100"/>
        </p:scale>
        <p:origin x="-1380"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7948CD0-0A65-4C4B-9682-0C8B4230FD49}" type="datetimeFigureOut">
              <a:rPr lang="en-US" smtClean="0"/>
              <a:pPr/>
              <a:t>2/21/2017</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9393A1B-1E69-4B1A-880C-F80E9CC8260C}" type="slidenum">
              <a:rPr lang="en-US" smtClean="0"/>
              <a:pPr/>
              <a:t>‹#›</a:t>
            </a:fld>
            <a:endParaRPr lang="en-US" dirty="0"/>
          </a:p>
        </p:txBody>
      </p:sp>
    </p:spTree>
    <p:extLst>
      <p:ext uri="{BB962C8B-B14F-4D97-AF65-F5344CB8AC3E}">
        <p14:creationId xmlns:p14="http://schemas.microsoft.com/office/powerpoint/2010/main" val="3443725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fgcu.edu/EHS/Files/Workplace_Hazard_Investigation_Report_Blank.pdf"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www.fgcu.edu/EHS/Emergencies.html" TargetMode="External"/><Relationship Id="rId4" Type="http://schemas.openxmlformats.org/officeDocument/2006/relationships/hyperlink" Target="http://www.fgcu.edu/EH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9393A1B-1E69-4B1A-880C-F80E9CC8260C}" type="slidenum">
              <a:rPr lang="en-US" smtClean="0"/>
              <a:pPr/>
              <a:t>1</a:t>
            </a:fld>
            <a:endParaRPr lang="en-US" dirty="0"/>
          </a:p>
        </p:txBody>
      </p:sp>
    </p:spTree>
    <p:extLst>
      <p:ext uri="{BB962C8B-B14F-4D97-AF65-F5344CB8AC3E}">
        <p14:creationId xmlns:p14="http://schemas.microsoft.com/office/powerpoint/2010/main" val="1575796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50000"/>
              </a:lnSpc>
            </a:pPr>
            <a:r>
              <a:rPr lang="en-US" b="1" dirty="0" smtClean="0"/>
              <a:t>Purchase small quantities / only purchase what you need – Check with other areas on campus to   see if they have what you need, and  share your extras. Reuse and recycle materials where practical. </a:t>
            </a:r>
            <a:endParaRPr lang="en-US" b="1" dirty="0"/>
          </a:p>
        </p:txBody>
      </p:sp>
      <p:sp>
        <p:nvSpPr>
          <p:cNvPr id="4" name="Slide Number Placeholder 3"/>
          <p:cNvSpPr>
            <a:spLocks noGrp="1"/>
          </p:cNvSpPr>
          <p:nvPr>
            <p:ph type="sldNum" sz="quarter" idx="10"/>
          </p:nvPr>
        </p:nvSpPr>
        <p:spPr/>
        <p:txBody>
          <a:bodyPr/>
          <a:lstStyle/>
          <a:p>
            <a:fld id="{FB7CE7EF-2EB5-4D84-9369-B0D79A050C4C}" type="slidenum">
              <a:rPr lang="en-US" smtClean="0"/>
              <a:pPr/>
              <a:t>18</a:t>
            </a:fld>
            <a:endParaRPr lang="en-US" dirty="0"/>
          </a:p>
        </p:txBody>
      </p:sp>
    </p:spTree>
    <p:extLst>
      <p:ext uri="{BB962C8B-B14F-4D97-AF65-F5344CB8AC3E}">
        <p14:creationId xmlns:p14="http://schemas.microsoft.com/office/powerpoint/2010/main" val="2428357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1223"/>
              </a:spcBef>
            </a:pPr>
            <a:r>
              <a:rPr lang="en-US" b="1" dirty="0" smtClean="0"/>
              <a:t>Identify potential hazardous wastes in your area; Minimize wastes where possible; Train people handling hazardous substances; </a:t>
            </a:r>
            <a:endParaRPr lang="en-US" b="1" dirty="0"/>
          </a:p>
        </p:txBody>
      </p:sp>
      <p:sp>
        <p:nvSpPr>
          <p:cNvPr id="4" name="Slide Number Placeholder 3"/>
          <p:cNvSpPr>
            <a:spLocks noGrp="1"/>
          </p:cNvSpPr>
          <p:nvPr>
            <p:ph type="sldNum" sz="quarter" idx="10"/>
          </p:nvPr>
        </p:nvSpPr>
        <p:spPr/>
        <p:txBody>
          <a:bodyPr/>
          <a:lstStyle/>
          <a:p>
            <a:fld id="{FB7CE7EF-2EB5-4D84-9369-B0D79A050C4C}" type="slidenum">
              <a:rPr lang="en-US" smtClean="0"/>
              <a:pPr/>
              <a:t>19</a:t>
            </a:fld>
            <a:endParaRPr lang="en-US" dirty="0"/>
          </a:p>
        </p:txBody>
      </p:sp>
    </p:spTree>
    <p:extLst>
      <p:ext uri="{BB962C8B-B14F-4D97-AF65-F5344CB8AC3E}">
        <p14:creationId xmlns:p14="http://schemas.microsoft.com/office/powerpoint/2010/main" val="2504697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000">
                <a:latin typeface="Arial" panose="020B0604020202020204" pitchFamily="34" charset="0"/>
              </a:rPr>
              <a:t>Training should include Methods and observations—such as visual appearance or smell—workers can use to detect the presence of a hazardous chemical to which they may be exposed. Especially if you  have an obvious one – like gasoline or xylenes – make people understand what is normal for them to smell, and what isn’t.</a:t>
            </a:r>
          </a:p>
          <a:p>
            <a:endParaRPr lang="en-US" altLang="en-US" smtClean="0">
              <a:latin typeface="Arial" panose="020B0604020202020204" pitchFamily="34" charset="0"/>
            </a:endParaRPr>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7066" indent="-291179">
              <a:spcBef>
                <a:spcPct val="30000"/>
              </a:spcBef>
              <a:defRPr kumimoji="1" sz="1200">
                <a:solidFill>
                  <a:schemeClr val="tx1"/>
                </a:solidFill>
                <a:latin typeface="Arial" panose="020B0604020202020204" pitchFamily="34" charset="0"/>
              </a:defRPr>
            </a:lvl2pPr>
            <a:lvl3pPr marL="1164717" indent="-232943">
              <a:spcBef>
                <a:spcPct val="30000"/>
              </a:spcBef>
              <a:defRPr kumimoji="1" sz="1200">
                <a:solidFill>
                  <a:schemeClr val="tx1"/>
                </a:solidFill>
                <a:latin typeface="Arial" panose="020B0604020202020204" pitchFamily="34" charset="0"/>
              </a:defRPr>
            </a:lvl3pPr>
            <a:lvl4pPr marL="1630604" indent="-232943">
              <a:spcBef>
                <a:spcPct val="30000"/>
              </a:spcBef>
              <a:defRPr kumimoji="1" sz="1200">
                <a:solidFill>
                  <a:schemeClr val="tx1"/>
                </a:solidFill>
                <a:latin typeface="Arial" panose="020B0604020202020204" pitchFamily="34" charset="0"/>
              </a:defRPr>
            </a:lvl4pPr>
            <a:lvl5pPr marL="2096491" indent="-232943">
              <a:spcBef>
                <a:spcPct val="30000"/>
              </a:spcBef>
              <a:defRPr kumimoji="1" sz="1200">
                <a:solidFill>
                  <a:schemeClr val="tx1"/>
                </a:solidFill>
                <a:latin typeface="Arial" panose="020B0604020202020204" pitchFamily="34" charset="0"/>
              </a:defRPr>
            </a:lvl5pPr>
            <a:lvl6pPr marL="2562377" indent="-232943" eaLnBrk="0" fontAlgn="base" hangingPunct="0">
              <a:spcBef>
                <a:spcPct val="30000"/>
              </a:spcBef>
              <a:spcAft>
                <a:spcPct val="0"/>
              </a:spcAft>
              <a:defRPr kumimoji="1" sz="1200">
                <a:solidFill>
                  <a:schemeClr val="tx1"/>
                </a:solidFill>
                <a:latin typeface="Arial" panose="020B0604020202020204" pitchFamily="34" charset="0"/>
              </a:defRPr>
            </a:lvl6pPr>
            <a:lvl7pPr marL="3028264" indent="-232943" eaLnBrk="0" fontAlgn="base" hangingPunct="0">
              <a:spcBef>
                <a:spcPct val="30000"/>
              </a:spcBef>
              <a:spcAft>
                <a:spcPct val="0"/>
              </a:spcAft>
              <a:defRPr kumimoji="1" sz="1200">
                <a:solidFill>
                  <a:schemeClr val="tx1"/>
                </a:solidFill>
                <a:latin typeface="Arial" panose="020B0604020202020204" pitchFamily="34" charset="0"/>
              </a:defRPr>
            </a:lvl7pPr>
            <a:lvl8pPr marL="3494151" indent="-232943" eaLnBrk="0" fontAlgn="base" hangingPunct="0">
              <a:spcBef>
                <a:spcPct val="30000"/>
              </a:spcBef>
              <a:spcAft>
                <a:spcPct val="0"/>
              </a:spcAft>
              <a:defRPr kumimoji="1" sz="1200">
                <a:solidFill>
                  <a:schemeClr val="tx1"/>
                </a:solidFill>
                <a:latin typeface="Arial" panose="020B0604020202020204" pitchFamily="34" charset="0"/>
              </a:defRPr>
            </a:lvl8pPr>
            <a:lvl9pPr marL="3960038" indent="-232943"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DC989C27-8AE1-4986-BD88-1B1D4522C5A8}" type="slidenum">
              <a:rPr kumimoji="0" lang="en-US" altLang="en-US">
                <a:latin typeface="Times New Roman" panose="02020603050405020304" pitchFamily="18" charset="0"/>
              </a:rPr>
              <a:pPr>
                <a:spcBef>
                  <a:spcPct val="0"/>
                </a:spcBef>
              </a:pPr>
              <a:t>20</a:t>
            </a:fld>
            <a:endParaRPr kumimoji="0" lang="en-US" altLang="en-US">
              <a:latin typeface="Times New Roman" panose="02020603050405020304" pitchFamily="18" charset="0"/>
            </a:endParaRPr>
          </a:p>
        </p:txBody>
      </p:sp>
    </p:spTree>
    <p:extLst>
      <p:ext uri="{BB962C8B-B14F-4D97-AF65-F5344CB8AC3E}">
        <p14:creationId xmlns:p14="http://schemas.microsoft.com/office/powerpoint/2010/main" val="1007624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800">
              <a:latin typeface="Arial" panose="020B0604020202020204" pitchFamily="34" charset="0"/>
            </a:endParaRP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7066" indent="-291179">
              <a:spcBef>
                <a:spcPct val="30000"/>
              </a:spcBef>
              <a:defRPr kumimoji="1" sz="1200">
                <a:solidFill>
                  <a:schemeClr val="tx1"/>
                </a:solidFill>
                <a:latin typeface="Arial" panose="020B0604020202020204" pitchFamily="34" charset="0"/>
              </a:defRPr>
            </a:lvl2pPr>
            <a:lvl3pPr marL="1164717" indent="-232943">
              <a:spcBef>
                <a:spcPct val="30000"/>
              </a:spcBef>
              <a:defRPr kumimoji="1" sz="1200">
                <a:solidFill>
                  <a:schemeClr val="tx1"/>
                </a:solidFill>
                <a:latin typeface="Arial" panose="020B0604020202020204" pitchFamily="34" charset="0"/>
              </a:defRPr>
            </a:lvl3pPr>
            <a:lvl4pPr marL="1630604" indent="-232943">
              <a:spcBef>
                <a:spcPct val="30000"/>
              </a:spcBef>
              <a:defRPr kumimoji="1" sz="1200">
                <a:solidFill>
                  <a:schemeClr val="tx1"/>
                </a:solidFill>
                <a:latin typeface="Arial" panose="020B0604020202020204" pitchFamily="34" charset="0"/>
              </a:defRPr>
            </a:lvl4pPr>
            <a:lvl5pPr marL="2096491" indent="-232943">
              <a:spcBef>
                <a:spcPct val="30000"/>
              </a:spcBef>
              <a:defRPr kumimoji="1" sz="1200">
                <a:solidFill>
                  <a:schemeClr val="tx1"/>
                </a:solidFill>
                <a:latin typeface="Arial" panose="020B0604020202020204" pitchFamily="34" charset="0"/>
              </a:defRPr>
            </a:lvl5pPr>
            <a:lvl6pPr marL="2562377" indent="-232943" eaLnBrk="0" fontAlgn="base" hangingPunct="0">
              <a:spcBef>
                <a:spcPct val="30000"/>
              </a:spcBef>
              <a:spcAft>
                <a:spcPct val="0"/>
              </a:spcAft>
              <a:defRPr kumimoji="1" sz="1200">
                <a:solidFill>
                  <a:schemeClr val="tx1"/>
                </a:solidFill>
                <a:latin typeface="Arial" panose="020B0604020202020204" pitchFamily="34" charset="0"/>
              </a:defRPr>
            </a:lvl6pPr>
            <a:lvl7pPr marL="3028264" indent="-232943" eaLnBrk="0" fontAlgn="base" hangingPunct="0">
              <a:spcBef>
                <a:spcPct val="30000"/>
              </a:spcBef>
              <a:spcAft>
                <a:spcPct val="0"/>
              </a:spcAft>
              <a:defRPr kumimoji="1" sz="1200">
                <a:solidFill>
                  <a:schemeClr val="tx1"/>
                </a:solidFill>
                <a:latin typeface="Arial" panose="020B0604020202020204" pitchFamily="34" charset="0"/>
              </a:defRPr>
            </a:lvl7pPr>
            <a:lvl8pPr marL="3494151" indent="-232943" eaLnBrk="0" fontAlgn="base" hangingPunct="0">
              <a:spcBef>
                <a:spcPct val="30000"/>
              </a:spcBef>
              <a:spcAft>
                <a:spcPct val="0"/>
              </a:spcAft>
              <a:defRPr kumimoji="1" sz="1200">
                <a:solidFill>
                  <a:schemeClr val="tx1"/>
                </a:solidFill>
                <a:latin typeface="Arial" panose="020B0604020202020204" pitchFamily="34" charset="0"/>
              </a:defRPr>
            </a:lvl8pPr>
            <a:lvl9pPr marL="3960038" indent="-232943"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938B35F8-428A-44D4-871F-789644E93D0E}" type="slidenum">
              <a:rPr kumimoji="0" lang="en-US" altLang="en-US">
                <a:latin typeface="Times New Roman" panose="02020603050405020304" pitchFamily="18" charset="0"/>
              </a:rPr>
              <a:pPr>
                <a:spcBef>
                  <a:spcPct val="0"/>
                </a:spcBef>
              </a:pPr>
              <a:t>21</a:t>
            </a:fld>
            <a:endParaRPr kumimoji="0" lang="en-US" altLang="en-US">
              <a:latin typeface="Times New Roman" panose="02020603050405020304" pitchFamily="18" charset="0"/>
            </a:endParaRPr>
          </a:p>
        </p:txBody>
      </p:sp>
    </p:spTree>
    <p:extLst>
      <p:ext uri="{BB962C8B-B14F-4D97-AF65-F5344CB8AC3E}">
        <p14:creationId xmlns:p14="http://schemas.microsoft.com/office/powerpoint/2010/main" val="759388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defTabSz="931774">
              <a:defRPr/>
            </a:pPr>
            <a:r>
              <a:rPr lang="en-US" dirty="0" smtClean="0"/>
              <a:t>Vision:</a:t>
            </a:r>
            <a:r>
              <a:rPr lang="en-US" baseline="0" dirty="0" smtClean="0"/>
              <a:t> </a:t>
            </a:r>
            <a:r>
              <a:rPr lang="en-US" i="1" dirty="0"/>
              <a:t>“FGCU emphasizes innovative, student-centered teaching and learning, promotes and practices environmental sustainability, embraces diversity, nurtures community partnerships, values public service, encourages civic responsibility, and cultivates habits of lifelong learning and the discovery of new knowledge.”</a:t>
            </a:r>
          </a:p>
          <a:p>
            <a:endParaRPr lang="en-US" dirty="0" smtClean="0"/>
          </a:p>
          <a:p>
            <a:pPr defTabSz="931774">
              <a:defRPr/>
            </a:pPr>
            <a:r>
              <a:rPr lang="en-US" dirty="0" smtClean="0"/>
              <a:t>Mission: </a:t>
            </a:r>
            <a:r>
              <a:rPr lang="en-US" i="1" dirty="0"/>
              <a:t>“FGCU emphasizes innovative, student-centered teaching and learning, promotes and practices environmental sustainability, embraces diversity, nurtures community partnerships, values public service, encourages civic responsibility, and cultivates habits of lifelong learning and the discovery of new knowledge.”</a:t>
            </a:r>
          </a:p>
          <a:p>
            <a:endParaRPr lang="en-US" i="1" dirty="0"/>
          </a:p>
          <a:p>
            <a:r>
              <a:rPr lang="en-US" i="1" dirty="0"/>
              <a:t>Guiding Principles: </a:t>
            </a:r>
            <a:r>
              <a:rPr lang="en-US" i="1" dirty="0" smtClean="0"/>
              <a:t>“</a:t>
            </a:r>
            <a:r>
              <a:rPr lang="en-US" i="1" u="sng" dirty="0" smtClean="0">
                <a:solidFill>
                  <a:srgbClr val="00843C"/>
                </a:solidFill>
              </a:rPr>
              <a:t>Student success</a:t>
            </a:r>
            <a:r>
              <a:rPr lang="en-US" i="1" dirty="0" smtClean="0">
                <a:solidFill>
                  <a:srgbClr val="00843C"/>
                </a:solidFill>
              </a:rPr>
              <a:t> </a:t>
            </a:r>
            <a:r>
              <a:rPr lang="en-US" i="1" dirty="0" smtClean="0"/>
              <a:t>is at the center of all University endeavors…”</a:t>
            </a:r>
          </a:p>
          <a:p>
            <a:r>
              <a:rPr lang="en-US" i="1" dirty="0" smtClean="0"/>
              <a:t>“…expects </a:t>
            </a:r>
            <a:r>
              <a:rPr lang="en-US" i="1" u="sng" dirty="0" smtClean="0">
                <a:solidFill>
                  <a:srgbClr val="00843C"/>
                </a:solidFill>
              </a:rPr>
              <a:t>civility and mutual respect</a:t>
            </a:r>
            <a:r>
              <a:rPr lang="en-US" i="1" dirty="0" smtClean="0">
                <a:solidFill>
                  <a:srgbClr val="00B050"/>
                </a:solidFill>
              </a:rPr>
              <a:t> </a:t>
            </a:r>
            <a:r>
              <a:rPr lang="en-US" i="1" dirty="0" smtClean="0"/>
              <a:t>to be practiced in all deliberations.”</a:t>
            </a:r>
          </a:p>
          <a:p>
            <a:r>
              <a:rPr lang="en-US" i="1" dirty="0" smtClean="0"/>
              <a:t>“</a:t>
            </a:r>
            <a:r>
              <a:rPr lang="en-US" i="1" u="sng" dirty="0" smtClean="0">
                <a:solidFill>
                  <a:srgbClr val="00843C"/>
                </a:solidFill>
              </a:rPr>
              <a:t>Diversity </a:t>
            </a:r>
            <a:r>
              <a:rPr lang="en-US" i="1" dirty="0" smtClean="0"/>
              <a:t>is a source of renewal and vitality. The University is committed to developing capacities for living together in a democracy whose </a:t>
            </a:r>
            <a:r>
              <a:rPr lang="en-US" i="1" u="sng" dirty="0" smtClean="0">
                <a:solidFill>
                  <a:srgbClr val="00843C"/>
                </a:solidFill>
              </a:rPr>
              <a:t>hallmark is individual, social, cultural, and intellectual diversity</a:t>
            </a:r>
            <a:r>
              <a:rPr lang="en-US" i="1" dirty="0" smtClean="0"/>
              <a:t>. It fosters a climate and models a condition of openness in which students, faculty, and staff engage multiplicity and difference with </a:t>
            </a:r>
            <a:r>
              <a:rPr lang="en-US" i="1" u="sng" dirty="0" smtClean="0">
                <a:solidFill>
                  <a:srgbClr val="00843C"/>
                </a:solidFill>
              </a:rPr>
              <a:t>tolerance and equity.”</a:t>
            </a:r>
          </a:p>
          <a:p>
            <a:r>
              <a:rPr lang="en-US" i="1" dirty="0" smtClean="0"/>
              <a:t>“Informed and engaged citizens are essential to the creation of a civil and </a:t>
            </a:r>
            <a:r>
              <a:rPr lang="en-US" i="1" u="sng" dirty="0" smtClean="0">
                <a:solidFill>
                  <a:srgbClr val="00843C"/>
                </a:solidFill>
              </a:rPr>
              <a:t>sustainable society</a:t>
            </a:r>
            <a:r>
              <a:rPr lang="en-US" i="1" dirty="0" smtClean="0"/>
              <a:t>….  Through </a:t>
            </a:r>
            <a:r>
              <a:rPr lang="en-US" i="1" u="sng" dirty="0" smtClean="0">
                <a:solidFill>
                  <a:srgbClr val="00843C"/>
                </a:solidFill>
              </a:rPr>
              <a:t>service learning </a:t>
            </a:r>
            <a:r>
              <a:rPr lang="en-US" i="1" dirty="0" smtClean="0"/>
              <a:t>requirements, the University engages students in community involvement with time for formal reflection on their experiences. Integral to the University's philosophy is instilling in students an </a:t>
            </a:r>
            <a:r>
              <a:rPr lang="en-US" i="1" u="sng" dirty="0" smtClean="0">
                <a:solidFill>
                  <a:srgbClr val="00843C"/>
                </a:solidFill>
              </a:rPr>
              <a:t>environmental consciousness that balances their economic and social aspirations with the imperative for ecological sustainability</a:t>
            </a:r>
            <a:r>
              <a:rPr lang="en-US" i="1" dirty="0" smtClean="0"/>
              <a:t>.”</a:t>
            </a:r>
          </a:p>
          <a:p>
            <a:endParaRPr lang="en-US" dirty="0"/>
          </a:p>
        </p:txBody>
      </p:sp>
      <p:sp>
        <p:nvSpPr>
          <p:cNvPr id="4" name="Slide Number Placeholder 3"/>
          <p:cNvSpPr>
            <a:spLocks noGrp="1"/>
          </p:cNvSpPr>
          <p:nvPr>
            <p:ph type="sldNum" sz="quarter" idx="10"/>
          </p:nvPr>
        </p:nvSpPr>
        <p:spPr/>
        <p:txBody>
          <a:bodyPr/>
          <a:lstStyle/>
          <a:p>
            <a:fld id="{99393A1B-1E69-4B1A-880C-F80E9CC8260C}" type="slidenum">
              <a:rPr lang="en-US" smtClean="0"/>
              <a:pPr/>
              <a:t>27</a:t>
            </a:fld>
            <a:endParaRPr lang="en-US" dirty="0"/>
          </a:p>
        </p:txBody>
      </p:sp>
    </p:spTree>
    <p:extLst>
      <p:ext uri="{BB962C8B-B14F-4D97-AF65-F5344CB8AC3E}">
        <p14:creationId xmlns:p14="http://schemas.microsoft.com/office/powerpoint/2010/main" val="3675049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our</a:t>
            </a:r>
            <a:r>
              <a:rPr lang="en-US" baseline="0" dirty="0" smtClean="0"/>
              <a:t> founding, FGCU established a</a:t>
            </a:r>
            <a:r>
              <a:rPr lang="en-US" sz="1200" kern="1200" dirty="0" smtClean="0">
                <a:solidFill>
                  <a:schemeClr val="tx1"/>
                </a:solidFill>
                <a:effectLst/>
                <a:latin typeface="+mn-lt"/>
                <a:ea typeface="+mn-ea"/>
                <a:cs typeface="+mn-cs"/>
              </a:rPr>
              <a:t> focus on environmental sustainability, service-learning, and civic engagement. All students must successfully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complete</a:t>
            </a:r>
            <a:r>
              <a:rPr lang="en-US" sz="1200" kern="1200" baseline="0" dirty="0" smtClean="0">
                <a:solidFill>
                  <a:schemeClr val="tx1"/>
                </a:solidFill>
                <a:effectLst/>
                <a:latin typeface="+mn-lt"/>
                <a:ea typeface="+mn-ea"/>
                <a:cs typeface="+mn-cs"/>
              </a:rPr>
              <a:t> the University Colloquium, FGCU’s  signature course on sustainability, and complete 80 hours of service in order to graduate.</a:t>
            </a:r>
            <a:endParaRPr lang="en-US" dirty="0"/>
          </a:p>
        </p:txBody>
      </p:sp>
      <p:sp>
        <p:nvSpPr>
          <p:cNvPr id="4" name="Slide Number Placeholder 3"/>
          <p:cNvSpPr>
            <a:spLocks noGrp="1"/>
          </p:cNvSpPr>
          <p:nvPr>
            <p:ph type="sldNum" sz="quarter" idx="10"/>
          </p:nvPr>
        </p:nvSpPr>
        <p:spPr/>
        <p:txBody>
          <a:bodyPr/>
          <a:lstStyle/>
          <a:p>
            <a:fld id="{99393A1B-1E69-4B1A-880C-F80E9CC8260C}" type="slidenum">
              <a:rPr lang="en-US" smtClean="0"/>
              <a:pPr/>
              <a:t>28</a:t>
            </a:fld>
            <a:endParaRPr lang="en-US" dirty="0"/>
          </a:p>
        </p:txBody>
      </p:sp>
    </p:spTree>
    <p:extLst>
      <p:ext uri="{BB962C8B-B14F-4D97-AF65-F5344CB8AC3E}">
        <p14:creationId xmlns:p14="http://schemas.microsoft.com/office/powerpoint/2010/main" val="3122088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Established in 2000,</a:t>
            </a:r>
            <a:r>
              <a:rPr lang="en-US" baseline="0" dirty="0" smtClean="0"/>
              <a:t> </a:t>
            </a:r>
            <a:r>
              <a:rPr lang="en-US" dirty="0" smtClean="0"/>
              <a:t>Florida Gulf Coast University’s (FGCU) Wings of Hope program seeks to protect the panther through transformational environmental education. Every year, more than 5,000 fourth and fifth grade students learn about the natural systems that support Southwest Florida’s biodiverse ecology and the Florida Panther.</a:t>
            </a:r>
            <a:r>
              <a:rPr lang="en-US" baseline="0" dirty="0" smtClean="0"/>
              <a:t> </a:t>
            </a:r>
            <a:r>
              <a:rPr lang="en-US" dirty="0" smtClean="0"/>
              <a:t>FGCU Environmental Humanities students take the elementary-aged pupils through hands-on learning stations in the Panther Posse classroom. Afterwards, students connect what they learn in the classroom to the natural world by visiting the Corkscrew Regional Ecosystem Watershed Land and Water Trust where they collect field data and journal about their experience. </a:t>
            </a:r>
            <a:endParaRPr lang="en-US" dirty="0"/>
          </a:p>
        </p:txBody>
      </p:sp>
      <p:sp>
        <p:nvSpPr>
          <p:cNvPr id="4" name="Slide Number Placeholder 3"/>
          <p:cNvSpPr>
            <a:spLocks noGrp="1"/>
          </p:cNvSpPr>
          <p:nvPr>
            <p:ph type="sldNum" sz="quarter" idx="10"/>
          </p:nvPr>
        </p:nvSpPr>
        <p:spPr/>
        <p:txBody>
          <a:bodyPr/>
          <a:lstStyle/>
          <a:p>
            <a:fld id="{99393A1B-1E69-4B1A-880C-F80E9CC8260C}" type="slidenum">
              <a:rPr lang="en-US" smtClean="0"/>
              <a:pPr/>
              <a:t>29</a:t>
            </a:fld>
            <a:endParaRPr lang="en-US" dirty="0"/>
          </a:p>
        </p:txBody>
      </p:sp>
    </p:spTree>
    <p:extLst>
      <p:ext uri="{BB962C8B-B14F-4D97-AF65-F5344CB8AC3E}">
        <p14:creationId xmlns:p14="http://schemas.microsoft.com/office/powerpoint/2010/main" val="41383942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largest aspects of our carbon footprint are emissions from purchased electricity and student commuting. </a:t>
            </a:r>
            <a:endParaRPr lang="en-US" dirty="0"/>
          </a:p>
        </p:txBody>
      </p:sp>
      <p:sp>
        <p:nvSpPr>
          <p:cNvPr id="4" name="Slide Number Placeholder 3"/>
          <p:cNvSpPr>
            <a:spLocks noGrp="1"/>
          </p:cNvSpPr>
          <p:nvPr>
            <p:ph type="sldNum" sz="quarter" idx="10"/>
          </p:nvPr>
        </p:nvSpPr>
        <p:spPr/>
        <p:txBody>
          <a:bodyPr/>
          <a:lstStyle/>
          <a:p>
            <a:fld id="{99393A1B-1E69-4B1A-880C-F80E9CC8260C}" type="slidenum">
              <a:rPr lang="en-US" smtClean="0"/>
              <a:pPr/>
              <a:t>30</a:t>
            </a:fld>
            <a:endParaRPr lang="en-US" dirty="0"/>
          </a:p>
        </p:txBody>
      </p:sp>
    </p:spTree>
    <p:extLst>
      <p:ext uri="{BB962C8B-B14F-4D97-AF65-F5344CB8AC3E}">
        <p14:creationId xmlns:p14="http://schemas.microsoft.com/office/powerpoint/2010/main" val="4257669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Solar field provides</a:t>
            </a:r>
            <a:r>
              <a:rPr lang="en-US" baseline="0" dirty="0" smtClean="0"/>
              <a:t> 85% of the power to 3 of our largest academic buildings and reduces our carbon footprint by nearly 9,000 MTeCo2 per year. Chiller Plant is energy efficient and cools buildings at off-peak hours further reducing out energy savings and carbon footprint and our commitment to LEED buildings ensures that our build environment is energy efficient.  Transportation options such as LeeTran, Wheeli, Zipcar, and biking help reduce emissions from commuting.</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99393A1B-1E69-4B1A-880C-F80E9CC8260C}" type="slidenum">
              <a:rPr lang="en-US" smtClean="0"/>
              <a:pPr/>
              <a:t>31</a:t>
            </a:fld>
            <a:endParaRPr lang="en-US" dirty="0"/>
          </a:p>
        </p:txBody>
      </p:sp>
    </p:spTree>
    <p:extLst>
      <p:ext uri="{BB962C8B-B14F-4D97-AF65-F5344CB8AC3E}">
        <p14:creationId xmlns:p14="http://schemas.microsoft.com/office/powerpoint/2010/main" val="7402512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Made possible by</a:t>
            </a:r>
            <a:r>
              <a:rPr lang="en-US" baseline="0" dirty="0" smtClean="0"/>
              <a:t> FGCU’s Center for Environmental and Sustainability Education, which works </a:t>
            </a:r>
            <a:r>
              <a:rPr lang="en-US" sz="1200" b="0" i="0" kern="1200" dirty="0" smtClean="0">
                <a:solidFill>
                  <a:schemeClr val="tx1"/>
                </a:solidFill>
                <a:effectLst/>
                <a:latin typeface="+mn-lt"/>
                <a:ea typeface="+mn-ea"/>
                <a:cs typeface="+mn-cs"/>
              </a:rPr>
              <a:t>toward realizing the dream of a sustainable and peaceful future for Earth through scholarship, education, and action. The</a:t>
            </a:r>
            <a:r>
              <a:rPr lang="en-US" sz="1200" b="0" i="0" kern="1200" baseline="0" dirty="0" smtClean="0">
                <a:solidFill>
                  <a:schemeClr val="tx1"/>
                </a:solidFill>
                <a:effectLst/>
                <a:latin typeface="+mn-lt"/>
                <a:ea typeface="+mn-ea"/>
                <a:cs typeface="+mn-cs"/>
              </a:rPr>
              <a:t> Center’s signature events include an annual Rachel Carson Distinguished Lecture Series and Terry Tempest Williams Student Dialogue. They also offer mini-grants to students and faculty conducting research that aligns with their mission and the principles of the Earth Charter. They also support the newly established Integrating Sustainability Across the Curriculum (ISAC) Academy which </a:t>
            </a:r>
            <a:r>
              <a:rPr lang="en-US" sz="1200" b="0" i="0" kern="1200" dirty="0" smtClean="0">
                <a:solidFill>
                  <a:schemeClr val="tx1"/>
                </a:solidFill>
                <a:effectLst/>
                <a:latin typeface="+mn-lt"/>
                <a:ea typeface="+mn-ea"/>
                <a:cs typeface="+mn-cs"/>
              </a:rPr>
              <a:t>provides time, space, and resources for faculty at all career stages across the university to engage in inter- and cross-disciplinary discussions for sustainability curriculum development.</a:t>
            </a:r>
            <a:endParaRPr lang="en-US" dirty="0"/>
          </a:p>
        </p:txBody>
      </p:sp>
      <p:sp>
        <p:nvSpPr>
          <p:cNvPr id="4" name="Slide Number Placeholder 3"/>
          <p:cNvSpPr>
            <a:spLocks noGrp="1"/>
          </p:cNvSpPr>
          <p:nvPr>
            <p:ph type="sldNum" sz="quarter" idx="10"/>
          </p:nvPr>
        </p:nvSpPr>
        <p:spPr/>
        <p:txBody>
          <a:bodyPr/>
          <a:lstStyle/>
          <a:p>
            <a:fld id="{99393A1B-1E69-4B1A-880C-F80E9CC8260C}" type="slidenum">
              <a:rPr lang="en-US" smtClean="0"/>
              <a:pPr/>
              <a:t>32</a:t>
            </a:fld>
            <a:endParaRPr lang="en-US" dirty="0"/>
          </a:p>
        </p:txBody>
      </p:sp>
    </p:spTree>
    <p:extLst>
      <p:ext uri="{BB962C8B-B14F-4D97-AF65-F5344CB8AC3E}">
        <p14:creationId xmlns:p14="http://schemas.microsoft.com/office/powerpoint/2010/main" val="2658910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Clicking on “What</a:t>
            </a:r>
            <a:r>
              <a:rPr lang="en-US" baseline="0" dirty="0" smtClean="0"/>
              <a:t> to do” brings up this page of information</a:t>
            </a:r>
            <a:endParaRPr lang="en-US" dirty="0"/>
          </a:p>
        </p:txBody>
      </p:sp>
      <p:sp>
        <p:nvSpPr>
          <p:cNvPr id="4" name="Slide Number Placeholder 3"/>
          <p:cNvSpPr>
            <a:spLocks noGrp="1"/>
          </p:cNvSpPr>
          <p:nvPr>
            <p:ph type="sldNum" sz="quarter" idx="10"/>
          </p:nvPr>
        </p:nvSpPr>
        <p:spPr/>
        <p:txBody>
          <a:bodyPr/>
          <a:lstStyle/>
          <a:p>
            <a:fld id="{99393A1B-1E69-4B1A-880C-F80E9CC8260C}" type="slidenum">
              <a:rPr lang="en-US" smtClean="0"/>
              <a:pPr/>
              <a:t>5</a:t>
            </a:fld>
            <a:endParaRPr lang="en-US" dirty="0"/>
          </a:p>
        </p:txBody>
      </p:sp>
    </p:spTree>
    <p:extLst>
      <p:ext uri="{BB962C8B-B14F-4D97-AF65-F5344CB8AC3E}">
        <p14:creationId xmlns:p14="http://schemas.microsoft.com/office/powerpoint/2010/main" val="9902637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FGCU has became</a:t>
            </a:r>
            <a:r>
              <a:rPr lang="en-US" baseline="0" dirty="0" smtClean="0"/>
              <a:t> certified as a Tree Campus USA for tree care and education efforts on campus and has been participating in the RecycleMania Tournament since 2009. </a:t>
            </a:r>
            <a:endParaRPr lang="en-US" dirty="0"/>
          </a:p>
        </p:txBody>
      </p:sp>
      <p:sp>
        <p:nvSpPr>
          <p:cNvPr id="4" name="Slide Number Placeholder 3"/>
          <p:cNvSpPr>
            <a:spLocks noGrp="1"/>
          </p:cNvSpPr>
          <p:nvPr>
            <p:ph type="sldNum" sz="quarter" idx="10"/>
          </p:nvPr>
        </p:nvSpPr>
        <p:spPr/>
        <p:txBody>
          <a:bodyPr/>
          <a:lstStyle/>
          <a:p>
            <a:fld id="{99393A1B-1E69-4B1A-880C-F80E9CC8260C}" type="slidenum">
              <a:rPr lang="en-US" smtClean="0"/>
              <a:pPr/>
              <a:t>33</a:t>
            </a:fld>
            <a:endParaRPr lang="en-US" dirty="0"/>
          </a:p>
        </p:txBody>
      </p:sp>
    </p:spTree>
    <p:extLst>
      <p:ext uri="{BB962C8B-B14F-4D97-AF65-F5344CB8AC3E}">
        <p14:creationId xmlns:p14="http://schemas.microsoft.com/office/powerpoint/2010/main" val="12678006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Rated Gold in 2014!</a:t>
            </a:r>
            <a:endParaRPr lang="en-US" dirty="0"/>
          </a:p>
        </p:txBody>
      </p:sp>
      <p:sp>
        <p:nvSpPr>
          <p:cNvPr id="4" name="Slide Number Placeholder 3"/>
          <p:cNvSpPr>
            <a:spLocks noGrp="1"/>
          </p:cNvSpPr>
          <p:nvPr>
            <p:ph type="sldNum" sz="quarter" idx="10"/>
          </p:nvPr>
        </p:nvSpPr>
        <p:spPr/>
        <p:txBody>
          <a:bodyPr/>
          <a:lstStyle/>
          <a:p>
            <a:fld id="{99393A1B-1E69-4B1A-880C-F80E9CC8260C}" type="slidenum">
              <a:rPr lang="en-US" smtClean="0"/>
              <a:pPr/>
              <a:t>34</a:t>
            </a:fld>
            <a:endParaRPr lang="en-US" dirty="0"/>
          </a:p>
        </p:txBody>
      </p:sp>
    </p:spTree>
    <p:extLst>
      <p:ext uri="{BB962C8B-B14F-4D97-AF65-F5344CB8AC3E}">
        <p14:creationId xmlns:p14="http://schemas.microsoft.com/office/powerpoint/2010/main" val="15984013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a:t>Call Environmental Health &amp; Safety </a:t>
            </a:r>
            <a:r>
              <a:rPr lang="en-US" dirty="0" smtClean="0"/>
              <a:t>at 1414 if you have any questions about the investigation form, or for assistance in completing your workplace hazard investigation. </a:t>
            </a:r>
          </a:p>
          <a:p>
            <a:endParaRPr lang="en-US" dirty="0"/>
          </a:p>
        </p:txBody>
      </p:sp>
      <p:sp>
        <p:nvSpPr>
          <p:cNvPr id="4" name="Slide Number Placeholder 3"/>
          <p:cNvSpPr>
            <a:spLocks noGrp="1"/>
          </p:cNvSpPr>
          <p:nvPr>
            <p:ph type="sldNum" sz="quarter" idx="10"/>
          </p:nvPr>
        </p:nvSpPr>
        <p:spPr/>
        <p:txBody>
          <a:bodyPr/>
          <a:lstStyle/>
          <a:p>
            <a:fld id="{99393A1B-1E69-4B1A-880C-F80E9CC8260C}" type="slidenum">
              <a:rPr lang="en-US" smtClean="0"/>
              <a:pPr/>
              <a:t>38</a:t>
            </a:fld>
            <a:endParaRPr lang="en-US" dirty="0"/>
          </a:p>
        </p:txBody>
      </p:sp>
    </p:spTree>
    <p:extLst>
      <p:ext uri="{BB962C8B-B14F-4D97-AF65-F5344CB8AC3E}">
        <p14:creationId xmlns:p14="http://schemas.microsoft.com/office/powerpoint/2010/main" val="17449363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393A1B-1E69-4B1A-880C-F80E9CC8260C}" type="slidenum">
              <a:rPr lang="en-US" smtClean="0"/>
              <a:pPr/>
              <a:t>40</a:t>
            </a:fld>
            <a:endParaRPr lang="en-US" dirty="0"/>
          </a:p>
        </p:txBody>
      </p:sp>
    </p:spTree>
    <p:extLst>
      <p:ext uri="{BB962C8B-B14F-4D97-AF65-F5344CB8AC3E}">
        <p14:creationId xmlns:p14="http://schemas.microsoft.com/office/powerpoint/2010/main" val="1617454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Worker’s comp is handled by HR</a:t>
            </a:r>
            <a:endParaRPr lang="en-US" dirty="0"/>
          </a:p>
        </p:txBody>
      </p:sp>
      <p:sp>
        <p:nvSpPr>
          <p:cNvPr id="4" name="Slide Number Placeholder 3"/>
          <p:cNvSpPr>
            <a:spLocks noGrp="1"/>
          </p:cNvSpPr>
          <p:nvPr>
            <p:ph type="sldNum" sz="quarter" idx="10"/>
          </p:nvPr>
        </p:nvSpPr>
        <p:spPr/>
        <p:txBody>
          <a:bodyPr/>
          <a:lstStyle/>
          <a:p>
            <a:fld id="{99393A1B-1E69-4B1A-880C-F80E9CC8260C}" type="slidenum">
              <a:rPr lang="en-US" smtClean="0"/>
              <a:pPr/>
              <a:t>6</a:t>
            </a:fld>
            <a:endParaRPr lang="en-US" dirty="0"/>
          </a:p>
        </p:txBody>
      </p:sp>
    </p:spTree>
    <p:extLst>
      <p:ext uri="{BB962C8B-B14F-4D97-AF65-F5344CB8AC3E}">
        <p14:creationId xmlns:p14="http://schemas.microsoft.com/office/powerpoint/2010/main" val="3588275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smtClean="0"/>
              <a:t>All workplace injuries also require completion of  a </a:t>
            </a:r>
            <a:r>
              <a:rPr lang="en-US" b="1" dirty="0" smtClean="0">
                <a:hlinkClick r:id="rId3"/>
              </a:rPr>
              <a:t>Workplace Hazard Investigation Report</a:t>
            </a:r>
            <a:r>
              <a:rPr lang="en-US" dirty="0" smtClean="0"/>
              <a:t> </a:t>
            </a:r>
          </a:p>
          <a:p>
            <a:pPr defTabSz="931774">
              <a:defRPr/>
            </a:pPr>
            <a:r>
              <a:rPr lang="en-US" dirty="0" smtClean="0"/>
              <a:t>This form is available on the EH&amp;S website. </a:t>
            </a:r>
            <a:r>
              <a:rPr lang="en-US" dirty="0" smtClean="0">
                <a:hlinkClick r:id="rId4"/>
              </a:rPr>
              <a:t>http://www.fgcu.edu/EHS</a:t>
            </a:r>
            <a:r>
              <a:rPr lang="en-US" dirty="0" smtClean="0"/>
              <a:t>  </a:t>
            </a:r>
            <a:r>
              <a:rPr lang="en-US" dirty="0" smtClean="0">
                <a:hlinkClick r:id="rId5"/>
              </a:rPr>
              <a:t>http://www.fgcu.edu/EHS/Emergencies.html</a:t>
            </a:r>
            <a:endParaRPr lang="en-US" dirty="0" smtClean="0"/>
          </a:p>
          <a:p>
            <a:pPr defTabSz="931774">
              <a:defRPr/>
            </a:pPr>
            <a:endParaRPr lang="en-US" dirty="0" smtClean="0"/>
          </a:p>
          <a:p>
            <a:pPr defTabSz="931774">
              <a:defRPr/>
            </a:pPr>
            <a:endParaRPr lang="en-US" dirty="0" smtClean="0"/>
          </a:p>
          <a:p>
            <a:pPr defTabSz="931774">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99393A1B-1E69-4B1A-880C-F80E9CC8260C}" type="slidenum">
              <a:rPr lang="en-US" smtClean="0"/>
              <a:pPr/>
              <a:t>7</a:t>
            </a:fld>
            <a:endParaRPr lang="en-US" dirty="0"/>
          </a:p>
        </p:txBody>
      </p:sp>
    </p:spTree>
    <p:extLst>
      <p:ext uri="{BB962C8B-B14F-4D97-AF65-F5344CB8AC3E}">
        <p14:creationId xmlns:p14="http://schemas.microsoft.com/office/powerpoint/2010/main" val="695078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simple on-line form –  what was the date, and the location? Then describe the hazard. And it does</a:t>
            </a:r>
            <a:r>
              <a:rPr lang="en-US" baseline="0" dirty="0" smtClean="0"/>
              <a:t> require an investigation into the root cause of the incident.</a:t>
            </a:r>
          </a:p>
          <a:p>
            <a:endParaRPr lang="en-US" dirty="0" smtClean="0"/>
          </a:p>
          <a:p>
            <a:endParaRPr lang="en-US" dirty="0" smtClean="0"/>
          </a:p>
          <a:p>
            <a:r>
              <a:rPr lang="en-US" dirty="0" smtClean="0"/>
              <a:t>While at work, employee slipped and fell in a puddle of water in the kitchen. This caused injury to her left shoulder. </a:t>
            </a:r>
            <a:endParaRPr lang="en-US" dirty="0"/>
          </a:p>
        </p:txBody>
      </p:sp>
      <p:sp>
        <p:nvSpPr>
          <p:cNvPr id="4" name="Slide Number Placeholder 3"/>
          <p:cNvSpPr>
            <a:spLocks noGrp="1"/>
          </p:cNvSpPr>
          <p:nvPr>
            <p:ph type="sldNum" sz="quarter" idx="10"/>
          </p:nvPr>
        </p:nvSpPr>
        <p:spPr/>
        <p:txBody>
          <a:bodyPr/>
          <a:lstStyle/>
          <a:p>
            <a:fld id="{99393A1B-1E69-4B1A-880C-F80E9CC8260C}" type="slidenum">
              <a:rPr lang="en-US" smtClean="0"/>
              <a:pPr/>
              <a:t>8</a:t>
            </a:fld>
            <a:endParaRPr lang="en-US" dirty="0"/>
          </a:p>
        </p:txBody>
      </p:sp>
    </p:spTree>
    <p:extLst>
      <p:ext uri="{BB962C8B-B14F-4D97-AF65-F5344CB8AC3E}">
        <p14:creationId xmlns:p14="http://schemas.microsoft.com/office/powerpoint/2010/main" val="1418394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xfrm>
            <a:off x="1189038" y="703263"/>
            <a:ext cx="4632325" cy="3473450"/>
          </a:xfrm>
          <a:ln cap="flat"/>
        </p:spPr>
      </p:sp>
      <p:sp>
        <p:nvSpPr>
          <p:cNvPr id="52227" name="Rectangle 3"/>
          <p:cNvSpPr>
            <a:spLocks noGrp="1" noChangeArrowheads="1"/>
          </p:cNvSpPr>
          <p:nvPr>
            <p:ph type="body" idx="1"/>
          </p:nvPr>
        </p:nvSpPr>
        <p:spPr>
          <a:noFill/>
          <a:ln w="9525"/>
        </p:spPr>
        <p:txBody>
          <a:bodyPr/>
          <a:lstStyle/>
          <a:p>
            <a:pPr defTabSz="931774">
              <a:defRPr/>
            </a:pPr>
            <a:r>
              <a:rPr lang="en-US" dirty="0" smtClean="0"/>
              <a:t> </a:t>
            </a:r>
            <a:r>
              <a:rPr lang="en-US" b="1" dirty="0" smtClean="0"/>
              <a:t>As you all know, in Fl, we are surrounded by water, so it is very important that we not contaminate our lakes, bays, rivers, or other wetlands.</a:t>
            </a:r>
          </a:p>
          <a:p>
            <a:endParaRPr lang="en-US" dirty="0" smtClean="0"/>
          </a:p>
        </p:txBody>
      </p:sp>
    </p:spTree>
    <p:extLst>
      <p:ext uri="{BB962C8B-B14F-4D97-AF65-F5344CB8AC3E}">
        <p14:creationId xmlns:p14="http://schemas.microsoft.com/office/powerpoint/2010/main" val="1559750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9478">
              <a:defRPr/>
            </a:pPr>
            <a:r>
              <a:rPr lang="en-US" dirty="0" smtClean="0">
                <a:solidFill>
                  <a:schemeClr val="tx1"/>
                </a:solidFill>
                <a:latin typeface="Arial" pitchFamily="34" charset="0"/>
              </a:rPr>
              <a:t>The Estero Bay Watershed.</a:t>
            </a:r>
            <a:r>
              <a:rPr lang="en-US" baseline="0" dirty="0" smtClean="0">
                <a:solidFill>
                  <a:schemeClr val="tx1"/>
                </a:solidFill>
                <a:latin typeface="Arial" pitchFamily="34" charset="0"/>
              </a:rPr>
              <a:t> </a:t>
            </a:r>
            <a:r>
              <a:rPr lang="en-US" dirty="0" smtClean="0">
                <a:solidFill>
                  <a:schemeClr val="tx1"/>
                </a:solidFill>
                <a:latin typeface="Arial" pitchFamily="34" charset="0"/>
              </a:rPr>
              <a:t>The water that falls on the approximately 200,000 acres of land that make up the Estero Bay watershed finds its way to Estero Bay. This is why it is so important to protect the lands surrounding our bays. </a:t>
            </a:r>
          </a:p>
          <a:p>
            <a:pPr defTabSz="949478">
              <a:defRPr/>
            </a:pPr>
            <a:endParaRPr lang="en-US" dirty="0" smtClean="0">
              <a:solidFill>
                <a:schemeClr val="tx1"/>
              </a:solidFill>
              <a:latin typeface="Arial" pitchFamily="34" charset="0"/>
            </a:endParaRPr>
          </a:p>
          <a:p>
            <a:pPr defTabSz="949478">
              <a:defRPr/>
            </a:pPr>
            <a:r>
              <a:rPr lang="en-US" dirty="0" smtClean="0">
                <a:latin typeface="Arial" pitchFamily="34" charset="0"/>
              </a:rPr>
              <a:t>Estero Bay Preserve State Park, at present, manages approximately 10,000 acres of land surrounding Estero Bay to protect the waters of the bay. </a:t>
            </a:r>
            <a:r>
              <a:rPr lang="en-US" dirty="0" smtClean="0">
                <a:solidFill>
                  <a:schemeClr val="tx1"/>
                </a:solidFill>
                <a:latin typeface="Arial" pitchFamily="34" charset="0"/>
              </a:rPr>
              <a:t>In addition</a:t>
            </a:r>
            <a:r>
              <a:rPr lang="en-US" baseline="0" dirty="0" smtClean="0">
                <a:solidFill>
                  <a:schemeClr val="tx1"/>
                </a:solidFill>
                <a:latin typeface="Arial" pitchFamily="34" charset="0"/>
              </a:rPr>
              <a:t> to the state lands that buffer and protect the aquatic preserve Lee County, US Fish and Wildlife and private land acquisition groups also own lands within the watershed that serve to protect the bay.  </a:t>
            </a:r>
            <a:endParaRPr lang="en-US" dirty="0" smtClean="0">
              <a:solidFill>
                <a:schemeClr val="tx1"/>
              </a:solidFill>
              <a:latin typeface="Arial" pitchFamily="34" charset="0"/>
            </a:endParaRPr>
          </a:p>
        </p:txBody>
      </p:sp>
      <p:sp>
        <p:nvSpPr>
          <p:cNvPr id="4" name="Slide Number Placeholder 3"/>
          <p:cNvSpPr>
            <a:spLocks noGrp="1"/>
          </p:cNvSpPr>
          <p:nvPr>
            <p:ph type="sldNum" sz="quarter" idx="10"/>
          </p:nvPr>
        </p:nvSpPr>
        <p:spPr/>
        <p:txBody>
          <a:bodyPr/>
          <a:lstStyle/>
          <a:p>
            <a:fld id="{4647BC97-B14F-4C58-BCCD-BB698E7ABFA5}"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62977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b="1" dirty="0" smtClean="0"/>
              <a:t>FGCU shall take every precaution against hazards normally associated with handling and disposal of hazardous chemicals and wastes to avoid human and environmental exposure.</a:t>
            </a:r>
          </a:p>
          <a:p>
            <a:endParaRPr lang="en-US" dirty="0"/>
          </a:p>
        </p:txBody>
      </p:sp>
      <p:sp>
        <p:nvSpPr>
          <p:cNvPr id="4" name="Slide Number Placeholder 3"/>
          <p:cNvSpPr>
            <a:spLocks noGrp="1"/>
          </p:cNvSpPr>
          <p:nvPr>
            <p:ph type="sldNum" sz="quarter" idx="10"/>
          </p:nvPr>
        </p:nvSpPr>
        <p:spPr/>
        <p:txBody>
          <a:bodyPr/>
          <a:lstStyle/>
          <a:p>
            <a:fld id="{FB7CE7EF-2EB5-4D84-9369-B0D79A050C4C}" type="slidenum">
              <a:rPr lang="en-US" smtClean="0"/>
              <a:pPr/>
              <a:t>16</a:t>
            </a:fld>
            <a:endParaRPr lang="en-US" dirty="0"/>
          </a:p>
        </p:txBody>
      </p:sp>
    </p:spTree>
    <p:extLst>
      <p:ext uri="{BB962C8B-B14F-4D97-AF65-F5344CB8AC3E}">
        <p14:creationId xmlns:p14="http://schemas.microsoft.com/office/powerpoint/2010/main" val="3526288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b="1" dirty="0"/>
              <a:t>Hazardous waste</a:t>
            </a:r>
            <a:r>
              <a:rPr lang="en-US" dirty="0"/>
              <a:t> </a:t>
            </a:r>
            <a:r>
              <a:rPr lang="en-US" b="1" dirty="0"/>
              <a:t>poses a hazard to human health or the environment</a:t>
            </a:r>
            <a:r>
              <a:rPr lang="en-US" dirty="0"/>
              <a:t>. </a:t>
            </a:r>
            <a:r>
              <a:rPr lang="en-US" b="1" dirty="0" smtClean="0"/>
              <a:t>This may be reagents from a science lab or things found in any home,</a:t>
            </a:r>
            <a:r>
              <a:rPr lang="en-US" b="1" baseline="0" dirty="0" smtClean="0"/>
              <a:t> such as</a:t>
            </a:r>
            <a:r>
              <a:rPr lang="en-US" b="1" dirty="0" smtClean="0"/>
              <a:t> pesticides and herbicides, oil-based paints and stains, automobile fluids (antifreeze, motor oil, transmission, steering and brake fluids, gasoline), batteries (automotive and household), pool chemicals, or cleaning agents. They are all regulated by the USEPA and</a:t>
            </a:r>
            <a:r>
              <a:rPr lang="en-US" b="1" baseline="0" dirty="0" smtClean="0"/>
              <a:t> the FL DEP.</a:t>
            </a:r>
            <a:endParaRPr lang="en-US" b="1" dirty="0" smtClean="0"/>
          </a:p>
          <a:p>
            <a:endParaRPr lang="en-US" b="1" dirty="0"/>
          </a:p>
        </p:txBody>
      </p:sp>
      <p:sp>
        <p:nvSpPr>
          <p:cNvPr id="4" name="Slide Number Placeholder 3"/>
          <p:cNvSpPr>
            <a:spLocks noGrp="1"/>
          </p:cNvSpPr>
          <p:nvPr>
            <p:ph type="sldNum" sz="quarter" idx="10"/>
          </p:nvPr>
        </p:nvSpPr>
        <p:spPr/>
        <p:txBody>
          <a:bodyPr/>
          <a:lstStyle/>
          <a:p>
            <a:fld id="{59E3BA59-3EB4-4352-8CAE-97B935886A41}" type="slidenum">
              <a:rPr lang="en-US" smtClean="0"/>
              <a:pPr/>
              <a:t>17</a:t>
            </a:fld>
            <a:endParaRPr lang="en-US"/>
          </a:p>
        </p:txBody>
      </p:sp>
    </p:spTree>
    <p:extLst>
      <p:ext uri="{BB962C8B-B14F-4D97-AF65-F5344CB8AC3E}">
        <p14:creationId xmlns:p14="http://schemas.microsoft.com/office/powerpoint/2010/main" val="1388689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3114170-2175-46F5-99D4-35A99E137FD5}" type="datetime1">
              <a:rPr lang="en-US" smtClean="0"/>
              <a:t>2/21/2017</a:t>
            </a:fld>
            <a:endParaRPr lang="en-US" dirty="0"/>
          </a:p>
        </p:txBody>
      </p:sp>
      <p:sp>
        <p:nvSpPr>
          <p:cNvPr id="5" name="Footer Placeholder 4"/>
          <p:cNvSpPr>
            <a:spLocks noGrp="1"/>
          </p:cNvSpPr>
          <p:nvPr>
            <p:ph type="ftr" sz="quarter" idx="11"/>
          </p:nvPr>
        </p:nvSpPr>
        <p:spPr/>
        <p:txBody>
          <a:bodyPr/>
          <a:lstStyle/>
          <a:p>
            <a:r>
              <a:rPr lang="en-US" dirty="0" smtClean="0"/>
              <a:t>FGCU Environmental Health and Safety</a:t>
            </a:r>
            <a:endParaRPr lang="en-US" dirty="0"/>
          </a:p>
        </p:txBody>
      </p:sp>
      <p:sp>
        <p:nvSpPr>
          <p:cNvPr id="6" name="Slide Number Placeholder 5"/>
          <p:cNvSpPr>
            <a:spLocks noGrp="1"/>
          </p:cNvSpPr>
          <p:nvPr>
            <p:ph type="sldNum" sz="quarter" idx="12"/>
          </p:nvPr>
        </p:nvSpPr>
        <p:spPr/>
        <p:txBody>
          <a:bodyPr/>
          <a:lstStyle/>
          <a:p>
            <a:fld id="{60EA96E3-9AE2-4633-8920-DBFCBC119A86}" type="slidenum">
              <a:rPr lang="en-US" smtClean="0"/>
              <a:pPr/>
              <a:t>‹#›</a:t>
            </a:fld>
            <a:endParaRPr lang="en-US" dirty="0"/>
          </a:p>
        </p:txBody>
      </p:sp>
    </p:spTree>
    <p:extLst>
      <p:ext uri="{BB962C8B-B14F-4D97-AF65-F5344CB8AC3E}">
        <p14:creationId xmlns:p14="http://schemas.microsoft.com/office/powerpoint/2010/main" val="3610076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6E4D303-2F71-421B-A5EA-04AB527E18F8}" type="datetime1">
              <a:rPr lang="en-US" smtClean="0"/>
              <a:t>2/21/2017</a:t>
            </a:fld>
            <a:endParaRPr lang="en-US" dirty="0"/>
          </a:p>
        </p:txBody>
      </p:sp>
      <p:sp>
        <p:nvSpPr>
          <p:cNvPr id="5" name="Footer Placeholder 4"/>
          <p:cNvSpPr>
            <a:spLocks noGrp="1"/>
          </p:cNvSpPr>
          <p:nvPr>
            <p:ph type="ftr" sz="quarter" idx="11"/>
          </p:nvPr>
        </p:nvSpPr>
        <p:spPr/>
        <p:txBody>
          <a:bodyPr/>
          <a:lstStyle/>
          <a:p>
            <a:r>
              <a:rPr lang="en-US" dirty="0" smtClean="0"/>
              <a:t>FGCU Environmental Health and Safety</a:t>
            </a:r>
            <a:endParaRPr lang="en-US" dirty="0"/>
          </a:p>
        </p:txBody>
      </p:sp>
      <p:sp>
        <p:nvSpPr>
          <p:cNvPr id="6" name="Slide Number Placeholder 5"/>
          <p:cNvSpPr>
            <a:spLocks noGrp="1"/>
          </p:cNvSpPr>
          <p:nvPr>
            <p:ph type="sldNum" sz="quarter" idx="12"/>
          </p:nvPr>
        </p:nvSpPr>
        <p:spPr/>
        <p:txBody>
          <a:bodyPr/>
          <a:lstStyle/>
          <a:p>
            <a:fld id="{60EA96E3-9AE2-4633-8920-DBFCBC119A86}" type="slidenum">
              <a:rPr lang="en-US" smtClean="0"/>
              <a:pPr/>
              <a:t>‹#›</a:t>
            </a:fld>
            <a:endParaRPr lang="en-US" dirty="0"/>
          </a:p>
        </p:txBody>
      </p:sp>
    </p:spTree>
    <p:extLst>
      <p:ext uri="{BB962C8B-B14F-4D97-AF65-F5344CB8AC3E}">
        <p14:creationId xmlns:p14="http://schemas.microsoft.com/office/powerpoint/2010/main" val="4104045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6A5AD8A-4B6E-4534-85F0-67BE0607538B}" type="datetime1">
              <a:rPr lang="en-US" smtClean="0"/>
              <a:t>2/21/2017</a:t>
            </a:fld>
            <a:endParaRPr lang="en-US" dirty="0"/>
          </a:p>
        </p:txBody>
      </p:sp>
      <p:sp>
        <p:nvSpPr>
          <p:cNvPr id="5" name="Footer Placeholder 4"/>
          <p:cNvSpPr>
            <a:spLocks noGrp="1"/>
          </p:cNvSpPr>
          <p:nvPr>
            <p:ph type="ftr" sz="quarter" idx="11"/>
          </p:nvPr>
        </p:nvSpPr>
        <p:spPr/>
        <p:txBody>
          <a:bodyPr/>
          <a:lstStyle/>
          <a:p>
            <a:r>
              <a:rPr lang="en-US" dirty="0" smtClean="0"/>
              <a:t>FGCU Environmental Health and Safety</a:t>
            </a:r>
            <a:endParaRPr lang="en-US" dirty="0"/>
          </a:p>
        </p:txBody>
      </p:sp>
      <p:sp>
        <p:nvSpPr>
          <p:cNvPr id="6" name="Slide Number Placeholder 5"/>
          <p:cNvSpPr>
            <a:spLocks noGrp="1"/>
          </p:cNvSpPr>
          <p:nvPr>
            <p:ph type="sldNum" sz="quarter" idx="12"/>
          </p:nvPr>
        </p:nvSpPr>
        <p:spPr/>
        <p:txBody>
          <a:bodyPr/>
          <a:lstStyle/>
          <a:p>
            <a:fld id="{60EA96E3-9AE2-4633-8920-DBFCBC119A86}" type="slidenum">
              <a:rPr lang="en-US" smtClean="0"/>
              <a:pPr/>
              <a:t>‹#›</a:t>
            </a:fld>
            <a:endParaRPr lang="en-US" dirty="0"/>
          </a:p>
        </p:txBody>
      </p:sp>
    </p:spTree>
    <p:extLst>
      <p:ext uri="{BB962C8B-B14F-4D97-AF65-F5344CB8AC3E}">
        <p14:creationId xmlns:p14="http://schemas.microsoft.com/office/powerpoint/2010/main" val="17350475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819400" y="1981200"/>
            <a:ext cx="2971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943600" y="1981200"/>
            <a:ext cx="2971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943600" y="4114800"/>
            <a:ext cx="2971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8BBB7105-0FBF-4DB5-A2C3-4DF8EC4F56C0}" type="slidenum">
              <a:rPr lang="en-US" altLang="en-US"/>
              <a:pPr>
                <a:defRPr/>
              </a:pPr>
              <a:t>‹#›</a:t>
            </a:fld>
            <a:endParaRPr lang="en-US" altLang="en-US"/>
          </a:p>
        </p:txBody>
      </p:sp>
    </p:spTree>
    <p:extLst>
      <p:ext uri="{BB962C8B-B14F-4D97-AF65-F5344CB8AC3E}">
        <p14:creationId xmlns:p14="http://schemas.microsoft.com/office/powerpoint/2010/main" val="23497217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4BFB291-4125-411A-9AEF-085E4C75639C}" type="datetime1">
              <a:rPr lang="en-US" smtClean="0">
                <a:solidFill>
                  <a:prstClr val="white"/>
                </a:solidFill>
              </a:rPr>
              <a:pPr/>
              <a:t>2/21/2017</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77BC0C64-94FA-44B3-9573-88BE3BEAC04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560189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DB7EE6-1B5E-4476-A47F-F921151C9BB7}" type="datetime1">
              <a:rPr lang="en-US" smtClean="0">
                <a:solidFill>
                  <a:prstClr val="white"/>
                </a:solidFill>
              </a:rPr>
              <a:pPr/>
              <a:t>2/21/2017</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77BC0C64-94FA-44B3-9573-88BE3BEAC04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3422214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E75CC56-A85C-40D5-A084-9A7922382A7F}" type="datetime1">
              <a:rPr lang="en-US" smtClean="0">
                <a:solidFill>
                  <a:prstClr val="white"/>
                </a:solidFill>
              </a:rPr>
              <a:pPr/>
              <a:t>2/21/2017</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77BC0C64-94FA-44B3-9573-88BE3BEAC04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1056677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5D8C0C-8B99-4EEE-8CA6-E0A3A5935080}" type="datetime1">
              <a:rPr lang="en-US" smtClean="0">
                <a:solidFill>
                  <a:prstClr val="white"/>
                </a:solidFill>
              </a:rPr>
              <a:pPr/>
              <a:t>2/21/2017</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77BC0C64-94FA-44B3-9573-88BE3BEAC04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570899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7250" y="155121"/>
            <a:ext cx="7659688" cy="1029379"/>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C718232-338F-42E0-9C31-FCB890EDDD82}" type="datetime1">
              <a:rPr lang="en-US" smtClean="0">
                <a:solidFill>
                  <a:prstClr val="white"/>
                </a:solidFill>
              </a:rPr>
              <a:pPr/>
              <a:t>2/21/2017</a:t>
            </a:fld>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77BC0C64-94FA-44B3-9573-88BE3BEAC04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107897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7E71531-73F8-45F4-89D3-D3785184EFB8}" type="datetime1">
              <a:rPr lang="en-US" smtClean="0">
                <a:solidFill>
                  <a:prstClr val="white"/>
                </a:solidFill>
              </a:rPr>
              <a:pPr/>
              <a:t>2/21/2017</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77BC0C64-94FA-44B3-9573-88BE3BEAC04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5642686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2AB85A-2C90-451B-91B5-C20DAED8BE53}" type="datetime1">
              <a:rPr lang="en-US" smtClean="0">
                <a:solidFill>
                  <a:prstClr val="white"/>
                </a:solidFill>
              </a:rPr>
              <a:pPr/>
              <a:t>2/21/2017</a:t>
            </a:fld>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77BC0C64-94FA-44B3-9573-88BE3BEAC04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035212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DE02CE4-F475-45F1-A613-4ED5DDA4E797}" type="datetime1">
              <a:rPr lang="en-US" smtClean="0"/>
              <a:t>2/21/2017</a:t>
            </a:fld>
            <a:endParaRPr lang="en-US" dirty="0"/>
          </a:p>
        </p:txBody>
      </p:sp>
      <p:sp>
        <p:nvSpPr>
          <p:cNvPr id="5" name="Footer Placeholder 4"/>
          <p:cNvSpPr>
            <a:spLocks noGrp="1"/>
          </p:cNvSpPr>
          <p:nvPr>
            <p:ph type="ftr" sz="quarter" idx="11"/>
          </p:nvPr>
        </p:nvSpPr>
        <p:spPr/>
        <p:txBody>
          <a:bodyPr/>
          <a:lstStyle/>
          <a:p>
            <a:r>
              <a:rPr lang="en-US" dirty="0" smtClean="0"/>
              <a:t>FGCU Environmental Health and Safety</a:t>
            </a:r>
            <a:endParaRPr lang="en-US" dirty="0"/>
          </a:p>
        </p:txBody>
      </p:sp>
      <p:sp>
        <p:nvSpPr>
          <p:cNvPr id="6" name="Slide Number Placeholder 5"/>
          <p:cNvSpPr>
            <a:spLocks noGrp="1"/>
          </p:cNvSpPr>
          <p:nvPr>
            <p:ph type="sldNum" sz="quarter" idx="12"/>
          </p:nvPr>
        </p:nvSpPr>
        <p:spPr/>
        <p:txBody>
          <a:bodyPr/>
          <a:lstStyle/>
          <a:p>
            <a:fld id="{60EA96E3-9AE2-4633-8920-DBFCBC119A86}" type="slidenum">
              <a:rPr lang="en-US" smtClean="0"/>
              <a:pPr/>
              <a:t>‹#›</a:t>
            </a:fld>
            <a:endParaRPr lang="en-US" dirty="0"/>
          </a:p>
        </p:txBody>
      </p:sp>
    </p:spTree>
    <p:extLst>
      <p:ext uri="{BB962C8B-B14F-4D97-AF65-F5344CB8AC3E}">
        <p14:creationId xmlns:p14="http://schemas.microsoft.com/office/powerpoint/2010/main" val="36161139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244473"/>
            <a:ext cx="7885112" cy="686254"/>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1102179"/>
            <a:ext cx="4629150" cy="475887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1102179"/>
            <a:ext cx="2949575" cy="47668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951675-112E-45A9-819E-40E74AF886DC}" type="datetime1">
              <a:rPr lang="en-US" smtClean="0">
                <a:solidFill>
                  <a:prstClr val="white"/>
                </a:solidFill>
              </a:rPr>
              <a:pPr/>
              <a:t>2/21/2017</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77BC0C64-94FA-44B3-9573-88BE3BEAC04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3231251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2659"/>
            <a:ext cx="7885112" cy="955221"/>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1102179"/>
            <a:ext cx="4629150" cy="475887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102179"/>
            <a:ext cx="2949575" cy="47668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F394E7-7CCC-4D51-8EEC-D75FA6FBD04A}" type="datetime1">
              <a:rPr lang="en-US" smtClean="0">
                <a:solidFill>
                  <a:prstClr val="white"/>
                </a:solidFill>
              </a:rPr>
              <a:pPr/>
              <a:t>2/21/2017</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77BC0C64-94FA-44B3-9573-88BE3BEAC04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2983732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906236" y="179615"/>
            <a:ext cx="7609114" cy="1012371"/>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4F38B5-9B39-490D-9EF2-A7E7390DA0F9}" type="datetime1">
              <a:rPr lang="en-US" smtClean="0">
                <a:solidFill>
                  <a:prstClr val="white"/>
                </a:solidFill>
              </a:rPr>
              <a:pPr/>
              <a:t>2/21/2017</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77BC0C64-94FA-44B3-9573-88BE3BEAC04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4336476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118507"/>
            <a:ext cx="1971675" cy="5058456"/>
          </a:xfrm>
        </p:spPr>
        <p:txBody>
          <a:bodyPr vert="eaVert"/>
          <a:lstStyle>
            <a:lvl1pPr algn="l">
              <a:defRPr>
                <a:solidFill>
                  <a:schemeClr val="tx1"/>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628650" y="1118507"/>
            <a:ext cx="5762625" cy="505845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6D6A91-C69E-46E7-9614-D1CE06AB6BD2}" type="datetime1">
              <a:rPr lang="en-US" smtClean="0">
                <a:solidFill>
                  <a:prstClr val="white"/>
                </a:solidFill>
              </a:rPr>
              <a:pPr/>
              <a:t>2/21/2017</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77BC0C64-94FA-44B3-9573-88BE3BEAC04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6407870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endParaRPr lang="en-US">
              <a:solidFill>
                <a:prstClr val="white"/>
              </a:solidFill>
            </a:endParaRPr>
          </a:p>
        </p:txBody>
      </p:sp>
    </p:spTree>
    <p:extLst>
      <p:ext uri="{BB962C8B-B14F-4D97-AF65-F5344CB8AC3E}">
        <p14:creationId xmlns:p14="http://schemas.microsoft.com/office/powerpoint/2010/main" val="3116636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dirty="0"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35EEA0-DF9D-437D-803C-DA957A2205F7}" type="datetime1">
              <a:rPr lang="en-US" smtClean="0"/>
              <a:t>2/21/2017</a:t>
            </a:fld>
            <a:endParaRPr lang="en-US" dirty="0"/>
          </a:p>
        </p:txBody>
      </p:sp>
      <p:sp>
        <p:nvSpPr>
          <p:cNvPr id="5" name="Footer Placeholder 4"/>
          <p:cNvSpPr>
            <a:spLocks noGrp="1"/>
          </p:cNvSpPr>
          <p:nvPr>
            <p:ph type="ftr" sz="quarter" idx="11"/>
          </p:nvPr>
        </p:nvSpPr>
        <p:spPr/>
        <p:txBody>
          <a:bodyPr/>
          <a:lstStyle/>
          <a:p>
            <a:r>
              <a:rPr lang="en-US" dirty="0" smtClean="0"/>
              <a:t>FGCU Environmental Health and Safety</a:t>
            </a:r>
            <a:endParaRPr lang="en-US" dirty="0"/>
          </a:p>
        </p:txBody>
      </p:sp>
      <p:sp>
        <p:nvSpPr>
          <p:cNvPr id="6" name="Slide Number Placeholder 5"/>
          <p:cNvSpPr>
            <a:spLocks noGrp="1"/>
          </p:cNvSpPr>
          <p:nvPr>
            <p:ph type="sldNum" sz="quarter" idx="12"/>
          </p:nvPr>
        </p:nvSpPr>
        <p:spPr/>
        <p:txBody>
          <a:bodyPr/>
          <a:lstStyle/>
          <a:p>
            <a:fld id="{60EA96E3-9AE2-4633-8920-DBFCBC119A86}" type="slidenum">
              <a:rPr lang="en-US" smtClean="0"/>
              <a:pPr/>
              <a:t>‹#›</a:t>
            </a:fld>
            <a:endParaRPr lang="en-US" dirty="0"/>
          </a:p>
        </p:txBody>
      </p:sp>
    </p:spTree>
    <p:extLst>
      <p:ext uri="{BB962C8B-B14F-4D97-AF65-F5344CB8AC3E}">
        <p14:creationId xmlns:p14="http://schemas.microsoft.com/office/powerpoint/2010/main" val="1260821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E7BAAC3-735B-4DB1-A948-0814ED455214}" type="datetime1">
              <a:rPr lang="en-US" smtClean="0"/>
              <a:t>2/21/2017</a:t>
            </a:fld>
            <a:endParaRPr lang="en-US" dirty="0"/>
          </a:p>
        </p:txBody>
      </p:sp>
      <p:sp>
        <p:nvSpPr>
          <p:cNvPr id="6" name="Footer Placeholder 5"/>
          <p:cNvSpPr>
            <a:spLocks noGrp="1"/>
          </p:cNvSpPr>
          <p:nvPr>
            <p:ph type="ftr" sz="quarter" idx="11"/>
          </p:nvPr>
        </p:nvSpPr>
        <p:spPr/>
        <p:txBody>
          <a:bodyPr/>
          <a:lstStyle/>
          <a:p>
            <a:r>
              <a:rPr lang="en-US" dirty="0" smtClean="0"/>
              <a:t>FGCU Environmental Health and Safety</a:t>
            </a:r>
            <a:endParaRPr lang="en-US" dirty="0"/>
          </a:p>
        </p:txBody>
      </p:sp>
      <p:sp>
        <p:nvSpPr>
          <p:cNvPr id="7" name="Slide Number Placeholder 6"/>
          <p:cNvSpPr>
            <a:spLocks noGrp="1"/>
          </p:cNvSpPr>
          <p:nvPr>
            <p:ph type="sldNum" sz="quarter" idx="12"/>
          </p:nvPr>
        </p:nvSpPr>
        <p:spPr/>
        <p:txBody>
          <a:bodyPr/>
          <a:lstStyle/>
          <a:p>
            <a:fld id="{60EA96E3-9AE2-4633-8920-DBFCBC119A86}" type="slidenum">
              <a:rPr lang="en-US" smtClean="0"/>
              <a:pPr/>
              <a:t>‹#›</a:t>
            </a:fld>
            <a:endParaRPr lang="en-US" dirty="0"/>
          </a:p>
        </p:txBody>
      </p:sp>
    </p:spTree>
    <p:extLst>
      <p:ext uri="{BB962C8B-B14F-4D97-AF65-F5344CB8AC3E}">
        <p14:creationId xmlns:p14="http://schemas.microsoft.com/office/powerpoint/2010/main" val="1275940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D237477-91EF-4E09-969A-DFE214688FD7}" type="datetime1">
              <a:rPr lang="en-US" smtClean="0"/>
              <a:t>2/21/2017</a:t>
            </a:fld>
            <a:endParaRPr lang="en-US" dirty="0"/>
          </a:p>
        </p:txBody>
      </p:sp>
      <p:sp>
        <p:nvSpPr>
          <p:cNvPr id="8" name="Footer Placeholder 7"/>
          <p:cNvSpPr>
            <a:spLocks noGrp="1"/>
          </p:cNvSpPr>
          <p:nvPr>
            <p:ph type="ftr" sz="quarter" idx="11"/>
          </p:nvPr>
        </p:nvSpPr>
        <p:spPr/>
        <p:txBody>
          <a:bodyPr/>
          <a:lstStyle/>
          <a:p>
            <a:r>
              <a:rPr lang="en-US" dirty="0" smtClean="0"/>
              <a:t>FGCU Environmental Health and Safety</a:t>
            </a:r>
            <a:endParaRPr lang="en-US" dirty="0"/>
          </a:p>
        </p:txBody>
      </p:sp>
      <p:sp>
        <p:nvSpPr>
          <p:cNvPr id="9" name="Slide Number Placeholder 8"/>
          <p:cNvSpPr>
            <a:spLocks noGrp="1"/>
          </p:cNvSpPr>
          <p:nvPr>
            <p:ph type="sldNum" sz="quarter" idx="12"/>
          </p:nvPr>
        </p:nvSpPr>
        <p:spPr/>
        <p:txBody>
          <a:bodyPr/>
          <a:lstStyle/>
          <a:p>
            <a:fld id="{60EA96E3-9AE2-4633-8920-DBFCBC119A86}" type="slidenum">
              <a:rPr lang="en-US" smtClean="0"/>
              <a:pPr/>
              <a:t>‹#›</a:t>
            </a:fld>
            <a:endParaRPr lang="en-US" dirty="0"/>
          </a:p>
        </p:txBody>
      </p:sp>
    </p:spTree>
    <p:extLst>
      <p:ext uri="{BB962C8B-B14F-4D97-AF65-F5344CB8AC3E}">
        <p14:creationId xmlns:p14="http://schemas.microsoft.com/office/powerpoint/2010/main" val="419731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434C668-5D39-433E-B082-5FE30AC71245}" type="datetime1">
              <a:rPr lang="en-US" smtClean="0"/>
              <a:t>2/21/2017</a:t>
            </a:fld>
            <a:endParaRPr lang="en-US" dirty="0"/>
          </a:p>
        </p:txBody>
      </p:sp>
      <p:sp>
        <p:nvSpPr>
          <p:cNvPr id="4" name="Footer Placeholder 3"/>
          <p:cNvSpPr>
            <a:spLocks noGrp="1"/>
          </p:cNvSpPr>
          <p:nvPr>
            <p:ph type="ftr" sz="quarter" idx="11"/>
          </p:nvPr>
        </p:nvSpPr>
        <p:spPr/>
        <p:txBody>
          <a:bodyPr/>
          <a:lstStyle/>
          <a:p>
            <a:r>
              <a:rPr lang="en-US" dirty="0" smtClean="0"/>
              <a:t>FGCU Environmental Health and Safety</a:t>
            </a:r>
            <a:endParaRPr lang="en-US" dirty="0"/>
          </a:p>
        </p:txBody>
      </p:sp>
      <p:sp>
        <p:nvSpPr>
          <p:cNvPr id="5" name="Slide Number Placeholder 4"/>
          <p:cNvSpPr>
            <a:spLocks noGrp="1"/>
          </p:cNvSpPr>
          <p:nvPr>
            <p:ph type="sldNum" sz="quarter" idx="12"/>
          </p:nvPr>
        </p:nvSpPr>
        <p:spPr/>
        <p:txBody>
          <a:bodyPr/>
          <a:lstStyle/>
          <a:p>
            <a:fld id="{60EA96E3-9AE2-4633-8920-DBFCBC119A86}" type="slidenum">
              <a:rPr lang="en-US" smtClean="0"/>
              <a:pPr/>
              <a:t>‹#›</a:t>
            </a:fld>
            <a:endParaRPr lang="en-US" dirty="0"/>
          </a:p>
        </p:txBody>
      </p:sp>
    </p:spTree>
    <p:extLst>
      <p:ext uri="{BB962C8B-B14F-4D97-AF65-F5344CB8AC3E}">
        <p14:creationId xmlns:p14="http://schemas.microsoft.com/office/powerpoint/2010/main" val="83355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91DFE8-567D-489F-9AF1-8A793212B8CF}" type="datetime1">
              <a:rPr lang="en-US" smtClean="0"/>
              <a:t>2/21/2017</a:t>
            </a:fld>
            <a:endParaRPr lang="en-US" dirty="0"/>
          </a:p>
        </p:txBody>
      </p:sp>
      <p:sp>
        <p:nvSpPr>
          <p:cNvPr id="3" name="Footer Placeholder 2"/>
          <p:cNvSpPr>
            <a:spLocks noGrp="1"/>
          </p:cNvSpPr>
          <p:nvPr>
            <p:ph type="ftr" sz="quarter" idx="11"/>
          </p:nvPr>
        </p:nvSpPr>
        <p:spPr/>
        <p:txBody>
          <a:bodyPr/>
          <a:lstStyle/>
          <a:p>
            <a:r>
              <a:rPr lang="en-US" dirty="0" smtClean="0"/>
              <a:t>FGCU Environmental Health and Safety</a:t>
            </a:r>
            <a:endParaRPr lang="en-US" dirty="0"/>
          </a:p>
        </p:txBody>
      </p:sp>
      <p:sp>
        <p:nvSpPr>
          <p:cNvPr id="4" name="Slide Number Placeholder 3"/>
          <p:cNvSpPr>
            <a:spLocks noGrp="1"/>
          </p:cNvSpPr>
          <p:nvPr>
            <p:ph type="sldNum" sz="quarter" idx="12"/>
          </p:nvPr>
        </p:nvSpPr>
        <p:spPr/>
        <p:txBody>
          <a:bodyPr/>
          <a:lstStyle/>
          <a:p>
            <a:fld id="{60EA96E3-9AE2-4633-8920-DBFCBC119A86}" type="slidenum">
              <a:rPr lang="en-US" smtClean="0"/>
              <a:pPr/>
              <a:t>‹#›</a:t>
            </a:fld>
            <a:endParaRPr lang="en-US" dirty="0"/>
          </a:p>
        </p:txBody>
      </p:sp>
    </p:spTree>
    <p:extLst>
      <p:ext uri="{BB962C8B-B14F-4D97-AF65-F5344CB8AC3E}">
        <p14:creationId xmlns:p14="http://schemas.microsoft.com/office/powerpoint/2010/main" val="3032545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D841ED-B116-4182-BBB2-2F4BB256600E}" type="datetime1">
              <a:rPr lang="en-US" smtClean="0"/>
              <a:t>2/21/2017</a:t>
            </a:fld>
            <a:endParaRPr lang="en-US" dirty="0"/>
          </a:p>
        </p:txBody>
      </p:sp>
      <p:sp>
        <p:nvSpPr>
          <p:cNvPr id="6" name="Footer Placeholder 5"/>
          <p:cNvSpPr>
            <a:spLocks noGrp="1"/>
          </p:cNvSpPr>
          <p:nvPr>
            <p:ph type="ftr" sz="quarter" idx="11"/>
          </p:nvPr>
        </p:nvSpPr>
        <p:spPr/>
        <p:txBody>
          <a:bodyPr/>
          <a:lstStyle/>
          <a:p>
            <a:r>
              <a:rPr lang="en-US" dirty="0" smtClean="0"/>
              <a:t>FGCU Environmental Health and Safety</a:t>
            </a:r>
            <a:endParaRPr lang="en-US" dirty="0"/>
          </a:p>
        </p:txBody>
      </p:sp>
      <p:sp>
        <p:nvSpPr>
          <p:cNvPr id="7" name="Slide Number Placeholder 6"/>
          <p:cNvSpPr>
            <a:spLocks noGrp="1"/>
          </p:cNvSpPr>
          <p:nvPr>
            <p:ph type="sldNum" sz="quarter" idx="12"/>
          </p:nvPr>
        </p:nvSpPr>
        <p:spPr/>
        <p:txBody>
          <a:bodyPr/>
          <a:lstStyle/>
          <a:p>
            <a:fld id="{60EA96E3-9AE2-4633-8920-DBFCBC119A86}" type="slidenum">
              <a:rPr lang="en-US" smtClean="0"/>
              <a:pPr/>
              <a:t>‹#›</a:t>
            </a:fld>
            <a:endParaRPr lang="en-US" dirty="0"/>
          </a:p>
        </p:txBody>
      </p:sp>
    </p:spTree>
    <p:extLst>
      <p:ext uri="{BB962C8B-B14F-4D97-AF65-F5344CB8AC3E}">
        <p14:creationId xmlns:p14="http://schemas.microsoft.com/office/powerpoint/2010/main" val="2800673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059749-F590-4C61-BB39-473416221E05}" type="datetime1">
              <a:rPr lang="en-US" smtClean="0"/>
              <a:t>2/21/2017</a:t>
            </a:fld>
            <a:endParaRPr lang="en-US" dirty="0"/>
          </a:p>
        </p:txBody>
      </p:sp>
      <p:sp>
        <p:nvSpPr>
          <p:cNvPr id="6" name="Footer Placeholder 5"/>
          <p:cNvSpPr>
            <a:spLocks noGrp="1"/>
          </p:cNvSpPr>
          <p:nvPr>
            <p:ph type="ftr" sz="quarter" idx="11"/>
          </p:nvPr>
        </p:nvSpPr>
        <p:spPr/>
        <p:txBody>
          <a:bodyPr/>
          <a:lstStyle/>
          <a:p>
            <a:r>
              <a:rPr lang="en-US" dirty="0" smtClean="0"/>
              <a:t>FGCU Environmental Health and Safety</a:t>
            </a:r>
            <a:endParaRPr lang="en-US" dirty="0"/>
          </a:p>
        </p:txBody>
      </p:sp>
      <p:sp>
        <p:nvSpPr>
          <p:cNvPr id="7" name="Slide Number Placeholder 6"/>
          <p:cNvSpPr>
            <a:spLocks noGrp="1"/>
          </p:cNvSpPr>
          <p:nvPr>
            <p:ph type="sldNum" sz="quarter" idx="12"/>
          </p:nvPr>
        </p:nvSpPr>
        <p:spPr/>
        <p:txBody>
          <a:bodyPr/>
          <a:lstStyle/>
          <a:p>
            <a:fld id="{60EA96E3-9AE2-4633-8920-DBFCBC119A86}" type="slidenum">
              <a:rPr lang="en-US" smtClean="0"/>
              <a:pPr/>
              <a:t>‹#›</a:t>
            </a:fld>
            <a:endParaRPr lang="en-US" dirty="0"/>
          </a:p>
        </p:txBody>
      </p:sp>
    </p:spTree>
    <p:extLst>
      <p:ext uri="{BB962C8B-B14F-4D97-AF65-F5344CB8AC3E}">
        <p14:creationId xmlns:p14="http://schemas.microsoft.com/office/powerpoint/2010/main" val="2386768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102958-4D23-4E2C-BEDC-611F48C7B113}" type="datetime1">
              <a:rPr lang="en-US" smtClean="0"/>
              <a:t>2/21/2017</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FGCU Environmental Health and Safety</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EA96E3-9AE2-4633-8920-DBFCBC119A86}" type="slidenum">
              <a:rPr lang="en-US" smtClean="0"/>
              <a:pPr/>
              <a:t>‹#›</a:t>
            </a:fld>
            <a:endParaRPr lang="en-US" dirty="0"/>
          </a:p>
        </p:txBody>
      </p:sp>
    </p:spTree>
    <p:extLst>
      <p:ext uri="{BB962C8B-B14F-4D97-AF65-F5344CB8AC3E}">
        <p14:creationId xmlns:p14="http://schemas.microsoft.com/office/powerpoint/2010/main" val="11161309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6236" y="0"/>
            <a:ext cx="7609114"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495138"/>
            <a:ext cx="2057400" cy="365125"/>
          </a:xfrm>
          <a:prstGeom prst="rect">
            <a:avLst/>
          </a:prstGeom>
        </p:spPr>
        <p:txBody>
          <a:bodyPr vert="horz" lIns="91440" tIns="45720" rIns="91440" bIns="45720" rtlCol="0" anchor="ctr"/>
          <a:lstStyle>
            <a:lvl1pPr algn="l">
              <a:defRPr sz="1200" b="1">
                <a:solidFill>
                  <a:schemeClr val="bg1"/>
                </a:solidFill>
              </a:defRPr>
            </a:lvl1pPr>
          </a:lstStyle>
          <a:p>
            <a:fld id="{FD55483B-5A0B-4A27-9C94-18B93AEFE92B}" type="datetime1">
              <a:rPr lang="en-US" smtClean="0">
                <a:solidFill>
                  <a:prstClr val="white"/>
                </a:solidFill>
              </a:rPr>
              <a:pPr/>
              <a:t>2/21/2017</a:t>
            </a:fld>
            <a:endParaRPr lang="en-US" dirty="0">
              <a:solidFill>
                <a:prstClr val="white"/>
              </a:solidFill>
            </a:endParaRPr>
          </a:p>
        </p:txBody>
      </p:sp>
      <p:sp>
        <p:nvSpPr>
          <p:cNvPr id="5" name="Footer Placeholder 4"/>
          <p:cNvSpPr>
            <a:spLocks noGrp="1"/>
          </p:cNvSpPr>
          <p:nvPr>
            <p:ph type="ftr" sz="quarter" idx="3"/>
          </p:nvPr>
        </p:nvSpPr>
        <p:spPr>
          <a:xfrm>
            <a:off x="3028950" y="6495138"/>
            <a:ext cx="3086100" cy="365125"/>
          </a:xfrm>
          <a:prstGeom prst="rect">
            <a:avLst/>
          </a:prstGeom>
        </p:spPr>
        <p:txBody>
          <a:bodyPr vert="horz" lIns="91440" tIns="45720" rIns="91440" bIns="45720" rtlCol="0" anchor="ctr"/>
          <a:lstStyle>
            <a:lvl1pPr algn="ctr">
              <a:defRPr sz="1200" b="1">
                <a:solidFill>
                  <a:schemeClr val="bg1"/>
                </a:solidFill>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6457950" y="6495138"/>
            <a:ext cx="2057400" cy="365125"/>
          </a:xfrm>
          <a:prstGeom prst="rect">
            <a:avLst/>
          </a:prstGeom>
        </p:spPr>
        <p:txBody>
          <a:bodyPr vert="horz" lIns="91440" tIns="45720" rIns="91440" bIns="45720" rtlCol="0" anchor="ctr"/>
          <a:lstStyle>
            <a:lvl1pPr algn="r">
              <a:defRPr sz="1200" b="1">
                <a:solidFill>
                  <a:schemeClr val="bg1"/>
                </a:solidFill>
              </a:defRPr>
            </a:lvl1pPr>
          </a:lstStyle>
          <a:p>
            <a:fld id="{77BC0C64-94FA-44B3-9573-88BE3BEAC041}"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1014716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hdr="0"/>
  <p:txStyles>
    <p:titleStyle>
      <a:lvl1pPr algn="ctr"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ehs@fgcu.edu"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hyperlink" Target="http://www.fgcu.edu/ehs"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www.fgcu.edu/CAS/CEM/watershed.html"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2.jpe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10" Type="http://schemas.openxmlformats.org/officeDocument/2006/relationships/image" Target="../media/image50.gif"/><Relationship Id="rId4" Type="http://schemas.openxmlformats.org/officeDocument/2006/relationships/image" Target="../media/image44.jpeg"/><Relationship Id="rId9"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hyperlink" Target="http://earthcharter.org/discover/the-earth-charter/" TargetMode="External"/><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7.xml"/><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www.fgcu.edu/HR/workcomp2.html"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www.fgcu.edu/EHS/Files/Workplace_Hazard_Investigation_Report_Blank.pd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hyperlink" Target="http://www.fgcu.edu/EHS/Emergencies.html" TargetMode="External"/><Relationship Id="rId4" Type="http://schemas.openxmlformats.org/officeDocument/2006/relationships/hyperlink" Target="http://www.fgcu.edu/EH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115384" y="5042118"/>
            <a:ext cx="2913233" cy="1815882"/>
          </a:xfrm>
          <a:prstGeom prst="rect">
            <a:avLst/>
          </a:prstGeom>
          <a:noFill/>
        </p:spPr>
        <p:txBody>
          <a:bodyPr wrap="none" rtlCol="0">
            <a:spAutoFit/>
          </a:bodyPr>
          <a:lstStyle/>
          <a:p>
            <a:pPr algn="ctr"/>
            <a:r>
              <a:rPr lang="en-US" sz="2800" dirty="0" smtClean="0"/>
              <a:t>239-590-1414</a:t>
            </a:r>
          </a:p>
          <a:p>
            <a:pPr algn="ctr"/>
            <a:r>
              <a:rPr lang="en-US" sz="2800" dirty="0" smtClean="0">
                <a:hlinkClick r:id="rId3"/>
              </a:rPr>
              <a:t>ehs@fgcu.edu</a:t>
            </a:r>
            <a:endParaRPr lang="en-US" sz="2800" dirty="0" smtClean="0"/>
          </a:p>
          <a:p>
            <a:pPr algn="ctr"/>
            <a:r>
              <a:rPr lang="en-US" sz="2800" dirty="0" smtClean="0">
                <a:hlinkClick r:id="rId4"/>
              </a:rPr>
              <a:t>www.fgcu.edu/ehs</a:t>
            </a:r>
            <a:endParaRPr lang="en-US" sz="2800" dirty="0" smtClean="0"/>
          </a:p>
          <a:p>
            <a:pPr algn="ctr"/>
            <a:endParaRPr lang="en-US" sz="2800"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13098" y="304800"/>
            <a:ext cx="3717803" cy="4675909"/>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urse Modules: Safety for Lab Managers and Principle Investigators 2016-17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7438"/>
            <a:ext cx="9144000" cy="5683123"/>
          </a:xfrm>
          <a:prstGeom prst="rect">
            <a:avLst/>
          </a:prstGeom>
        </p:spPr>
      </p:pic>
    </p:spTree>
    <p:extLst>
      <p:ext uri="{BB962C8B-B14F-4D97-AF65-F5344CB8AC3E}">
        <p14:creationId xmlns:p14="http://schemas.microsoft.com/office/powerpoint/2010/main" val="3709461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0" y="0"/>
            <a:ext cx="9169400" cy="6883400"/>
            <a:chOff x="0" y="0"/>
            <a:chExt cx="5776" cy="4336"/>
          </a:xfrm>
        </p:grpSpPr>
        <p:pic>
          <p:nvPicPr>
            <p:cNvPr id="3075" name="Picture 2"/>
            <p:cNvPicPr>
              <a:picLocks noChangeArrowheads="1"/>
            </p:cNvPicPr>
            <p:nvPr/>
          </p:nvPicPr>
          <p:blipFill>
            <a:blip r:embed="rId3" cstate="print"/>
            <a:srcRect/>
            <a:stretch>
              <a:fillRect/>
            </a:stretch>
          </p:blipFill>
          <p:spPr bwMode="auto">
            <a:xfrm>
              <a:off x="0" y="0"/>
              <a:ext cx="5776" cy="4336"/>
            </a:xfrm>
            <a:prstGeom prst="rect">
              <a:avLst/>
            </a:prstGeom>
            <a:noFill/>
            <a:ln w="12700">
              <a:noFill/>
              <a:miter lim="800000"/>
              <a:headEnd/>
              <a:tailEnd/>
            </a:ln>
          </p:spPr>
        </p:pic>
        <p:sp>
          <p:nvSpPr>
            <p:cNvPr id="3076" name="Rectangle 3"/>
            <p:cNvSpPr>
              <a:spLocks noChangeArrowheads="1"/>
            </p:cNvSpPr>
            <p:nvPr/>
          </p:nvSpPr>
          <p:spPr bwMode="auto">
            <a:xfrm>
              <a:off x="58" y="29"/>
              <a:ext cx="5644" cy="4262"/>
            </a:xfrm>
            <a:prstGeom prst="rect">
              <a:avLst/>
            </a:prstGeom>
            <a:noFill/>
            <a:ln w="12700">
              <a:noFill/>
              <a:miter lim="800000"/>
              <a:headEnd/>
              <a:tailEnd/>
            </a:ln>
          </p:spPr>
          <p:txBody>
            <a:bodyPr wrap="none" anchor="ctr"/>
            <a:lstStyle/>
            <a:p>
              <a:endParaRPr lang="en-US"/>
            </a:p>
          </p:txBody>
        </p:sp>
      </p:grpSp>
      <p:sp>
        <p:nvSpPr>
          <p:cNvPr id="3" name="TextBox 2"/>
          <p:cNvSpPr txBox="1"/>
          <p:nvPr/>
        </p:nvSpPr>
        <p:spPr>
          <a:xfrm>
            <a:off x="1524000" y="228600"/>
            <a:ext cx="2861168" cy="369332"/>
          </a:xfrm>
          <a:prstGeom prst="rect">
            <a:avLst/>
          </a:prstGeom>
          <a:noFill/>
        </p:spPr>
        <p:txBody>
          <a:bodyPr wrap="none" rtlCol="0">
            <a:spAutoFit/>
          </a:bodyPr>
          <a:lstStyle/>
          <a:p>
            <a:r>
              <a:rPr lang="en-US" dirty="0" smtClean="0">
                <a:solidFill>
                  <a:schemeClr val="bg1"/>
                </a:solidFill>
              </a:rPr>
              <a:t>Environmental Management</a:t>
            </a:r>
            <a:endParaRPr lang="en-US" dirty="0">
              <a:solidFill>
                <a:schemeClr val="bg1"/>
              </a:solidFill>
            </a:endParaRPr>
          </a:p>
        </p:txBody>
      </p:sp>
    </p:spTree>
    <p:extLst>
      <p:ext uri="{BB962C8B-B14F-4D97-AF65-F5344CB8AC3E}">
        <p14:creationId xmlns:p14="http://schemas.microsoft.com/office/powerpoint/2010/main" val="3425544224"/>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878317" y="2817631"/>
            <a:ext cx="4138367" cy="3797381"/>
          </a:xfrm>
          <a:prstGeom prst="rect">
            <a:avLst/>
          </a:prstGeom>
          <a:ln w="28575" cap="sq">
            <a:solidFill>
              <a:srgbClr val="000000"/>
            </a:solidFill>
            <a:miter lim="800000"/>
          </a:ln>
          <a:effectLst>
            <a:outerShdw blurRad="57150" dist="50800" dir="2700000" algn="tl" rotWithShape="0">
              <a:srgbClr val="000000">
                <a:alpha val="40000"/>
              </a:srgbClr>
            </a:outerShdw>
          </a:effectLst>
        </p:spPr>
      </p:pic>
      <p:sp>
        <p:nvSpPr>
          <p:cNvPr id="5" name="Title 4"/>
          <p:cNvSpPr>
            <a:spLocks noGrp="1"/>
          </p:cNvSpPr>
          <p:nvPr>
            <p:ph type="title"/>
          </p:nvPr>
        </p:nvSpPr>
        <p:spPr>
          <a:xfrm>
            <a:off x="1676400" y="319714"/>
            <a:ext cx="5913586" cy="772164"/>
          </a:xfrm>
        </p:spPr>
        <p:txBody>
          <a:bodyPr>
            <a:normAutofit/>
          </a:bodyPr>
          <a:lstStyle/>
          <a:p>
            <a:r>
              <a:rPr lang="en-US" sz="4000" b="1" cap="none" dirty="0" smtClean="0"/>
              <a:t>Storm Water Management</a:t>
            </a:r>
            <a:endParaRPr lang="en-US" sz="4000" b="1" cap="none" dirty="0"/>
          </a:p>
        </p:txBody>
      </p:sp>
      <p:sp>
        <p:nvSpPr>
          <p:cNvPr id="7" name="Content Placeholder 6"/>
          <p:cNvSpPr txBox="1">
            <a:spLocks noGrp="1"/>
          </p:cNvSpPr>
          <p:nvPr>
            <p:ph sz="quarter" idx="4294967295"/>
          </p:nvPr>
        </p:nvSpPr>
        <p:spPr>
          <a:xfrm>
            <a:off x="499512" y="1126733"/>
            <a:ext cx="8757611" cy="1421928"/>
          </a:xfrm>
          <a:prstGeom prst="rect">
            <a:avLst/>
          </a:prstGeom>
          <a:noFill/>
        </p:spPr>
        <p:txBody>
          <a:bodyPr wrap="square" rtlCol="0">
            <a:spAutoFit/>
          </a:bodyPr>
          <a:lstStyle/>
          <a:p>
            <a:pPr marL="457200" indent="-457200">
              <a:buFont typeface="Arial" panose="020B0604020202020204" pitchFamily="34" charset="0"/>
              <a:buChar char="•"/>
            </a:pPr>
            <a:r>
              <a:rPr lang="en-US" sz="3200" cap="none" dirty="0" smtClean="0"/>
              <a:t>Florida Gulf Coast University is part of a regional watershed that eventually spills into the Estero Bay, and joins the Gulf of Mexico.</a:t>
            </a:r>
            <a:endParaRPr lang="en-US" sz="3200" cap="none" dirty="0"/>
          </a:p>
        </p:txBody>
      </p:sp>
      <p:sp>
        <p:nvSpPr>
          <p:cNvPr id="8" name="TextBox 7"/>
          <p:cNvSpPr txBox="1"/>
          <p:nvPr/>
        </p:nvSpPr>
        <p:spPr>
          <a:xfrm>
            <a:off x="499512" y="2817631"/>
            <a:ext cx="4255372" cy="2062103"/>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t>This watershed helps maintain healthy estuaries and a healthy bay. </a:t>
            </a:r>
            <a:endParaRPr lang="en-US" sz="3200" dirty="0"/>
          </a:p>
        </p:txBody>
      </p:sp>
      <p:sp>
        <p:nvSpPr>
          <p:cNvPr id="9" name="TextBox 8"/>
          <p:cNvSpPr txBox="1"/>
          <p:nvPr/>
        </p:nvSpPr>
        <p:spPr>
          <a:xfrm>
            <a:off x="6438507" y="2970229"/>
            <a:ext cx="876693" cy="461665"/>
          </a:xfrm>
          <a:prstGeom prst="rect">
            <a:avLst/>
          </a:prstGeom>
          <a:noFill/>
        </p:spPr>
        <p:txBody>
          <a:bodyPr wrap="square" rtlCol="0">
            <a:spAutoFit/>
          </a:bodyPr>
          <a:lstStyle/>
          <a:p>
            <a:r>
              <a:rPr lang="en-US" sz="2400" b="1" dirty="0" smtClean="0">
                <a:solidFill>
                  <a:srgbClr val="00B050"/>
                </a:solidFill>
              </a:rPr>
              <a:t>F</a:t>
            </a:r>
            <a:r>
              <a:rPr lang="en-US" sz="2400" b="1" dirty="0" smtClean="0">
                <a:solidFill>
                  <a:srgbClr val="0070C0"/>
                </a:solidFill>
              </a:rPr>
              <a:t>G</a:t>
            </a:r>
            <a:r>
              <a:rPr lang="en-US" sz="2400" b="1" dirty="0" smtClean="0">
                <a:solidFill>
                  <a:srgbClr val="00B050"/>
                </a:solidFill>
              </a:rPr>
              <a:t>C</a:t>
            </a:r>
            <a:r>
              <a:rPr lang="en-US" sz="2400" b="1" dirty="0" smtClean="0">
                <a:solidFill>
                  <a:srgbClr val="0070C0"/>
                </a:solidFill>
              </a:rPr>
              <a:t>U</a:t>
            </a:r>
            <a:endParaRPr lang="en-US" sz="2400" b="1" dirty="0">
              <a:solidFill>
                <a:srgbClr val="0070C0"/>
              </a:solidFill>
            </a:endParaRPr>
          </a:p>
        </p:txBody>
      </p:sp>
      <p:sp>
        <p:nvSpPr>
          <p:cNvPr id="10" name="TextBox 9"/>
          <p:cNvSpPr txBox="1"/>
          <p:nvPr/>
        </p:nvSpPr>
        <p:spPr>
          <a:xfrm>
            <a:off x="147391" y="5562600"/>
            <a:ext cx="4959614" cy="646331"/>
          </a:xfrm>
          <a:prstGeom prst="rect">
            <a:avLst/>
          </a:prstGeom>
          <a:noFill/>
        </p:spPr>
        <p:txBody>
          <a:bodyPr wrap="square" rtlCol="0">
            <a:spAutoFit/>
          </a:bodyPr>
          <a:lstStyle/>
          <a:p>
            <a:r>
              <a:rPr lang="en-US" dirty="0"/>
              <a:t>More information: </a:t>
            </a:r>
            <a:r>
              <a:rPr lang="en-US" dirty="0">
                <a:hlinkClick r:id="rId3"/>
              </a:rPr>
              <a:t>http://</a:t>
            </a:r>
            <a:r>
              <a:rPr lang="en-US" dirty="0" smtClean="0">
                <a:hlinkClick r:id="rId3"/>
              </a:rPr>
              <a:t>www.fgcu.edu/CAS/CEM/watershed.html</a:t>
            </a:r>
            <a:r>
              <a:rPr lang="en-US" dirty="0" smtClean="0"/>
              <a:t> </a:t>
            </a:r>
            <a:endParaRPr lang="en-US" dirty="0"/>
          </a:p>
        </p:txBody>
      </p:sp>
    </p:spTree>
    <p:extLst>
      <p:ext uri="{BB962C8B-B14F-4D97-AF65-F5344CB8AC3E}">
        <p14:creationId xmlns:p14="http://schemas.microsoft.com/office/powerpoint/2010/main" val="22801383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noChangeArrowheads="1"/>
          </p:cNvPicPr>
          <p:nvPr/>
        </p:nvPicPr>
        <p:blipFill>
          <a:blip r:embed="rId3" cstate="print"/>
          <a:srcRect t="15810"/>
          <a:stretch>
            <a:fillRect/>
          </a:stretch>
        </p:blipFill>
        <p:spPr bwMode="auto">
          <a:xfrm>
            <a:off x="152400" y="1143000"/>
            <a:ext cx="7620000" cy="4815967"/>
          </a:xfrm>
          <a:prstGeom prst="rect">
            <a:avLst/>
          </a:prstGeom>
          <a:noFill/>
          <a:ln w="12700">
            <a:solidFill>
              <a:schemeClr val="accent5">
                <a:lumMod val="50000"/>
              </a:schemeClr>
            </a:solidFill>
            <a:miter lim="800000"/>
            <a:headEnd/>
            <a:tailEnd/>
          </a:ln>
          <a:effectLst>
            <a:outerShdw blurRad="50800" dist="38100" dir="5400000" algn="t" rotWithShape="0">
              <a:prstClr val="black">
                <a:alpha val="40000"/>
              </a:prstClr>
            </a:outerShdw>
          </a:effectLst>
        </p:spPr>
      </p:pic>
      <p:pic>
        <p:nvPicPr>
          <p:cNvPr id="3" name="Picture 2" descr="\\Cam-64mcps1\my documents\EBAP MP (as of April 2011)\photos\photos in document\images in doc\recommended coverpage_1994.jpg"/>
          <p:cNvPicPr>
            <a:picLocks noChangeAspect="1" noChangeArrowheads="1"/>
          </p:cNvPicPr>
          <p:nvPr/>
        </p:nvPicPr>
        <p:blipFill>
          <a:blip r:embed="rId4" cstate="print"/>
          <a:srcRect/>
          <a:stretch>
            <a:fillRect/>
          </a:stretch>
        </p:blipFill>
        <p:spPr bwMode="auto">
          <a:xfrm>
            <a:off x="5029200" y="4495800"/>
            <a:ext cx="4038600" cy="1996281"/>
          </a:xfrm>
          <a:prstGeom prst="rect">
            <a:avLst/>
          </a:prstGeom>
          <a:noFill/>
          <a:ln>
            <a:solidFill>
              <a:schemeClr val="accent1"/>
            </a:solidFill>
          </a:ln>
        </p:spPr>
      </p:pic>
      <p:sp>
        <p:nvSpPr>
          <p:cNvPr id="2" name="TextBox 1"/>
          <p:cNvSpPr txBox="1"/>
          <p:nvPr/>
        </p:nvSpPr>
        <p:spPr>
          <a:xfrm>
            <a:off x="1219200" y="228600"/>
            <a:ext cx="7289240" cy="646331"/>
          </a:xfrm>
          <a:prstGeom prst="rect">
            <a:avLst/>
          </a:prstGeom>
          <a:noFill/>
        </p:spPr>
        <p:txBody>
          <a:bodyPr wrap="none" rtlCol="0">
            <a:spAutoFit/>
          </a:bodyPr>
          <a:lstStyle/>
          <a:p>
            <a:r>
              <a:rPr lang="en-US" dirty="0">
                <a:solidFill>
                  <a:schemeClr val="bg1"/>
                </a:solidFill>
                <a:latin typeface="Arial" pitchFamily="34" charset="0"/>
              </a:rPr>
              <a:t>The Estero Bay Watershed. The water that falls on the approximately </a:t>
            </a:r>
            <a:r>
              <a:rPr lang="en-US" dirty="0" smtClean="0">
                <a:solidFill>
                  <a:schemeClr val="bg1"/>
                </a:solidFill>
                <a:latin typeface="Arial" pitchFamily="34" charset="0"/>
              </a:rPr>
              <a:t/>
            </a:r>
            <a:br>
              <a:rPr lang="en-US" dirty="0" smtClean="0">
                <a:solidFill>
                  <a:schemeClr val="bg1"/>
                </a:solidFill>
                <a:latin typeface="Arial" pitchFamily="34" charset="0"/>
              </a:rPr>
            </a:br>
            <a:r>
              <a:rPr lang="en-US" dirty="0" smtClean="0">
                <a:solidFill>
                  <a:schemeClr val="bg1"/>
                </a:solidFill>
                <a:latin typeface="Arial" pitchFamily="34" charset="0"/>
              </a:rPr>
              <a:t>200,000 </a:t>
            </a:r>
            <a:r>
              <a:rPr lang="en-US" dirty="0">
                <a:solidFill>
                  <a:schemeClr val="bg1"/>
                </a:solidFill>
                <a:latin typeface="Arial" pitchFamily="34" charset="0"/>
              </a:rPr>
              <a:t>acres of land </a:t>
            </a:r>
            <a:r>
              <a:rPr lang="en-US" dirty="0" smtClean="0">
                <a:solidFill>
                  <a:schemeClr val="bg1"/>
                </a:solidFill>
                <a:latin typeface="Arial" pitchFamily="34" charset="0"/>
              </a:rPr>
              <a:t>finds </a:t>
            </a:r>
            <a:r>
              <a:rPr lang="en-US" dirty="0">
                <a:solidFill>
                  <a:schemeClr val="bg1"/>
                </a:solidFill>
                <a:latin typeface="Arial" pitchFamily="34" charset="0"/>
              </a:rPr>
              <a:t>its way to Estero Bay. </a:t>
            </a:r>
            <a:endParaRPr lang="en-US" dirty="0">
              <a:solidFill>
                <a:schemeClr val="bg1"/>
              </a:solidFill>
            </a:endParaRPr>
          </a:p>
        </p:txBody>
      </p:sp>
    </p:spTree>
    <p:extLst>
      <p:ext uri="{BB962C8B-B14F-4D97-AF65-F5344CB8AC3E}">
        <p14:creationId xmlns:p14="http://schemas.microsoft.com/office/powerpoint/2010/main" val="7123684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687" y="263081"/>
            <a:ext cx="7773338" cy="727520"/>
          </a:xfrm>
        </p:spPr>
        <p:txBody>
          <a:bodyPr/>
          <a:lstStyle/>
          <a:p>
            <a:pPr algn="ctr"/>
            <a:r>
              <a:rPr lang="en-US" sz="4000" b="1" cap="none" dirty="0" smtClean="0">
                <a:solidFill>
                  <a:sysClr val="windowText" lastClr="000000"/>
                </a:solidFill>
              </a:rPr>
              <a:t>Help Stop Illicit Discharging</a:t>
            </a:r>
            <a:endParaRPr lang="en-US" b="1" cap="none" dirty="0">
              <a:solidFill>
                <a:sysClr val="windowText" lastClr="000000"/>
              </a:solidFill>
            </a:endParaRPr>
          </a:p>
        </p:txBody>
      </p:sp>
      <p:sp>
        <p:nvSpPr>
          <p:cNvPr id="3" name="Content Placeholder 2"/>
          <p:cNvSpPr>
            <a:spLocks noGrp="1"/>
          </p:cNvSpPr>
          <p:nvPr>
            <p:ph sz="quarter" idx="4294967295"/>
          </p:nvPr>
        </p:nvSpPr>
        <p:spPr>
          <a:xfrm>
            <a:off x="405114" y="990601"/>
            <a:ext cx="8333773" cy="2133599"/>
          </a:xfrm>
          <a:prstGeom prst="rect">
            <a:avLst/>
          </a:prstGeom>
        </p:spPr>
        <p:txBody>
          <a:bodyPr>
            <a:noAutofit/>
          </a:bodyPr>
          <a:lstStyle/>
          <a:p>
            <a:pPr>
              <a:lnSpc>
                <a:spcPct val="150000"/>
              </a:lnSpc>
            </a:pPr>
            <a:r>
              <a:rPr lang="en-US" sz="3200" cap="none" dirty="0" smtClean="0"/>
              <a:t>What is illicit discharging?</a:t>
            </a:r>
          </a:p>
          <a:p>
            <a:pPr lvl="1">
              <a:lnSpc>
                <a:spcPct val="100000"/>
              </a:lnSpc>
            </a:pPr>
            <a:r>
              <a:rPr lang="en-US" sz="2800" u="sng" dirty="0"/>
              <a:t>A</a:t>
            </a:r>
            <a:r>
              <a:rPr lang="en-US" sz="2800" u="sng" cap="none" dirty="0" smtClean="0"/>
              <a:t>ny</a:t>
            </a:r>
            <a:r>
              <a:rPr lang="en-US" sz="2800" cap="none" dirty="0" smtClean="0"/>
              <a:t> discharge that enters the storm drains that </a:t>
            </a:r>
            <a:br>
              <a:rPr lang="en-US" sz="2800" cap="none" dirty="0" smtClean="0"/>
            </a:br>
            <a:r>
              <a:rPr lang="en-US" sz="2800" u="sng" cap="none" dirty="0" smtClean="0"/>
              <a:t>is not</a:t>
            </a:r>
            <a:r>
              <a:rPr lang="en-US" sz="2800" cap="none" dirty="0" smtClean="0"/>
              <a:t> entirely composed of stormwater</a:t>
            </a:r>
          </a:p>
        </p:txBody>
      </p:sp>
      <p:pic>
        <p:nvPicPr>
          <p:cNvPr id="5" name="Picture 4"/>
          <p:cNvPicPr>
            <a:picLocks noChangeAspect="1"/>
          </p:cNvPicPr>
          <p:nvPr/>
        </p:nvPicPr>
        <p:blipFill>
          <a:blip r:embed="rId2"/>
          <a:stretch>
            <a:fillRect/>
          </a:stretch>
        </p:blipFill>
        <p:spPr>
          <a:xfrm>
            <a:off x="221531" y="3258716"/>
            <a:ext cx="8700940" cy="3472907"/>
          </a:xfrm>
          <a:prstGeom prst="rect">
            <a:avLst/>
          </a:prstGeom>
          <a:ln w="12700">
            <a:solidFill>
              <a:schemeClr val="tx1"/>
            </a:solidFill>
          </a:ln>
        </p:spPr>
      </p:pic>
    </p:spTree>
    <p:extLst>
      <p:ext uri="{BB962C8B-B14F-4D97-AF65-F5344CB8AC3E}">
        <p14:creationId xmlns:p14="http://schemas.microsoft.com/office/powerpoint/2010/main" val="7260975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Tree>
    <p:extLst>
      <p:ext uri="{BB962C8B-B14F-4D97-AF65-F5344CB8AC3E}">
        <p14:creationId xmlns:p14="http://schemas.microsoft.com/office/powerpoint/2010/main" val="37800303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6"/>
            <a:ext cx="9144000" cy="1325563"/>
          </a:xfrm>
        </p:spPr>
        <p:txBody>
          <a:bodyPr>
            <a:normAutofit/>
          </a:bodyPr>
          <a:lstStyle/>
          <a:p>
            <a:pPr algn="ctr"/>
            <a:r>
              <a:rPr lang="en-US" sz="4000" b="1" dirty="0"/>
              <a:t>Environmental Management </a:t>
            </a:r>
            <a:r>
              <a:rPr lang="en-US" sz="4000" b="1" dirty="0" smtClean="0"/>
              <a:t>Goal</a:t>
            </a:r>
            <a:endParaRPr lang="en-US" sz="4000" b="1" dirty="0"/>
          </a:p>
        </p:txBody>
      </p:sp>
      <p:sp>
        <p:nvSpPr>
          <p:cNvPr id="3" name="Content Placeholder 2"/>
          <p:cNvSpPr>
            <a:spLocks noGrp="1"/>
          </p:cNvSpPr>
          <p:nvPr>
            <p:ph idx="1"/>
          </p:nvPr>
        </p:nvSpPr>
        <p:spPr>
          <a:xfrm>
            <a:off x="3276600" y="1295401"/>
            <a:ext cx="5410200" cy="5562600"/>
          </a:xfrm>
        </p:spPr>
        <p:txBody>
          <a:bodyPr>
            <a:normAutofit/>
          </a:bodyPr>
          <a:lstStyle/>
          <a:p>
            <a:endParaRPr lang="en-US" dirty="0" smtClean="0"/>
          </a:p>
          <a:p>
            <a:r>
              <a:rPr lang="en-US" dirty="0"/>
              <a:t>A</a:t>
            </a:r>
            <a:r>
              <a:rPr lang="en-US" dirty="0" smtClean="0"/>
              <a:t>void human and environmental exposure.</a:t>
            </a:r>
          </a:p>
          <a:p>
            <a:endParaRPr lang="en-US" dirty="0" smtClean="0"/>
          </a:p>
          <a:p>
            <a:r>
              <a:rPr lang="en-US" dirty="0" smtClean="0"/>
              <a:t>The University will manage all waste with the goal of continuing as a </a:t>
            </a:r>
            <a:r>
              <a:rPr lang="en-US" i="1" dirty="0" smtClean="0"/>
              <a:t>Conditionally Exempt Small Quantity Generator</a:t>
            </a:r>
            <a:r>
              <a:rPr lang="en-US" dirty="0" smtClean="0"/>
              <a:t> of hazardous waste.</a:t>
            </a:r>
          </a:p>
          <a:p>
            <a:pPr>
              <a:buNone/>
            </a:pPr>
            <a:endParaRPr lang="en-US" dirty="0"/>
          </a:p>
        </p:txBody>
      </p:sp>
      <p:pic>
        <p:nvPicPr>
          <p:cNvPr id="6150" name="Picture 6"/>
          <p:cNvPicPr>
            <a:picLocks noChangeAspect="1" noChangeArrowheads="1"/>
          </p:cNvPicPr>
          <p:nvPr/>
        </p:nvPicPr>
        <p:blipFill>
          <a:blip r:embed="rId3" cstate="print"/>
          <a:srcRect/>
          <a:stretch>
            <a:fillRect/>
          </a:stretch>
        </p:blipFill>
        <p:spPr bwMode="auto">
          <a:xfrm>
            <a:off x="381000" y="1828800"/>
            <a:ext cx="2641684" cy="4751904"/>
          </a:xfrm>
          <a:prstGeom prst="rect">
            <a:avLst/>
          </a:prstGeom>
          <a:noFill/>
          <a:ln w="9525">
            <a:noFill/>
            <a:miter lim="800000"/>
            <a:headEnd/>
            <a:tailEnd/>
          </a:ln>
        </p:spPr>
      </p:pic>
    </p:spTree>
    <p:extLst>
      <p:ext uri="{BB962C8B-B14F-4D97-AF65-F5344CB8AC3E}">
        <p14:creationId xmlns:p14="http://schemas.microsoft.com/office/powerpoint/2010/main" val="13454020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0" y="228600"/>
            <a:ext cx="9144000" cy="784830"/>
          </a:xfrm>
          <a:prstGeom prst="rect">
            <a:avLst/>
          </a:prstGeom>
          <a:noFill/>
        </p:spPr>
        <p:txBody>
          <a:bodyPr wrap="square" rtlCol="0">
            <a:spAutoFit/>
          </a:bodyPr>
          <a:lstStyle/>
          <a:p>
            <a:pPr algn="ctr">
              <a:lnSpc>
                <a:spcPct val="150000"/>
              </a:lnSpc>
              <a:buNone/>
            </a:pPr>
            <a:r>
              <a:rPr lang="en-US" sz="3000" b="1" dirty="0" smtClean="0"/>
              <a:t>…that pose a hazard to human health or </a:t>
            </a:r>
            <a:r>
              <a:rPr lang="en-US" sz="2800" b="1" dirty="0" smtClean="0"/>
              <a:t>the environment</a:t>
            </a:r>
            <a:endParaRPr lang="en-US" sz="2800" dirty="0" smtClean="0"/>
          </a:p>
        </p:txBody>
      </p:sp>
      <p:pic>
        <p:nvPicPr>
          <p:cNvPr id="6" name="Picture 2"/>
          <p:cNvPicPr>
            <a:picLocks noChangeAspect="1" noChangeArrowheads="1"/>
          </p:cNvPicPr>
          <p:nvPr/>
        </p:nvPicPr>
        <p:blipFill>
          <a:blip r:embed="rId3" cstate="print"/>
          <a:srcRect/>
          <a:stretch>
            <a:fillRect/>
          </a:stretch>
        </p:blipFill>
        <p:spPr bwMode="auto">
          <a:xfrm>
            <a:off x="533400" y="1028700"/>
            <a:ext cx="7772400" cy="5829300"/>
          </a:xfrm>
          <a:prstGeom prst="rect">
            <a:avLst/>
          </a:prstGeom>
          <a:noFill/>
          <a:ln w="9525">
            <a:noFill/>
            <a:miter lim="800000"/>
            <a:headEnd/>
            <a:tailEnd/>
          </a:ln>
        </p:spPr>
      </p:pic>
    </p:spTree>
    <p:extLst>
      <p:ext uri="{BB962C8B-B14F-4D97-AF65-F5344CB8AC3E}">
        <p14:creationId xmlns:p14="http://schemas.microsoft.com/office/powerpoint/2010/main" val="11216705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rotWithShape="1">
          <a:blip r:embed="rId3" cstate="print">
            <a:clrChange>
              <a:clrFrom>
                <a:srgbClr val="FFFFFF"/>
              </a:clrFrom>
              <a:clrTo>
                <a:srgbClr val="FFFFFF">
                  <a:alpha val="0"/>
                </a:srgbClr>
              </a:clrTo>
            </a:clrChange>
          </a:blip>
          <a:srcRect l="16920" r="19631"/>
          <a:stretch/>
        </p:blipFill>
        <p:spPr bwMode="auto">
          <a:xfrm>
            <a:off x="0" y="1351005"/>
            <a:ext cx="3429000" cy="4648199"/>
          </a:xfrm>
          <a:prstGeom prst="rect">
            <a:avLst/>
          </a:prstGeom>
          <a:noFill/>
          <a:ln w="9525">
            <a:noFill/>
            <a:miter lim="800000"/>
            <a:headEnd/>
            <a:tailEnd/>
          </a:ln>
        </p:spPr>
      </p:pic>
      <p:sp>
        <p:nvSpPr>
          <p:cNvPr id="2" name="Title 1"/>
          <p:cNvSpPr>
            <a:spLocks noGrp="1"/>
          </p:cNvSpPr>
          <p:nvPr>
            <p:ph type="title"/>
          </p:nvPr>
        </p:nvSpPr>
        <p:spPr>
          <a:xfrm>
            <a:off x="533400" y="46037"/>
            <a:ext cx="7886700" cy="1325563"/>
          </a:xfrm>
        </p:spPr>
        <p:txBody>
          <a:bodyPr>
            <a:normAutofit/>
          </a:bodyPr>
          <a:lstStyle/>
          <a:p>
            <a:pPr algn="ctr"/>
            <a:r>
              <a:rPr lang="en-US" sz="4000" b="1" dirty="0" smtClean="0"/>
              <a:t>Waste Minimization Techniques</a:t>
            </a:r>
            <a:endParaRPr lang="en-US" sz="4000" b="1" dirty="0"/>
          </a:p>
        </p:txBody>
      </p:sp>
      <p:sp>
        <p:nvSpPr>
          <p:cNvPr id="3" name="Content Placeholder 2"/>
          <p:cNvSpPr>
            <a:spLocks noGrp="1"/>
          </p:cNvSpPr>
          <p:nvPr>
            <p:ph idx="1"/>
          </p:nvPr>
        </p:nvSpPr>
        <p:spPr>
          <a:xfrm>
            <a:off x="3048000" y="1371600"/>
            <a:ext cx="6096000" cy="5334000"/>
          </a:xfrm>
        </p:spPr>
        <p:txBody>
          <a:bodyPr>
            <a:normAutofit/>
          </a:bodyPr>
          <a:lstStyle/>
          <a:p>
            <a:pPr>
              <a:lnSpc>
                <a:spcPct val="150000"/>
              </a:lnSpc>
            </a:pPr>
            <a:r>
              <a:rPr lang="en-US" b="1" dirty="0" smtClean="0"/>
              <a:t>Purchase small quantities </a:t>
            </a:r>
          </a:p>
          <a:p>
            <a:pPr>
              <a:lnSpc>
                <a:spcPct val="150000"/>
              </a:lnSpc>
            </a:pPr>
            <a:r>
              <a:rPr lang="en-US" b="1" dirty="0" smtClean="0"/>
              <a:t>Only purchase what you need </a:t>
            </a:r>
            <a:endParaRPr lang="en-US" dirty="0" smtClean="0"/>
          </a:p>
          <a:p>
            <a:pPr>
              <a:lnSpc>
                <a:spcPct val="150000"/>
              </a:lnSpc>
            </a:pPr>
            <a:r>
              <a:rPr lang="en-US" dirty="0" smtClean="0"/>
              <a:t>Check with others before you buy</a:t>
            </a:r>
          </a:p>
          <a:p>
            <a:pPr>
              <a:lnSpc>
                <a:spcPct val="150000"/>
              </a:lnSpc>
            </a:pPr>
            <a:r>
              <a:rPr lang="en-US" dirty="0" smtClean="0"/>
              <a:t>Share extras</a:t>
            </a:r>
          </a:p>
          <a:p>
            <a:pPr>
              <a:lnSpc>
                <a:spcPct val="150000"/>
              </a:lnSpc>
            </a:pPr>
            <a:r>
              <a:rPr lang="en-US" b="1" dirty="0" smtClean="0"/>
              <a:t>Reuse and recycle </a:t>
            </a:r>
            <a:r>
              <a:rPr lang="en-US" dirty="0" smtClean="0"/>
              <a:t>materials</a:t>
            </a:r>
          </a:p>
          <a:p>
            <a:pPr>
              <a:lnSpc>
                <a:spcPct val="150000"/>
              </a:lnSpc>
              <a:buNone/>
            </a:pPr>
            <a:endParaRPr lang="en-US" dirty="0" smtClean="0"/>
          </a:p>
        </p:txBody>
      </p:sp>
    </p:spTree>
    <p:extLst>
      <p:ext uri="{BB962C8B-B14F-4D97-AF65-F5344CB8AC3E}">
        <p14:creationId xmlns:p14="http://schemas.microsoft.com/office/powerpoint/2010/main" val="9194200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77874"/>
          </a:xfrm>
        </p:spPr>
        <p:txBody>
          <a:bodyPr>
            <a:normAutofit/>
          </a:bodyPr>
          <a:lstStyle/>
          <a:p>
            <a:pPr algn="ctr"/>
            <a:r>
              <a:rPr lang="en-US" sz="3100" b="1" dirty="0"/>
              <a:t>T</a:t>
            </a:r>
            <a:r>
              <a:rPr lang="en-US" sz="3100" b="1" dirty="0" smtClean="0"/>
              <a:t>he 5 things you really need to know    </a:t>
            </a:r>
            <a:endParaRPr lang="en-US" sz="3100" b="1" dirty="0"/>
          </a:p>
        </p:txBody>
      </p:sp>
      <p:sp>
        <p:nvSpPr>
          <p:cNvPr id="3" name="Content Placeholder 2"/>
          <p:cNvSpPr>
            <a:spLocks noGrp="1"/>
          </p:cNvSpPr>
          <p:nvPr>
            <p:ph idx="1"/>
          </p:nvPr>
        </p:nvSpPr>
        <p:spPr>
          <a:xfrm>
            <a:off x="381000" y="1451728"/>
            <a:ext cx="7886700" cy="4804610"/>
          </a:xfrm>
        </p:spPr>
        <p:txBody>
          <a:bodyPr>
            <a:normAutofit/>
          </a:bodyPr>
          <a:lstStyle/>
          <a:p>
            <a:pPr>
              <a:lnSpc>
                <a:spcPct val="150000"/>
              </a:lnSpc>
              <a:spcBef>
                <a:spcPts val="1200"/>
              </a:spcBef>
            </a:pPr>
            <a:r>
              <a:rPr lang="en-US" dirty="0" smtClean="0"/>
              <a:t>Pay attention to ingredients in things you use. </a:t>
            </a:r>
          </a:p>
          <a:p>
            <a:pPr>
              <a:spcBef>
                <a:spcPts val="1200"/>
              </a:spcBef>
            </a:pPr>
            <a:r>
              <a:rPr lang="en-US" dirty="0" smtClean="0"/>
              <a:t>Buy only what you need.</a:t>
            </a:r>
          </a:p>
          <a:p>
            <a:pPr>
              <a:spcBef>
                <a:spcPts val="1200"/>
              </a:spcBef>
            </a:pPr>
            <a:r>
              <a:rPr lang="en-US" dirty="0" smtClean="0"/>
              <a:t>Recycle wherever possible. </a:t>
            </a:r>
          </a:p>
          <a:p>
            <a:pPr>
              <a:spcBef>
                <a:spcPts val="1200"/>
              </a:spcBef>
            </a:pPr>
            <a:r>
              <a:rPr lang="en-US" dirty="0" smtClean="0"/>
              <a:t>Ensure you and others are </a:t>
            </a:r>
            <a:br>
              <a:rPr lang="en-US" dirty="0" smtClean="0"/>
            </a:br>
            <a:r>
              <a:rPr lang="en-US" dirty="0" smtClean="0"/>
              <a:t>aware of any hazards associated                          with </a:t>
            </a:r>
            <a:r>
              <a:rPr lang="en-US" dirty="0" err="1" smtClean="0"/>
              <a:t>with</a:t>
            </a:r>
            <a:r>
              <a:rPr lang="en-US" dirty="0" smtClean="0"/>
              <a:t> the products being used.</a:t>
            </a:r>
          </a:p>
          <a:p>
            <a:pPr>
              <a:spcBef>
                <a:spcPts val="1200"/>
              </a:spcBef>
            </a:pPr>
            <a:r>
              <a:rPr lang="en-US" dirty="0" smtClean="0"/>
              <a:t>Call EH&amp;S for pick-up and questions.</a:t>
            </a:r>
            <a:endParaRPr lang="en-US" dirty="0"/>
          </a:p>
        </p:txBody>
      </p:sp>
      <p:pic>
        <p:nvPicPr>
          <p:cNvPr id="6" name="Picture 2" descr="C:\Documents and Settings\rholtzcl\Local Settings\Temporary Internet Files\Content.IE5\DDV74W65\MCj04398230000[1].png"/>
          <p:cNvPicPr>
            <a:picLocks noChangeAspect="1" noChangeArrowheads="1"/>
          </p:cNvPicPr>
          <p:nvPr/>
        </p:nvPicPr>
        <p:blipFill>
          <a:blip r:embed="rId3" cstate="print"/>
          <a:srcRect/>
          <a:stretch>
            <a:fillRect/>
          </a:stretch>
        </p:blipFill>
        <p:spPr bwMode="auto">
          <a:xfrm>
            <a:off x="5562600" y="3048000"/>
            <a:ext cx="3429000" cy="3429000"/>
          </a:xfrm>
          <a:prstGeom prst="rect">
            <a:avLst/>
          </a:prstGeom>
          <a:noFill/>
        </p:spPr>
      </p:pic>
    </p:spTree>
    <p:extLst>
      <p:ext uri="{BB962C8B-B14F-4D97-AF65-F5344CB8AC3E}">
        <p14:creationId xmlns:p14="http://schemas.microsoft.com/office/powerpoint/2010/main" val="6260850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Tree>
    <p:extLst>
      <p:ext uri="{BB962C8B-B14F-4D97-AF65-F5344CB8AC3E}">
        <p14:creationId xmlns:p14="http://schemas.microsoft.com/office/powerpoint/2010/main" val="7972632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
          <p:cNvSpPr>
            <a:spLocks noChangeArrowheads="1"/>
          </p:cNvSpPr>
          <p:nvPr/>
        </p:nvSpPr>
        <p:spPr bwMode="auto">
          <a:xfrm>
            <a:off x="905343" y="4569655"/>
            <a:ext cx="6629400" cy="1016000"/>
          </a:xfrm>
          <a:prstGeom prst="rect">
            <a:avLst/>
          </a:prstGeom>
          <a:noFill/>
          <a:ln w="9525">
            <a:noFill/>
            <a:miter lim="800000"/>
            <a:headEnd/>
            <a:tailEnd/>
          </a:ln>
        </p:spPr>
        <p:txBody>
          <a:bodyPr>
            <a:spAutoFit/>
          </a:bodyPr>
          <a:lstStyle/>
          <a:p>
            <a:pPr eaLnBrk="1" hangingPunct="1">
              <a:defRPr/>
            </a:pPr>
            <a:endParaRPr lang="en-US" dirty="0"/>
          </a:p>
          <a:p>
            <a:pPr eaLnBrk="1" hangingPunct="1">
              <a:defRPr/>
            </a:pPr>
            <a:r>
              <a:rPr lang="en-US" sz="3600" dirty="0">
                <a:latin typeface="+mj-lt"/>
              </a:rPr>
              <a:t>Appearance or smell-</a:t>
            </a:r>
          </a:p>
        </p:txBody>
      </p:sp>
      <p:sp>
        <p:nvSpPr>
          <p:cNvPr id="4" name="Rectangle 3"/>
          <p:cNvSpPr/>
          <p:nvPr/>
        </p:nvSpPr>
        <p:spPr>
          <a:xfrm>
            <a:off x="3393281" y="5373048"/>
            <a:ext cx="1976438" cy="708025"/>
          </a:xfrm>
          <a:prstGeom prst="rect">
            <a:avLst/>
          </a:prstGeom>
        </p:spPr>
        <p:txBody>
          <a:bodyPr wrap="none">
            <a:spAutoFit/>
          </a:bodyPr>
          <a:lstStyle/>
          <a:p>
            <a:pPr eaLnBrk="1" hangingPunct="1">
              <a:defRPr/>
            </a:pPr>
            <a:r>
              <a:rPr lang="en-US" sz="4000" dirty="0">
                <a:latin typeface="+mj-lt"/>
              </a:rPr>
              <a:t>Normal?</a:t>
            </a:r>
          </a:p>
        </p:txBody>
      </p:sp>
      <p:sp>
        <p:nvSpPr>
          <p:cNvPr id="2" name="Rectangle 1"/>
          <p:cNvSpPr/>
          <p:nvPr/>
        </p:nvSpPr>
        <p:spPr>
          <a:xfrm>
            <a:off x="667336" y="1694513"/>
            <a:ext cx="7771814" cy="2677656"/>
          </a:xfrm>
          <a:prstGeom prst="rect">
            <a:avLst/>
          </a:prstGeom>
        </p:spPr>
        <p:txBody>
          <a:bodyPr wrap="square">
            <a:spAutoFit/>
          </a:bodyPr>
          <a:lstStyle/>
          <a:p>
            <a:pPr marL="342900" indent="-342900" eaLnBrk="1" hangingPunct="1">
              <a:buFont typeface="Arial" panose="020B0604020202020204" pitchFamily="34" charset="0"/>
              <a:buChar char="•"/>
              <a:defRPr/>
            </a:pPr>
            <a:r>
              <a:rPr lang="en-US" sz="2400" b="1" dirty="0">
                <a:latin typeface="+mn-lt"/>
              </a:rPr>
              <a:t>Use your personal observations</a:t>
            </a:r>
            <a:r>
              <a:rPr lang="en-US" sz="2400" dirty="0">
                <a:latin typeface="+mn-lt"/>
              </a:rPr>
              <a:t>—such as visual appearance or smell to detect the presence of a hazardous chemical in your environment. </a:t>
            </a:r>
            <a:endParaRPr lang="en-US" sz="2400" dirty="0" smtClean="0">
              <a:latin typeface="+mn-lt"/>
            </a:endParaRPr>
          </a:p>
          <a:p>
            <a:pPr eaLnBrk="1" hangingPunct="1">
              <a:defRPr/>
            </a:pPr>
            <a:endParaRPr lang="en-US" sz="2400" dirty="0">
              <a:latin typeface="+mn-lt"/>
            </a:endParaRPr>
          </a:p>
          <a:p>
            <a:pPr marL="342900" indent="-342900" eaLnBrk="1" hangingPunct="1">
              <a:buFont typeface="Arial" panose="020B0604020202020204" pitchFamily="34" charset="0"/>
              <a:buChar char="•"/>
              <a:defRPr/>
            </a:pPr>
            <a:r>
              <a:rPr lang="en-US" sz="2400" dirty="0" smtClean="0">
                <a:latin typeface="+mn-lt"/>
              </a:rPr>
              <a:t>Especially </a:t>
            </a:r>
            <a:r>
              <a:rPr lang="en-US" sz="2400" dirty="0">
                <a:latin typeface="+mn-lt"/>
              </a:rPr>
              <a:t>if you  have an obvious one </a:t>
            </a:r>
            <a:r>
              <a:rPr lang="en-US" sz="2400" dirty="0" smtClean="0">
                <a:latin typeface="+mn-lt"/>
              </a:rPr>
              <a:t>–</a:t>
            </a:r>
            <a:br>
              <a:rPr lang="en-US" sz="2400" dirty="0" smtClean="0">
                <a:latin typeface="+mn-lt"/>
              </a:rPr>
            </a:br>
            <a:r>
              <a:rPr lang="en-US" sz="2400" dirty="0" smtClean="0">
                <a:latin typeface="+mn-lt"/>
              </a:rPr>
              <a:t>like </a:t>
            </a:r>
            <a:r>
              <a:rPr lang="en-US" sz="2400" dirty="0">
                <a:latin typeface="+mn-lt"/>
              </a:rPr>
              <a:t>gasoline or xylenes – </a:t>
            </a:r>
            <a:r>
              <a:rPr lang="en-US" sz="2400" dirty="0" smtClean="0">
                <a:latin typeface="+mn-lt"/>
              </a:rPr>
              <a:t/>
            </a:r>
            <a:br>
              <a:rPr lang="en-US" sz="2400" dirty="0" smtClean="0">
                <a:latin typeface="+mn-lt"/>
              </a:rPr>
            </a:br>
            <a:r>
              <a:rPr lang="en-US" sz="2400" dirty="0" smtClean="0">
                <a:latin typeface="+mn-lt"/>
              </a:rPr>
              <a:t>know </a:t>
            </a:r>
            <a:r>
              <a:rPr lang="en-US" sz="2400" dirty="0">
                <a:latin typeface="+mn-lt"/>
              </a:rPr>
              <a:t>what is normal to smell, and what isn’t.</a:t>
            </a:r>
          </a:p>
        </p:txBody>
      </p:sp>
      <p:pic>
        <p:nvPicPr>
          <p:cNvPr id="8192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1212" y="3306836"/>
            <a:ext cx="3104213" cy="354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38200" y="215116"/>
            <a:ext cx="7240242" cy="1323439"/>
          </a:xfrm>
          <a:prstGeom prst="rect">
            <a:avLst/>
          </a:prstGeom>
          <a:noFill/>
        </p:spPr>
        <p:txBody>
          <a:bodyPr wrap="square" rtlCol="0">
            <a:spAutoFit/>
          </a:bodyPr>
          <a:lstStyle/>
          <a:p>
            <a:pPr algn="ctr"/>
            <a:r>
              <a:rPr lang="en-US" sz="4000" b="1" dirty="0" smtClean="0"/>
              <a:t>Know what hazards are present in your work area</a:t>
            </a:r>
            <a:endParaRPr lang="en-US" sz="4000" b="1" dirty="0"/>
          </a:p>
        </p:txBody>
      </p:sp>
    </p:spTree>
    <p:extLst>
      <p:ext uri="{BB962C8B-B14F-4D97-AF65-F5344CB8AC3E}">
        <p14:creationId xmlns:p14="http://schemas.microsoft.com/office/powerpoint/2010/main" val="8323580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0" y="304800"/>
            <a:ext cx="9144000" cy="838200"/>
          </a:xfrm>
        </p:spPr>
        <p:txBody>
          <a:bodyPr>
            <a:normAutofit/>
          </a:bodyPr>
          <a:lstStyle/>
          <a:p>
            <a:pPr algn="ctr"/>
            <a:r>
              <a:rPr lang="en-US" altLang="en-US" sz="4000" b="1" dirty="0" smtClean="0"/>
              <a:t>Wear appropriate personal protection</a:t>
            </a:r>
          </a:p>
        </p:txBody>
      </p:sp>
      <p:sp>
        <p:nvSpPr>
          <p:cNvPr id="56323" name="Rectangle 3"/>
          <p:cNvSpPr>
            <a:spLocks noGrp="1" noChangeArrowheads="1"/>
          </p:cNvSpPr>
          <p:nvPr>
            <p:ph type="body" sz="half" idx="1"/>
          </p:nvPr>
        </p:nvSpPr>
        <p:spPr>
          <a:xfrm>
            <a:off x="0" y="1524000"/>
            <a:ext cx="9067800" cy="3276600"/>
          </a:xfrm>
        </p:spPr>
        <p:txBody>
          <a:bodyPr rtlCol="0">
            <a:normAutofit/>
          </a:bodyPr>
          <a:lstStyle/>
          <a:p>
            <a:pPr marL="849313" lvl="1" indent="-457200">
              <a:defRPr/>
            </a:pPr>
            <a:r>
              <a:rPr lang="en-US" altLang="en-US" sz="3600" b="1" dirty="0" smtClean="0"/>
              <a:t>Use engineering controls: </a:t>
            </a:r>
          </a:p>
          <a:p>
            <a:pPr marL="1306513" lvl="2" indent="-457200">
              <a:defRPr/>
            </a:pPr>
            <a:r>
              <a:rPr lang="en-US" altLang="en-US" sz="2800" dirty="0" smtClean="0"/>
              <a:t>hoods, cabinets, safety cans, trays</a:t>
            </a:r>
          </a:p>
          <a:p>
            <a:pPr marL="849313" lvl="1" indent="-457200">
              <a:defRPr/>
            </a:pPr>
            <a:r>
              <a:rPr lang="en-US" altLang="en-US" sz="3600" b="1" dirty="0" smtClean="0"/>
              <a:t>Understand your work practices: </a:t>
            </a:r>
          </a:p>
          <a:p>
            <a:pPr marL="1306513" lvl="2" indent="-457200">
              <a:defRPr/>
            </a:pPr>
            <a:r>
              <a:rPr lang="en-US" altLang="en-US" sz="2800" dirty="0" smtClean="0"/>
              <a:t>operating procedures</a:t>
            </a:r>
          </a:p>
          <a:p>
            <a:pPr marL="849313" lvl="1" indent="-457200">
              <a:defRPr/>
            </a:pPr>
            <a:r>
              <a:rPr lang="en-US" altLang="en-US" sz="3600" b="1" dirty="0" smtClean="0"/>
              <a:t>Use </a:t>
            </a:r>
            <a:r>
              <a:rPr lang="en-US" altLang="en-US" sz="3600" b="1" dirty="0"/>
              <a:t>p</a:t>
            </a:r>
            <a:r>
              <a:rPr lang="en-US" altLang="en-US" sz="3600" b="1" dirty="0" smtClean="0"/>
              <a:t>ersonal protective equipment (PPE):</a:t>
            </a:r>
            <a:endParaRPr lang="en-US" altLang="en-US" sz="3600" dirty="0"/>
          </a:p>
          <a:p>
            <a:pPr marL="1306513" lvl="2" indent="-457200">
              <a:defRPr/>
            </a:pPr>
            <a:r>
              <a:rPr lang="en-US" altLang="en-US" sz="2800" dirty="0" smtClean="0"/>
              <a:t>safety glasses, lab coats, gloves, boots..</a:t>
            </a:r>
            <a:endParaRPr lang="en-US" altLang="en-US" sz="2800" dirty="0"/>
          </a:p>
        </p:txBody>
      </p:sp>
      <p:pic>
        <p:nvPicPr>
          <p:cNvPr id="83972" name="Picture 6" descr="C:\Documents and Settings\rholtzcl\Local Settings\Temporary Internet Files\Content.IE5\LBJP3XF4\MC900371386[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4075" y="4800600"/>
            <a:ext cx="2971800" cy="169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90575" y="5017423"/>
            <a:ext cx="4981575" cy="1477328"/>
          </a:xfrm>
          <a:prstGeom prst="rect">
            <a:avLst/>
          </a:prstGeom>
          <a:noFill/>
        </p:spPr>
        <p:txBody>
          <a:bodyPr wrap="square" rtlCol="0">
            <a:spAutoFit/>
          </a:bodyPr>
          <a:lstStyle/>
          <a:p>
            <a:pPr algn="ctr"/>
            <a:r>
              <a:rPr lang="en-US" altLang="en-US" sz="3600" b="1" dirty="0" smtClean="0"/>
              <a:t>Wear appropriate </a:t>
            </a:r>
            <a:r>
              <a:rPr lang="en-US" altLang="en-US" sz="3600" b="1" dirty="0"/>
              <a:t>attire for the job</a:t>
            </a:r>
          </a:p>
          <a:p>
            <a:endParaRPr lang="en-US" dirty="0"/>
          </a:p>
        </p:txBody>
      </p:sp>
    </p:spTree>
    <p:extLst>
      <p:ext uri="{BB962C8B-B14F-4D97-AF65-F5344CB8AC3E}">
        <p14:creationId xmlns:p14="http://schemas.microsoft.com/office/powerpoint/2010/main" val="1275077299"/>
      </p:ext>
    </p:extLst>
  </p:cSld>
  <p:clrMapOvr>
    <a:masterClrMapping/>
  </p:clrMapOvr>
  <p:transition>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5077"/>
          <a:stretch/>
        </p:blipFill>
        <p:spPr>
          <a:xfrm>
            <a:off x="3657600" y="316156"/>
            <a:ext cx="5309502" cy="6048375"/>
          </a:xfrm>
          <a:prstGeom prst="rect">
            <a:avLst/>
          </a:prstGeom>
          <a:ln w="19050">
            <a:solidFill>
              <a:schemeClr val="tx1"/>
            </a:solidFill>
          </a:ln>
        </p:spPr>
      </p:pic>
      <p:pic>
        <p:nvPicPr>
          <p:cNvPr id="4098" name="Picture 2" descr="Image result for FGCU tree campus USA"/>
          <p:cNvPicPr>
            <a:picLocks noChangeAspect="1" noChangeArrowheads="1"/>
          </p:cNvPicPr>
          <p:nvPr/>
        </p:nvPicPr>
        <p:blipFill rotWithShape="1">
          <a:blip r:embed="rId3">
            <a:extLst>
              <a:ext uri="{28A0092B-C50C-407E-A947-70E740481C1C}">
                <a14:useLocalDpi xmlns:a14="http://schemas.microsoft.com/office/drawing/2010/main" val="0"/>
              </a:ext>
            </a:extLst>
          </a:blip>
          <a:srcRect t="9742"/>
          <a:stretch/>
        </p:blipFill>
        <p:spPr bwMode="auto">
          <a:xfrm>
            <a:off x="709246" y="3340343"/>
            <a:ext cx="2590800" cy="30480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246" y="316156"/>
            <a:ext cx="2514600" cy="2964694"/>
          </a:xfrm>
          <a:prstGeom prst="rect">
            <a:avLst/>
          </a:prstGeom>
        </p:spPr>
      </p:pic>
    </p:spTree>
    <p:extLst>
      <p:ext uri="{BB962C8B-B14F-4D97-AF65-F5344CB8AC3E}">
        <p14:creationId xmlns:p14="http://schemas.microsoft.com/office/powerpoint/2010/main" val="12959666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7886700" cy="1325563"/>
          </a:xfrm>
        </p:spPr>
        <p:txBody>
          <a:bodyPr/>
          <a:lstStyle/>
          <a:p>
            <a:pPr algn="ctr"/>
            <a:r>
              <a:rPr lang="en-US" dirty="0" smtClean="0"/>
              <a:t>What is sustainability? </a:t>
            </a:r>
            <a:endParaRPr lang="en-US" dirty="0"/>
          </a:p>
        </p:txBody>
      </p:sp>
      <p:pic>
        <p:nvPicPr>
          <p:cNvPr id="2052" name="Picture 4" descr="Image result for sustainabil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90600"/>
            <a:ext cx="5667375" cy="56673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429000" y="4600012"/>
            <a:ext cx="2514600" cy="369332"/>
          </a:xfrm>
          <a:prstGeom prst="rect">
            <a:avLst/>
          </a:prstGeom>
          <a:noFill/>
        </p:spPr>
        <p:txBody>
          <a:bodyPr wrap="square" rtlCol="0">
            <a:spAutoFit/>
          </a:bodyPr>
          <a:lstStyle/>
          <a:p>
            <a:r>
              <a:rPr lang="en-US" dirty="0"/>
              <a:t>t</a:t>
            </a:r>
            <a:r>
              <a:rPr lang="en-US" dirty="0" smtClean="0"/>
              <a:t>o Higher Education?</a:t>
            </a:r>
            <a:endParaRPr lang="en-US" dirty="0"/>
          </a:p>
        </p:txBody>
      </p:sp>
      <p:sp>
        <p:nvSpPr>
          <p:cNvPr id="7" name="TextBox 6"/>
          <p:cNvSpPr txBox="1"/>
          <p:nvPr/>
        </p:nvSpPr>
        <p:spPr>
          <a:xfrm>
            <a:off x="3429000" y="4891551"/>
            <a:ext cx="2514600" cy="646331"/>
          </a:xfrm>
          <a:prstGeom prst="rect">
            <a:avLst/>
          </a:prstGeom>
          <a:noFill/>
        </p:spPr>
        <p:txBody>
          <a:bodyPr wrap="square" rtlCol="0">
            <a:spAutoFit/>
          </a:bodyPr>
          <a:lstStyle/>
          <a:p>
            <a:r>
              <a:rPr lang="en-US" dirty="0"/>
              <a:t>t</a:t>
            </a:r>
            <a:r>
              <a:rPr lang="en-US" dirty="0" smtClean="0"/>
              <a:t>o your job functions at FGCU?</a:t>
            </a:r>
            <a:endParaRPr lang="en-US" dirty="0"/>
          </a:p>
        </p:txBody>
      </p:sp>
    </p:spTree>
    <p:extLst>
      <p:ext uri="{BB962C8B-B14F-4D97-AF65-F5344CB8AC3E}">
        <p14:creationId xmlns:p14="http://schemas.microsoft.com/office/powerpoint/2010/main" val="26922879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0499"/>
            <a:ext cx="4026654" cy="1325563"/>
          </a:xfrm>
        </p:spPr>
        <p:txBody>
          <a:bodyPr>
            <a:normAutofit fontScale="90000"/>
          </a:bodyPr>
          <a:lstStyle/>
          <a:p>
            <a:pPr algn="ctr"/>
            <a:r>
              <a:rPr lang="en-US" dirty="0" smtClean="0"/>
              <a:t>Common definitions of sustainability </a:t>
            </a:r>
            <a:endParaRPr lang="en-US" dirty="0"/>
          </a:p>
        </p:txBody>
      </p:sp>
      <p:pic>
        <p:nvPicPr>
          <p:cNvPr id="6" name="Picture 2"/>
          <p:cNvPicPr>
            <a:picLocks noChangeAspect="1" noChangeArrowheads="1"/>
          </p:cNvPicPr>
          <p:nvPr/>
        </p:nvPicPr>
        <p:blipFill rotWithShape="1">
          <a:blip r:embed="rId2" cstate="print"/>
          <a:srcRect l="13479" t="17151" r="13215" b="16477"/>
          <a:stretch/>
        </p:blipFill>
        <p:spPr bwMode="auto">
          <a:xfrm>
            <a:off x="4026654" y="76200"/>
            <a:ext cx="4724400" cy="5522612"/>
          </a:xfrm>
          <a:prstGeom prst="rect">
            <a:avLst/>
          </a:prstGeom>
          <a:noFill/>
          <a:ln w="9525">
            <a:noFill/>
            <a:miter lim="800000"/>
            <a:headEnd/>
            <a:tailEnd/>
          </a:ln>
        </p:spPr>
      </p:pic>
      <p:sp>
        <p:nvSpPr>
          <p:cNvPr id="8" name="Oval 9"/>
          <p:cNvSpPr>
            <a:spLocks noChangeArrowheads="1"/>
          </p:cNvSpPr>
          <p:nvPr/>
        </p:nvSpPr>
        <p:spPr bwMode="auto">
          <a:xfrm>
            <a:off x="219074" y="1828800"/>
            <a:ext cx="2066925" cy="1943100"/>
          </a:xfrm>
          <a:prstGeom prst="ellipse">
            <a:avLst/>
          </a:prstGeom>
          <a:solidFill>
            <a:srgbClr val="7030A0">
              <a:alpha val="60001"/>
            </a:srgbClr>
          </a:solidFill>
          <a:ln w="25400">
            <a:solidFill>
              <a:schemeClr val="tx1"/>
            </a:solidFill>
            <a:round/>
            <a:headEnd/>
            <a:tailEnd/>
          </a:ln>
          <a:effectLst/>
        </p:spPr>
        <p:txBody>
          <a:bodyPr wrap="none"/>
          <a:lstStyle/>
          <a:p>
            <a:pPr algn="ctr"/>
            <a:r>
              <a:rPr lang="en-US" sz="2400" dirty="0" smtClean="0">
                <a:latin typeface="Goudy Old Style" pitchFamily="18" charset="0"/>
              </a:rPr>
              <a:t>People</a:t>
            </a:r>
            <a:endParaRPr lang="en-US" sz="2400" dirty="0">
              <a:latin typeface="Goudy Old Style" pitchFamily="18" charset="0"/>
            </a:endParaRPr>
          </a:p>
        </p:txBody>
      </p:sp>
      <p:sp>
        <p:nvSpPr>
          <p:cNvPr id="9" name="Oval 15"/>
          <p:cNvSpPr>
            <a:spLocks noChangeArrowheads="1"/>
          </p:cNvSpPr>
          <p:nvPr/>
        </p:nvSpPr>
        <p:spPr bwMode="auto">
          <a:xfrm>
            <a:off x="1752600" y="1897062"/>
            <a:ext cx="2057400" cy="1981200"/>
          </a:xfrm>
          <a:prstGeom prst="ellipse">
            <a:avLst/>
          </a:prstGeom>
          <a:solidFill>
            <a:srgbClr val="92D050">
              <a:alpha val="60001"/>
            </a:srgbClr>
          </a:solidFill>
          <a:ln w="25400">
            <a:solidFill>
              <a:schemeClr val="tx1"/>
            </a:solidFill>
            <a:round/>
            <a:headEnd/>
            <a:tailEnd/>
          </a:ln>
          <a:effectLst/>
        </p:spPr>
        <p:txBody>
          <a:bodyPr wrap="none"/>
          <a:lstStyle/>
          <a:p>
            <a:pPr algn="ctr"/>
            <a:r>
              <a:rPr lang="en-US" sz="2400" dirty="0" smtClean="0">
                <a:latin typeface="Goudy Old Style" pitchFamily="18" charset="0"/>
              </a:rPr>
              <a:t>  Planet</a:t>
            </a:r>
            <a:endParaRPr lang="en-US" sz="2400" dirty="0">
              <a:latin typeface="Goudy Old Style" pitchFamily="18" charset="0"/>
            </a:endParaRPr>
          </a:p>
        </p:txBody>
      </p:sp>
      <p:sp>
        <p:nvSpPr>
          <p:cNvPr id="10" name="Oval 16"/>
          <p:cNvSpPr>
            <a:spLocks noChangeArrowheads="1"/>
          </p:cNvSpPr>
          <p:nvPr/>
        </p:nvSpPr>
        <p:spPr bwMode="auto">
          <a:xfrm>
            <a:off x="990600" y="2590800"/>
            <a:ext cx="2057400" cy="1981200"/>
          </a:xfrm>
          <a:prstGeom prst="ellipse">
            <a:avLst/>
          </a:prstGeom>
          <a:solidFill>
            <a:srgbClr val="00B0F0">
              <a:alpha val="60001"/>
            </a:srgbClr>
          </a:solidFill>
          <a:ln w="25400">
            <a:solidFill>
              <a:schemeClr val="tx1"/>
            </a:solidFill>
            <a:round/>
            <a:headEnd/>
            <a:tailEnd/>
          </a:ln>
          <a:effectLst/>
        </p:spPr>
        <p:txBody>
          <a:bodyPr wrap="none" anchor="b" anchorCtr="1"/>
          <a:lstStyle/>
          <a:p>
            <a:pPr algn="ctr"/>
            <a:r>
              <a:rPr lang="en-US" sz="2400" dirty="0" smtClean="0">
                <a:latin typeface="Goudy Old Style" pitchFamily="18" charset="0"/>
              </a:rPr>
              <a:t>Profit</a:t>
            </a:r>
            <a:endParaRPr lang="en-US" sz="2400" dirty="0">
              <a:latin typeface="Goudy Old Style" pitchFamily="18" charset="0"/>
            </a:endParaRPr>
          </a:p>
        </p:txBody>
      </p:sp>
      <p:sp>
        <p:nvSpPr>
          <p:cNvPr id="11" name="Oval 6"/>
          <p:cNvSpPr>
            <a:spLocks noChangeArrowheads="1"/>
          </p:cNvSpPr>
          <p:nvPr/>
        </p:nvSpPr>
        <p:spPr bwMode="auto">
          <a:xfrm>
            <a:off x="300909" y="4724400"/>
            <a:ext cx="3436779" cy="1997076"/>
          </a:xfrm>
          <a:prstGeom prst="ellipse">
            <a:avLst/>
          </a:prstGeom>
          <a:solidFill>
            <a:srgbClr val="92D050"/>
          </a:solidFill>
          <a:ln w="9525">
            <a:solidFill>
              <a:schemeClr val="tx1"/>
            </a:solidFill>
            <a:round/>
            <a:headEnd/>
            <a:tailEnd/>
          </a:ln>
          <a:effectLst/>
        </p:spPr>
        <p:txBody>
          <a:bodyPr wrap="none" anchor="b"/>
          <a:lstStyle/>
          <a:p>
            <a:pPr algn="ctr"/>
            <a:endParaRPr lang="en-US" dirty="0" smtClean="0">
              <a:latin typeface="Goudy Old Style" panose="02020502050305020303" pitchFamily="18" charset="0"/>
            </a:endParaRPr>
          </a:p>
          <a:p>
            <a:pPr algn="ctr"/>
            <a:endParaRPr lang="en-US" dirty="0">
              <a:latin typeface="Goudy Old Style" panose="02020502050305020303" pitchFamily="18" charset="0"/>
            </a:endParaRPr>
          </a:p>
          <a:p>
            <a:pPr algn="ctr"/>
            <a:endParaRPr lang="en-US" dirty="0" smtClean="0">
              <a:latin typeface="Goudy Old Style" panose="02020502050305020303" pitchFamily="18" charset="0"/>
            </a:endParaRPr>
          </a:p>
          <a:p>
            <a:pPr algn="ctr"/>
            <a:r>
              <a:rPr lang="en-US" dirty="0" smtClean="0">
                <a:latin typeface="Goudy Old Style" panose="02020502050305020303" pitchFamily="18" charset="0"/>
              </a:rPr>
              <a:t>Environment</a:t>
            </a:r>
            <a:endParaRPr lang="en-US" dirty="0">
              <a:latin typeface="Goudy Old Style" panose="02020502050305020303" pitchFamily="18" charset="0"/>
            </a:endParaRPr>
          </a:p>
        </p:txBody>
      </p:sp>
      <p:sp>
        <p:nvSpPr>
          <p:cNvPr id="12" name="Oval 7"/>
          <p:cNvSpPr>
            <a:spLocks noChangeArrowheads="1"/>
          </p:cNvSpPr>
          <p:nvPr/>
        </p:nvSpPr>
        <p:spPr bwMode="auto">
          <a:xfrm>
            <a:off x="864869" y="4831412"/>
            <a:ext cx="2308860" cy="1280464"/>
          </a:xfrm>
          <a:prstGeom prst="ellipse">
            <a:avLst/>
          </a:prstGeom>
          <a:solidFill>
            <a:srgbClr val="7030A0">
              <a:alpha val="70000"/>
            </a:srgbClr>
          </a:solidFill>
          <a:ln w="9525">
            <a:solidFill>
              <a:schemeClr val="tx1"/>
            </a:solidFill>
            <a:round/>
            <a:headEnd/>
            <a:tailEnd/>
          </a:ln>
          <a:effectLst/>
        </p:spPr>
        <p:txBody>
          <a:bodyPr wrap="none" anchor="b"/>
          <a:lstStyle/>
          <a:p>
            <a:pPr algn="ctr"/>
            <a:r>
              <a:rPr lang="en-US" dirty="0" smtClean="0">
                <a:latin typeface="Goudy Old Style" panose="02020502050305020303" pitchFamily="18" charset="0"/>
              </a:rPr>
              <a:t>Society</a:t>
            </a:r>
            <a:endParaRPr lang="en-US" dirty="0">
              <a:latin typeface="Goudy Old Style" panose="02020502050305020303" pitchFamily="18" charset="0"/>
            </a:endParaRPr>
          </a:p>
        </p:txBody>
      </p:sp>
      <p:sp>
        <p:nvSpPr>
          <p:cNvPr id="13" name="Oval 8"/>
          <p:cNvSpPr>
            <a:spLocks noChangeArrowheads="1"/>
          </p:cNvSpPr>
          <p:nvPr/>
        </p:nvSpPr>
        <p:spPr bwMode="auto">
          <a:xfrm>
            <a:off x="1410891" y="4889662"/>
            <a:ext cx="1263578" cy="752151"/>
          </a:xfrm>
          <a:prstGeom prst="ellipse">
            <a:avLst/>
          </a:prstGeom>
          <a:solidFill>
            <a:srgbClr val="00B0F0">
              <a:alpha val="44000"/>
            </a:srgbClr>
          </a:solidFill>
          <a:ln w="9525">
            <a:solidFill>
              <a:schemeClr val="tx1"/>
            </a:solidFill>
            <a:round/>
            <a:headEnd/>
            <a:tailEnd/>
          </a:ln>
          <a:effectLst/>
        </p:spPr>
        <p:txBody>
          <a:bodyPr wrap="none" anchor="b"/>
          <a:lstStyle/>
          <a:p>
            <a:pPr algn="ctr"/>
            <a:r>
              <a:rPr lang="en-US" dirty="0">
                <a:latin typeface="Goudy Old Style" panose="02020502050305020303" pitchFamily="18" charset="0"/>
              </a:rPr>
              <a:t>Economy</a:t>
            </a:r>
          </a:p>
        </p:txBody>
      </p:sp>
      <p:sp>
        <p:nvSpPr>
          <p:cNvPr id="3" name="TextBox 2"/>
          <p:cNvSpPr txBox="1"/>
          <p:nvPr/>
        </p:nvSpPr>
        <p:spPr>
          <a:xfrm>
            <a:off x="4038600" y="5562600"/>
            <a:ext cx="4707405" cy="1261884"/>
          </a:xfrm>
          <a:prstGeom prst="rect">
            <a:avLst/>
          </a:prstGeom>
          <a:solidFill>
            <a:schemeClr val="bg1"/>
          </a:solidFill>
        </p:spPr>
        <p:txBody>
          <a:bodyPr wrap="square" rtlCol="0">
            <a:spAutoFit/>
          </a:bodyPr>
          <a:lstStyle/>
          <a:p>
            <a:r>
              <a:rPr lang="en-US" sz="2000" b="1" u="sng" dirty="0" smtClean="0">
                <a:latin typeface="Goudy Old Style" panose="02020502050305020303" pitchFamily="18" charset="0"/>
              </a:rPr>
              <a:t>The Earth Charter, 2000:</a:t>
            </a:r>
          </a:p>
          <a:p>
            <a:r>
              <a:rPr lang="en-US" sz="2000" b="1" dirty="0" smtClean="0">
                <a:latin typeface="Goudy Old Style" panose="02020502050305020303" pitchFamily="18" charset="0"/>
              </a:rPr>
              <a:t>“</a:t>
            </a:r>
            <a:r>
              <a:rPr lang="en-US" b="1" dirty="0">
                <a:latin typeface="Goudy Old Style" panose="02020502050305020303" pitchFamily="18" charset="0"/>
              </a:rPr>
              <a:t>declaration of fundamental ethical principles for building a just, sustainable and peaceful global society in the 21st century</a:t>
            </a:r>
            <a:r>
              <a:rPr lang="en-US" b="1" dirty="0" smtClean="0">
                <a:latin typeface="Goudy Old Style" panose="02020502050305020303" pitchFamily="18" charset="0"/>
              </a:rPr>
              <a:t>.”</a:t>
            </a:r>
            <a:endParaRPr lang="en-US" sz="2000" b="1" dirty="0">
              <a:latin typeface="Goudy Old Style" panose="02020502050305020303" pitchFamily="18" charset="0"/>
            </a:endParaRPr>
          </a:p>
        </p:txBody>
      </p:sp>
    </p:spTree>
    <p:extLst>
      <p:ext uri="{BB962C8B-B14F-4D97-AF65-F5344CB8AC3E}">
        <p14:creationId xmlns:p14="http://schemas.microsoft.com/office/powerpoint/2010/main" val="14309655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457200"/>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n-lt"/>
                <a:ea typeface="+mj-ea"/>
                <a:cs typeface="+mj-cs"/>
              </a:defRPr>
            </a:lvl1pPr>
          </a:lstStyle>
          <a:p>
            <a:r>
              <a:rPr lang="en-US" sz="4000" b="1" smtClean="0"/>
              <a:t>What is higher education’s role in contributing to a sustainable society? </a:t>
            </a:r>
            <a:endParaRPr lang="en-US" sz="4000" b="1" dirty="0"/>
          </a:p>
        </p:txBody>
      </p:sp>
      <p:pic>
        <p:nvPicPr>
          <p:cNvPr id="5" name="Picture 2" descr="http://360.fgcu.edu/wp-content/uploads/2016/01/FGCU-effect-bann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267" y="2133600"/>
            <a:ext cx="7992533" cy="44958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956733" y="2411730"/>
            <a:ext cx="3733800" cy="3939540"/>
          </a:xfrm>
          <a:prstGeom prst="rect">
            <a:avLst/>
          </a:prstGeom>
          <a:solidFill>
            <a:schemeClr val="accent1">
              <a:lumMod val="40000"/>
              <a:lumOff val="60000"/>
              <a:alpha val="58000"/>
            </a:schemeClr>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marL="285750" indent="-285750">
              <a:buFont typeface="Arial"/>
              <a:buChar char="•"/>
            </a:pPr>
            <a:r>
              <a:rPr lang="en-US" sz="2500" b="1" dirty="0" smtClean="0"/>
              <a:t>Prepare students to solve the most pressing sustainability challenges</a:t>
            </a:r>
          </a:p>
          <a:p>
            <a:endParaRPr lang="en-US" sz="2000" b="1" dirty="0" smtClean="0"/>
          </a:p>
          <a:p>
            <a:pPr marL="285750" indent="-285750">
              <a:buFont typeface="Arial"/>
              <a:buChar char="•"/>
            </a:pPr>
            <a:r>
              <a:rPr lang="en-US" sz="2500" b="1" dirty="0" smtClean="0"/>
              <a:t>Model innovative solutions through campus operations, buildings and infrastructure, and business practices</a:t>
            </a:r>
            <a:r>
              <a:rPr lang="en-US" sz="2400" b="1" dirty="0" smtClean="0"/>
              <a:t> </a:t>
            </a:r>
            <a:endParaRPr lang="en-US" sz="2400" b="1" dirty="0"/>
          </a:p>
        </p:txBody>
      </p:sp>
    </p:spTree>
    <p:extLst>
      <p:ext uri="{BB962C8B-B14F-4D97-AF65-F5344CB8AC3E}">
        <p14:creationId xmlns:p14="http://schemas.microsoft.com/office/powerpoint/2010/main" val="936125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1676400" y="1828800"/>
            <a:ext cx="5791200" cy="4195763"/>
            <a:chOff x="1344" y="1152"/>
            <a:chExt cx="3648" cy="2643"/>
          </a:xfrm>
        </p:grpSpPr>
        <p:sp>
          <p:nvSpPr>
            <p:cNvPr id="3" name="Oval 4"/>
            <p:cNvSpPr>
              <a:spLocks noChangeArrowheads="1"/>
            </p:cNvSpPr>
            <p:nvPr/>
          </p:nvSpPr>
          <p:spPr bwMode="auto">
            <a:xfrm>
              <a:off x="1392" y="1197"/>
              <a:ext cx="2160" cy="1635"/>
            </a:xfrm>
            <a:prstGeom prst="ellipse">
              <a:avLst/>
            </a:prstGeom>
            <a:noFill/>
            <a:ln w="38100">
              <a:solidFill>
                <a:schemeClr val="tx1"/>
              </a:solidFill>
              <a:round/>
              <a:headEnd/>
              <a:tailEnd/>
            </a:ln>
            <a:effectLst/>
          </p:spPr>
          <p:txBody>
            <a:bodyPr wrap="none"/>
            <a:lstStyle/>
            <a:p>
              <a:r>
                <a:rPr lang="en-US" sz="2400" b="1" dirty="0">
                  <a:latin typeface="Times New Roman" pitchFamily="18" charset="0"/>
                </a:rPr>
                <a:t>Curriculum</a:t>
              </a:r>
            </a:p>
          </p:txBody>
        </p:sp>
        <p:sp>
          <p:nvSpPr>
            <p:cNvPr id="4" name="Oval 5"/>
            <p:cNvSpPr>
              <a:spLocks noChangeArrowheads="1"/>
            </p:cNvSpPr>
            <p:nvPr/>
          </p:nvSpPr>
          <p:spPr bwMode="auto">
            <a:xfrm>
              <a:off x="2784" y="1152"/>
              <a:ext cx="2160" cy="1635"/>
            </a:xfrm>
            <a:prstGeom prst="ellipse">
              <a:avLst/>
            </a:prstGeom>
            <a:noFill/>
            <a:ln w="38100">
              <a:solidFill>
                <a:schemeClr val="tx1"/>
              </a:solidFill>
              <a:round/>
              <a:headEnd/>
              <a:tailEnd/>
            </a:ln>
            <a:effectLst/>
          </p:spPr>
          <p:txBody>
            <a:bodyPr wrap="none" tIns="0" bIns="0"/>
            <a:lstStyle/>
            <a:p>
              <a:pPr algn="r"/>
              <a:r>
                <a:rPr lang="en-US" sz="2400" b="1" dirty="0">
                  <a:latin typeface="Times New Roman" pitchFamily="18" charset="0"/>
                </a:rPr>
                <a:t>University</a:t>
              </a:r>
            </a:p>
            <a:p>
              <a:pPr algn="r"/>
              <a:r>
                <a:rPr lang="en-US" sz="2400" b="1" dirty="0">
                  <a:latin typeface="Times New Roman" pitchFamily="18" charset="0"/>
                </a:rPr>
                <a:t> Operations</a:t>
              </a:r>
            </a:p>
          </p:txBody>
        </p:sp>
        <p:sp>
          <p:nvSpPr>
            <p:cNvPr id="5" name="Oval 6"/>
            <p:cNvSpPr>
              <a:spLocks noChangeArrowheads="1"/>
            </p:cNvSpPr>
            <p:nvPr/>
          </p:nvSpPr>
          <p:spPr bwMode="auto">
            <a:xfrm>
              <a:off x="1344" y="2157"/>
              <a:ext cx="2160" cy="1635"/>
            </a:xfrm>
            <a:prstGeom prst="ellipse">
              <a:avLst/>
            </a:prstGeom>
            <a:noFill/>
            <a:ln w="38100">
              <a:solidFill>
                <a:schemeClr val="tx1"/>
              </a:solidFill>
              <a:round/>
              <a:headEnd/>
              <a:tailEnd/>
            </a:ln>
            <a:effectLst/>
          </p:spPr>
          <p:txBody>
            <a:bodyPr wrap="none" anchor="b"/>
            <a:lstStyle/>
            <a:p>
              <a:r>
                <a:rPr lang="en-US" sz="2400" b="1" dirty="0">
                  <a:latin typeface="Times New Roman" pitchFamily="18" charset="0"/>
                </a:rPr>
                <a:t>Research</a:t>
              </a:r>
            </a:p>
            <a:p>
              <a:endParaRPr lang="en-US" b="1" dirty="0">
                <a:latin typeface="Times New Roman" pitchFamily="18" charset="0"/>
              </a:endParaRPr>
            </a:p>
          </p:txBody>
        </p:sp>
        <p:sp>
          <p:nvSpPr>
            <p:cNvPr id="6" name="Oval 7"/>
            <p:cNvSpPr>
              <a:spLocks noChangeArrowheads="1"/>
            </p:cNvSpPr>
            <p:nvPr/>
          </p:nvSpPr>
          <p:spPr bwMode="auto">
            <a:xfrm>
              <a:off x="2832" y="2160"/>
              <a:ext cx="2160" cy="1635"/>
            </a:xfrm>
            <a:prstGeom prst="ellipse">
              <a:avLst/>
            </a:prstGeom>
            <a:noFill/>
            <a:ln w="38100">
              <a:solidFill>
                <a:schemeClr val="tx1"/>
              </a:solidFill>
              <a:round/>
              <a:headEnd/>
              <a:tailEnd/>
            </a:ln>
            <a:effectLst/>
          </p:spPr>
          <p:txBody>
            <a:bodyPr wrap="none" anchor="b"/>
            <a:lstStyle/>
            <a:p>
              <a:pPr algn="r"/>
              <a:r>
                <a:rPr lang="en-US" sz="2400" b="1" dirty="0" smtClean="0">
                  <a:latin typeface="Times New Roman" pitchFamily="18" charset="0"/>
                </a:rPr>
                <a:t>  Neighborhood </a:t>
              </a:r>
              <a:endParaRPr lang="en-US" sz="2400" b="1" dirty="0">
                <a:latin typeface="Times New Roman" pitchFamily="18" charset="0"/>
              </a:endParaRPr>
            </a:p>
            <a:p>
              <a:pPr algn="r"/>
              <a:r>
                <a:rPr lang="en-US" sz="2400" b="1" dirty="0">
                  <a:latin typeface="Times New Roman" pitchFamily="18" charset="0"/>
                </a:rPr>
                <a:t>&amp; Community</a:t>
              </a:r>
            </a:p>
          </p:txBody>
        </p:sp>
      </p:grpSp>
      <p:sp>
        <p:nvSpPr>
          <p:cNvPr id="7" name="Rectangle 1"/>
          <p:cNvSpPr>
            <a:spLocks noChangeArrowheads="1"/>
          </p:cNvSpPr>
          <p:nvPr/>
        </p:nvSpPr>
        <p:spPr bwMode="auto">
          <a:xfrm>
            <a:off x="838200" y="390436"/>
            <a:ext cx="7467600" cy="1200329"/>
          </a:xfrm>
          <a:prstGeom prst="rect">
            <a:avLst/>
          </a:prstGeom>
          <a:noFill/>
          <a:ln w="9525">
            <a:noFill/>
            <a:miter lim="800000"/>
            <a:headEnd/>
            <a:tailEnd/>
          </a:ln>
        </p:spPr>
        <p:txBody>
          <a:bodyPr anchor="ctr">
            <a:spAutoFit/>
          </a:bodyPr>
          <a:lstStyle/>
          <a:p>
            <a:pPr algn="ctr"/>
            <a:r>
              <a:rPr lang="en-US" sz="4000" b="1" dirty="0">
                <a:cs typeface="Times New Roman" pitchFamily="18" charset="0"/>
              </a:rPr>
              <a:t>Sustainability in Higher Education</a:t>
            </a:r>
          </a:p>
          <a:p>
            <a:pPr algn="ctr" eaLnBrk="0" hangingPunct="0"/>
            <a:endParaRPr lang="en-US" sz="3200" dirty="0"/>
          </a:p>
        </p:txBody>
      </p:sp>
    </p:spTree>
    <p:extLst>
      <p:ext uri="{BB962C8B-B14F-4D97-AF65-F5344CB8AC3E}">
        <p14:creationId xmlns:p14="http://schemas.microsoft.com/office/powerpoint/2010/main" val="39887931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0" y="251618"/>
            <a:ext cx="89154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n-lt"/>
                <a:ea typeface="+mj-ea"/>
                <a:cs typeface="+mj-cs"/>
              </a:defRPr>
            </a:lvl1pPr>
          </a:lstStyle>
          <a:p>
            <a:pPr algn="ctr"/>
            <a:r>
              <a:rPr lang="en-US" b="1" dirty="0" smtClean="0"/>
              <a:t>Sustainability &amp; Environmental Stewardship</a:t>
            </a:r>
            <a:endParaRPr lang="en-US" b="1" dirty="0"/>
          </a:p>
        </p:txBody>
      </p:sp>
      <p:sp>
        <p:nvSpPr>
          <p:cNvPr id="3" name="Content Placeholder 3"/>
          <p:cNvSpPr txBox="1">
            <a:spLocks/>
          </p:cNvSpPr>
          <p:nvPr/>
        </p:nvSpPr>
        <p:spPr>
          <a:xfrm>
            <a:off x="628650" y="1676400"/>
            <a:ext cx="7886700" cy="44196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smtClean="0"/>
              <a:t>A key tenant of FGCU’s mission, vision, and guiding principles</a:t>
            </a:r>
          </a:p>
          <a:p>
            <a:r>
              <a:rPr lang="en-US" sz="3200" dirty="0" smtClean="0"/>
              <a:t>Our institutional DNA</a:t>
            </a:r>
            <a:endParaRPr lang="en-US" sz="32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4241" y="3607713"/>
            <a:ext cx="2314575" cy="231457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4406" y="3729831"/>
            <a:ext cx="3143250" cy="2070340"/>
          </a:xfrm>
          <a:prstGeom prst="rect">
            <a:avLst/>
          </a:prstGeom>
        </p:spPr>
      </p:pic>
    </p:spTree>
    <p:extLst>
      <p:ext uri="{BB962C8B-B14F-4D97-AF65-F5344CB8AC3E}">
        <p14:creationId xmlns:p14="http://schemas.microsoft.com/office/powerpoint/2010/main" val="29512069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0" y="251618"/>
            <a:ext cx="89154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n-lt"/>
                <a:ea typeface="+mj-ea"/>
                <a:cs typeface="+mj-cs"/>
              </a:defRPr>
            </a:lvl1pPr>
          </a:lstStyle>
          <a:p>
            <a:pPr algn="ctr"/>
            <a:r>
              <a:rPr lang="en-US" b="1" dirty="0" smtClean="0"/>
              <a:t>Sustainability milestones at FGCU</a:t>
            </a:r>
            <a:endParaRPr lang="en-US" b="1"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12000"/>
          <a:stretch/>
        </p:blipFill>
        <p:spPr>
          <a:xfrm>
            <a:off x="313413" y="1300411"/>
            <a:ext cx="2051571" cy="1899989"/>
          </a:xfrm>
          <a:prstGeom prst="rect">
            <a:avLst/>
          </a:prstGeom>
        </p:spPr>
      </p:pic>
      <p:pic>
        <p:nvPicPr>
          <p:cNvPr id="3" name="Picture 2"/>
          <p:cNvPicPr>
            <a:picLocks noChangeAspect="1"/>
          </p:cNvPicPr>
          <p:nvPr/>
        </p:nvPicPr>
        <p:blipFill rotWithShape="1">
          <a:blip r:embed="rId4"/>
          <a:srcRect r="2260"/>
          <a:stretch/>
        </p:blipFill>
        <p:spPr>
          <a:xfrm>
            <a:off x="2476353" y="3520077"/>
            <a:ext cx="6591447" cy="3038705"/>
          </a:xfrm>
          <a:prstGeom prst="rect">
            <a:avLst/>
          </a:prstGeom>
        </p:spPr>
      </p:pic>
      <p:pic>
        <p:nvPicPr>
          <p:cNvPr id="4" name="Picture 3"/>
          <p:cNvPicPr>
            <a:picLocks noChangeAspect="1"/>
          </p:cNvPicPr>
          <p:nvPr/>
        </p:nvPicPr>
        <p:blipFill>
          <a:blip r:embed="rId5"/>
          <a:stretch>
            <a:fillRect/>
          </a:stretch>
        </p:blipFill>
        <p:spPr>
          <a:xfrm>
            <a:off x="2504024" y="1322589"/>
            <a:ext cx="3058576" cy="2131411"/>
          </a:xfrm>
          <a:prstGeom prst="rect">
            <a:avLst/>
          </a:prstGeom>
        </p:spPr>
      </p:pic>
      <p:pic>
        <p:nvPicPr>
          <p:cNvPr id="6" name="Picture 5"/>
          <p:cNvPicPr>
            <a:picLocks noChangeAspect="1"/>
          </p:cNvPicPr>
          <p:nvPr/>
        </p:nvPicPr>
        <p:blipFill>
          <a:blip r:embed="rId6"/>
          <a:stretch>
            <a:fillRect/>
          </a:stretch>
        </p:blipFill>
        <p:spPr>
          <a:xfrm>
            <a:off x="5676765" y="1316727"/>
            <a:ext cx="3391035" cy="2173307"/>
          </a:xfrm>
          <a:prstGeom prst="rect">
            <a:avLst/>
          </a:prstGeom>
        </p:spPr>
      </p:pic>
      <p:pic>
        <p:nvPicPr>
          <p:cNvPr id="7" name="Picture 6"/>
          <p:cNvPicPr>
            <a:picLocks noChangeAspect="1"/>
          </p:cNvPicPr>
          <p:nvPr/>
        </p:nvPicPr>
        <p:blipFill>
          <a:blip r:embed="rId7"/>
          <a:stretch>
            <a:fillRect/>
          </a:stretch>
        </p:blipFill>
        <p:spPr>
          <a:xfrm>
            <a:off x="313413" y="3234577"/>
            <a:ext cx="2075017" cy="3330067"/>
          </a:xfrm>
          <a:prstGeom prst="rect">
            <a:avLst/>
          </a:prstGeom>
        </p:spPr>
      </p:pic>
    </p:spTree>
    <p:extLst>
      <p:ext uri="{BB962C8B-B14F-4D97-AF65-F5344CB8AC3E}">
        <p14:creationId xmlns:p14="http://schemas.microsoft.com/office/powerpoint/2010/main" val="22106995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0" y="251618"/>
            <a:ext cx="89154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n-lt"/>
                <a:ea typeface="+mj-ea"/>
                <a:cs typeface="+mj-cs"/>
              </a:defRPr>
            </a:lvl1pPr>
          </a:lstStyle>
          <a:p>
            <a:pPr algn="ctr"/>
            <a:r>
              <a:rPr lang="en-US" b="1" dirty="0" smtClean="0"/>
              <a:t>Sustainability milestones at FGCU</a:t>
            </a:r>
            <a:endParaRPr lang="en-US"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563602"/>
            <a:ext cx="3733800" cy="3837198"/>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3355" t="28261" r="14452" b="21739"/>
          <a:stretch/>
        </p:blipFill>
        <p:spPr>
          <a:xfrm>
            <a:off x="4457700" y="4648200"/>
            <a:ext cx="3924300" cy="184201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57700" y="1577181"/>
            <a:ext cx="3924300" cy="2943225"/>
          </a:xfrm>
          <a:prstGeom prst="rect">
            <a:avLst/>
          </a:prstGeom>
        </p:spPr>
      </p:pic>
      <p:sp>
        <p:nvSpPr>
          <p:cNvPr id="7" name="TextBox 6"/>
          <p:cNvSpPr txBox="1"/>
          <p:nvPr/>
        </p:nvSpPr>
        <p:spPr>
          <a:xfrm>
            <a:off x="457200" y="1622011"/>
            <a:ext cx="3733800" cy="954107"/>
          </a:xfrm>
          <a:prstGeom prst="rect">
            <a:avLst/>
          </a:prstGeom>
          <a:solidFill>
            <a:schemeClr val="bg1"/>
          </a:solidFill>
        </p:spPr>
        <p:txBody>
          <a:bodyPr wrap="square" rtlCol="0">
            <a:spAutoFit/>
          </a:bodyPr>
          <a:lstStyle/>
          <a:p>
            <a:pPr algn="ctr"/>
            <a:r>
              <a:rPr lang="en-US" sz="2800" b="1" dirty="0" smtClean="0"/>
              <a:t>Wings of Hope</a:t>
            </a:r>
          </a:p>
          <a:p>
            <a:pPr algn="ctr"/>
            <a:r>
              <a:rPr lang="en-US" sz="2800" b="1" dirty="0" smtClean="0"/>
              <a:t> Panther Posse</a:t>
            </a:r>
            <a:endParaRPr lang="en-US" sz="2800" b="1" dirty="0"/>
          </a:p>
        </p:txBody>
      </p:sp>
    </p:spTree>
    <p:extLst>
      <p:ext uri="{BB962C8B-B14F-4D97-AF65-F5344CB8AC3E}">
        <p14:creationId xmlns:p14="http://schemas.microsoft.com/office/powerpoint/2010/main" val="8890490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025" y="0"/>
            <a:ext cx="8879949"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9" y="3411940"/>
            <a:ext cx="3433572" cy="3387852"/>
          </a:xfrm>
          <a:prstGeom prst="rect">
            <a:avLst/>
          </a:prstGeom>
        </p:spPr>
      </p:pic>
    </p:spTree>
    <p:extLst>
      <p:ext uri="{BB962C8B-B14F-4D97-AF65-F5344CB8AC3E}">
        <p14:creationId xmlns:p14="http://schemas.microsoft.com/office/powerpoint/2010/main" val="16560255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0" y="251618"/>
            <a:ext cx="89154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n-lt"/>
                <a:ea typeface="+mj-ea"/>
                <a:cs typeface="+mj-cs"/>
              </a:defRPr>
            </a:lvl1pPr>
          </a:lstStyle>
          <a:p>
            <a:pPr algn="ctr"/>
            <a:r>
              <a:rPr lang="en-US" b="1" dirty="0" smtClean="0"/>
              <a:t>Sustainability milestones at FGCU</a:t>
            </a:r>
            <a:endParaRPr lang="en-US" b="1" dirty="0"/>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5400" y1="46200" x2="15400" y2="46200"/>
                        <a14:foregroundMark x1="32000" y1="47100" x2="32000" y2="47100"/>
                        <a14:foregroundMark x1="33400" y1="54900" x2="33400" y2="54900"/>
                        <a14:foregroundMark x1="39200" y1="55500" x2="39200" y2="55500"/>
                        <a14:foregroundMark x1="44600" y1="48100" x2="44600" y2="48100"/>
                        <a14:foregroundMark x1="57000" y1="46600" x2="57000" y2="46600"/>
                        <a14:foregroundMark x1="62200" y1="55300" x2="62200" y2="55300"/>
                        <a14:foregroundMark x1="68900" y1="48900" x2="68900" y2="48900"/>
                        <a14:foregroundMark x1="79000" y1="44300" x2="79000" y2="44300"/>
                        <a14:foregroundMark x1="77600" y1="54700" x2="77600" y2="54700"/>
                        <a14:foregroundMark x1="52500" y1="29000" x2="52500" y2="29000"/>
                        <a14:foregroundMark x1="50400" y1="14500" x2="50400" y2="14500"/>
                        <a14:foregroundMark x1="71400" y1="45400" x2="71400" y2="45400"/>
                        <a14:foregroundMark x1="22200" y1="72700" x2="22200" y2="72700"/>
                        <a14:foregroundMark x1="25800" y1="76900" x2="25800" y2="76900"/>
                        <a14:foregroundMark x1="28400" y1="76900" x2="28400" y2="76900"/>
                        <a14:foregroundMark x1="31100" y1="78100" x2="31100" y2="78100"/>
                        <a14:foregroundMark x1="35700" y1="80400" x2="36700" y2="80400"/>
                        <a14:foregroundMark x1="38800" y1="81700" x2="38800" y2="81700"/>
                        <a14:foregroundMark x1="41900" y1="82900" x2="41900" y2="82900"/>
                        <a14:foregroundMark x1="41500" y1="47000" x2="41500" y2="47000"/>
                        <a14:foregroundMark x1="55600" y1="46600" x2="55600" y2="46600"/>
                        <a14:foregroundMark x1="84800" y1="47300" x2="84800" y2="47300"/>
                        <a14:foregroundMark x1="48100" y1="86200" x2="48100" y2="86200"/>
                        <a14:foregroundMark x1="51200" y1="84800" x2="51200" y2="84800"/>
                        <a14:foregroundMark x1="57900" y1="83700" x2="57900" y2="83700"/>
                        <a14:foregroundMark x1="55200" y1="84800" x2="55200" y2="84800"/>
                        <a14:foregroundMark x1="62900" y1="82100" x2="62900" y2="82100"/>
                        <a14:foregroundMark x1="65700" y1="81200" x2="65700" y2="81200"/>
                        <a14:foregroundMark x1="69900" y1="78600" x2="69900" y2="78600"/>
                        <a14:foregroundMark x1="73600" y1="75900" x2="73600" y2="75900"/>
                        <a14:foregroundMark x1="75900" y1="74400" x2="75900" y2="74400"/>
                        <a14:foregroundMark x1="77100" y1="71900" x2="77100" y2="71900"/>
                        <a14:foregroundMark x1="18900" y1="50000" x2="18900" y2="50000"/>
                        <a14:foregroundMark x1="28900" y1="47500" x2="28900" y2="47500"/>
                        <a14:foregroundMark x1="71200" y1="19200" x2="71200" y2="19200"/>
                        <a14:foregroundMark x1="61300" y1="33800" x2="61300" y2="33800"/>
                        <a14:foregroundMark x1="62100" y1="34600" x2="64500" y2="18800"/>
                        <a14:foregroundMark x1="57400" y1="10100" x2="85400" y2="32200"/>
                        <a14:foregroundMark x1="55000" y1="23600" x2="50300" y2="25500"/>
                        <a14:foregroundMark x1="49100" y1="25100" x2="41200" y2="21600"/>
                        <a14:foregroundMark x1="40400" y1="20800" x2="34100" y2="18400"/>
                        <a14:foregroundMark x1="42000" y1="68900" x2="57800" y2="70500"/>
                        <a14:foregroundMark x1="16700" y1="66200" x2="19100" y2="72900"/>
                        <a14:foregroundMark x1="21100" y1="76400" x2="36400" y2="86300"/>
                        <a14:foregroundMark x1="36800" y1="87100" x2="50700" y2="89100"/>
                        <a14:foregroundMark x1="50700" y1="89500" x2="62500" y2="86700"/>
                        <a14:foregroundMark x1="63300" y1="86700" x2="69600" y2="82400"/>
                        <a14:foregroundMark x1="69600" y1="82400" x2="80300" y2="76100"/>
                        <a14:backgroundMark x1="59300" y1="83400" x2="59300" y2="83400"/>
                        <a14:backgroundMark x1="54900" y1="84100" x2="54900" y2="84100"/>
                        <a14:backgroundMark x1="35300" y1="81200" x2="35300" y2="81200"/>
                        <a14:backgroundMark x1="36800" y1="80400" x2="36800" y2="80400"/>
                        <a14:backgroundMark x1="66200" y1="80100" x2="66200" y2="80100"/>
                        <a14:backgroundMark x1="77100" y1="70900" x2="77100" y2="70900"/>
                      </a14:backgroundRemoval>
                    </a14:imgEffect>
                  </a14:imgLayer>
                </a14:imgProps>
              </a:ext>
              <a:ext uri="{28A0092B-C50C-407E-A947-70E740481C1C}">
                <a14:useLocalDpi xmlns:a14="http://schemas.microsoft.com/office/drawing/2010/main" val="0"/>
              </a:ext>
            </a:extLst>
          </a:blip>
          <a:stretch>
            <a:fillRect/>
          </a:stretch>
        </p:blipFill>
        <p:spPr>
          <a:xfrm>
            <a:off x="152400" y="1561941"/>
            <a:ext cx="3742690" cy="3742690"/>
          </a:xfrm>
          <a:prstGeom prst="rect">
            <a:avLst/>
          </a:prstGeom>
        </p:spPr>
      </p:pic>
      <p:pic>
        <p:nvPicPr>
          <p:cNvPr id="1026" name="Picture 2" descr="Image result for FGCU Carbon neutral by 205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9390" y="1589373"/>
            <a:ext cx="4775199" cy="35814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2"/>
          <p:cNvSpPr txBox="1">
            <a:spLocks/>
          </p:cNvSpPr>
          <p:nvPr/>
        </p:nvSpPr>
        <p:spPr>
          <a:xfrm>
            <a:off x="115824" y="5562600"/>
            <a:ext cx="8915400" cy="1295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n-lt"/>
                <a:ea typeface="+mj-ea"/>
                <a:cs typeface="+mj-cs"/>
              </a:defRPr>
            </a:lvl1pPr>
          </a:lstStyle>
          <a:p>
            <a:pPr algn="ctr"/>
            <a:r>
              <a:rPr lang="en-US" sz="3600" i="1" dirty="0" smtClean="0"/>
              <a:t>Carbon neutrality by 2050</a:t>
            </a:r>
            <a:endParaRPr lang="en-US" sz="3600" i="1" dirty="0"/>
          </a:p>
        </p:txBody>
      </p:sp>
    </p:spTree>
    <p:extLst>
      <p:ext uri="{BB962C8B-B14F-4D97-AF65-F5344CB8AC3E}">
        <p14:creationId xmlns:p14="http://schemas.microsoft.com/office/powerpoint/2010/main" val="35556644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6296" y="1050036"/>
            <a:ext cx="3154128" cy="2264664"/>
          </a:xfrm>
          <a:prstGeom prst="rect">
            <a:avLst/>
          </a:prstGeom>
        </p:spPr>
      </p:pic>
      <p:pic>
        <p:nvPicPr>
          <p:cNvPr id="2050" name="Picture 2" descr="Image result for FGCU solar fie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992494"/>
            <a:ext cx="4267200" cy="328197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txBox="1">
            <a:spLocks/>
          </p:cNvSpPr>
          <p:nvPr/>
        </p:nvSpPr>
        <p:spPr>
          <a:xfrm>
            <a:off x="0" y="251618"/>
            <a:ext cx="89154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n-lt"/>
                <a:ea typeface="+mj-ea"/>
                <a:cs typeface="+mj-cs"/>
              </a:defRPr>
            </a:lvl1pPr>
          </a:lstStyle>
          <a:p>
            <a:pPr algn="ctr"/>
            <a:r>
              <a:rPr lang="en-US" b="1" dirty="0" smtClean="0"/>
              <a:t>Sustainability milestones at FGCU</a:t>
            </a:r>
            <a:endParaRPr lang="en-US" b="1" dirty="0"/>
          </a:p>
        </p:txBody>
      </p:sp>
      <p:pic>
        <p:nvPicPr>
          <p:cNvPr id="2052" name="Picture 4" descr="Image result for FGCU Chiller PLa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0325" y="3733800"/>
            <a:ext cx="4675075" cy="29718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FGCU alternative transport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658" y="4352545"/>
            <a:ext cx="3409810" cy="227498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LEED logo no backgrou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69354" y="2895600"/>
            <a:ext cx="2043326" cy="204332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zipcar z"/>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01000" y="990600"/>
            <a:ext cx="902677" cy="90267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age result for wheel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32535" y="2302586"/>
            <a:ext cx="1012114" cy="1012114"/>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Image result for wheeli"/>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09384" y="3349869"/>
            <a:ext cx="1058416" cy="3222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120416" y="1826745"/>
            <a:ext cx="1143000" cy="369332"/>
          </a:xfrm>
          <a:prstGeom prst="rect">
            <a:avLst/>
          </a:prstGeom>
          <a:noFill/>
        </p:spPr>
        <p:txBody>
          <a:bodyPr wrap="square" rtlCol="0">
            <a:spAutoFit/>
          </a:bodyPr>
          <a:lstStyle/>
          <a:p>
            <a:r>
              <a:rPr lang="en-US" dirty="0"/>
              <a:t>Z</a:t>
            </a:r>
            <a:r>
              <a:rPr lang="en-US" dirty="0" smtClean="0"/>
              <a:t>ipcar</a:t>
            </a:r>
            <a:endParaRPr lang="en-US" dirty="0"/>
          </a:p>
        </p:txBody>
      </p:sp>
      <p:sp>
        <p:nvSpPr>
          <p:cNvPr id="16" name="TextBox 15"/>
          <p:cNvSpPr txBox="1"/>
          <p:nvPr/>
        </p:nvSpPr>
        <p:spPr>
          <a:xfrm>
            <a:off x="4240324" y="6383587"/>
            <a:ext cx="2008075" cy="369332"/>
          </a:xfrm>
          <a:prstGeom prst="rect">
            <a:avLst/>
          </a:prstGeom>
          <a:noFill/>
        </p:spPr>
        <p:txBody>
          <a:bodyPr wrap="square" rtlCol="0">
            <a:spAutoFit/>
          </a:bodyPr>
          <a:lstStyle/>
          <a:p>
            <a:r>
              <a:rPr lang="en-US" dirty="0" smtClean="0"/>
              <a:t>Chiller Plant</a:t>
            </a:r>
            <a:endParaRPr lang="en-US" dirty="0"/>
          </a:p>
        </p:txBody>
      </p:sp>
      <p:sp>
        <p:nvSpPr>
          <p:cNvPr id="17" name="TextBox 16"/>
          <p:cNvSpPr txBox="1"/>
          <p:nvPr/>
        </p:nvSpPr>
        <p:spPr>
          <a:xfrm>
            <a:off x="579380" y="6258196"/>
            <a:ext cx="1143000" cy="369332"/>
          </a:xfrm>
          <a:prstGeom prst="rect">
            <a:avLst/>
          </a:prstGeom>
          <a:noFill/>
        </p:spPr>
        <p:txBody>
          <a:bodyPr wrap="square" rtlCol="0">
            <a:spAutoFit/>
          </a:bodyPr>
          <a:lstStyle/>
          <a:p>
            <a:r>
              <a:rPr lang="en-US" dirty="0" smtClean="0"/>
              <a:t>LeeTran</a:t>
            </a:r>
            <a:endParaRPr lang="en-US" dirty="0"/>
          </a:p>
        </p:txBody>
      </p:sp>
    </p:spTree>
    <p:extLst>
      <p:ext uri="{BB962C8B-B14F-4D97-AF65-F5344CB8AC3E}">
        <p14:creationId xmlns:p14="http://schemas.microsoft.com/office/powerpoint/2010/main" val="2283800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2130"/>
          <a:stretch/>
        </p:blipFill>
        <p:spPr>
          <a:xfrm>
            <a:off x="4038600" y="1600200"/>
            <a:ext cx="4953000" cy="3501746"/>
          </a:xfrm>
          <a:prstGeom prst="rect">
            <a:avLst/>
          </a:prstGeom>
        </p:spPr>
      </p:pic>
      <p:sp>
        <p:nvSpPr>
          <p:cNvPr id="4" name="TextBox 3"/>
          <p:cNvSpPr txBox="1"/>
          <p:nvPr/>
        </p:nvSpPr>
        <p:spPr>
          <a:xfrm>
            <a:off x="4038600" y="5101946"/>
            <a:ext cx="4953000" cy="1569660"/>
          </a:xfrm>
          <a:prstGeom prst="rect">
            <a:avLst/>
          </a:prstGeom>
          <a:solidFill>
            <a:schemeClr val="tx2"/>
          </a:solidFill>
        </p:spPr>
        <p:txBody>
          <a:bodyPr wrap="square" rtlCol="0">
            <a:spAutoFit/>
          </a:bodyPr>
          <a:lstStyle/>
          <a:p>
            <a:pPr algn="ctr"/>
            <a:r>
              <a:rPr lang="en-US" sz="2400" b="1" dirty="0" smtClean="0">
                <a:solidFill>
                  <a:schemeClr val="bg1"/>
                </a:solidFill>
              </a:rPr>
              <a:t>President Wilson G. Bradshaw and Provost Ronald B. Toll signing the Earth Charter Affiliation Agreement in 2009. </a:t>
            </a:r>
            <a:endParaRPr lang="en-US" sz="2400" b="1" dirty="0">
              <a:solidFill>
                <a:schemeClr val="bg1"/>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600200"/>
            <a:ext cx="3774491" cy="2516327"/>
          </a:xfrm>
          <a:prstGeom prst="rect">
            <a:avLst/>
          </a:prstGeom>
        </p:spPr>
      </p:pic>
      <p:sp>
        <p:nvSpPr>
          <p:cNvPr id="6" name="Rectangle 5"/>
          <p:cNvSpPr/>
          <p:nvPr/>
        </p:nvSpPr>
        <p:spPr>
          <a:xfrm>
            <a:off x="152399" y="4288929"/>
            <a:ext cx="3774491" cy="2382677"/>
          </a:xfrm>
          <a:prstGeom prst="rect">
            <a:avLst/>
          </a:prstGeom>
          <a:solidFill>
            <a:srgbClr val="017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52399" y="4461808"/>
            <a:ext cx="3774491" cy="1938992"/>
          </a:xfrm>
          <a:prstGeom prst="rect">
            <a:avLst/>
          </a:prstGeom>
          <a:noFill/>
        </p:spPr>
        <p:txBody>
          <a:bodyPr wrap="square" rtlCol="0">
            <a:spAutoFit/>
          </a:bodyPr>
          <a:lstStyle/>
          <a:p>
            <a:pPr algn="ctr"/>
            <a:r>
              <a:rPr lang="en-US" sz="2000" b="1" spc="100" dirty="0" smtClean="0">
                <a:solidFill>
                  <a:schemeClr val="bg1"/>
                </a:solidFill>
              </a:rPr>
              <a:t>Read the </a:t>
            </a:r>
            <a:r>
              <a:rPr lang="en-US" sz="2000" b="1" u="sng" spc="100" dirty="0" smtClean="0">
                <a:solidFill>
                  <a:schemeClr val="bg1"/>
                </a:solidFill>
              </a:rPr>
              <a:t>16 principles </a:t>
            </a:r>
            <a:r>
              <a:rPr lang="en-US" sz="2000" b="1" spc="100" dirty="0" smtClean="0">
                <a:solidFill>
                  <a:schemeClr val="bg1"/>
                </a:solidFill>
              </a:rPr>
              <a:t>and endless possibilities of the </a:t>
            </a:r>
            <a:r>
              <a:rPr lang="en-US" sz="2000" b="1" spc="100" dirty="0">
                <a:solidFill>
                  <a:schemeClr val="bg1"/>
                </a:solidFill>
              </a:rPr>
              <a:t>Earth Charter </a:t>
            </a:r>
            <a:endParaRPr lang="en-US" sz="2000" b="1" spc="100" dirty="0" smtClean="0">
              <a:solidFill>
                <a:schemeClr val="bg1"/>
              </a:solidFill>
            </a:endParaRPr>
          </a:p>
          <a:p>
            <a:pPr algn="ctr"/>
            <a:r>
              <a:rPr lang="en-US" sz="2000" b="1" spc="100" dirty="0" smtClean="0">
                <a:solidFill>
                  <a:schemeClr val="bg1"/>
                </a:solidFill>
              </a:rPr>
              <a:t>at </a:t>
            </a:r>
            <a:r>
              <a:rPr lang="en-US" sz="2000" b="1" spc="100" dirty="0">
                <a:solidFill>
                  <a:schemeClr val="bg1"/>
                </a:solidFill>
                <a:hlinkClick r:id="rId5"/>
              </a:rPr>
              <a:t>http://earthcharter.org/discover/the-earth-charter</a:t>
            </a:r>
            <a:r>
              <a:rPr lang="en-US" sz="2000" b="1" spc="100" dirty="0" smtClean="0">
                <a:solidFill>
                  <a:schemeClr val="bg1"/>
                </a:solidFill>
                <a:hlinkClick r:id="rId5"/>
              </a:rPr>
              <a:t>/</a:t>
            </a:r>
            <a:r>
              <a:rPr lang="en-US" sz="2000" b="1" spc="100" dirty="0" smtClean="0">
                <a:solidFill>
                  <a:schemeClr val="bg1"/>
                </a:solidFill>
              </a:rPr>
              <a:t>   </a:t>
            </a:r>
            <a:endParaRPr lang="en-US" sz="2000" b="1" spc="100" dirty="0">
              <a:solidFill>
                <a:schemeClr val="bg1"/>
              </a:solidFill>
            </a:endParaRPr>
          </a:p>
        </p:txBody>
      </p:sp>
      <p:sp>
        <p:nvSpPr>
          <p:cNvPr id="8" name="Title 2"/>
          <p:cNvSpPr txBox="1">
            <a:spLocks/>
          </p:cNvSpPr>
          <p:nvPr/>
        </p:nvSpPr>
        <p:spPr>
          <a:xfrm>
            <a:off x="0" y="457200"/>
            <a:ext cx="8915400" cy="1676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n-lt"/>
                <a:ea typeface="+mj-ea"/>
                <a:cs typeface="+mj-cs"/>
              </a:defRPr>
            </a:lvl1pPr>
          </a:lstStyle>
          <a:p>
            <a:pPr algn="ctr"/>
            <a:r>
              <a:rPr lang="en-US" b="1" dirty="0" smtClean="0"/>
              <a:t>Sustainability milestones at FGCU</a:t>
            </a:r>
            <a:endParaRPr lang="en-US" b="1" dirty="0"/>
          </a:p>
        </p:txBody>
      </p:sp>
    </p:spTree>
    <p:extLst>
      <p:ext uri="{BB962C8B-B14F-4D97-AF65-F5344CB8AC3E}">
        <p14:creationId xmlns:p14="http://schemas.microsoft.com/office/powerpoint/2010/main" val="33108948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FGCU tree campus US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46" y="3097626"/>
            <a:ext cx="5638800" cy="376037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FGCU Recyclemani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698" t="4354" r="8009" b="9095"/>
          <a:stretch/>
        </p:blipFill>
        <p:spPr bwMode="auto">
          <a:xfrm>
            <a:off x="5496170" y="914399"/>
            <a:ext cx="3504003" cy="323993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FGCU Recycleman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9196" y="4339718"/>
            <a:ext cx="2648857" cy="2286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2"/>
          <p:cNvSpPr txBox="1">
            <a:spLocks/>
          </p:cNvSpPr>
          <p:nvPr/>
        </p:nvSpPr>
        <p:spPr>
          <a:xfrm>
            <a:off x="0" y="251618"/>
            <a:ext cx="89154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n-lt"/>
                <a:ea typeface="+mj-ea"/>
                <a:cs typeface="+mj-cs"/>
              </a:defRPr>
            </a:lvl1pPr>
          </a:lstStyle>
          <a:p>
            <a:pPr algn="ctr"/>
            <a:r>
              <a:rPr lang="en-US" b="1" dirty="0" smtClean="0"/>
              <a:t>Sustainability milestones at FGCU</a:t>
            </a:r>
            <a:endParaRPr lang="en-US" b="1" dirty="0"/>
          </a:p>
        </p:txBody>
      </p:sp>
      <p:pic>
        <p:nvPicPr>
          <p:cNvPr id="5128" name="Picture 8" descr="Image result for Recycleman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4241" y="1255415"/>
            <a:ext cx="2159836" cy="1502194"/>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Image result for tree campus US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031" y="1222494"/>
            <a:ext cx="3051118" cy="1568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3816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0" y="251618"/>
            <a:ext cx="89154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n-lt"/>
                <a:ea typeface="+mj-ea"/>
                <a:cs typeface="+mj-cs"/>
              </a:defRPr>
            </a:lvl1pPr>
          </a:lstStyle>
          <a:p>
            <a:pPr algn="ctr"/>
            <a:r>
              <a:rPr lang="en-US" b="1" dirty="0" smtClean="0"/>
              <a:t>Sustainability milestones at FGCU</a:t>
            </a:r>
            <a:endParaRPr lang="en-US" b="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855" y="838200"/>
            <a:ext cx="3657600" cy="3657600"/>
          </a:xfrm>
          <a:prstGeom prst="rect">
            <a:avLst/>
          </a:prstGeom>
        </p:spPr>
      </p:pic>
      <p:pic>
        <p:nvPicPr>
          <p:cNvPr id="3074" name="Picture 2" descr="Image result for AASHE logo transparent"/>
          <p:cNvPicPr>
            <a:picLocks noChangeAspect="1" noChangeArrowheads="1"/>
          </p:cNvPicPr>
          <p:nvPr/>
        </p:nvPicPr>
        <p:blipFill rotWithShape="1">
          <a:blip r:embed="rId4">
            <a:extLst>
              <a:ext uri="{28A0092B-C50C-407E-A947-70E740481C1C}">
                <a14:useLocalDpi xmlns:a14="http://schemas.microsoft.com/office/drawing/2010/main" val="0"/>
              </a:ext>
            </a:extLst>
          </a:blip>
          <a:srcRect t="15789" r="13119" b="7895"/>
          <a:stretch/>
        </p:blipFill>
        <p:spPr bwMode="auto">
          <a:xfrm>
            <a:off x="1600201" y="4495800"/>
            <a:ext cx="5410200" cy="2209800"/>
          </a:xfrm>
          <a:prstGeom prst="rect">
            <a:avLst/>
          </a:prstGeom>
          <a:solidFill>
            <a:schemeClr val="bg1"/>
          </a:solidFill>
          <a:ln w="19050">
            <a:solidFill>
              <a:schemeClr val="tx1"/>
            </a:solidFill>
          </a:ln>
        </p:spPr>
      </p:pic>
      <p:pic>
        <p:nvPicPr>
          <p:cNvPr id="3076" name="Picture 4" descr="Image result for FGCU sustainabilit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1310" y="1117600"/>
            <a:ext cx="4126582" cy="309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0752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FGCU sustainabil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38200"/>
            <a:ext cx="4343400" cy="287388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5" name="Title 2"/>
          <p:cNvSpPr txBox="1">
            <a:spLocks/>
          </p:cNvSpPr>
          <p:nvPr/>
        </p:nvSpPr>
        <p:spPr>
          <a:xfrm>
            <a:off x="0" y="74834"/>
            <a:ext cx="89154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n-lt"/>
                <a:ea typeface="+mj-ea"/>
                <a:cs typeface="+mj-cs"/>
              </a:defRPr>
            </a:lvl1pPr>
          </a:lstStyle>
          <a:p>
            <a:pPr algn="ctr"/>
            <a:r>
              <a:rPr lang="en-US" b="1" dirty="0" smtClean="0"/>
              <a:t>Sustainability milestones at FGCU</a:t>
            </a:r>
            <a:endParaRPr lang="en-US" b="1" dirty="0"/>
          </a:p>
        </p:txBody>
      </p:sp>
      <p:pic>
        <p:nvPicPr>
          <p:cNvPr id="3" name="Picture 2"/>
          <p:cNvPicPr>
            <a:picLocks noChangeAspect="1"/>
          </p:cNvPicPr>
          <p:nvPr/>
        </p:nvPicPr>
        <p:blipFill>
          <a:blip r:embed="rId3"/>
          <a:stretch>
            <a:fillRect/>
          </a:stretch>
        </p:blipFill>
        <p:spPr>
          <a:xfrm>
            <a:off x="1905000" y="3825810"/>
            <a:ext cx="7189224" cy="3032190"/>
          </a:xfrm>
          <a:prstGeom prst="rect">
            <a:avLst/>
          </a:prstGeom>
          <a:ln w="12700">
            <a:solidFill>
              <a:schemeClr val="tx1"/>
            </a:solidFill>
          </a:ln>
        </p:spPr>
      </p:pic>
      <p:sp>
        <p:nvSpPr>
          <p:cNvPr id="6" name="TextBox 5"/>
          <p:cNvSpPr txBox="1"/>
          <p:nvPr/>
        </p:nvSpPr>
        <p:spPr>
          <a:xfrm>
            <a:off x="4953000" y="1295400"/>
            <a:ext cx="3733800" cy="1569660"/>
          </a:xfrm>
          <a:prstGeom prst="rect">
            <a:avLst/>
          </a:prstGeom>
          <a:gradFill flip="none" rotWithShape="1">
            <a:gsLst>
              <a:gs pos="0">
                <a:schemeClr val="bg1"/>
              </a:gs>
              <a:gs pos="50000">
                <a:schemeClr val="accent1">
                  <a:tint val="44500"/>
                  <a:satMod val="160000"/>
                </a:schemeClr>
              </a:gs>
              <a:gs pos="100000">
                <a:schemeClr val="accent1">
                  <a:tint val="23500"/>
                  <a:satMod val="160000"/>
                </a:schemeClr>
              </a:gs>
            </a:gsLst>
            <a:lin ang="8100000" scaled="1"/>
            <a:tileRect/>
          </a:gradFill>
          <a:ln w="12700">
            <a:solidFill>
              <a:schemeClr val="tx1"/>
            </a:solidFill>
          </a:ln>
        </p:spPr>
        <p:txBody>
          <a:bodyPr wrap="square" rtlCol="0">
            <a:spAutoFit/>
          </a:bodyPr>
          <a:lstStyle/>
          <a:p>
            <a:pPr marL="285750" indent="-285750">
              <a:buFont typeface="Arial" panose="020B0604020202020204" pitchFamily="34" charset="0"/>
              <a:buChar char="•"/>
            </a:pPr>
            <a:r>
              <a:rPr lang="en-US" sz="2400" dirty="0" smtClean="0"/>
              <a:t>Student Government’s biweekly Farmers Market</a:t>
            </a:r>
          </a:p>
          <a:p>
            <a:pPr marL="285750" indent="-285750">
              <a:buFont typeface="Arial" panose="020B0604020202020204" pitchFamily="34" charset="0"/>
              <a:buChar char="•"/>
            </a:pPr>
            <a:r>
              <a:rPr lang="en-US" sz="2400" dirty="0" smtClean="0"/>
              <a:t>Real Food Campus Commitment</a:t>
            </a:r>
            <a:endParaRPr lang="en-US" sz="2400" dirty="0"/>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16279" y1="12865" x2="19767" y2="18713"/>
                        <a14:foregroundMark x1="16279" y1="13450" x2="21512" y2="8187"/>
                        <a14:foregroundMark x1="20930" y1="14035" x2="44186" y2="2924"/>
                        <a14:foregroundMark x1="41279" y1="2339" x2="69767" y2="4678"/>
                        <a14:foregroundMark x1="68605" y1="6433" x2="94186" y2="28655"/>
                        <a14:foregroundMark x1="94767" y1="28655" x2="94767" y2="73099"/>
                        <a14:foregroundMark x1="94767" y1="73099" x2="59884" y2="99415"/>
                        <a14:foregroundMark x1="13372" y1="15789" x2="0" y2="59649"/>
                        <a14:foregroundMark x1="2326" y1="56725" x2="63372" y2="96491"/>
                        <a14:foregroundMark x1="20349" y1="49123" x2="88953" y2="49123"/>
                        <a14:foregroundMark x1="39535" y1="25146" x2="71512" y2="22807"/>
                        <a14:foregroundMark x1="55814" y1="33918" x2="55814" y2="33918"/>
                        <a14:foregroundMark x1="38953" y1="27485" x2="38953" y2="27485"/>
                        <a14:foregroundMark x1="36047" y1="27485" x2="36047" y2="27485"/>
                        <a14:foregroundMark x1="20349" y1="34503" x2="20349" y2="34503"/>
                        <a14:foregroundMark x1="23256" y1="54971" x2="29070" y2="21637"/>
                        <a14:foregroundMark x1="33140" y1="57310" x2="36047" y2="36257"/>
                        <a14:foregroundMark x1="65116" y1="41520" x2="81395" y2="41520"/>
                        <a14:foregroundMark x1="77326" y1="60819" x2="81395" y2="22222"/>
                        <a14:foregroundMark x1="33721" y1="72515" x2="84302" y2="74269"/>
                        <a14:foregroundMark x1="48837" y1="46784" x2="54070" y2="40351"/>
                        <a14:foregroundMark x1="4070" y1="63158" x2="9884" y2="70175"/>
                        <a14:foregroundMark x1="7558" y1="71930" x2="26744" y2="91813"/>
                        <a14:foregroundMark x1="29651" y1="92982" x2="59302" y2="97661"/>
                      </a14:backgroundRemoval>
                    </a14:imgEffect>
                  </a14:imgLayer>
                </a14:imgProps>
              </a:ext>
              <a:ext uri="{28A0092B-C50C-407E-A947-70E740481C1C}">
                <a14:useLocalDpi xmlns:a14="http://schemas.microsoft.com/office/drawing/2010/main" val="0"/>
              </a:ext>
            </a:extLst>
          </a:blip>
          <a:stretch>
            <a:fillRect/>
          </a:stretch>
        </p:blipFill>
        <p:spPr>
          <a:xfrm>
            <a:off x="0" y="4451760"/>
            <a:ext cx="1790700" cy="1780289"/>
          </a:xfrm>
          <a:prstGeom prst="rect">
            <a:avLst/>
          </a:prstGeom>
        </p:spPr>
      </p:pic>
    </p:spTree>
    <p:extLst>
      <p:ext uri="{BB962C8B-B14F-4D97-AF65-F5344CB8AC3E}">
        <p14:creationId xmlns:p14="http://schemas.microsoft.com/office/powerpoint/2010/main" val="22927240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sustainability Jigsaw puzz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057400"/>
            <a:ext cx="5767034" cy="346022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sustainability Jigsaw puzzl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250" b="90000" l="10000" r="99167"/>
                    </a14:imgEffect>
                  </a14:imgLayer>
                </a14:imgProps>
              </a:ext>
              <a:ext uri="{28A0092B-C50C-407E-A947-70E740481C1C}">
                <a14:useLocalDpi xmlns:a14="http://schemas.microsoft.com/office/drawing/2010/main" val="0"/>
              </a:ext>
            </a:extLst>
          </a:blip>
          <a:srcRect/>
          <a:stretch>
            <a:fillRect/>
          </a:stretch>
        </p:blipFill>
        <p:spPr bwMode="auto">
          <a:xfrm>
            <a:off x="5257800" y="2254823"/>
            <a:ext cx="4598058" cy="306537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73345" y="815689"/>
            <a:ext cx="8970655"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n-lt"/>
                <a:ea typeface="+mj-ea"/>
                <a:cs typeface="+mj-cs"/>
              </a:defRPr>
            </a:lvl1pPr>
          </a:lstStyle>
          <a:p>
            <a:r>
              <a:rPr lang="en-US" b="1" dirty="0" smtClean="0"/>
              <a:t>What’s your piece of the puzzle? </a:t>
            </a:r>
            <a:endParaRPr lang="en-US" b="1" dirty="0"/>
          </a:p>
        </p:txBody>
      </p:sp>
    </p:spTree>
    <p:extLst>
      <p:ext uri="{BB962C8B-B14F-4D97-AF65-F5344CB8AC3E}">
        <p14:creationId xmlns:p14="http://schemas.microsoft.com/office/powerpoint/2010/main" val="11161953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0"/>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n-lt"/>
                <a:ea typeface="+mj-ea"/>
                <a:cs typeface="+mj-cs"/>
              </a:defRPr>
            </a:lvl1pPr>
          </a:lstStyle>
          <a:p>
            <a:pPr algn="ctr"/>
            <a:r>
              <a:rPr lang="en-US" b="1" dirty="0" smtClean="0"/>
              <a:t>How can </a:t>
            </a:r>
            <a:r>
              <a:rPr lang="en-US" b="1" u="sng" dirty="0" smtClean="0"/>
              <a:t>YOU</a:t>
            </a:r>
            <a:r>
              <a:rPr lang="en-US" b="1" dirty="0" smtClean="0"/>
              <a:t> contribute to sustainability at FGCU?</a:t>
            </a:r>
            <a:endParaRPr lang="en-US" b="1" dirty="0"/>
          </a:p>
        </p:txBody>
      </p:sp>
      <p:sp>
        <p:nvSpPr>
          <p:cNvPr id="3" name="Content Placeholder 2"/>
          <p:cNvSpPr txBox="1">
            <a:spLocks/>
          </p:cNvSpPr>
          <p:nvPr/>
        </p:nvSpPr>
        <p:spPr>
          <a:xfrm>
            <a:off x="190500" y="1143000"/>
            <a:ext cx="8763000" cy="5867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700" dirty="0" smtClean="0"/>
              <a:t>Bus, bike, or carpool to campus</a:t>
            </a:r>
          </a:p>
          <a:p>
            <a:r>
              <a:rPr lang="en-US" sz="2700" dirty="0" smtClean="0"/>
              <a:t>Conserve energy and water</a:t>
            </a:r>
          </a:p>
          <a:p>
            <a:r>
              <a:rPr lang="en-US" sz="2700" dirty="0" smtClean="0"/>
              <a:t>Protect campus ecosystems and wildlife</a:t>
            </a:r>
          </a:p>
          <a:p>
            <a:pPr lvl="1"/>
            <a:r>
              <a:rPr lang="en-US" dirty="0"/>
              <a:t> (Don’t liter, don’t feed</a:t>
            </a:r>
            <a:r>
              <a:rPr lang="en-US" dirty="0" smtClean="0"/>
              <a:t>!)</a:t>
            </a:r>
            <a:endParaRPr lang="en-US" sz="2300" dirty="0" smtClean="0"/>
          </a:p>
          <a:p>
            <a:r>
              <a:rPr lang="en-US" sz="2700" dirty="0" smtClean="0"/>
              <a:t>Green up your business practices</a:t>
            </a:r>
          </a:p>
          <a:p>
            <a:r>
              <a:rPr lang="en-US" sz="2700" dirty="0" smtClean="0"/>
              <a:t>Minimize wastes and properly dispose of items</a:t>
            </a:r>
          </a:p>
          <a:p>
            <a:r>
              <a:rPr lang="en-US" sz="2700" dirty="0" smtClean="0"/>
              <a:t>Eat Real</a:t>
            </a:r>
          </a:p>
          <a:p>
            <a:r>
              <a:rPr lang="en-US" sz="2700" dirty="0" smtClean="0"/>
              <a:t>Create or join on-campus service learning opportunities</a:t>
            </a:r>
          </a:p>
          <a:p>
            <a:r>
              <a:rPr lang="en-US" sz="2700" dirty="0" smtClean="0"/>
              <a:t>Participate in shared governance</a:t>
            </a:r>
          </a:p>
          <a:p>
            <a:r>
              <a:rPr lang="en-US" sz="2700" dirty="0" smtClean="0"/>
              <a:t>Take advantage of professional development opportunities such as OIEC’s Diversity &amp; Inclusion Certificate</a:t>
            </a:r>
          </a:p>
          <a:p>
            <a:r>
              <a:rPr lang="en-US" sz="2700" dirty="0" smtClean="0"/>
              <a:t>Join ECOFGCU</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7174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481328"/>
            <a:ext cx="8763000" cy="4525963"/>
          </a:xfrm>
        </p:spPr>
        <p:txBody>
          <a:bodyPr>
            <a:normAutofit/>
          </a:bodyPr>
          <a:lstStyle/>
          <a:p>
            <a:pPr algn="ctr"/>
            <a:r>
              <a:rPr lang="en-US" dirty="0" smtClean="0"/>
              <a:t>at x1414 </a:t>
            </a:r>
          </a:p>
          <a:p>
            <a:pPr algn="ctr">
              <a:lnSpc>
                <a:spcPct val="150000"/>
              </a:lnSpc>
            </a:pPr>
            <a:r>
              <a:rPr lang="en-US" dirty="0" smtClean="0"/>
              <a:t>With questions or for help</a:t>
            </a:r>
            <a:endParaRPr lang="en-US" sz="2400" dirty="0"/>
          </a:p>
        </p:txBody>
      </p:sp>
      <p:pic>
        <p:nvPicPr>
          <p:cNvPr id="65538" name="Picture 2" descr="C:\Documents and Settings\rholtzcl\Local Settings\Temporary Internet Files\Content.IE5\VEGYDZDY\MC900078762[1].wmf"/>
          <p:cNvPicPr>
            <a:picLocks noChangeAspect="1" noChangeArrowheads="1"/>
          </p:cNvPicPr>
          <p:nvPr/>
        </p:nvPicPr>
        <p:blipFill>
          <a:blip r:embed="rId3" cstate="print"/>
          <a:srcRect/>
          <a:stretch>
            <a:fillRect/>
          </a:stretch>
        </p:blipFill>
        <p:spPr bwMode="auto">
          <a:xfrm>
            <a:off x="3429000" y="3200400"/>
            <a:ext cx="2524125" cy="2914650"/>
          </a:xfrm>
          <a:prstGeom prst="rect">
            <a:avLst/>
          </a:prstGeom>
          <a:noFill/>
        </p:spPr>
      </p:pic>
      <p:sp>
        <p:nvSpPr>
          <p:cNvPr id="7" name="Rectangle 6"/>
          <p:cNvSpPr/>
          <p:nvPr/>
        </p:nvSpPr>
        <p:spPr>
          <a:xfrm>
            <a:off x="320040" y="292266"/>
            <a:ext cx="8503920" cy="707886"/>
          </a:xfrm>
          <a:prstGeom prst="rect">
            <a:avLst/>
          </a:prstGeom>
        </p:spPr>
        <p:txBody>
          <a:bodyPr wrap="square">
            <a:spAutoFit/>
          </a:bodyPr>
          <a:lstStyle/>
          <a:p>
            <a:pPr algn="ctr"/>
            <a:r>
              <a:rPr lang="en-US" sz="4000" b="1" dirty="0" smtClean="0"/>
              <a:t>Call Environmental Health &amp; Safety</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738" y="160813"/>
            <a:ext cx="7886700" cy="1325563"/>
          </a:xfrm>
        </p:spPr>
        <p:txBody>
          <a:bodyPr>
            <a:normAutofit/>
          </a:bodyPr>
          <a:lstStyle/>
          <a:p>
            <a:pPr algn="ctr"/>
            <a:r>
              <a:rPr lang="en-US" sz="4000" b="1" dirty="0" smtClean="0"/>
              <a:t>Follow our </a:t>
            </a:r>
            <a:r>
              <a:rPr lang="en-US" sz="4000" b="1" dirty="0" smtClean="0"/>
              <a:t>calendar, social </a:t>
            </a:r>
            <a:r>
              <a:rPr lang="en-US" sz="4000" b="1" dirty="0" smtClean="0"/>
              <a:t>media </a:t>
            </a:r>
            <a:r>
              <a:rPr lang="en-US" sz="4000" b="1" dirty="0" smtClean="0"/>
              <a:t>pages, and service opportunities</a:t>
            </a:r>
            <a:endParaRPr lang="en-US" sz="4000" b="1" dirty="0"/>
          </a:p>
        </p:txBody>
      </p:sp>
      <p:pic>
        <p:nvPicPr>
          <p:cNvPr id="4" name="Content Placeholder 3"/>
          <p:cNvPicPr>
            <a:picLocks noGrp="1" noChangeAspect="1"/>
          </p:cNvPicPr>
          <p:nvPr>
            <p:ph idx="1"/>
          </p:nvPr>
        </p:nvPicPr>
        <p:blipFill>
          <a:blip r:embed="rId2"/>
          <a:stretch>
            <a:fillRect/>
          </a:stretch>
        </p:blipFill>
        <p:spPr>
          <a:xfrm>
            <a:off x="152400" y="1600200"/>
            <a:ext cx="4340170" cy="4724400"/>
          </a:xfrm>
          <a:prstGeom prst="rect">
            <a:avLst/>
          </a:prstGeom>
        </p:spPr>
      </p:pic>
      <p:pic>
        <p:nvPicPr>
          <p:cNvPr id="5" name="Picture 4"/>
          <p:cNvPicPr>
            <a:picLocks noChangeAspect="1"/>
          </p:cNvPicPr>
          <p:nvPr/>
        </p:nvPicPr>
        <p:blipFill>
          <a:blip r:embed="rId3"/>
          <a:stretch>
            <a:fillRect/>
          </a:stretch>
        </p:blipFill>
        <p:spPr>
          <a:xfrm>
            <a:off x="4876800" y="4040326"/>
            <a:ext cx="3771740" cy="1876425"/>
          </a:xfrm>
          <a:prstGeom prst="rect">
            <a:avLst/>
          </a:prstGeom>
        </p:spPr>
      </p:pic>
      <p:sp>
        <p:nvSpPr>
          <p:cNvPr id="7" name="TextBox 6"/>
          <p:cNvSpPr txBox="1"/>
          <p:nvPr/>
        </p:nvSpPr>
        <p:spPr>
          <a:xfrm>
            <a:off x="4572000" y="2286000"/>
            <a:ext cx="4690730" cy="1754326"/>
          </a:xfrm>
          <a:prstGeom prst="rect">
            <a:avLst/>
          </a:prstGeom>
          <a:noFill/>
        </p:spPr>
        <p:txBody>
          <a:bodyPr wrap="square" rtlCol="0">
            <a:spAutoFit/>
          </a:bodyPr>
          <a:lstStyle/>
          <a:p>
            <a:r>
              <a:rPr lang="en-US" b="1" dirty="0" smtClean="0"/>
              <a:t>Campus-based sustainability service-learning </a:t>
            </a:r>
          </a:p>
          <a:p>
            <a:r>
              <a:rPr lang="en-US" dirty="0" smtClean="0"/>
              <a:t>tinyurl.com/j3awxbs</a:t>
            </a:r>
            <a:endParaRPr lang="en-US" dirty="0"/>
          </a:p>
          <a:p>
            <a:endParaRPr lang="en-US" dirty="0" smtClean="0"/>
          </a:p>
          <a:p>
            <a:r>
              <a:rPr lang="en-US" b="1" dirty="0" smtClean="0"/>
              <a:t>ECOFGCU Canvas Page</a:t>
            </a:r>
          </a:p>
          <a:p>
            <a:r>
              <a:rPr lang="en-US" dirty="0"/>
              <a:t>https://fgcu.instructure.com/courses/178518</a:t>
            </a:r>
            <a:endParaRPr lang="en-US" dirty="0" smtClean="0"/>
          </a:p>
          <a:p>
            <a:endParaRPr lang="en-US" dirty="0"/>
          </a:p>
        </p:txBody>
      </p:sp>
    </p:spTree>
    <p:extLst>
      <p:ext uri="{BB962C8B-B14F-4D97-AF65-F5344CB8AC3E}">
        <p14:creationId xmlns:p14="http://schemas.microsoft.com/office/powerpoint/2010/main" val="39614200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48286"/>
            <a:ext cx="7886700" cy="1082674"/>
          </a:xfrm>
        </p:spPr>
        <p:txBody>
          <a:bodyPr>
            <a:normAutofit/>
          </a:bodyPr>
          <a:lstStyle/>
          <a:p>
            <a:pPr algn="ctr"/>
            <a:r>
              <a:rPr lang="en-US" sz="4000" b="1" dirty="0" smtClean="0"/>
              <a:t>Campus Emergencies</a:t>
            </a:r>
            <a:endParaRPr lang="en-US" sz="4000" b="1" dirty="0"/>
          </a:p>
        </p:txBody>
      </p:sp>
      <p:sp>
        <p:nvSpPr>
          <p:cNvPr id="3" name="Content Placeholder 2"/>
          <p:cNvSpPr>
            <a:spLocks noGrp="1"/>
          </p:cNvSpPr>
          <p:nvPr>
            <p:ph idx="1"/>
          </p:nvPr>
        </p:nvSpPr>
        <p:spPr>
          <a:xfrm>
            <a:off x="304800" y="1230960"/>
            <a:ext cx="7886700" cy="4839347"/>
          </a:xfrm>
        </p:spPr>
        <p:txBody>
          <a:bodyPr>
            <a:normAutofit/>
          </a:bodyPr>
          <a:lstStyle/>
          <a:p>
            <a:pPr>
              <a:lnSpc>
                <a:spcPct val="100000"/>
              </a:lnSpc>
            </a:pPr>
            <a:r>
              <a:rPr lang="en-US" dirty="0" smtClean="0"/>
              <a:t>If you have an on-campus </a:t>
            </a:r>
            <a:br>
              <a:rPr lang="en-US" dirty="0" smtClean="0"/>
            </a:br>
            <a:r>
              <a:rPr lang="en-US" dirty="0" smtClean="0"/>
              <a:t>EMERGENCY requiring </a:t>
            </a:r>
            <a:br>
              <a:rPr lang="en-US" dirty="0" smtClean="0"/>
            </a:br>
            <a:r>
              <a:rPr lang="en-US" dirty="0" smtClean="0"/>
              <a:t>assistance for fire or </a:t>
            </a:r>
            <a:br>
              <a:rPr lang="en-US" dirty="0" smtClean="0"/>
            </a:br>
            <a:r>
              <a:rPr lang="en-US" dirty="0" smtClean="0"/>
              <a:t>ambulance, </a:t>
            </a:r>
            <a:br>
              <a:rPr lang="en-US" dirty="0" smtClean="0"/>
            </a:br>
            <a:r>
              <a:rPr lang="en-US" dirty="0" smtClean="0"/>
              <a:t>call </a:t>
            </a:r>
            <a:r>
              <a:rPr lang="en-US" b="1" dirty="0" smtClean="0">
                <a:solidFill>
                  <a:srgbClr val="FF0000"/>
                </a:solidFill>
              </a:rPr>
              <a:t>911</a:t>
            </a:r>
            <a:r>
              <a:rPr lang="en-US" dirty="0" smtClean="0"/>
              <a:t> without delay.</a:t>
            </a:r>
          </a:p>
          <a:p>
            <a:r>
              <a:rPr lang="en-US" dirty="0" smtClean="0"/>
              <a:t>Be aware of your </a:t>
            </a:r>
            <a:br>
              <a:rPr lang="en-US" dirty="0" smtClean="0"/>
            </a:br>
            <a:r>
              <a:rPr lang="en-US" dirty="0" smtClean="0"/>
              <a:t>surroundings, and report </a:t>
            </a:r>
            <a:br>
              <a:rPr lang="en-US" dirty="0" smtClean="0"/>
            </a:br>
            <a:r>
              <a:rPr lang="en-US" dirty="0" smtClean="0"/>
              <a:t>any suspicious activities.</a:t>
            </a:r>
          </a:p>
          <a:p>
            <a:r>
              <a:rPr lang="en-US" dirty="0" smtClean="0"/>
              <a:t>Be informed and prepared in advance. </a:t>
            </a:r>
            <a:br>
              <a:rPr lang="en-US" dirty="0" smtClean="0"/>
            </a:br>
            <a:r>
              <a:rPr lang="en-US" dirty="0" smtClean="0"/>
              <a:t>Don’t wait until an emergency strikes to know what to do.</a:t>
            </a:r>
            <a:endParaRPr lang="en-US" dirty="0"/>
          </a:p>
        </p:txBody>
      </p:sp>
      <p:pic>
        <p:nvPicPr>
          <p:cNvPr id="4" name="Picture 3"/>
          <p:cNvPicPr>
            <a:picLocks noChangeAspect="1"/>
          </p:cNvPicPr>
          <p:nvPr/>
        </p:nvPicPr>
        <p:blipFill>
          <a:blip r:embed="rId2"/>
          <a:stretch>
            <a:fillRect/>
          </a:stretch>
        </p:blipFill>
        <p:spPr>
          <a:xfrm>
            <a:off x="4648200" y="1600200"/>
            <a:ext cx="4218798" cy="2816596"/>
          </a:xfrm>
          <a:prstGeom prst="rect">
            <a:avLst/>
          </a:prstGeom>
        </p:spPr>
      </p:pic>
    </p:spTree>
    <p:extLst>
      <p:ext uri="{BB962C8B-B14F-4D97-AF65-F5344CB8AC3E}">
        <p14:creationId xmlns:p14="http://schemas.microsoft.com/office/powerpoint/2010/main" val="5030807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92439" y="0"/>
            <a:ext cx="9949659" cy="6753270"/>
          </a:xfrm>
          <a:prstGeom prst="rect">
            <a:avLst/>
          </a:prstGeom>
          <a:effectLst>
            <a:softEdge rad="635000"/>
          </a:effectLst>
        </p:spPr>
      </p:pic>
      <p:sp>
        <p:nvSpPr>
          <p:cNvPr id="2" name="TextBox 1"/>
          <p:cNvSpPr txBox="1"/>
          <p:nvPr/>
        </p:nvSpPr>
        <p:spPr>
          <a:xfrm>
            <a:off x="20782" y="4267200"/>
            <a:ext cx="9144000" cy="1077218"/>
          </a:xfrm>
          <a:prstGeom prst="rect">
            <a:avLst/>
          </a:prstGeom>
          <a:noFill/>
        </p:spPr>
        <p:txBody>
          <a:bodyPr wrap="square" rtlCol="0">
            <a:spAutoFit/>
          </a:bodyPr>
          <a:lstStyle/>
          <a:p>
            <a:pPr algn="ctr"/>
            <a:r>
              <a:rPr lang="en-US" sz="3200" b="1" dirty="0" smtClean="0"/>
              <a:t>When there’s a huge solar energy spill, </a:t>
            </a:r>
            <a:br>
              <a:rPr lang="en-US" sz="3200" b="1" dirty="0" smtClean="0"/>
            </a:br>
            <a:r>
              <a:rPr lang="en-US" sz="3200" b="1" dirty="0" smtClean="0"/>
              <a:t>it’s just called a “nice day”.</a:t>
            </a:r>
          </a:p>
        </p:txBody>
      </p:sp>
    </p:spTree>
    <p:extLst>
      <p:ext uri="{BB962C8B-B14F-4D97-AF65-F5344CB8AC3E}">
        <p14:creationId xmlns:p14="http://schemas.microsoft.com/office/powerpoint/2010/main" val="1317392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070" y="332509"/>
            <a:ext cx="8247530" cy="6373091"/>
          </a:xfrm>
          <a:prstGeom prst="rect">
            <a:avLst/>
          </a:prstGeom>
        </p:spPr>
      </p:pic>
      <p:sp>
        <p:nvSpPr>
          <p:cNvPr id="3" name="Cloud Callout 2"/>
          <p:cNvSpPr/>
          <p:nvPr/>
        </p:nvSpPr>
        <p:spPr>
          <a:xfrm flipH="1">
            <a:off x="0" y="3684451"/>
            <a:ext cx="1066800" cy="914400"/>
          </a:xfrm>
          <a:prstGeom prst="cloudCallout">
            <a:avLst>
              <a:gd name="adj1" fmla="val -47478"/>
              <a:gd name="adj2" fmla="val -567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Click here</a:t>
            </a:r>
            <a:endParaRPr lang="en-US" dirty="0"/>
          </a:p>
        </p:txBody>
      </p:sp>
      <p:sp>
        <p:nvSpPr>
          <p:cNvPr id="4" name="TextBox 3"/>
          <p:cNvSpPr txBox="1"/>
          <p:nvPr/>
        </p:nvSpPr>
        <p:spPr>
          <a:xfrm>
            <a:off x="762000" y="3279899"/>
            <a:ext cx="1066800" cy="182880"/>
          </a:xfrm>
          <a:prstGeom prst="rect">
            <a:avLst/>
          </a:prstGeom>
          <a:solidFill>
            <a:schemeClr val="bg1"/>
          </a:solidFill>
        </p:spPr>
        <p:txBody>
          <a:bodyPr wrap="square" rtlCol="0">
            <a:spAutoFit/>
          </a:bodyPr>
          <a:lstStyle/>
          <a:p>
            <a:r>
              <a:rPr lang="en-US" sz="1400" b="1" dirty="0" smtClean="0">
                <a:ln w="0"/>
              </a:rPr>
              <a:t>What to Do</a:t>
            </a:r>
            <a:endParaRPr lang="en-US" sz="1400" b="1" dirty="0">
              <a:ln w="0"/>
            </a:endParaRPr>
          </a:p>
        </p:txBody>
      </p:sp>
    </p:spTree>
    <p:extLst>
      <p:ext uri="{BB962C8B-B14F-4D97-AF65-F5344CB8AC3E}">
        <p14:creationId xmlns:p14="http://schemas.microsoft.com/office/powerpoint/2010/main" val="28118867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250996" y="1828800"/>
            <a:ext cx="8382000" cy="4701224"/>
          </a:xfrm>
        </p:spPr>
        <p:txBody>
          <a:bodyPr>
            <a:noAutofit/>
          </a:bodyPr>
          <a:lstStyle/>
          <a:p>
            <a:pPr marL="411480" indent="-457200">
              <a:spcBef>
                <a:spcPts val="0"/>
              </a:spcBef>
              <a:spcAft>
                <a:spcPts val="1200"/>
              </a:spcAft>
              <a:defRPr/>
            </a:pPr>
            <a:r>
              <a:rPr lang="en-US" b="1" dirty="0" smtClean="0"/>
              <a:t>In a medical emergency, </a:t>
            </a:r>
            <a:r>
              <a:rPr lang="en-US" b="1" dirty="0" smtClean="0">
                <a:solidFill>
                  <a:srgbClr val="FF0000"/>
                </a:solidFill>
              </a:rPr>
              <a:t>call 911 </a:t>
            </a:r>
          </a:p>
          <a:p>
            <a:pPr marL="411480" indent="-457200">
              <a:spcBef>
                <a:spcPts val="0"/>
              </a:spcBef>
              <a:spcAft>
                <a:spcPts val="1200"/>
              </a:spcAft>
              <a:defRPr/>
            </a:pPr>
            <a:r>
              <a:rPr lang="en-US" dirty="0" smtClean="0"/>
              <a:t>And immediately call </a:t>
            </a:r>
            <a:r>
              <a:rPr lang="en-US" dirty="0" smtClean="0">
                <a:solidFill>
                  <a:srgbClr val="FF0000"/>
                </a:solidFill>
              </a:rPr>
              <a:t>AmeriSys</a:t>
            </a:r>
            <a:r>
              <a:rPr lang="en-US" dirty="0" smtClean="0"/>
              <a:t> at </a:t>
            </a:r>
            <a:r>
              <a:rPr lang="en-US" dirty="0" smtClean="0">
                <a:solidFill>
                  <a:srgbClr val="FF0000"/>
                </a:solidFill>
              </a:rPr>
              <a:t>1-800-455-2079</a:t>
            </a:r>
            <a:r>
              <a:rPr lang="en-US" dirty="0"/>
              <a:t/>
            </a:r>
            <a:br>
              <a:rPr lang="en-US" dirty="0"/>
            </a:br>
            <a:r>
              <a:rPr lang="en-US" dirty="0" smtClean="0"/>
              <a:t>to report the claim. </a:t>
            </a:r>
          </a:p>
          <a:p>
            <a:pPr marL="411480" indent="-457200">
              <a:spcBef>
                <a:spcPts val="0"/>
              </a:spcBef>
              <a:spcAft>
                <a:spcPts val="1200"/>
              </a:spcAft>
              <a:defRPr/>
            </a:pPr>
            <a:r>
              <a:rPr lang="en-US" b="1" dirty="0" smtClean="0"/>
              <a:t>If the injury is not an emergency</a:t>
            </a:r>
            <a:r>
              <a:rPr lang="en-US" dirty="0" smtClean="0"/>
              <a:t>, the supervisor should immediately report the claim to </a:t>
            </a:r>
            <a:r>
              <a:rPr lang="en-US" dirty="0" err="1" smtClean="0">
                <a:solidFill>
                  <a:srgbClr val="FF0000"/>
                </a:solidFill>
              </a:rPr>
              <a:t>AmeriSys</a:t>
            </a:r>
            <a:r>
              <a:rPr lang="en-US" dirty="0" smtClean="0"/>
              <a:t>.</a:t>
            </a:r>
          </a:p>
          <a:p>
            <a:pPr marL="411480" indent="-457200">
              <a:spcBef>
                <a:spcPts val="0"/>
              </a:spcBef>
              <a:spcAft>
                <a:spcPts val="1200"/>
              </a:spcAft>
              <a:defRPr/>
            </a:pPr>
            <a:r>
              <a:rPr lang="en-US" dirty="0" smtClean="0"/>
              <a:t>Whenever possible, have the injured employee present with the supervisor when the claim is reported. </a:t>
            </a:r>
            <a:br>
              <a:rPr lang="en-US" dirty="0" smtClean="0"/>
            </a:br>
            <a:endParaRPr lang="en-US" dirty="0" smtClean="0"/>
          </a:p>
        </p:txBody>
      </p:sp>
      <p:pic>
        <p:nvPicPr>
          <p:cNvPr id="4097" name="Picture 1" descr="C:\Documents and Settings\rholtzcl\Local Settings\Temporary Internet Files\Content.IE5\03M82SNN\MC910217679[1].wmf"/>
          <p:cNvPicPr>
            <a:picLocks noChangeAspect="1" noChangeArrowheads="1"/>
          </p:cNvPicPr>
          <p:nvPr/>
        </p:nvPicPr>
        <p:blipFill>
          <a:blip r:embed="rId3" cstate="print"/>
          <a:srcRect/>
          <a:stretch>
            <a:fillRect/>
          </a:stretch>
        </p:blipFill>
        <p:spPr bwMode="auto">
          <a:xfrm rot="1019781">
            <a:off x="6356180" y="200129"/>
            <a:ext cx="2739159" cy="2189439"/>
          </a:xfrm>
          <a:prstGeom prst="rect">
            <a:avLst/>
          </a:prstGeom>
          <a:noFill/>
        </p:spPr>
      </p:pic>
      <p:sp>
        <p:nvSpPr>
          <p:cNvPr id="6" name="Rectangle 5"/>
          <p:cNvSpPr/>
          <p:nvPr/>
        </p:nvSpPr>
        <p:spPr>
          <a:xfrm>
            <a:off x="533400" y="586962"/>
            <a:ext cx="7817192" cy="707886"/>
          </a:xfrm>
          <a:prstGeom prst="rect">
            <a:avLst/>
          </a:prstGeom>
        </p:spPr>
        <p:txBody>
          <a:bodyPr wrap="square">
            <a:spAutoFit/>
          </a:bodyPr>
          <a:lstStyle/>
          <a:p>
            <a:r>
              <a:rPr lang="en-US" sz="4000" b="1" dirty="0" smtClean="0"/>
              <a:t>Workers’ Compensation</a:t>
            </a:r>
          </a:p>
        </p:txBody>
      </p:sp>
      <p:sp>
        <p:nvSpPr>
          <p:cNvPr id="2" name="TextBox 1"/>
          <p:cNvSpPr txBox="1"/>
          <p:nvPr/>
        </p:nvSpPr>
        <p:spPr>
          <a:xfrm>
            <a:off x="1600200" y="5867400"/>
            <a:ext cx="6477000" cy="369332"/>
          </a:xfrm>
          <a:prstGeom prst="rect">
            <a:avLst/>
          </a:prstGeom>
          <a:noFill/>
        </p:spPr>
        <p:txBody>
          <a:bodyPr wrap="square" rtlCol="0">
            <a:spAutoFit/>
          </a:bodyPr>
          <a:lstStyle/>
          <a:p>
            <a:pPr indent="-274320" fontAlgn="auto">
              <a:spcBef>
                <a:spcPts val="0"/>
              </a:spcBef>
              <a:spcAft>
                <a:spcPts val="1200"/>
              </a:spcAft>
              <a:buFont typeface="Wingdings 2" pitchFamily="18" charset="2"/>
              <a:buNone/>
              <a:defRPr/>
            </a:pPr>
            <a:r>
              <a:rPr lang="en-US" dirty="0"/>
              <a:t>Additional </a:t>
            </a:r>
            <a:r>
              <a:rPr lang="en-US" dirty="0" smtClean="0"/>
              <a:t>info: </a:t>
            </a:r>
            <a:r>
              <a:rPr lang="en-US" dirty="0" smtClean="0">
                <a:hlinkClick r:id="rId4"/>
              </a:rPr>
              <a:t>http</a:t>
            </a:r>
            <a:r>
              <a:rPr lang="en-US" dirty="0">
                <a:hlinkClick r:id="rId4"/>
              </a:rPr>
              <a:t>://www.fgcu.edu/HR/workcomp2.html</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Content Placeholder 7"/>
          <p:cNvSpPr>
            <a:spLocks noGrp="1"/>
          </p:cNvSpPr>
          <p:nvPr>
            <p:ph idx="1"/>
          </p:nvPr>
        </p:nvSpPr>
        <p:spPr>
          <a:xfrm>
            <a:off x="457200" y="1295400"/>
            <a:ext cx="8229600" cy="4648200"/>
          </a:xfrm>
        </p:spPr>
        <p:txBody>
          <a:bodyPr/>
          <a:lstStyle/>
          <a:p>
            <a:pPr>
              <a:spcBef>
                <a:spcPct val="0"/>
              </a:spcBef>
            </a:pPr>
            <a:r>
              <a:rPr lang="en-US" dirty="0" smtClean="0"/>
              <a:t>All workplace injuries also require completion of  a </a:t>
            </a:r>
            <a:r>
              <a:rPr lang="en-US" b="1" dirty="0" smtClean="0">
                <a:hlinkClick r:id="rId3"/>
              </a:rPr>
              <a:t>Workplace Hazard Investigation Report</a:t>
            </a:r>
            <a:r>
              <a:rPr lang="en-US" dirty="0" smtClean="0"/>
              <a:t> </a:t>
            </a:r>
          </a:p>
          <a:p>
            <a:pPr>
              <a:spcBef>
                <a:spcPct val="0"/>
              </a:spcBef>
            </a:pPr>
            <a:endParaRPr lang="en-US" dirty="0"/>
          </a:p>
          <a:p>
            <a:pPr>
              <a:spcBef>
                <a:spcPct val="0"/>
              </a:spcBef>
            </a:pPr>
            <a:r>
              <a:rPr lang="en-US" dirty="0" smtClean="0"/>
              <a:t>Available on the EH&amp;S website:</a:t>
            </a:r>
            <a:r>
              <a:rPr lang="en-US" dirty="0"/>
              <a:t> </a:t>
            </a:r>
            <a:r>
              <a:rPr lang="en-US" dirty="0" smtClean="0">
                <a:hlinkClick r:id="rId4"/>
              </a:rPr>
              <a:t>http://www.fgcu.edu/EHS</a:t>
            </a:r>
            <a:endParaRPr lang="en-US" dirty="0" smtClean="0"/>
          </a:p>
          <a:p>
            <a:pPr>
              <a:spcBef>
                <a:spcPct val="0"/>
              </a:spcBef>
              <a:buFont typeface="Wingdings 2" pitchFamily="18" charset="2"/>
              <a:buNone/>
            </a:pPr>
            <a:r>
              <a:rPr lang="en-US" dirty="0" smtClean="0"/>
              <a:t> </a:t>
            </a:r>
          </a:p>
          <a:p>
            <a:pPr>
              <a:spcBef>
                <a:spcPct val="0"/>
              </a:spcBef>
              <a:buFont typeface="Wingdings 2" pitchFamily="18" charset="2"/>
              <a:buNone/>
            </a:pPr>
            <a:endParaRPr lang="en-US" dirty="0"/>
          </a:p>
          <a:p>
            <a:pPr>
              <a:spcBef>
                <a:spcPct val="0"/>
              </a:spcBef>
              <a:buFont typeface="Wingdings 2" pitchFamily="18" charset="2"/>
              <a:buNone/>
            </a:pPr>
            <a:endParaRPr lang="en-US" dirty="0" smtClean="0"/>
          </a:p>
          <a:p>
            <a:pPr>
              <a:spcBef>
                <a:spcPct val="0"/>
              </a:spcBef>
              <a:buFont typeface="Wingdings 2" pitchFamily="18" charset="2"/>
              <a:buNone/>
            </a:pPr>
            <a:endParaRPr lang="en-US" dirty="0" smtClean="0"/>
          </a:p>
          <a:p>
            <a:pPr>
              <a:spcBef>
                <a:spcPct val="0"/>
              </a:spcBef>
              <a:buFont typeface="Wingdings 2" pitchFamily="18" charset="2"/>
              <a:buNone/>
            </a:pPr>
            <a:endParaRPr lang="en-US" dirty="0"/>
          </a:p>
          <a:p>
            <a:pPr>
              <a:spcBef>
                <a:spcPct val="0"/>
              </a:spcBef>
              <a:buFont typeface="Wingdings 2" pitchFamily="18" charset="2"/>
              <a:buNone/>
            </a:pPr>
            <a:r>
              <a:rPr lang="en-US" dirty="0" smtClean="0"/>
              <a:t>              </a:t>
            </a:r>
          </a:p>
        </p:txBody>
      </p:sp>
      <p:sp>
        <p:nvSpPr>
          <p:cNvPr id="6" name="Rectangle 5"/>
          <p:cNvSpPr/>
          <p:nvPr/>
        </p:nvSpPr>
        <p:spPr>
          <a:xfrm>
            <a:off x="1066800" y="5257800"/>
            <a:ext cx="7654337" cy="646331"/>
          </a:xfrm>
          <a:prstGeom prst="rect">
            <a:avLst/>
          </a:prstGeom>
        </p:spPr>
        <p:txBody>
          <a:bodyPr wrap="square">
            <a:spAutoFit/>
          </a:bodyPr>
          <a:lstStyle/>
          <a:p>
            <a:r>
              <a:rPr lang="en-US" dirty="0" smtClean="0"/>
              <a:t>Additional info: </a:t>
            </a:r>
            <a:r>
              <a:rPr lang="en-US" dirty="0" smtClean="0">
                <a:hlinkClick r:id="rId5"/>
              </a:rPr>
              <a:t>http</a:t>
            </a:r>
            <a:r>
              <a:rPr lang="en-US" dirty="0">
                <a:hlinkClick r:id="rId5"/>
              </a:rPr>
              <a:t>://www.fgcu.edu/EHS/Emergencies.html</a:t>
            </a:r>
            <a:endParaRPr lang="en-US" dirty="0"/>
          </a:p>
          <a:p>
            <a:endParaRPr lang="en-US" dirty="0"/>
          </a:p>
        </p:txBody>
      </p:sp>
      <p:pic>
        <p:nvPicPr>
          <p:cNvPr id="28674" name="Picture 2" descr="EHS Header"/>
          <p:cNvPicPr>
            <a:picLocks noChangeAspect="1" noChangeArrowheads="1"/>
          </p:cNvPicPr>
          <p:nvPr/>
        </p:nvPicPr>
        <p:blipFill>
          <a:blip r:embed="rId6" cstate="print"/>
          <a:srcRect/>
          <a:stretch>
            <a:fillRect/>
          </a:stretch>
        </p:blipFill>
        <p:spPr bwMode="auto">
          <a:xfrm>
            <a:off x="615461" y="3886200"/>
            <a:ext cx="7913077" cy="685800"/>
          </a:xfrm>
          <a:prstGeom prst="rect">
            <a:avLst/>
          </a:prstGeom>
          <a:noFill/>
        </p:spPr>
      </p:pic>
      <p:sp>
        <p:nvSpPr>
          <p:cNvPr id="7" name="Rectangle 6"/>
          <p:cNvSpPr/>
          <p:nvPr/>
        </p:nvSpPr>
        <p:spPr>
          <a:xfrm>
            <a:off x="533400" y="292266"/>
            <a:ext cx="7817192" cy="707886"/>
          </a:xfrm>
          <a:prstGeom prst="rect">
            <a:avLst/>
          </a:prstGeom>
        </p:spPr>
        <p:txBody>
          <a:bodyPr wrap="square">
            <a:spAutoFit/>
          </a:bodyPr>
          <a:lstStyle/>
          <a:p>
            <a:pPr algn="ctr"/>
            <a:r>
              <a:rPr lang="en-US" sz="4000" b="1" dirty="0" smtClean="0"/>
              <a:t>Workplace Injuries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1676400"/>
          </a:xfrm>
        </p:spPr>
        <p:txBody>
          <a:bodyPr>
            <a:noAutofit/>
          </a:bodyPr>
          <a:lstStyle/>
          <a:p>
            <a:r>
              <a:rPr lang="en-US" sz="4000" b="1" dirty="0" smtClean="0"/>
              <a:t>Workplace Hazard Investigation Report</a:t>
            </a:r>
            <a:endParaRPr lang="en-US" sz="4000" b="1" dirty="0"/>
          </a:p>
        </p:txBody>
      </p:sp>
      <p:sp>
        <p:nvSpPr>
          <p:cNvPr id="3" name="Rectangle 2"/>
          <p:cNvSpPr/>
          <p:nvPr/>
        </p:nvSpPr>
        <p:spPr>
          <a:xfrm>
            <a:off x="430182" y="1600200"/>
            <a:ext cx="3733800" cy="3785652"/>
          </a:xfrm>
          <a:prstGeom prst="rect">
            <a:avLst/>
          </a:prstGeom>
        </p:spPr>
        <p:txBody>
          <a:bodyPr wrap="square">
            <a:spAutoFit/>
          </a:bodyPr>
          <a:lstStyle/>
          <a:p>
            <a:pPr marL="285750" indent="-285750">
              <a:buFont typeface="Arial" panose="020B0604020202020204" pitchFamily="34" charset="0"/>
              <a:buChar char="•"/>
            </a:pPr>
            <a:r>
              <a:rPr lang="en-US" sz="2400" dirty="0"/>
              <a:t>A simple on-line </a:t>
            </a:r>
            <a:r>
              <a:rPr lang="en-US" sz="2400" dirty="0" smtClean="0"/>
              <a:t>form</a:t>
            </a:r>
          </a:p>
          <a:p>
            <a:pPr marL="742950" lvl="1" indent="-285750">
              <a:buFont typeface="Arial" panose="020B0604020202020204" pitchFamily="34" charset="0"/>
              <a:buChar char="•"/>
            </a:pPr>
            <a:r>
              <a:rPr lang="en-US" sz="2400" dirty="0"/>
              <a:t>W</a:t>
            </a:r>
            <a:r>
              <a:rPr lang="en-US" sz="2400" dirty="0" smtClean="0"/>
              <a:t>hat </a:t>
            </a:r>
            <a:r>
              <a:rPr lang="en-US" sz="2400" dirty="0"/>
              <a:t>was the </a:t>
            </a:r>
            <a:r>
              <a:rPr lang="en-US" sz="2400" dirty="0" smtClean="0"/>
              <a:t>date and location?</a:t>
            </a:r>
          </a:p>
          <a:p>
            <a:pPr marL="742950" lvl="1" indent="-285750">
              <a:buFont typeface="Arial" panose="020B0604020202020204" pitchFamily="34" charset="0"/>
              <a:buChar char="•"/>
            </a:pPr>
            <a:r>
              <a:rPr lang="en-US" sz="2400" dirty="0" smtClean="0"/>
              <a:t>Describe </a:t>
            </a:r>
            <a:r>
              <a:rPr lang="en-US" sz="2400" dirty="0"/>
              <a:t>the hazard. </a:t>
            </a:r>
            <a:endParaRPr lang="en-US" sz="2400" dirty="0" smtClean="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A</a:t>
            </a:r>
            <a:r>
              <a:rPr lang="en-US" sz="2400" dirty="0" smtClean="0"/>
              <a:t>n </a:t>
            </a:r>
            <a:r>
              <a:rPr lang="en-US" sz="2400" dirty="0"/>
              <a:t>investigation </a:t>
            </a:r>
            <a:r>
              <a:rPr lang="en-US" sz="2400" dirty="0" smtClean="0"/>
              <a:t>is required to determine the </a:t>
            </a:r>
            <a:r>
              <a:rPr lang="en-US" sz="2400" dirty="0"/>
              <a:t>root cause of the </a:t>
            </a:r>
            <a:r>
              <a:rPr lang="en-US" sz="2400" dirty="0" smtClean="0"/>
              <a:t>incident, so we can prevent it from happening again.</a:t>
            </a:r>
          </a:p>
        </p:txBody>
      </p:sp>
      <p:pic>
        <p:nvPicPr>
          <p:cNvPr id="8" name="Picture 7"/>
          <p:cNvPicPr>
            <a:picLocks noChangeAspect="1"/>
          </p:cNvPicPr>
          <p:nvPr/>
        </p:nvPicPr>
        <p:blipFill>
          <a:blip r:embed="rId3"/>
          <a:stretch>
            <a:fillRect/>
          </a:stretch>
        </p:blipFill>
        <p:spPr>
          <a:xfrm>
            <a:off x="4419600" y="1143000"/>
            <a:ext cx="4240182" cy="54864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GCU Canvas LMS Login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7438"/>
            <a:ext cx="9144000" cy="5683123"/>
          </a:xfrm>
          <a:prstGeom prst="rect">
            <a:avLst/>
          </a:prstGeom>
        </p:spPr>
      </p:pic>
    </p:spTree>
    <p:extLst>
      <p:ext uri="{BB962C8B-B14F-4D97-AF65-F5344CB8AC3E}">
        <p14:creationId xmlns:p14="http://schemas.microsoft.com/office/powerpoint/2010/main" val="1733327778"/>
      </p:ext>
    </p:extLst>
  </p:cSld>
  <p:clrMapOvr>
    <a:masterClrMapping/>
  </p:clrMapOvr>
</p:sld>
</file>

<file path=ppt/theme/theme1.xml><?xml version="1.0" encoding="utf-8"?>
<a:theme xmlns:a="http://schemas.openxmlformats.org/drawingml/2006/main" name="New Default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Default Theme" id="{7BCB929E-DD5F-4AF1-9A8F-9184DEDDA50C}" vid="{DBB70999-EB48-45AC-BD90-ADEC1F0D500C}"/>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2503</TotalTime>
  <Words>1806</Words>
  <Application>Microsoft Office PowerPoint</Application>
  <PresentationFormat>On-screen Show (4:3)</PresentationFormat>
  <Paragraphs>204</Paragraphs>
  <Slides>40</Slides>
  <Notes>23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40</vt:i4>
      </vt:variant>
    </vt:vector>
  </HeadingPairs>
  <TitlesOfParts>
    <vt:vector size="48" baseType="lpstr">
      <vt:lpstr>Arial</vt:lpstr>
      <vt:lpstr>Calibri</vt:lpstr>
      <vt:lpstr>Calibri Light</vt:lpstr>
      <vt:lpstr>Goudy Old Style</vt:lpstr>
      <vt:lpstr>Times New Roman</vt:lpstr>
      <vt:lpstr>Wingdings 2</vt:lpstr>
      <vt:lpstr>New Default Theme</vt:lpstr>
      <vt:lpstr>Custom Design</vt:lpstr>
      <vt:lpstr>PowerPoint Presentation</vt:lpstr>
      <vt:lpstr>PowerPoint Presentation</vt:lpstr>
      <vt:lpstr>PowerPoint Presentation</vt:lpstr>
      <vt:lpstr>Campus Emergencies</vt:lpstr>
      <vt:lpstr>PowerPoint Presentation</vt:lpstr>
      <vt:lpstr>PowerPoint Presentation</vt:lpstr>
      <vt:lpstr>PowerPoint Presentation</vt:lpstr>
      <vt:lpstr>Workplace Hazard Investigation Report</vt:lpstr>
      <vt:lpstr>PowerPoint Presentation</vt:lpstr>
      <vt:lpstr>PowerPoint Presentation</vt:lpstr>
      <vt:lpstr>PowerPoint Presentation</vt:lpstr>
      <vt:lpstr>Storm Water Management</vt:lpstr>
      <vt:lpstr>PowerPoint Presentation</vt:lpstr>
      <vt:lpstr>Help Stop Illicit Discharging</vt:lpstr>
      <vt:lpstr>PowerPoint Presentation</vt:lpstr>
      <vt:lpstr>Environmental Management Goal</vt:lpstr>
      <vt:lpstr>PowerPoint Presentation</vt:lpstr>
      <vt:lpstr>Waste Minimization Techniques</vt:lpstr>
      <vt:lpstr>The 5 things you really need to know    </vt:lpstr>
      <vt:lpstr>PowerPoint Presentation</vt:lpstr>
      <vt:lpstr>Wear appropriate personal protection</vt:lpstr>
      <vt:lpstr>PowerPoint Presentation</vt:lpstr>
      <vt:lpstr>What is sustainability? </vt:lpstr>
      <vt:lpstr>Common definitions of sustainability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Follow our calendar, social media pages, and service opportunities</vt:lpstr>
      <vt:lpstr>PowerPoint Presentation</vt:lpstr>
    </vt:vector>
  </TitlesOfParts>
  <Company>Florida Gulf Coast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RJHoltzclaw</dc:creator>
  <cp:lastModifiedBy>Leone, Katie</cp:lastModifiedBy>
  <cp:revision>171</cp:revision>
  <cp:lastPrinted>2017-02-20T21:10:29Z</cp:lastPrinted>
  <dcterms:created xsi:type="dcterms:W3CDTF">2010-11-15T19:44:21Z</dcterms:created>
  <dcterms:modified xsi:type="dcterms:W3CDTF">2017-02-21T19:59:41Z</dcterms:modified>
</cp:coreProperties>
</file>