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60" r:id="rId4"/>
    <p:sldId id="261" r:id="rId5"/>
    <p:sldId id="262" r:id="rId6"/>
    <p:sldId id="263" r:id="rId7"/>
    <p:sldId id="264" r:id="rId8"/>
    <p:sldId id="265" r:id="rId9"/>
    <p:sldId id="266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99717-411F-4AA8-922D-FCB973D73AF6}" type="datetimeFigureOut">
              <a:rPr lang="en-US" smtClean="0"/>
              <a:t>11/2/2016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78258-4073-4353-B6FB-7D0B12C17A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5631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99717-411F-4AA8-922D-FCB973D73AF6}" type="datetimeFigureOut">
              <a:rPr lang="en-US" smtClean="0"/>
              <a:t>11/2/2016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78258-4073-4353-B6FB-7D0B12C17A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4275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99717-411F-4AA8-922D-FCB973D73AF6}" type="datetimeFigureOut">
              <a:rPr lang="en-US" smtClean="0"/>
              <a:t>11/2/2016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78258-4073-4353-B6FB-7D0B12C17A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402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99717-411F-4AA8-922D-FCB973D73AF6}" type="datetimeFigureOut">
              <a:rPr lang="en-US" smtClean="0"/>
              <a:t>11/2/2016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78258-4073-4353-B6FB-7D0B12C17A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805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99717-411F-4AA8-922D-FCB973D73AF6}" type="datetimeFigureOut">
              <a:rPr lang="en-US" smtClean="0"/>
              <a:t>11/2/2016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78258-4073-4353-B6FB-7D0B12C17A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6484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99717-411F-4AA8-922D-FCB973D73AF6}" type="datetimeFigureOut">
              <a:rPr lang="en-US" smtClean="0"/>
              <a:t>11/2/2016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78258-4073-4353-B6FB-7D0B12C17A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878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99717-411F-4AA8-922D-FCB973D73AF6}" type="datetimeFigureOut">
              <a:rPr lang="en-US" smtClean="0"/>
              <a:t>11/2/2016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78258-4073-4353-B6FB-7D0B12C17A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2421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99717-411F-4AA8-922D-FCB973D73AF6}" type="datetimeFigureOut">
              <a:rPr lang="en-US" smtClean="0"/>
              <a:t>11/2/2016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78258-4073-4353-B6FB-7D0B12C17A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886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99717-411F-4AA8-922D-FCB973D73AF6}" type="datetimeFigureOut">
              <a:rPr lang="en-US" smtClean="0"/>
              <a:t>11/2/2016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78258-4073-4353-B6FB-7D0B12C17A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4160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99717-411F-4AA8-922D-FCB973D73AF6}" type="datetimeFigureOut">
              <a:rPr lang="en-US" smtClean="0"/>
              <a:t>11/2/2016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78258-4073-4353-B6FB-7D0B12C17A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840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99717-411F-4AA8-922D-FCB973D73AF6}" type="datetimeFigureOut">
              <a:rPr lang="en-US" smtClean="0"/>
              <a:t>11/2/2016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78258-4073-4353-B6FB-7D0B12C17A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71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B99717-411F-4AA8-922D-FCB973D73AF6}" type="datetimeFigureOut">
              <a:rPr lang="en-US" smtClean="0"/>
              <a:t>11/2/2016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378258-4073-4353-B6FB-7D0B12C17A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658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-1" y="5805714"/>
            <a:ext cx="12192000" cy="90484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0" y="5953158"/>
            <a:ext cx="12192000" cy="90484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Myriad Pro" panose="020B0503030403020204" pitchFamily="34" charset="0"/>
              </a:rPr>
              <a:t>Safe Access </a:t>
            </a:r>
            <a:r>
              <a:rPr lang="en-US" dirty="0">
                <a:latin typeface="Myriad Pro" panose="020B0503030403020204" pitchFamily="34" charset="0"/>
              </a:rPr>
              <a:t>to </a:t>
            </a:r>
            <a:r>
              <a:rPr lang="en-US" dirty="0" smtClean="0">
                <a:latin typeface="Myriad Pro" panose="020B0503030403020204" pitchFamily="34" charset="0"/>
              </a:rPr>
              <a:t>Public Restrooms </a:t>
            </a:r>
            <a:r>
              <a:rPr lang="en-US" dirty="0">
                <a:latin typeface="Myriad Pro" panose="020B0503030403020204" pitchFamily="34" charset="0"/>
              </a:rPr>
              <a:t>is a </a:t>
            </a:r>
            <a:r>
              <a:rPr lang="en-US" dirty="0" smtClean="0">
                <a:latin typeface="Myriad Pro" panose="020B0503030403020204" pitchFamily="34" charset="0"/>
              </a:rPr>
              <a:t>Basic Right</a:t>
            </a:r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5163671" y="2840019"/>
            <a:ext cx="570155" cy="30121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951213" y="2114177"/>
          <a:ext cx="10227070" cy="230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55043"/>
                <a:gridCol w="719191"/>
                <a:gridCol w="582831"/>
                <a:gridCol w="208280"/>
                <a:gridCol w="708916"/>
                <a:gridCol w="582831"/>
                <a:gridCol w="208280"/>
                <a:gridCol w="821932"/>
                <a:gridCol w="634201"/>
                <a:gridCol w="208280"/>
                <a:gridCol w="780836"/>
                <a:gridCol w="616449"/>
              </a:tblGrid>
              <a:tr h="370840"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smtClean="0"/>
                        <a:t>Do you believe that safe access to public restrooms is a basic right?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NSC Students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NSC Employees</a:t>
                      </a:r>
                      <a:endParaRPr lang="en-US" sz="12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OCE&amp;E Employees</a:t>
                      </a:r>
                      <a:endParaRPr lang="en-US" sz="12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Total</a:t>
                      </a:r>
                      <a:endParaRPr lang="en-US" sz="12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1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Percent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n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Percent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n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Percent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n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Percent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n</a:t>
                      </a:r>
                      <a:endParaRPr lang="en-US" sz="1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Yes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92.0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1,363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95.9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209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96.3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52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92.6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1,624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8.0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119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4.1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3.7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7.4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130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100.0 %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1,482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100.0 %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218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100.0 %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54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100.0 %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1,754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endParaRPr lang="en-US" sz="1200" b="1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0">
                <a:tc gridSpan="12">
                  <a:txBody>
                    <a:bodyPr/>
                    <a:lstStyle/>
                    <a:p>
                      <a:pPr algn="ctr"/>
                      <a:r>
                        <a:rPr lang="en-US" sz="12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Chi – Square = 5.331; significance = 0.070, 1 cell (16.7 %) with expected frequency of less than 5.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134507" y="4706333"/>
            <a:ext cx="7206137" cy="52322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By group differences in the percentage of respondents indicating that access to safe public restrooms is a right approached but did not achieve statistical significance at the .05 level. </a:t>
            </a:r>
            <a:endParaRPr lang="en-US" sz="140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</a:t>
            </a:r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6803C-9142-4649-8B8A-10425704538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961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-1" y="5805714"/>
            <a:ext cx="12192000" cy="90484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0" y="5953158"/>
            <a:ext cx="12192000" cy="90484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Myriad Pro" panose="020B0503030403020204" pitchFamily="34" charset="0"/>
              </a:rPr>
              <a:t>Awareness of City of Seattle Ordinance by Survey Group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906071" y="2071425"/>
          <a:ext cx="10350360" cy="238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05133"/>
                <a:gridCol w="727861"/>
                <a:gridCol w="589857"/>
                <a:gridCol w="210791"/>
                <a:gridCol w="717462"/>
                <a:gridCol w="589857"/>
                <a:gridCol w="210791"/>
                <a:gridCol w="831841"/>
                <a:gridCol w="641846"/>
                <a:gridCol w="210791"/>
                <a:gridCol w="746310"/>
                <a:gridCol w="667820"/>
              </a:tblGrid>
              <a:tr h="370840"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smtClean="0"/>
                        <a:t>Are you aware that the city of Seattle requires all city-controlled and privately operated places of public accommodation to designate single-stall restrooms as “All-Gender”?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NSC Students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NSC Employees</a:t>
                      </a:r>
                      <a:endParaRPr lang="en-US" sz="12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OCE&amp;E Employees</a:t>
                      </a:r>
                      <a:endParaRPr lang="en-US" sz="12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Total</a:t>
                      </a:r>
                      <a:endParaRPr lang="en-US" sz="12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1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Percent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n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Percent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n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Percent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n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Percent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n</a:t>
                      </a:r>
                      <a:endParaRPr lang="en-US" sz="1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Yes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35.1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520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63.8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141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66.7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36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39.7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697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64.9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962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36.2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80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33.3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18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60.3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1,060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100.0 %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1,482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100.0 %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221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100.0 %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54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100.0 %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1,757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endParaRPr lang="en-US" sz="1200" b="1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0">
                <a:tc gridSpan="12">
                  <a:txBody>
                    <a:bodyPr/>
                    <a:lstStyle/>
                    <a:p>
                      <a:pPr algn="ctr"/>
                      <a:r>
                        <a:rPr lang="en-US" sz="12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Chi – Square = 83.217; significance = 0.000, 0 cells (0.0 %) with expected frequency of less than 5.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604682" y="4740741"/>
            <a:ext cx="10982633" cy="52322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As a group North Seattle College students are significantly less aware than either NSC employees or persons who work at the OCE&amp;E of the Seattle ordinance that requires </a:t>
            </a:r>
            <a:r>
              <a:rPr lang="en-US" sz="1400" dirty="0"/>
              <a:t>all city-controlled and privately operated places of public accommodation to designate single-stall restrooms as “</a:t>
            </a:r>
            <a:r>
              <a:rPr lang="en-US" sz="1400" dirty="0" smtClean="0"/>
              <a:t>All-Gender.”</a:t>
            </a:r>
            <a:endParaRPr lang="en-US" sz="1400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</a:t>
            </a:r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6803C-9142-4649-8B8A-10425704538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316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-1" y="5805714"/>
            <a:ext cx="12192000" cy="90484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0" y="5953158"/>
            <a:ext cx="12192000" cy="90484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Myriad Pro" panose="020B0503030403020204" pitchFamily="34" charset="0"/>
              </a:rPr>
              <a:t>Designation </a:t>
            </a:r>
            <a:r>
              <a:rPr lang="en-US" dirty="0">
                <a:latin typeface="Myriad Pro" panose="020B0503030403020204" pitchFamily="34" charset="0"/>
              </a:rPr>
              <a:t>of </a:t>
            </a:r>
            <a:r>
              <a:rPr lang="en-US" dirty="0" smtClean="0">
                <a:latin typeface="Myriad Pro" panose="020B0503030403020204" pitchFamily="34" charset="0"/>
              </a:rPr>
              <a:t>Single-Stall Restrooms </a:t>
            </a:r>
            <a:r>
              <a:rPr lang="en-US" dirty="0">
                <a:latin typeface="Myriad Pro" panose="020B0503030403020204" pitchFamily="34" charset="0"/>
              </a:rPr>
              <a:t>as “All-Gender” </a:t>
            </a:r>
            <a:r>
              <a:rPr lang="en-US" dirty="0" smtClean="0">
                <a:latin typeface="Myriad Pro" panose="020B0503030403020204" pitchFamily="34" charset="0"/>
              </a:rPr>
              <a:t>as Positive </a:t>
            </a:r>
            <a:r>
              <a:rPr lang="en-US" dirty="0">
                <a:latin typeface="Myriad Pro" panose="020B0503030403020204" pitchFamily="34" charset="0"/>
              </a:rPr>
              <a:t>or </a:t>
            </a:r>
            <a:r>
              <a:rPr lang="en-US" dirty="0" smtClean="0">
                <a:latin typeface="Myriad Pro" panose="020B0503030403020204" pitchFamily="34" charset="0"/>
              </a:rPr>
              <a:t>Negative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982464" y="1863696"/>
          <a:ext cx="10227070" cy="2677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55043"/>
                <a:gridCol w="719191"/>
                <a:gridCol w="582831"/>
                <a:gridCol w="208280"/>
                <a:gridCol w="708916"/>
                <a:gridCol w="582831"/>
                <a:gridCol w="208280"/>
                <a:gridCol w="821932"/>
                <a:gridCol w="634201"/>
                <a:gridCol w="208280"/>
                <a:gridCol w="791110"/>
                <a:gridCol w="606175"/>
              </a:tblGrid>
              <a:tr h="370840"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smtClean="0"/>
                        <a:t>Please tell us if you believe the designation of single-stall restrooms as “All-Gender” is positive or negative for NSC.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NSC Students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NSC Employees</a:t>
                      </a:r>
                      <a:endParaRPr lang="en-US" sz="12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OCE&amp;E Employees</a:t>
                      </a:r>
                      <a:endParaRPr lang="en-US" sz="12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Total</a:t>
                      </a:r>
                      <a:endParaRPr lang="en-US" sz="12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1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Percent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n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Percent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n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Percent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n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Percent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n</a:t>
                      </a:r>
                      <a:endParaRPr lang="en-US" sz="1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Positive (Positive + Very Positive)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67.0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666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80.5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178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50.0 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27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68.6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871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Neutral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17.4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173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11.8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26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33.3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18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17.1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217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Negative (Negative + Very Negative)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15.6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155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7.7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17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16.7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14.3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181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100.0 %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994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100.0 %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221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100.0 %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54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100.0 %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1,269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endParaRPr lang="en-US" sz="1200" b="1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0">
                <a:tc gridSpan="12">
                  <a:txBody>
                    <a:bodyPr/>
                    <a:lstStyle/>
                    <a:p>
                      <a:pPr algn="ctr"/>
                      <a:r>
                        <a:rPr lang="en-US" sz="12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Chi – Square = 27.881; significance = 0.000, 0 cells (0.0 %) with expected frequency of less than 5.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336805" y="4713864"/>
            <a:ext cx="9518388" cy="52322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As a group, employees of North Seattle are significantly more likely to see the designation of single – stall restrooms as All – Gender at NSC as positive (4’s and 5’s on a five – point scale) than either NSC students or persons who work at the OCE&amp;E </a:t>
            </a:r>
            <a:endParaRPr lang="en-US" sz="140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6803C-9142-4649-8B8A-10425704538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608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-1" y="5805714"/>
            <a:ext cx="12192000" cy="90484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0" y="5953158"/>
            <a:ext cx="12192000" cy="90484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Myriad Pro" panose="020B0503030403020204" pitchFamily="34" charset="0"/>
              </a:rPr>
              <a:t>Designation </a:t>
            </a:r>
            <a:r>
              <a:rPr lang="en-US" dirty="0">
                <a:latin typeface="Myriad Pro" panose="020B0503030403020204" pitchFamily="34" charset="0"/>
              </a:rPr>
              <a:t>of at </a:t>
            </a:r>
            <a:r>
              <a:rPr lang="en-US" dirty="0" smtClean="0">
                <a:latin typeface="Myriad Pro" panose="020B0503030403020204" pitchFamily="34" charset="0"/>
              </a:rPr>
              <a:t>Least One </a:t>
            </a:r>
            <a:r>
              <a:rPr lang="en-US" dirty="0">
                <a:latin typeface="Myriad Pro" panose="020B0503030403020204" pitchFamily="34" charset="0"/>
              </a:rPr>
              <a:t>All-Gender </a:t>
            </a:r>
            <a:r>
              <a:rPr lang="en-US" dirty="0" smtClean="0">
                <a:latin typeface="Myriad Pro" panose="020B0503030403020204" pitchFamily="34" charset="0"/>
              </a:rPr>
              <a:t>Multi-Stall Restroom </a:t>
            </a:r>
            <a:r>
              <a:rPr lang="en-US" dirty="0">
                <a:latin typeface="Myriad Pro" panose="020B0503030403020204" pitchFamily="34" charset="0"/>
              </a:rPr>
              <a:t>in </a:t>
            </a:r>
            <a:r>
              <a:rPr lang="en-US" dirty="0" smtClean="0">
                <a:latin typeface="Myriad Pro" panose="020B0503030403020204" pitchFamily="34" charset="0"/>
              </a:rPr>
              <a:t>Each Campus Building as Positive </a:t>
            </a:r>
            <a:r>
              <a:rPr lang="en-US" dirty="0">
                <a:latin typeface="Myriad Pro" panose="020B0503030403020204" pitchFamily="34" charset="0"/>
              </a:rPr>
              <a:t>or </a:t>
            </a:r>
            <a:r>
              <a:rPr lang="en-US" dirty="0" smtClean="0">
                <a:latin typeface="Myriad Pro" panose="020B0503030403020204" pitchFamily="34" charset="0"/>
              </a:rPr>
              <a:t>Negative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838200" y="1871638"/>
          <a:ext cx="10227070" cy="2677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55043"/>
                <a:gridCol w="719191"/>
                <a:gridCol w="582831"/>
                <a:gridCol w="208280"/>
                <a:gridCol w="708916"/>
                <a:gridCol w="582831"/>
                <a:gridCol w="208280"/>
                <a:gridCol w="821932"/>
                <a:gridCol w="634201"/>
                <a:gridCol w="208280"/>
                <a:gridCol w="780836"/>
                <a:gridCol w="616449"/>
              </a:tblGrid>
              <a:tr h="370840"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smtClean="0"/>
                        <a:t>Please tell us if you believe that providing at least one All-Gender multi-stall restroom in each campus building is positive or negative for NSC.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NSC Students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NSC Employees</a:t>
                      </a:r>
                      <a:endParaRPr lang="en-US" sz="12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OCE&amp;E Employees</a:t>
                      </a:r>
                      <a:endParaRPr lang="en-US" sz="12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Total</a:t>
                      </a:r>
                      <a:endParaRPr lang="en-US" sz="12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1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Percent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n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Percent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n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Percent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n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Percent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n</a:t>
                      </a:r>
                      <a:endParaRPr lang="en-US" sz="1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Positive (Positive + Very Positive)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57.0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566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58.8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130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33.3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18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56.3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714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Neutral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18.8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187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18.1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40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31.5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17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19.2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244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Negative (Negative + Very Negative)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24.2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240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23.1 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51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35.2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19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24.4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310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100.0 %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993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100.0 %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221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100.0 %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54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100.0 %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1,268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endParaRPr lang="en-US" sz="1200" b="1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0">
                <a:tc gridSpan="12">
                  <a:txBody>
                    <a:bodyPr/>
                    <a:lstStyle/>
                    <a:p>
                      <a:pPr algn="ctr"/>
                      <a:r>
                        <a:rPr lang="en-US" sz="12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Chi – Square = 12.583; significance = 0.014, 0 cells (0.0 %) with expected frequency of less than 5.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838200" y="4706786"/>
            <a:ext cx="10227070" cy="52322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As a group, persons who work at the OCE&amp;E are significantly less likely than either NSC employees or NSC students to perceive the designation of at least one </a:t>
            </a:r>
            <a:r>
              <a:rPr lang="en-US" sz="1400" dirty="0"/>
              <a:t>All-Gender multi-stall restroom in each campus building </a:t>
            </a:r>
            <a:r>
              <a:rPr lang="en-US" sz="1400" dirty="0" smtClean="0"/>
              <a:t>as </a:t>
            </a:r>
            <a:r>
              <a:rPr lang="en-US" sz="1400" dirty="0"/>
              <a:t>positive </a:t>
            </a:r>
            <a:r>
              <a:rPr lang="en-US" sz="1400" dirty="0" smtClean="0"/>
              <a:t>(4’s and 5’s on a five – point scale) for </a:t>
            </a:r>
            <a:r>
              <a:rPr lang="en-US" sz="1400" dirty="0"/>
              <a:t>NSC</a:t>
            </a:r>
            <a:r>
              <a:rPr lang="en-US" sz="1400" dirty="0" smtClean="0"/>
              <a:t>.</a:t>
            </a:r>
            <a:endParaRPr lang="en-US" sz="140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6803C-9142-4649-8B8A-10425704538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060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-1" y="5805714"/>
            <a:ext cx="12192000" cy="90484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0" y="5953158"/>
            <a:ext cx="12192000" cy="90484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Myriad Pro" panose="020B0503030403020204" pitchFamily="34" charset="0"/>
              </a:rPr>
              <a:t>Avoidance of Public Restrooms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951213" y="1484973"/>
          <a:ext cx="10227070" cy="2758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55043"/>
                <a:gridCol w="719191"/>
                <a:gridCol w="582831"/>
                <a:gridCol w="208280"/>
                <a:gridCol w="708916"/>
                <a:gridCol w="582831"/>
                <a:gridCol w="208280"/>
                <a:gridCol w="821932"/>
                <a:gridCol w="634201"/>
                <a:gridCol w="208280"/>
                <a:gridCol w="739739"/>
                <a:gridCol w="657546"/>
              </a:tblGrid>
              <a:tr h="370840"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smtClean="0"/>
                        <a:t>Have you ever avoided public restrooms due to fear of harassment or because of a prior experience of harassment related to your gender (as a transgender or gender-variant person)?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NSC Students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NSC Employees</a:t>
                      </a:r>
                      <a:endParaRPr lang="en-US" sz="12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OCE&amp;E Employees</a:t>
                      </a:r>
                      <a:endParaRPr lang="en-US" sz="12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Total</a:t>
                      </a:r>
                      <a:endParaRPr lang="en-US" sz="12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1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Percent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n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Percent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n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Percent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n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Percent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n</a:t>
                      </a:r>
                      <a:endParaRPr lang="en-US" sz="1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Yes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10.1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150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5.2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11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5.7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9.4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164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No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83.5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1,236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90.5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191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81.1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43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84.3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1,470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Prefer not to</a:t>
                      </a:r>
                      <a:r>
                        <a:rPr lang="en-US" sz="1200" b="1" baseline="0" dirty="0" smtClean="0"/>
                        <a:t> Answer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6.4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94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4.3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13.2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6.3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110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100.0 %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1,480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100.0 %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211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100.0 %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53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100.0 %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1,744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endParaRPr lang="en-US" sz="1200" b="1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0">
                <a:tc gridSpan="12">
                  <a:txBody>
                    <a:bodyPr/>
                    <a:lstStyle/>
                    <a:p>
                      <a:pPr algn="ctr"/>
                      <a:r>
                        <a:rPr lang="en-US" sz="12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Chi – Square = 12.133; significance = 0.017, 2 cells (22.2 %) with expected frequency of less than 5.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951212" y="4390857"/>
            <a:ext cx="10227071" cy="738664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As a group, North Seattle College students are significantly more likely than either NSC employees or persons who work at the OCE&amp;E to report having </a:t>
            </a:r>
            <a:r>
              <a:rPr lang="en-US" sz="1400" dirty="0"/>
              <a:t>Have you ever avoided public restrooms due to fear of harassment or because of a prior experience of harassment related to your gender (as a transgender or gender-variant person</a:t>
            </a:r>
            <a:r>
              <a:rPr lang="en-US" sz="1400" dirty="0" smtClean="0"/>
              <a:t>)?</a:t>
            </a:r>
            <a:endParaRPr lang="en-US" sz="140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6803C-9142-4649-8B8A-10425704538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56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-1" y="5805714"/>
            <a:ext cx="12192000" cy="90484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0" y="5953158"/>
            <a:ext cx="12192000" cy="90484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Myriad Pro" panose="020B0503030403020204" pitchFamily="34" charset="0"/>
              </a:rPr>
              <a:t>Avoidance of Public Restrooms </a:t>
            </a:r>
            <a:r>
              <a:rPr lang="en-US" dirty="0">
                <a:latin typeface="Myriad Pro" panose="020B0503030403020204" pitchFamily="34" charset="0"/>
              </a:rPr>
              <a:t>by </a:t>
            </a:r>
            <a:r>
              <a:rPr lang="en-US" dirty="0" smtClean="0">
                <a:latin typeface="Myriad Pro" panose="020B0503030403020204" pitchFamily="34" charset="0"/>
              </a:rPr>
              <a:t>Non </a:t>
            </a:r>
            <a:r>
              <a:rPr lang="en-US" dirty="0">
                <a:latin typeface="Myriad Pro" panose="020B0503030403020204" pitchFamily="34" charset="0"/>
              </a:rPr>
              <a:t>– Gender Variant or Gender Variant Respondents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982465" y="1637083"/>
          <a:ext cx="10227068" cy="2291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90593"/>
                <a:gridCol w="953729"/>
                <a:gridCol w="784779"/>
                <a:gridCol w="208280"/>
                <a:gridCol w="727587"/>
                <a:gridCol w="607797"/>
                <a:gridCol w="208280"/>
                <a:gridCol w="717755"/>
                <a:gridCol w="628268"/>
              </a:tblGrid>
              <a:tr h="370840"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smtClean="0"/>
                        <a:t>Have you ever avoided public restrooms due to fear of harassment or because of a prior experience of harassment related to your gender (as a transgender or gender-variant person)?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smtClean="0">
                          <a:solidFill>
                            <a:schemeClr val="bg1"/>
                          </a:solidFill>
                        </a:rPr>
                        <a:t>NON</a:t>
                      </a:r>
                      <a:r>
                        <a:rPr lang="en-US" sz="1200" b="1" baseline="0" dirty="0" smtClean="0">
                          <a:solidFill>
                            <a:schemeClr val="bg1"/>
                          </a:solidFill>
                        </a:rPr>
                        <a:t> – Gender Variant</a:t>
                      </a:r>
                      <a:endParaRPr lang="en-US" sz="1200" b="1" dirty="0" smtClean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baseline="0" dirty="0" smtClean="0">
                          <a:solidFill>
                            <a:schemeClr val="bg1"/>
                          </a:solidFill>
                        </a:rPr>
                        <a:t>Gender Variant</a:t>
                      </a:r>
                      <a:endParaRPr lang="en-US" sz="1200" b="1" dirty="0" smtClean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bg1"/>
                          </a:solidFill>
                        </a:rPr>
                        <a:t>Total</a:t>
                      </a:r>
                      <a:endParaRPr lang="en-US" sz="12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1" dirty="0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Percent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n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Percent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n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Percent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n</a:t>
                      </a:r>
                      <a:endParaRPr lang="en-US" sz="1200" b="1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No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85.7 %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1,401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52.7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39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84.3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1,440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Prefer not to</a:t>
                      </a:r>
                      <a:r>
                        <a:rPr lang="en-US" sz="1200" b="1" baseline="0" dirty="0" smtClean="0"/>
                        <a:t> Answer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5.8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94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16.2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12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6.2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106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Yes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8.5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139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31.1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23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9.5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162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100.0 %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1,634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100.0 %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74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100.0 %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1,708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endParaRPr lang="en-US" sz="1200" b="1" i="0" u="none" strike="noStrike" kern="1200" baseline="0" dirty="0" smtClean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0">
                <a:tc gridSpan="9">
                  <a:txBody>
                    <a:bodyPr/>
                    <a:lstStyle/>
                    <a:p>
                      <a:pPr algn="ctr"/>
                      <a:r>
                        <a:rPr lang="en-US" sz="12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Chi – Square = 59.691; significance = 0.000, 1 cell (16.7 %) with expected frequency of less than 5.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278193" y="4091353"/>
            <a:ext cx="9791935" cy="52322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Gender – variant respondents (31.1 %) are significantly more likely than their non – gender – variant counterparts (8.5 %) to report having </a:t>
            </a:r>
            <a:r>
              <a:rPr lang="en-US" sz="1400" dirty="0"/>
              <a:t>avoided public restrooms due to fear of harassment or because of a prior experience of harassment related to </a:t>
            </a:r>
            <a:r>
              <a:rPr lang="en-US" sz="1400" dirty="0" smtClean="0"/>
              <a:t>their gender.</a:t>
            </a:r>
            <a:endParaRPr lang="en-US" sz="140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</a:t>
            </a:r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6803C-9142-4649-8B8A-10425704538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966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-1" y="5805714"/>
            <a:ext cx="12192000" cy="90484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0" y="5953158"/>
            <a:ext cx="12192000" cy="90484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Myriad Pro" panose="020B0503030403020204" pitchFamily="34" charset="0"/>
              </a:rPr>
              <a:t>Experiences of Another Person Confiding Fear in Using Campus Restrooms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982464" y="1690688"/>
          <a:ext cx="10227070" cy="230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55043"/>
                <a:gridCol w="719191"/>
                <a:gridCol w="582831"/>
                <a:gridCol w="208280"/>
                <a:gridCol w="708916"/>
                <a:gridCol w="582831"/>
                <a:gridCol w="208280"/>
                <a:gridCol w="821932"/>
                <a:gridCol w="634201"/>
                <a:gridCol w="208280"/>
                <a:gridCol w="739739"/>
                <a:gridCol w="657546"/>
              </a:tblGrid>
              <a:tr h="370840"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smtClean="0"/>
                        <a:t>Has anyone ever confided in you about being afraid to use restrooms on campus related to their gender (as a transgender or gender-nonconforming person)?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NSC Students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NSC Employees</a:t>
                      </a:r>
                      <a:endParaRPr lang="en-US" sz="12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OCE&amp;E Employees</a:t>
                      </a:r>
                      <a:endParaRPr lang="en-US" sz="12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Total</a:t>
                      </a:r>
                      <a:endParaRPr lang="en-US" sz="12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1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Percent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n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Percent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n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Percent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n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Percent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n</a:t>
                      </a:r>
                      <a:endParaRPr lang="en-US" sz="1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Yes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9.2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135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18.9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41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9.3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10.4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181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No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90.8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1,339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81.1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176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90.7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49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89.6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1,564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100.0 %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1,474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100.0 %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217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100.0 %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54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100.0 %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1,745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endParaRPr lang="en-US" sz="1200" b="1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0">
                <a:tc gridSpan="12">
                  <a:txBody>
                    <a:bodyPr/>
                    <a:lstStyle/>
                    <a:p>
                      <a:pPr algn="ctr"/>
                      <a:r>
                        <a:rPr lang="en-US" sz="12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Chi – Square = 19.358; significance = 0.000, 0 cells (0.0 %) with expected frequency of less than 5.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843166" y="4144452"/>
            <a:ext cx="8505665" cy="738664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As a group, employees of North Seattle College are significantly more likely than either NSC students or persons who work at the OCE&amp;E to indicate they have had the experience of someone confiding in them about being </a:t>
            </a:r>
            <a:r>
              <a:rPr lang="en-US" sz="1400" dirty="0"/>
              <a:t>afraid to use restrooms on campus related to their gender (as a transgender or gender-nonconforming person</a:t>
            </a:r>
            <a:r>
              <a:rPr lang="en-US" sz="1400" dirty="0" smtClean="0"/>
              <a:t>).</a:t>
            </a:r>
            <a:endParaRPr lang="en-US" sz="140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</a:t>
            </a:r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6803C-9142-4649-8B8A-10425704538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130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-1" y="5805714"/>
            <a:ext cx="12192000" cy="90484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0" y="5953158"/>
            <a:ext cx="12192000" cy="90484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Myriad Pro" panose="020B0503030403020204" pitchFamily="34" charset="0"/>
              </a:rPr>
              <a:t>Respondent Profile – Gender Identity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78215205"/>
              </p:ext>
            </p:extLst>
          </p:nvPr>
        </p:nvGraphicFramePr>
        <p:xfrm>
          <a:off x="1307479" y="1598211"/>
          <a:ext cx="9577039" cy="3205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2951"/>
                <a:gridCol w="1029044"/>
                <a:gridCol w="694969"/>
                <a:gridCol w="208280"/>
                <a:gridCol w="947854"/>
                <a:gridCol w="594607"/>
                <a:gridCol w="208280"/>
                <a:gridCol w="1025913"/>
                <a:gridCol w="750724"/>
                <a:gridCol w="208280"/>
                <a:gridCol w="1025913"/>
                <a:gridCol w="680224"/>
              </a:tblGrid>
              <a:tr h="370840">
                <a:tc rowSpan="2">
                  <a:txBody>
                    <a:bodyPr/>
                    <a:lstStyle/>
                    <a:p>
                      <a:r>
                        <a:rPr lang="en-US" sz="1200" b="1" dirty="0" smtClean="0">
                          <a:effectLst/>
                        </a:rPr>
                        <a:t>What is your gender identity? </a:t>
                      </a:r>
                      <a:r>
                        <a:rPr lang="en-US" sz="1200" b="1" baseline="30000" dirty="0" smtClean="0">
                          <a:effectLst/>
                        </a:rPr>
                        <a:t>1</a:t>
                      </a:r>
                      <a:endParaRPr lang="en-US" sz="1200" baseline="300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NSC Students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NSC Employees</a:t>
                      </a:r>
                      <a:endParaRPr lang="en-US" sz="12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OCE&amp;E Employees</a:t>
                      </a:r>
                      <a:endParaRPr lang="en-US" sz="12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smtClean="0"/>
                        <a:t>Total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1" dirty="0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Percent of Total</a:t>
                      </a:r>
                      <a:r>
                        <a:rPr lang="en-US" sz="1200" b="1" baseline="0" dirty="0" smtClean="0">
                          <a:solidFill>
                            <a:schemeClr val="tx1"/>
                          </a:solidFill>
                        </a:rPr>
                        <a:t> Responses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n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Percent of Total</a:t>
                      </a:r>
                      <a:r>
                        <a:rPr lang="en-US" sz="1200" b="1" baseline="0" dirty="0" smtClean="0">
                          <a:solidFill>
                            <a:schemeClr val="tx1"/>
                          </a:solidFill>
                        </a:rPr>
                        <a:t> Responses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n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Percent of Total</a:t>
                      </a:r>
                      <a:r>
                        <a:rPr lang="en-US" sz="1200" b="1" baseline="0" dirty="0" smtClean="0">
                          <a:solidFill>
                            <a:schemeClr val="tx1"/>
                          </a:solidFill>
                        </a:rPr>
                        <a:t> Responses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n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Percent of Total</a:t>
                      </a:r>
                      <a:r>
                        <a:rPr lang="en-US" sz="1200" b="1" baseline="0" dirty="0" smtClean="0">
                          <a:solidFill>
                            <a:schemeClr val="tx1"/>
                          </a:solidFill>
                        </a:rPr>
                        <a:t> Responses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n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Female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55.7 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913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53.7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132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59.7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37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55.5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1,082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Male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29.0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475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28.9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71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22.6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28.7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560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Genderqueer / Gender-fluid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7.9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130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1.6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4.8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7.0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137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Cisgender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3.0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50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11.4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28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4.8 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4.2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81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Transgender / trans*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1.4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23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0.4 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1.6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1.3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25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Other </a:t>
                      </a:r>
                      <a:endParaRPr lang="en-US" sz="1200" b="1" i="0" u="none" strike="noStrike" kern="1200" baseline="300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3.0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49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4.1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6.5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3.2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63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Total responses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100.0 %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1,640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100.0 %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246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100.0 %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62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100.0 %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1,948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Total respondents to this item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1,463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215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54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FF0000"/>
                          </a:solidFill>
                        </a:rPr>
                        <a:t>-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1,732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307479" y="4951135"/>
            <a:ext cx="2637260" cy="21544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800" baseline="30000" dirty="0" smtClean="0"/>
              <a:t>1</a:t>
            </a:r>
            <a:r>
              <a:rPr lang="en-US" sz="800" dirty="0" smtClean="0"/>
              <a:t> Respondents could select more than one gender identity.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6803C-9142-4649-8B8A-10425704538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106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-1" y="5805714"/>
            <a:ext cx="12192000" cy="90484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0" y="5953158"/>
            <a:ext cx="12192000" cy="90484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Myriad Pro" panose="020B0503030403020204" pitchFamily="34" charset="0"/>
              </a:rPr>
              <a:t>Respondent Profile – Gender Identity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09357344"/>
              </p:ext>
            </p:extLst>
          </p:nvPr>
        </p:nvGraphicFramePr>
        <p:xfrm>
          <a:off x="1307479" y="1598209"/>
          <a:ext cx="9577039" cy="37698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2951"/>
                <a:gridCol w="1029044"/>
                <a:gridCol w="694969"/>
                <a:gridCol w="208280"/>
                <a:gridCol w="947854"/>
                <a:gridCol w="594607"/>
                <a:gridCol w="208280"/>
                <a:gridCol w="1025913"/>
                <a:gridCol w="750724"/>
                <a:gridCol w="208280"/>
                <a:gridCol w="1025913"/>
                <a:gridCol w="680224"/>
              </a:tblGrid>
              <a:tr h="372394">
                <a:tc rowSpan="2">
                  <a:txBody>
                    <a:bodyPr/>
                    <a:lstStyle/>
                    <a:p>
                      <a:r>
                        <a:rPr lang="en-US" sz="1200" b="1" dirty="0" smtClean="0">
                          <a:effectLst/>
                        </a:rPr>
                        <a:t>What is your gender identity? </a:t>
                      </a:r>
                      <a:endParaRPr lang="en-US" sz="1200" baseline="300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NSC Students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NSC Employees</a:t>
                      </a:r>
                      <a:endParaRPr lang="en-US" sz="12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OCE&amp;E Employees</a:t>
                      </a:r>
                      <a:endParaRPr lang="en-US" sz="12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smtClean="0"/>
                        <a:t>Total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b="1" dirty="0"/>
                    </a:p>
                  </a:txBody>
                  <a:tcPr/>
                </a:tc>
              </a:tr>
              <a:tr h="642763">
                <a:tc vMerge="1"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Percent of Total</a:t>
                      </a:r>
                      <a:r>
                        <a:rPr lang="en-US" sz="1200" b="1" baseline="0" dirty="0" smtClean="0">
                          <a:solidFill>
                            <a:schemeClr val="tx1"/>
                          </a:solidFill>
                        </a:rPr>
                        <a:t> Responses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n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Percent of Total</a:t>
                      </a:r>
                      <a:r>
                        <a:rPr lang="en-US" sz="1200" b="1" baseline="0" dirty="0" smtClean="0">
                          <a:solidFill>
                            <a:schemeClr val="tx1"/>
                          </a:solidFill>
                        </a:rPr>
                        <a:t> Responses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n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Percent of Total</a:t>
                      </a:r>
                      <a:r>
                        <a:rPr lang="en-US" sz="1200" b="1" baseline="0" dirty="0" smtClean="0">
                          <a:solidFill>
                            <a:schemeClr val="tx1"/>
                          </a:solidFill>
                        </a:rPr>
                        <a:t> Responses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n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Percent of Total</a:t>
                      </a:r>
                      <a:r>
                        <a:rPr lang="en-US" sz="1200" b="1" baseline="0" dirty="0" smtClean="0">
                          <a:solidFill>
                            <a:schemeClr val="tx1"/>
                          </a:solidFill>
                        </a:rPr>
                        <a:t> Responses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n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75470">
                <a:tc>
                  <a:txBody>
                    <a:bodyPr/>
                    <a:lstStyle/>
                    <a:p>
                      <a:r>
                        <a:rPr lang="en-US" sz="12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Female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55.7 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913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53.7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132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59.7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37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55.5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1,082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7547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Male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29.0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475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28.9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71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22.6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28.7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560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75470"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Cisgender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3.0%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50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11.4%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28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4.8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4.2%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81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642763">
                <a:tc>
                  <a:txBody>
                    <a:bodyPr/>
                    <a:lstStyle/>
                    <a:p>
                      <a:r>
                        <a:rPr lang="en-US" sz="12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Non-Cisgender (Genderqueer, Gender-fluid, Transgender, Trans*, Other)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12.3%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237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6.1%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15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12.9%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7.5%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225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5911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Total responses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100.0 %</a:t>
                      </a:r>
                    </a:p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1,677</a:t>
                      </a:r>
                      <a:endParaRPr lang="en-US" sz="12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100.0 %</a:t>
                      </a:r>
                    </a:p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246</a:t>
                      </a:r>
                    </a:p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100.0 %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100.0 %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1,948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75470">
                <a:tc>
                  <a:txBody>
                    <a:bodyPr/>
                    <a:lstStyle/>
                    <a:p>
                      <a:endParaRPr lang="en-US" sz="1200" b="1" i="0" u="none" strike="noStrike" kern="1200" baseline="300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75470">
                <a:tc>
                  <a:txBody>
                    <a:bodyPr/>
                    <a:lstStyle/>
                    <a:p>
                      <a:endParaRPr lang="en-US" sz="1200" b="1" i="0" u="none" strike="noStrike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5470">
                <a:tc>
                  <a:txBody>
                    <a:bodyPr/>
                    <a:lstStyle/>
                    <a:p>
                      <a:r>
                        <a:rPr lang="en-US" sz="12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Total respondents to this item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1,463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215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54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FF0000"/>
                          </a:solidFill>
                        </a:rPr>
                        <a:t>-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1,732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6803C-9142-4649-8B8A-104257045383}" type="slidenum">
              <a:rPr lang="en-US" smtClean="0"/>
              <a:t>9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838200" y="6068432"/>
            <a:ext cx="101444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chemeClr val="bg1"/>
                </a:solidFill>
              </a:rPr>
              <a:t>All-Gender Restroom Survey Report. April 21, 2016. Office of Institutional Effectiveness. </a:t>
            </a:r>
            <a:endParaRPr lang="en-U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3510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1511</Words>
  <Application>Microsoft Office PowerPoint</Application>
  <PresentationFormat>Widescreen</PresentationFormat>
  <Paragraphs>498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Myriad Pro</vt:lpstr>
      <vt:lpstr>Office Theme</vt:lpstr>
      <vt:lpstr>Safe Access to Public Restrooms is a Basic Right</vt:lpstr>
      <vt:lpstr>Awareness of City of Seattle Ordinance by Survey Group</vt:lpstr>
      <vt:lpstr>Designation of Single-Stall Restrooms as “All-Gender” as Positive or Negative</vt:lpstr>
      <vt:lpstr>Designation of at Least One All-Gender Multi-Stall Restroom in Each Campus Building as Positive or Negative</vt:lpstr>
      <vt:lpstr>Avoidance of Public Restrooms</vt:lpstr>
      <vt:lpstr>Avoidance of Public Restrooms by Non – Gender Variant or Gender Variant Respondents</vt:lpstr>
      <vt:lpstr>Experiences of Another Person Confiding Fear in Using Campus Restrooms</vt:lpstr>
      <vt:lpstr>Respondent Profile – Gender Identity</vt:lpstr>
      <vt:lpstr>Respondent Profile – Gender Identity</vt:lpstr>
    </vt:vector>
  </TitlesOfParts>
  <Company>North Seattle College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IT Services</dc:creator>
  <cp:lastModifiedBy>IT Services</cp:lastModifiedBy>
  <cp:revision>5</cp:revision>
  <dcterms:created xsi:type="dcterms:W3CDTF">2016-10-10T22:15:28Z</dcterms:created>
  <dcterms:modified xsi:type="dcterms:W3CDTF">2016-11-02T16:42:30Z</dcterms:modified>
</cp:coreProperties>
</file>