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56" r:id="rId5"/>
    <p:sldId id="271" r:id="rId6"/>
    <p:sldId id="279" r:id="rId7"/>
    <p:sldId id="284" r:id="rId8"/>
    <p:sldId id="285" r:id="rId9"/>
    <p:sldId id="283" r:id="rId10"/>
    <p:sldId id="28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Morph, Annotate, Work Together, Tell Me" id="{B9B51309-D148-4332-87C2-07BE32FBCA3B}">
          <p14:sldIdLst>
            <p14:sldId id="271"/>
            <p14:sldId id="279"/>
            <p14:sldId id="284"/>
            <p14:sldId id="285"/>
            <p14:sldId id="283"/>
          </p14:sldIdLst>
        </p14:section>
        <p14:section name="Learn More" id="{2CC34DB2-6590-42C0-AD4B-A04C6060184E}">
          <p14:sldIdLst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B30BE9-0016-2BCC-AE94-9A7D540D7CAA}" v="4" dt="2019-10-10T03:28:01.867"/>
    <p1510:client id="{95E9A677-5684-768A-E5E0-E77AA2AA4C09}" v="5" dt="2019-10-09T19:53:42.169"/>
    <p1510:client id="{BCF1F85A-0C94-ABC9-735C-F973C137EFE3}" v="2" dt="2019-10-09T19:51:17.3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</a:t>
            </a:r>
            <a:r>
              <a:rPr lang="en-US" baseline="0"/>
              <a:t>Slide Show mode, select the arrows to visit links.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8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sustainabilitystars2019@outlook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saluki-my.sharepoint.com/personal/sustainability_siu_edu/_layouts/15/onedrive.aspx?id=%2Fpersonal%2Fsustainability%5Fsiu%5Fedu%2FDocuments%2FSustainability%20Office%20Main%20Folder%2FSTARS%2F2019%20Files%2FSTARS%20Review%2FCredits%20Tracking%20Tool%20Fil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anchor="ctr" anchorCtr="0"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Welcome to STARS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855620" y="2933105"/>
            <a:ext cx="9582736" cy="11377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>
                <a:solidFill>
                  <a:schemeClr val="bg1"/>
                </a:solidFill>
                <a:latin typeface="+mj-lt"/>
              </a:rPr>
              <a:t>Tips for a simpler way to review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BE6494-2C48-4177-ADA7-9A1BBD1FFA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289" y="4525367"/>
            <a:ext cx="1600200" cy="15906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F664F71-56F1-4A65-967C-8BB92701F6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6587" y="4834929"/>
            <a:ext cx="583882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>
            <a:noAutofit/>
          </a:bodyPr>
          <a:lstStyle/>
          <a:p>
            <a:r>
              <a:rPr lang="en-US">
                <a:latin typeface="Segoe UI Light" panose="020B0502040204020203" pitchFamily="34" charset="0"/>
                <a:cs typeface="Segoe UI Light" panose="020B0502040204020203" pitchFamily="34" charset="0"/>
              </a:rPr>
              <a:t>Instructions &amp; Reviewer Info</a:t>
            </a: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41610" y="1524708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Aft>
                <a:spcPts val="600"/>
              </a:spcAft>
              <a:buNone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STARS credits are divided into </a:t>
            </a: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three groups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, each group will be emailed with their group assigned credits.</a:t>
            </a:r>
          </a:p>
          <a:p>
            <a:pPr marL="0" lvl="0" indent="0">
              <a:spcAft>
                <a:spcPts val="600"/>
              </a:spcAft>
              <a:buNone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You will be able to login to or submission STARS page , Here.</a:t>
            </a:r>
          </a:p>
          <a:p>
            <a:pPr marL="0" lvl="0" indent="0">
              <a:spcAft>
                <a:spcPts val="600"/>
              </a:spcAft>
              <a:buNone/>
              <a:defRPr/>
            </a:pPr>
            <a:r>
              <a:rPr lang="en-US" dirty="0"/>
              <a:t>Username: </a:t>
            </a:r>
            <a:r>
              <a:rPr lang="en-US" dirty="0">
                <a:hlinkClick r:id="rId2"/>
              </a:rPr>
              <a:t>sustainabilitystars2019@outlook.com</a:t>
            </a:r>
            <a:br>
              <a:rPr lang="en-US" dirty="0"/>
            </a:br>
            <a:r>
              <a:rPr lang="en-US" dirty="0"/>
              <a:t>Password: *******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D24726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Note:  </a:t>
            </a:r>
            <a:r>
              <a:rPr lang="en-US" dirty="0"/>
              <a:t>A detailed outline of all of the STARS credits can be found in the </a:t>
            </a:r>
            <a:r>
              <a:rPr lang="en-US" u="sng" dirty="0"/>
              <a:t>STARS Technical Manual</a:t>
            </a:r>
            <a:r>
              <a:rPr lang="en-US" dirty="0"/>
              <a:t>.  The “Reporting Fields” section of each credit outlines the required information that our institution is responsible for documenting.  </a:t>
            </a:r>
          </a:p>
          <a:p>
            <a:r>
              <a:rPr lang="en-US" b="1" dirty="0"/>
              <a:t> </a:t>
            </a:r>
            <a:endParaRPr lang="en-US" dirty="0"/>
          </a:p>
          <a:p>
            <a:pPr marL="0" lvl="0" indent="0">
              <a:spcAft>
                <a:spcPts val="600"/>
              </a:spcAft>
              <a:buNone/>
              <a:defRPr/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>
              <a:spcAft>
                <a:spcPts val="600"/>
              </a:spcAft>
              <a:buNone/>
              <a:defRPr/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50ED450-DCF0-48AC-9143-27386206F19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663" r="5936"/>
          <a:stretch/>
        </p:blipFill>
        <p:spPr>
          <a:xfrm>
            <a:off x="4993303" y="1415651"/>
            <a:ext cx="6877119" cy="380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Segoe UI Light" panose="020B0502040204020203" pitchFamily="34" charset="0"/>
                <a:cs typeface="Segoe UI Light" panose="020B0502040204020203" pitchFamily="34" charset="0"/>
              </a:rPr>
              <a:t>Getting Started:</a:t>
            </a:r>
          </a:p>
        </p:txBody>
      </p:sp>
      <p:sp>
        <p:nvSpPr>
          <p:cNvPr id="25" name="Content Placeholder 17"/>
          <p:cNvSpPr txBox="1">
            <a:spLocks/>
          </p:cNvSpPr>
          <p:nvPr/>
        </p:nvSpPr>
        <p:spPr>
          <a:xfrm>
            <a:off x="541609" y="1455491"/>
            <a:ext cx="5110161" cy="471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en-US">
                <a:latin typeface="Segoe UI" panose="020B0502040204020203" pitchFamily="34" charset="0"/>
                <a:cs typeface="Segoe UI" panose="020B0502040204020203" pitchFamily="34" charset="0"/>
              </a:rPr>
              <a:t>How it works:</a:t>
            </a:r>
          </a:p>
        </p:txBody>
      </p:sp>
      <p:grpSp>
        <p:nvGrpSpPr>
          <p:cNvPr id="18" name="Group 17" descr="Small circle with number 1 inside  indicating step 1"/>
          <p:cNvGrpSpPr/>
          <p:nvPr/>
        </p:nvGrpSpPr>
        <p:grpSpPr bwMode="blackWhite">
          <a:xfrm>
            <a:off x="531552" y="1917997"/>
            <a:ext cx="558179" cy="409838"/>
            <a:chOff x="6953426" y="711274"/>
            <a:chExt cx="558179" cy="409838"/>
          </a:xfrm>
        </p:grpSpPr>
        <p:sp>
          <p:nvSpPr>
            <p:cNvPr id="19" name="Oval 18" descr="Small circle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 descr="Number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</a:t>
              </a:r>
            </a:p>
          </p:txBody>
        </p:sp>
      </p:grpSp>
      <p:sp>
        <p:nvSpPr>
          <p:cNvPr id="21" name="Content Placeholder 17"/>
          <p:cNvSpPr txBox="1">
            <a:spLocks/>
          </p:cNvSpPr>
          <p:nvPr/>
        </p:nvSpPr>
        <p:spPr>
          <a:xfrm>
            <a:off x="1056513" y="1958189"/>
            <a:ext cx="4585731" cy="59655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Aft>
                <a:spcPts val="600"/>
              </a:spcAft>
              <a:buNone/>
              <a:defRPr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Start the review by open the </a:t>
            </a:r>
            <a:r>
              <a:rPr lang="en-US" b="1" dirty="0"/>
              <a:t>Review Template excel sheet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&gt;</a:t>
            </a:r>
            <a:r>
              <a:rPr lang="en-US" b="1" dirty="0"/>
              <a:t> click on the credit you need to start working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 open the </a:t>
            </a:r>
            <a:r>
              <a:rPr lang="en-US" sz="1100" dirty="0">
                <a:solidFill>
                  <a:srgbClr val="D24726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STARS Reporting tool.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grpSp>
        <p:nvGrpSpPr>
          <p:cNvPr id="33" name="Group 32" descr="Small circle with number 2 inside  indicating step 2"/>
          <p:cNvGrpSpPr/>
          <p:nvPr/>
        </p:nvGrpSpPr>
        <p:grpSpPr bwMode="blackWhite">
          <a:xfrm>
            <a:off x="483312" y="2756547"/>
            <a:ext cx="558179" cy="409838"/>
            <a:chOff x="6953426" y="711274"/>
            <a:chExt cx="558179" cy="409838"/>
          </a:xfrm>
        </p:grpSpPr>
        <p:sp>
          <p:nvSpPr>
            <p:cNvPr id="34" name="Oval 33" descr="Small circle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 descr="Number 2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2</a:t>
              </a:r>
            </a:p>
          </p:txBody>
        </p:sp>
      </p:grpSp>
      <p:sp>
        <p:nvSpPr>
          <p:cNvPr id="36" name="Content Placeholder 17"/>
          <p:cNvSpPr txBox="1">
            <a:spLocks/>
          </p:cNvSpPr>
          <p:nvPr/>
        </p:nvSpPr>
        <p:spPr>
          <a:xfrm>
            <a:off x="1056513" y="2844450"/>
            <a:ext cx="4504252" cy="1065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Aft>
                <a:spcPts val="2000"/>
              </a:spcAft>
              <a:buNone/>
              <a:defRPr/>
            </a:pP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Read and navigate the credit reporting tool page and open the uploaded documents if any. </a:t>
            </a:r>
            <a:b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</a:br>
            <a:r>
              <a:rPr lang="en-US" sz="1000" dirty="0">
                <a:solidFill>
                  <a:srgbClr val="D24726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Hint: 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 can know more about the credit’s requirements, by going to credit info tab.</a:t>
            </a:r>
          </a:p>
        </p:txBody>
      </p:sp>
      <p:grpSp>
        <p:nvGrpSpPr>
          <p:cNvPr id="22" name="Group 21" descr="Small circle with number 3 inside  indicating step 3"/>
          <p:cNvGrpSpPr/>
          <p:nvPr/>
        </p:nvGrpSpPr>
        <p:grpSpPr bwMode="blackWhite">
          <a:xfrm>
            <a:off x="468290" y="3861115"/>
            <a:ext cx="558179" cy="409838"/>
            <a:chOff x="6953426" y="711274"/>
            <a:chExt cx="558179" cy="409838"/>
          </a:xfrm>
        </p:grpSpPr>
        <p:sp>
          <p:nvSpPr>
            <p:cNvPr id="24" name="Oval 23" descr="Small circle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 descr="Number 3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3</a:t>
              </a:r>
            </a:p>
          </p:txBody>
        </p:sp>
      </p:grpSp>
      <p:sp>
        <p:nvSpPr>
          <p:cNvPr id="32" name="Content Placeholder 17"/>
          <p:cNvSpPr txBox="1">
            <a:spLocks/>
          </p:cNvSpPr>
          <p:nvPr/>
        </p:nvSpPr>
        <p:spPr>
          <a:xfrm>
            <a:off x="1073121" y="3851969"/>
            <a:ext cx="4962789" cy="166002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b="1" dirty="0"/>
              <a:t>Now you have read the credit page , please go to the Review Template excel</a:t>
            </a:r>
            <a:endParaRPr lang="en-US" b="1" dirty="0">
              <a:solidFill>
                <a:srgbClr val="D24726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/>
              <a:t>First, at the Instructions &amp; Reviewer Info tab, please confirm the Reviewer information.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/>
              <a:t> Reviewer(s) should review each credit, mark any issues in the dropdown fields, and provide a "First Review Status" decision for each credit.</a:t>
            </a:r>
          </a:p>
          <a:p>
            <a:pPr lvl="0">
              <a:spcAft>
                <a:spcPts val="600"/>
              </a:spcAft>
              <a:buAutoNum type="alphaLcPeriod"/>
              <a:defRPr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CA9C34B-6CE1-4918-9F13-3F100CE497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793" t="3699" r="8090" b="36031"/>
          <a:stretch/>
        </p:blipFill>
        <p:spPr>
          <a:xfrm>
            <a:off x="6549757" y="1394567"/>
            <a:ext cx="4421181" cy="2813732"/>
          </a:xfrm>
          <a:prstGeom prst="rect">
            <a:avLst/>
          </a:prstGeom>
        </p:spPr>
      </p:pic>
      <p:sp>
        <p:nvSpPr>
          <p:cNvPr id="26" name="Content Placeholder 17">
            <a:extLst>
              <a:ext uri="{FF2B5EF4-FFF2-40B4-BE49-F238E27FC236}">
                <a16:creationId xmlns:a16="http://schemas.microsoft.com/office/drawing/2014/main" id="{C1132481-0913-498B-87FD-5B73AA712C17}"/>
              </a:ext>
            </a:extLst>
          </p:cNvPr>
          <p:cNvSpPr txBox="1">
            <a:spLocks/>
          </p:cNvSpPr>
          <p:nvPr/>
        </p:nvSpPr>
        <p:spPr>
          <a:xfrm>
            <a:off x="1013033" y="5409465"/>
            <a:ext cx="5082967" cy="1244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  <a:defRPr/>
            </a:pPr>
            <a:r>
              <a:rPr lang="en-US" sz="1000"/>
              <a:t> Multiple rounds of review may be needed. While the current template includes two review rounds, additional columns may be added if needed.</a:t>
            </a:r>
          </a:p>
          <a:p>
            <a:pPr lvl="0">
              <a:spcAft>
                <a:spcPts val="600"/>
              </a:spcAft>
              <a:buAutoNum type="alphaLcPeriod"/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sp>
        <p:nvSpPr>
          <p:cNvPr id="27" name="Content Placeholder 17">
            <a:extLst>
              <a:ext uri="{FF2B5EF4-FFF2-40B4-BE49-F238E27FC236}">
                <a16:creationId xmlns:a16="http://schemas.microsoft.com/office/drawing/2014/main" id="{5F819A79-D872-4E7D-AC48-18A59AD285B6}"/>
              </a:ext>
            </a:extLst>
          </p:cNvPr>
          <p:cNvSpPr txBox="1">
            <a:spLocks/>
          </p:cNvSpPr>
          <p:nvPr/>
        </p:nvSpPr>
        <p:spPr>
          <a:xfrm>
            <a:off x="996423" y="6010945"/>
            <a:ext cx="5546990" cy="728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Aft>
                <a:spcPts val="600"/>
              </a:spcAft>
              <a:buNone/>
              <a:defRPr/>
            </a:pPr>
            <a:r>
              <a:rPr lang="en-US" sz="1000">
                <a:solidFill>
                  <a:srgbClr val="D24726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Note: </a:t>
            </a:r>
            <a:r>
              <a:rPr lang="en-US" sz="1000"/>
              <a:t>If Reviewers are unsure about a particular response, or if responses are not satisfactorily addressed, please send your feedback to Hala Jaber by sustain@siu.edu.</a:t>
            </a:r>
          </a:p>
          <a:p>
            <a:pPr lvl="0">
              <a:spcAft>
                <a:spcPts val="600"/>
              </a:spcAft>
              <a:buAutoNum type="alphaLcPeriod"/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51CE6C-59F7-49F8-B475-28514DB85F0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928"/>
          <a:stretch/>
        </p:blipFill>
        <p:spPr>
          <a:xfrm>
            <a:off x="6466688" y="4518843"/>
            <a:ext cx="4728890" cy="206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0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Segoe UI Light" panose="020B0502040204020203" pitchFamily="34" charset="0"/>
                <a:cs typeface="Segoe UI Light" panose="020B0502040204020203" pitchFamily="34" charset="0"/>
              </a:rPr>
              <a:t>Getting Started:</a:t>
            </a:r>
          </a:p>
        </p:txBody>
      </p:sp>
      <p:sp>
        <p:nvSpPr>
          <p:cNvPr id="25" name="Content Placeholder 17"/>
          <p:cNvSpPr txBox="1">
            <a:spLocks/>
          </p:cNvSpPr>
          <p:nvPr/>
        </p:nvSpPr>
        <p:spPr>
          <a:xfrm>
            <a:off x="541609" y="1455491"/>
            <a:ext cx="5110161" cy="471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en-US">
                <a:latin typeface="Segoe UI" panose="020B0502040204020203" pitchFamily="34" charset="0"/>
                <a:cs typeface="Segoe UI" panose="020B0502040204020203" pitchFamily="34" charset="0"/>
              </a:rPr>
              <a:t>How it works:</a:t>
            </a:r>
          </a:p>
        </p:txBody>
      </p:sp>
      <p:grpSp>
        <p:nvGrpSpPr>
          <p:cNvPr id="22" name="Group 21" descr="Small circle with number 3 inside  indicating step 3"/>
          <p:cNvGrpSpPr/>
          <p:nvPr/>
        </p:nvGrpSpPr>
        <p:grpSpPr bwMode="blackWhite">
          <a:xfrm>
            <a:off x="521207" y="1822352"/>
            <a:ext cx="558179" cy="409838"/>
            <a:chOff x="6953426" y="711274"/>
            <a:chExt cx="558179" cy="409838"/>
          </a:xfrm>
        </p:grpSpPr>
        <p:sp>
          <p:nvSpPr>
            <p:cNvPr id="24" name="Oval 23" descr="Small circle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 descr="Number 3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4</a:t>
              </a:r>
            </a:p>
          </p:txBody>
        </p:sp>
      </p:grpSp>
      <p:sp>
        <p:nvSpPr>
          <p:cNvPr id="32" name="Content Placeholder 17"/>
          <p:cNvSpPr txBox="1">
            <a:spLocks/>
          </p:cNvSpPr>
          <p:nvPr/>
        </p:nvSpPr>
        <p:spPr>
          <a:xfrm>
            <a:off x="1165314" y="1768976"/>
            <a:ext cx="4962789" cy="40362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Aft>
                <a:spcPts val="600"/>
              </a:spcAft>
              <a:buNone/>
              <a:defRPr/>
            </a:pPr>
            <a:r>
              <a:rPr lang="en-US" b="1" dirty="0"/>
              <a:t>At the Review Template excel</a:t>
            </a:r>
            <a:endParaRPr lang="en-US" b="1" dirty="0">
              <a:solidFill>
                <a:srgbClr val="D24726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US" dirty="0"/>
              <a:t>The STARS liaison is responsible for addressing the reviewer questions through </a:t>
            </a:r>
            <a:r>
              <a:rPr lang="en-US" b="1" dirty="0"/>
              <a:t>edits and clarifications </a:t>
            </a:r>
            <a:r>
              <a:rPr lang="en-US" dirty="0"/>
              <a:t>in the STARS Reporting Tool. Reviewer should check that responses now satisfy credit criteria in any areas that were marked as requiring revision.</a:t>
            </a:r>
          </a:p>
          <a:p>
            <a:pPr>
              <a:spcAft>
                <a:spcPts val="600"/>
              </a:spcAft>
              <a:defRPr/>
            </a:pPr>
            <a:r>
              <a:rPr lang="en-US" dirty="0"/>
              <a:t>Once all issues have been addressed, "Final Status" for each credit should be updated in the last column of each sheet to indicate that all issues have been addressed.</a:t>
            </a:r>
          </a:p>
          <a:p>
            <a:pPr marL="0" lvl="0" indent="0">
              <a:spcAft>
                <a:spcPts val="600"/>
              </a:spcAft>
              <a:buNone/>
              <a:defRPr/>
            </a:pPr>
            <a:r>
              <a:rPr lang="en-US" sz="900" dirty="0"/>
              <a:t> </a:t>
            </a:r>
            <a:r>
              <a:rPr lang="en-US" sz="900" dirty="0">
                <a:solidFill>
                  <a:srgbClr val="D24726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Note: </a:t>
            </a:r>
            <a:r>
              <a:rPr lang="en-US" sz="900" dirty="0"/>
              <a:t>Reviewer(s) should review each credit, mark any issues in the dropdown fields, and provide a "First Review Status" decision for each credit</a:t>
            </a:r>
            <a:r>
              <a:rPr lang="en-US" dirty="0"/>
              <a:t>.</a:t>
            </a:r>
          </a:p>
          <a:p>
            <a:pPr marL="0" lvl="0" indent="0">
              <a:spcAft>
                <a:spcPts val="600"/>
              </a:spcAft>
              <a:buNone/>
              <a:defRPr/>
            </a:pPr>
            <a:endParaRPr lang="en-US" dirty="0"/>
          </a:p>
          <a:p>
            <a:pPr lvl="0">
              <a:spcAft>
                <a:spcPts val="600"/>
              </a:spcAft>
              <a:buAutoNum type="alphaLcPeriod"/>
              <a:defRPr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98E871-4A11-4AA0-8670-DDF20469D2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4031" y="1576629"/>
            <a:ext cx="5664072" cy="3300646"/>
          </a:xfrm>
          <a:prstGeom prst="rect">
            <a:avLst/>
          </a:prstGeom>
        </p:spPr>
      </p:pic>
      <p:sp>
        <p:nvSpPr>
          <p:cNvPr id="23" name="Content Placeholder 17">
            <a:extLst>
              <a:ext uri="{FF2B5EF4-FFF2-40B4-BE49-F238E27FC236}">
                <a16:creationId xmlns:a16="http://schemas.microsoft.com/office/drawing/2014/main" id="{82AC50F1-D1A6-47EC-85FC-74E1F350E537}"/>
              </a:ext>
            </a:extLst>
          </p:cNvPr>
          <p:cNvSpPr txBox="1">
            <a:spLocks/>
          </p:cNvSpPr>
          <p:nvPr/>
        </p:nvSpPr>
        <p:spPr>
          <a:xfrm>
            <a:off x="1208279" y="3546954"/>
            <a:ext cx="4887722" cy="1244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Aft>
                <a:spcPts val="600"/>
              </a:spcAft>
              <a:buNone/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95800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Segoe UI Light" panose="020B0502040204020203" pitchFamily="34" charset="0"/>
                <a:cs typeface="Segoe UI Light" panose="020B0502040204020203" pitchFamily="34" charset="0"/>
              </a:rPr>
              <a:t>Getting Started:</a:t>
            </a:r>
          </a:p>
        </p:txBody>
      </p:sp>
      <p:sp>
        <p:nvSpPr>
          <p:cNvPr id="25" name="Content Placeholder 17"/>
          <p:cNvSpPr txBox="1">
            <a:spLocks/>
          </p:cNvSpPr>
          <p:nvPr/>
        </p:nvSpPr>
        <p:spPr>
          <a:xfrm>
            <a:off x="541609" y="1455491"/>
            <a:ext cx="5110161" cy="471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en-US">
                <a:latin typeface="Segoe UI" panose="020B0502040204020203" pitchFamily="34" charset="0"/>
                <a:cs typeface="Segoe UI" panose="020B0502040204020203" pitchFamily="34" charset="0"/>
              </a:rPr>
              <a:t>How it works:</a:t>
            </a:r>
          </a:p>
        </p:txBody>
      </p:sp>
      <p:grpSp>
        <p:nvGrpSpPr>
          <p:cNvPr id="22" name="Group 21" descr="Small circle with number 3 inside  indicating step 3"/>
          <p:cNvGrpSpPr/>
          <p:nvPr/>
        </p:nvGrpSpPr>
        <p:grpSpPr bwMode="blackWhite">
          <a:xfrm>
            <a:off x="521207" y="1822352"/>
            <a:ext cx="558179" cy="409838"/>
            <a:chOff x="6953426" y="711274"/>
            <a:chExt cx="558179" cy="409838"/>
          </a:xfrm>
        </p:grpSpPr>
        <p:sp>
          <p:nvSpPr>
            <p:cNvPr id="24" name="Oval 23" descr="Small circle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 descr="Number 3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5</a:t>
              </a:r>
            </a:p>
          </p:txBody>
        </p:sp>
      </p:grpSp>
      <p:sp>
        <p:nvSpPr>
          <p:cNvPr id="32" name="Content Placeholder 17"/>
          <p:cNvSpPr txBox="1">
            <a:spLocks/>
          </p:cNvSpPr>
          <p:nvPr/>
        </p:nvSpPr>
        <p:spPr>
          <a:xfrm>
            <a:off x="1165314" y="1768976"/>
            <a:ext cx="4962789" cy="40362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Aft>
                <a:spcPts val="600"/>
              </a:spcAft>
              <a:buNone/>
              <a:defRPr/>
            </a:pPr>
            <a:r>
              <a:rPr lang="en-US" b="1" dirty="0"/>
              <a:t>At the Review Template excel</a:t>
            </a:r>
            <a:endParaRPr lang="en-US" b="1" dirty="0">
              <a:solidFill>
                <a:srgbClr val="D24726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US" dirty="0"/>
              <a:t>The reviewer must submit an upload affirming that the reviewer responsibilities outlined in the Exemplary Practice credit criteria have been fully addressed.</a:t>
            </a:r>
            <a:endParaRPr lang="en-US" dirty="0">
              <a:cs typeface="Segoe UI"/>
            </a:endParaRPr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en-US" dirty="0">
                <a:solidFill>
                  <a:srgbClr val="D24726"/>
                </a:solidFill>
                <a:latin typeface="Segoe UI Semibold"/>
                <a:cs typeface="Segoe UI Semibold"/>
              </a:rPr>
              <a:t>Note: </a:t>
            </a:r>
            <a:r>
              <a:rPr lang="en-US" dirty="0">
                <a:cs typeface="Segoe UI"/>
              </a:rPr>
              <a:t>For Institution Characteristic credits , additional review is recommender by walking through the </a:t>
            </a:r>
            <a:r>
              <a:rPr lang="en-US" dirty="0"/>
              <a:t>STARS 2.1 | Institutional Characteristics Data Tracking Sheet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  <a:p>
            <a:pPr marL="0" lvl="0" indent="0">
              <a:spcAft>
                <a:spcPts val="600"/>
              </a:spcAft>
              <a:buNone/>
              <a:defRPr/>
            </a:pPr>
            <a:endParaRPr lang="en-US" dirty="0"/>
          </a:p>
          <a:p>
            <a:pPr lvl="0">
              <a:spcAft>
                <a:spcPts val="600"/>
              </a:spcAft>
              <a:buAutoNum type="alphaLcPeriod"/>
              <a:defRPr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sp>
        <p:nvSpPr>
          <p:cNvPr id="23" name="Content Placeholder 17">
            <a:extLst>
              <a:ext uri="{FF2B5EF4-FFF2-40B4-BE49-F238E27FC236}">
                <a16:creationId xmlns:a16="http://schemas.microsoft.com/office/drawing/2014/main" id="{82AC50F1-D1A6-47EC-85FC-74E1F350E537}"/>
              </a:ext>
            </a:extLst>
          </p:cNvPr>
          <p:cNvSpPr txBox="1">
            <a:spLocks/>
          </p:cNvSpPr>
          <p:nvPr/>
        </p:nvSpPr>
        <p:spPr>
          <a:xfrm>
            <a:off x="1208279" y="3546954"/>
            <a:ext cx="4887722" cy="1244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Aft>
                <a:spcPts val="600"/>
              </a:spcAft>
              <a:buNone/>
              <a:defRPr/>
            </a:pPr>
            <a:endParaRPr lang="en-US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BDE0749-F2A5-4F33-AAD3-AAD9685E21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0729" y="1623834"/>
            <a:ext cx="4945644" cy="469307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D6DEE76-5AF6-4F28-8D65-79A1C75AB9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8278" y="3889099"/>
            <a:ext cx="4443491" cy="2680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98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Segoe UI Light" panose="020B0502040204020203" pitchFamily="34" charset="0"/>
                <a:cs typeface="Segoe UI Light" panose="020B0502040204020203" pitchFamily="34" charset="0"/>
              </a:rPr>
              <a:t>Getting Started:</a:t>
            </a:r>
          </a:p>
        </p:txBody>
      </p:sp>
      <p:sp>
        <p:nvSpPr>
          <p:cNvPr id="25" name="Content Placeholder 17"/>
          <p:cNvSpPr txBox="1">
            <a:spLocks/>
          </p:cNvSpPr>
          <p:nvPr/>
        </p:nvSpPr>
        <p:spPr>
          <a:xfrm>
            <a:off x="541609" y="1455491"/>
            <a:ext cx="5110161" cy="471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en-US">
                <a:latin typeface="Segoe UI" panose="020B0502040204020203" pitchFamily="34" charset="0"/>
                <a:cs typeface="Segoe UI" panose="020B0502040204020203" pitchFamily="34" charset="0"/>
              </a:rPr>
              <a:t>Moreover:</a:t>
            </a:r>
          </a:p>
        </p:txBody>
      </p:sp>
      <p:grpSp>
        <p:nvGrpSpPr>
          <p:cNvPr id="18" name="Group 17" descr="Small circle with number 1 inside  indicating step 1"/>
          <p:cNvGrpSpPr/>
          <p:nvPr/>
        </p:nvGrpSpPr>
        <p:grpSpPr bwMode="blackWhite">
          <a:xfrm>
            <a:off x="531552" y="1917997"/>
            <a:ext cx="558179" cy="477955"/>
            <a:chOff x="6953426" y="711274"/>
            <a:chExt cx="558179" cy="477955"/>
          </a:xfrm>
        </p:grpSpPr>
        <p:sp>
          <p:nvSpPr>
            <p:cNvPr id="19" name="Oval 18" descr="Small circle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 descr="Number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*</a:t>
              </a:r>
            </a:p>
          </p:txBody>
        </p:sp>
      </p:grpSp>
      <p:sp>
        <p:nvSpPr>
          <p:cNvPr id="21" name="Content Placeholder 17"/>
          <p:cNvSpPr txBox="1">
            <a:spLocks/>
          </p:cNvSpPr>
          <p:nvPr/>
        </p:nvSpPr>
        <p:spPr>
          <a:xfrm>
            <a:off x="1056513" y="1958189"/>
            <a:ext cx="4585731" cy="12316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Aft>
                <a:spcPts val="600"/>
              </a:spcAft>
              <a:buNone/>
              <a:defRPr/>
            </a:pPr>
            <a:r>
              <a:rPr lang="en-US" dirty="0">
                <a:latin typeface="Segoe UI"/>
                <a:cs typeface="Segoe UI"/>
              </a:rPr>
              <a:t>Some Credits have an additional supporting documents in Credits Tracking Tool Files folder</a:t>
            </a:r>
            <a:r>
              <a:rPr lang="en-US" dirty="0">
                <a:latin typeface="Segoe UI"/>
                <a:cs typeface="Segoe UI"/>
                <a:hlinkClick r:id="rId2"/>
              </a:rPr>
              <a:t>,</a:t>
            </a:r>
            <a:r>
              <a:rPr lang="en-US" dirty="0">
                <a:latin typeface="Segoe UI"/>
                <a:cs typeface="Segoe UI"/>
              </a:rPr>
              <a:t> these documents might not be uploaded , but they can help in the review process. So, please access the folder for potential clarification and review 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E0ED7D-F8A3-4789-9C33-4293D61A1F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2244" y="2729305"/>
            <a:ext cx="6252543" cy="240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168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Segoe UI Light" panose="020B0502040204020203" pitchFamily="34" charset="0"/>
                <a:cs typeface="Segoe UI Light" panose="020B0502040204020203" pitchFamily="34" charset="0"/>
              </a:rPr>
              <a:t>More questions?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369464" y="2534768"/>
            <a:ext cx="9442648" cy="3978275"/>
          </a:xfrm>
        </p:spPr>
        <p:txBody>
          <a:bodyPr>
            <a:normAutofit/>
          </a:bodyPr>
          <a:lstStyle/>
          <a:p>
            <a:pPr marL="0" indent="0">
              <a:lnSpc>
                <a:spcPts val="3600"/>
              </a:lnSpc>
              <a:spcAft>
                <a:spcPts val="0"/>
              </a:spcAft>
              <a:buNone/>
            </a:pPr>
            <a:r>
              <a:rPr lang="en-US" sz="2000" u="sng" dirty="0">
                <a:latin typeface="Segoe UI Light" panose="020B0502040204020203" pitchFamily="34" charset="0"/>
                <a:cs typeface="Segoe UI Light" panose="020B0502040204020203" pitchFamily="34" charset="0"/>
              </a:rPr>
              <a:t>Please Email us on :</a:t>
            </a:r>
          </a:p>
          <a:p>
            <a:pPr>
              <a:lnSpc>
                <a:spcPts val="3600"/>
              </a:lnSpc>
              <a:spcAft>
                <a:spcPts val="0"/>
              </a:spcAft>
            </a:pP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*****</a:t>
            </a:r>
          </a:p>
          <a:p>
            <a:pPr marL="0" indent="0">
              <a:lnSpc>
                <a:spcPts val="36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Give feedback about this tour</a:t>
            </a:r>
          </a:p>
          <a:p>
            <a:pPr marL="0" indent="0">
              <a:lnSpc>
                <a:spcPts val="3600"/>
              </a:lnSpc>
              <a:spcAft>
                <a:spcPts val="0"/>
              </a:spcAft>
              <a:buNone/>
            </a:pPr>
            <a:endParaRPr 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ts val="3600"/>
              </a:lnSpc>
              <a:spcAft>
                <a:spcPts val="0"/>
              </a:spcAft>
              <a:buNone/>
            </a:pPr>
            <a:endParaRPr 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2" name="Picture 11" descr="Arrow pointing right with a hyperlink to give feedback about this tour. Select the image to give feedback about this tour">
            <a:extLst>
              <a:ext uri="{FF2B5EF4-FFF2-40B4-BE49-F238E27FC236}">
                <a16:creationId xmlns:a16="http://schemas.microsoft.com/office/drawing/2014/main" id="{BA92070A-4E3D-4794-84A9-83B8DDF3A1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48" y="3861966"/>
            <a:ext cx="661940" cy="661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elcome to Powerpoint 2016_CLR_v2" id="{CAB9082A-965C-42BE-8170-C940D3319B60}" vid="{82B84162-888A-4FD2-BEC9-B29B6DB2C7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 2016</Template>
  <TotalTime>0</TotalTime>
  <Words>549</Words>
  <Application>Microsoft Office PowerPoint</Application>
  <PresentationFormat>Widescreen</PresentationFormat>
  <Paragraphs>44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Segoe UI</vt:lpstr>
      <vt:lpstr>Segoe UI Light</vt:lpstr>
      <vt:lpstr>Segoe UI Semibold</vt:lpstr>
      <vt:lpstr>WelcomeDoc</vt:lpstr>
      <vt:lpstr>Welcome to STARS Review</vt:lpstr>
      <vt:lpstr>Instructions &amp; Reviewer Info</vt:lpstr>
      <vt:lpstr>Getting Started:</vt:lpstr>
      <vt:lpstr>Getting Started:</vt:lpstr>
      <vt:lpstr>Getting Started:</vt:lpstr>
      <vt:lpstr>Getting Started:</vt:lpstr>
      <vt:lpstr>More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STARS Review</dc:title>
  <dc:creator/>
  <cp:keywords/>
  <cp:revision>4</cp:revision>
  <dcterms:created xsi:type="dcterms:W3CDTF">2019-09-20T15:25:45Z</dcterms:created>
  <dcterms:modified xsi:type="dcterms:W3CDTF">2019-12-12T20:43:37Z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