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notesMasterIdLst>
    <p:notesMasterId r:id="rId14"/>
  </p:notesMasterIdLst>
  <p:handoutMasterIdLst>
    <p:handoutMasterId r:id="rId15"/>
  </p:handoutMasterIdLst>
  <p:sldIdLst>
    <p:sldId id="500" r:id="rId2"/>
    <p:sldId id="501" r:id="rId3"/>
    <p:sldId id="502" r:id="rId4"/>
    <p:sldId id="503" r:id="rId5"/>
    <p:sldId id="504" r:id="rId6"/>
    <p:sldId id="507" r:id="rId7"/>
    <p:sldId id="508" r:id="rId8"/>
    <p:sldId id="509" r:id="rId9"/>
    <p:sldId id="510" r:id="rId10"/>
    <p:sldId id="511" r:id="rId11"/>
    <p:sldId id="512" r:id="rId12"/>
    <p:sldId id="513" r:id="rId13"/>
  </p:sldIdLst>
  <p:sldSz cx="9144000" cy="5715000" type="screen16x10"/>
  <p:notesSz cx="7315200" cy="9601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381">
          <p15:clr>
            <a:srgbClr val="A4A3A4"/>
          </p15:clr>
        </p15:guide>
        <p15:guide id="2" orient="horz" pos="3048">
          <p15:clr>
            <a:srgbClr val="A4A3A4"/>
          </p15:clr>
        </p15:guide>
        <p15:guide id="3" orient="horz" pos="292">
          <p15:clr>
            <a:srgbClr val="A4A3A4"/>
          </p15:clr>
        </p15:guide>
        <p15:guide id="4" orient="horz" pos="2810">
          <p15:clr>
            <a:srgbClr val="A4A3A4"/>
          </p15:clr>
        </p15:guide>
        <p15:guide id="5" orient="horz" pos="842">
          <p15:clr>
            <a:srgbClr val="A4A3A4"/>
          </p15:clr>
        </p15:guide>
        <p15:guide id="6" pos="62">
          <p15:clr>
            <a:srgbClr val="A4A3A4"/>
          </p15:clr>
        </p15:guide>
        <p15:guide id="7" pos="2880">
          <p15:clr>
            <a:srgbClr val="A4A3A4"/>
          </p15:clr>
        </p15:guide>
        <p15:guide id="8" pos="5465">
          <p15:clr>
            <a:srgbClr val="A4A3A4"/>
          </p15:clr>
        </p15:guide>
        <p15:guide id="9" pos="4998">
          <p15:clr>
            <a:srgbClr val="A4A3A4"/>
          </p15:clr>
        </p15:guide>
        <p15:guide id="10" pos="38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6A"/>
    <a:srgbClr val="00B050"/>
    <a:srgbClr val="CAB87A"/>
    <a:srgbClr val="0E2F5E"/>
    <a:srgbClr val="9EB224"/>
    <a:srgbClr val="DAE28C"/>
    <a:srgbClr val="AFB9C7"/>
    <a:srgbClr val="00006F"/>
    <a:srgbClr val="45693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89" autoAdjust="0"/>
    <p:restoredTop sz="89767" autoAdjust="0"/>
  </p:normalViewPr>
  <p:slideViewPr>
    <p:cSldViewPr snapToGrid="0" showGuides="1">
      <p:cViewPr varScale="1">
        <p:scale>
          <a:sx n="78" d="100"/>
          <a:sy n="78" d="100"/>
        </p:scale>
        <p:origin x="1110" y="90"/>
      </p:cViewPr>
      <p:guideLst>
        <p:guide orient="horz" pos="3381"/>
        <p:guide orient="horz" pos="3048"/>
        <p:guide orient="horz" pos="292"/>
        <p:guide orient="horz" pos="2810"/>
        <p:guide orient="horz" pos="842"/>
        <p:guide pos="62"/>
        <p:guide pos="2880"/>
        <p:guide pos="5465"/>
        <p:guide pos="4998"/>
        <p:guide pos="3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98" d="100"/>
          <a:sy n="98" d="100"/>
        </p:scale>
        <p:origin x="-2604" y="-9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pal\Dropbox\Pitt%20Sustainability%20Plan%20-%20BH%20Share%20Folder\04_Survey%20&amp;%20Interviews\Survey%20Report\Pitt%20Sustainability%20Plan-report_results%20edited%20for%20graph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pal\Dropbox\Pitt%20Sustainability%20Plan%20-%20BH%20Share%20Folder\04_Survey%20&amp;%20Interviews\Survey%20Report\PSP-Scoring_What%20Does%20Sustainability%20Mean%20to%20You%20_Lindsa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pal\Dropbox\Pitt%20Sustainability%20Plan%20-%20BH%20Share%20Folder\04_Survey%20&amp;%20Interviews\Survey%20Report\Pitt%20Sustainability%20Plan-report_results%20edited%20for%20graph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pal\Dropbox\Pitt%20Sustainability%20Plan%20-%20BH%20Share%20Folder\04_Survey%20&amp;%20Interviews\Survey%20Report\Pitt%20Sustainability%20Plan-report_results%20edited%20for%20graph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bhishikta\Dropbox\Pitt%20Sustainability%20Plan%20-%20BH%20Share%20Folder\04_Survey%20&amp;%20Interviews\Survey%20Report\Pitt%20Sustainability%20Plan-report_results%20edited%20for%20graph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bhishikta\Dropbox\Pitt%20Sustainability%20Plan%20-%20BH%20Share%20Folder\04_Survey%20&amp;%20Interviews\Survey%20Report\Pitt%20Sustainability%20Plan-report_results%20edited%20for%20graph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bhishikta\Dropbox\Pitt%20Sustainability%20Plan%20-%20BH%20Share%20Folder\04_Survey%20&amp;%20Interviews\Survey%20Report\Pitt%20Sustainability%20Plan-report_results%20edited%20for%20graph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bhishikta\Dropbox\Pitt%20Sustainability%20Plan%20-%20BH%20Share%20Folder\04_Survey%20&amp;%20Interviews\Survey%20Report\Pitt%20Sustainability%20Plan-report_results%20edited%20for%20graph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493055234833601"/>
          <c:y val="1.3482368353165863E-2"/>
          <c:w val="0.49087890446906801"/>
          <c:h val="0.8801166914905023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1B2F5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DF4-4ED9-A95B-C2C2EE62E559}"/>
              </c:ext>
            </c:extLst>
          </c:dPt>
          <c:dPt>
            <c:idx val="1"/>
            <c:bubble3D val="0"/>
            <c:spPr>
              <a:solidFill>
                <a:srgbClr val="1B2F52">
                  <a:alpha val="72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DF4-4ED9-A95B-C2C2EE62E559}"/>
              </c:ext>
            </c:extLst>
          </c:dPt>
          <c:dPt>
            <c:idx val="2"/>
            <c:bubble3D val="0"/>
            <c:spPr>
              <a:solidFill>
                <a:srgbClr val="BFB57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DF4-4ED9-A95B-C2C2EE62E559}"/>
              </c:ext>
            </c:extLst>
          </c:dPt>
          <c:dPt>
            <c:idx val="3"/>
            <c:bubble3D val="0"/>
            <c:spPr>
              <a:solidFill>
                <a:srgbClr val="252C5C">
                  <a:alpha val="38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DF4-4ED9-A95B-C2C2EE62E559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DF4-4ED9-A95B-C2C2EE62E559}"/>
              </c:ext>
            </c:extLst>
          </c:dPt>
          <c:cat>
            <c:strRef>
              <c:f>'Q2'!$E$14:$E$21</c:f>
              <c:strCache>
                <c:ptCount val="5"/>
                <c:pt idx="0">
                  <c:v>My Pitt Portal</c:v>
                </c:pt>
                <c:pt idx="1">
                  <c:v>Email</c:v>
                </c:pt>
                <c:pt idx="2">
                  <c:v>Word of mouth</c:v>
                </c:pt>
                <c:pt idx="3">
                  <c:v>Social media</c:v>
                </c:pt>
                <c:pt idx="4">
                  <c:v>Other</c:v>
                </c:pt>
              </c:strCache>
              <c:extLst/>
            </c:strRef>
          </c:cat>
          <c:val>
            <c:numRef>
              <c:f>'Q2'!$F$14:$F$21</c:f>
              <c:numCache>
                <c:formatCode>General</c:formatCode>
                <c:ptCount val="5"/>
                <c:pt idx="0">
                  <c:v>550</c:v>
                </c:pt>
                <c:pt idx="1">
                  <c:v>346</c:v>
                </c:pt>
                <c:pt idx="2">
                  <c:v>48</c:v>
                </c:pt>
                <c:pt idx="3">
                  <c:v>46</c:v>
                </c:pt>
                <c:pt idx="4">
                  <c:v>10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0-CDF4-4ED9-A95B-C2C2EE62E5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251746113536554"/>
          <c:y val="7.352455611977618E-2"/>
          <c:w val="0.48017338770968476"/>
          <c:h val="0.8973182475627549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E2F5E"/>
            </a:solidFill>
            <a:ln>
              <a:noFill/>
            </a:ln>
            <a:effectLst/>
          </c:spPr>
          <c:invertIfNegative val="0"/>
          <c:cat>
            <c:strRef>
              <c:f>Sheet1!$B$4:$B$21</c:f>
              <c:strCache>
                <c:ptCount val="18"/>
                <c:pt idx="0">
                  <c:v>Dietrich School of Arts and Sciences</c:v>
                </c:pt>
                <c:pt idx="1">
                  <c:v>Swanson School of Engineering</c:v>
                </c:pt>
                <c:pt idx="2">
                  <c:v>Other</c:v>
                </c:pt>
                <c:pt idx="3">
                  <c:v>University Administration</c:v>
                </c:pt>
                <c:pt idx="4">
                  <c:v>Katz Grad. School of Bus / College of Bus Admin</c:v>
                </c:pt>
                <c:pt idx="5">
                  <c:v>School of Medicine</c:v>
                </c:pt>
                <c:pt idx="6">
                  <c:v>Graduate School of Public and International Affairs</c:v>
                </c:pt>
                <c:pt idx="7">
                  <c:v>School of Health and Rehabilitation Sciences</c:v>
                </c:pt>
                <c:pt idx="8">
                  <c:v>School of Education</c:v>
                </c:pt>
                <c:pt idx="9">
                  <c:v>Graduate School of Public Health</c:v>
                </c:pt>
                <c:pt idx="10">
                  <c:v>College of General Studies</c:v>
                </c:pt>
                <c:pt idx="11">
                  <c:v>School of Information Sciences</c:v>
                </c:pt>
                <c:pt idx="12">
                  <c:v>School of Nursing</c:v>
                </c:pt>
                <c:pt idx="13">
                  <c:v>School of Social Work</c:v>
                </c:pt>
                <c:pt idx="14">
                  <c:v>School of Law</c:v>
                </c:pt>
                <c:pt idx="15">
                  <c:v>School of Dental Medicine</c:v>
                </c:pt>
                <c:pt idx="16">
                  <c:v>School of Pharmacy</c:v>
                </c:pt>
                <c:pt idx="17">
                  <c:v>University Center for Social and Urban Research</c:v>
                </c:pt>
              </c:strCache>
            </c:strRef>
          </c:cat>
          <c:val>
            <c:numRef>
              <c:f>Sheet1!$C$4:$C$21</c:f>
              <c:numCache>
                <c:formatCode>General</c:formatCode>
                <c:ptCount val="18"/>
                <c:pt idx="0">
                  <c:v>373</c:v>
                </c:pt>
                <c:pt idx="1">
                  <c:v>213</c:v>
                </c:pt>
                <c:pt idx="2">
                  <c:v>99</c:v>
                </c:pt>
                <c:pt idx="3">
                  <c:v>75</c:v>
                </c:pt>
                <c:pt idx="4">
                  <c:v>53</c:v>
                </c:pt>
                <c:pt idx="5">
                  <c:v>42</c:v>
                </c:pt>
                <c:pt idx="6">
                  <c:v>38</c:v>
                </c:pt>
                <c:pt idx="7">
                  <c:v>27</c:v>
                </c:pt>
                <c:pt idx="8">
                  <c:v>24</c:v>
                </c:pt>
                <c:pt idx="9">
                  <c:v>21</c:v>
                </c:pt>
                <c:pt idx="10">
                  <c:v>20</c:v>
                </c:pt>
                <c:pt idx="11">
                  <c:v>14</c:v>
                </c:pt>
                <c:pt idx="12">
                  <c:v>13</c:v>
                </c:pt>
                <c:pt idx="13">
                  <c:v>12</c:v>
                </c:pt>
                <c:pt idx="14">
                  <c:v>5</c:v>
                </c:pt>
                <c:pt idx="15">
                  <c:v>4</c:v>
                </c:pt>
                <c:pt idx="16">
                  <c:v>2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8B-4381-B0B3-957777CAFC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41643016"/>
        <c:axId val="341643344"/>
      </c:barChart>
      <c:catAx>
        <c:axId val="341643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ckwell" panose="02060603020205020403" pitchFamily="18" charset="0"/>
                <a:ea typeface="+mn-ea"/>
                <a:cs typeface="+mn-cs"/>
              </a:defRPr>
            </a:pPr>
            <a:endParaRPr lang="en-US"/>
          </a:p>
        </c:txPr>
        <c:crossAx val="341643344"/>
        <c:crosses val="autoZero"/>
        <c:auto val="1"/>
        <c:lblAlgn val="ctr"/>
        <c:lblOffset val="100"/>
        <c:noMultiLvlLbl val="0"/>
      </c:catAx>
      <c:valAx>
        <c:axId val="34164334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ckwell" panose="02060603020205020403" pitchFamily="18" charset="0"/>
                <a:ea typeface="+mn-ea"/>
                <a:cs typeface="+mn-cs"/>
              </a:defRPr>
            </a:pPr>
            <a:endParaRPr lang="en-US"/>
          </a:p>
        </c:txPr>
        <c:crossAx val="341643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252C5C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BFB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E7E6-4BA5-84E7-4F01249CC456}"/>
              </c:ext>
            </c:extLst>
          </c:dPt>
          <c:dPt>
            <c:idx val="5"/>
            <c:invertIfNegative val="0"/>
            <c:bubble3D val="0"/>
            <c:spPr>
              <a:solidFill>
                <a:srgbClr val="BFB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7E6-4BA5-84E7-4F01249CC456}"/>
              </c:ext>
            </c:extLst>
          </c:dPt>
          <c:dPt>
            <c:idx val="6"/>
            <c:invertIfNegative val="0"/>
            <c:bubble3D val="0"/>
            <c:spPr>
              <a:solidFill>
                <a:srgbClr val="BFB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7E6-4BA5-84E7-4F01249CC456}"/>
              </c:ext>
            </c:extLst>
          </c:dPt>
          <c:dPt>
            <c:idx val="8"/>
            <c:invertIfNegative val="0"/>
            <c:bubble3D val="0"/>
            <c:spPr>
              <a:solidFill>
                <a:srgbClr val="BFB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7E6-4BA5-84E7-4F01249CC456}"/>
              </c:ext>
            </c:extLst>
          </c:dPt>
          <c:dPt>
            <c:idx val="10"/>
            <c:invertIfNegative val="0"/>
            <c:bubble3D val="0"/>
            <c:spPr>
              <a:solidFill>
                <a:srgbClr val="BFB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7E6-4BA5-84E7-4F01249CC456}"/>
              </c:ext>
            </c:extLst>
          </c:dPt>
          <c:dPt>
            <c:idx val="12"/>
            <c:invertIfNegative val="0"/>
            <c:bubble3D val="0"/>
            <c:spPr>
              <a:solidFill>
                <a:srgbClr val="0E2F5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69E9-4D57-966E-B7CE6F73FA86}"/>
              </c:ext>
            </c:extLst>
          </c:dPt>
          <c:cat>
            <c:strRef>
              <c:f>Sheet2!$A$7:$A$23</c:f>
              <c:strCache>
                <c:ptCount val="17"/>
                <c:pt idx="0">
                  <c:v>Preservation</c:v>
                </c:pt>
                <c:pt idx="1">
                  <c:v>Resource Management</c:v>
                </c:pt>
                <c:pt idx="2">
                  <c:v>Environmental Impact</c:v>
                </c:pt>
                <c:pt idx="3">
                  <c:v>Waste Reduction (Reduce/ Reuse/ Recycle)</c:v>
                </c:pt>
                <c:pt idx="4">
                  <c:v>Access and Affordability</c:v>
                </c:pt>
                <c:pt idx="5">
                  <c:v>Community (Campus/ Local/ Global)</c:v>
                </c:pt>
                <c:pt idx="6">
                  <c:v>Healthy &amp; Lifestyle</c:v>
                </c:pt>
                <c:pt idx="7">
                  <c:v>Alternate Energy</c:v>
                </c:pt>
                <c:pt idx="8">
                  <c:v>Social Equity</c:v>
                </c:pt>
                <c:pt idx="9">
                  <c:v>Carbon Emissions</c:v>
                </c:pt>
                <c:pt idx="10">
                  <c:v>Economic Sustainability</c:v>
                </c:pt>
                <c:pt idx="11">
                  <c:v>Water Use</c:v>
                </c:pt>
                <c:pt idx="12">
                  <c:v>Learning/ Innovation/Research</c:v>
                </c:pt>
                <c:pt idx="13">
                  <c:v>Efficient Infrastructure</c:v>
                </c:pt>
                <c:pt idx="14">
                  <c:v>Public Transportation</c:v>
                </c:pt>
                <c:pt idx="15">
                  <c:v>Energy Conservation</c:v>
                </c:pt>
                <c:pt idx="16">
                  <c:v>Other</c:v>
                </c:pt>
              </c:strCache>
            </c:strRef>
          </c:cat>
          <c:val>
            <c:numRef>
              <c:f>Sheet2!$B$7:$B$23</c:f>
              <c:numCache>
                <c:formatCode>General</c:formatCode>
                <c:ptCount val="17"/>
                <c:pt idx="0">
                  <c:v>298</c:v>
                </c:pt>
                <c:pt idx="1">
                  <c:v>225</c:v>
                </c:pt>
                <c:pt idx="2">
                  <c:v>196</c:v>
                </c:pt>
                <c:pt idx="3">
                  <c:v>152</c:v>
                </c:pt>
                <c:pt idx="4">
                  <c:v>103</c:v>
                </c:pt>
                <c:pt idx="5">
                  <c:v>99</c:v>
                </c:pt>
                <c:pt idx="6">
                  <c:v>79</c:v>
                </c:pt>
                <c:pt idx="7">
                  <c:v>67</c:v>
                </c:pt>
                <c:pt idx="8">
                  <c:v>59</c:v>
                </c:pt>
                <c:pt idx="9">
                  <c:v>42</c:v>
                </c:pt>
                <c:pt idx="10">
                  <c:v>41</c:v>
                </c:pt>
                <c:pt idx="11">
                  <c:v>35</c:v>
                </c:pt>
                <c:pt idx="12">
                  <c:v>24</c:v>
                </c:pt>
                <c:pt idx="13">
                  <c:v>21</c:v>
                </c:pt>
                <c:pt idx="14">
                  <c:v>18</c:v>
                </c:pt>
                <c:pt idx="15">
                  <c:v>10</c:v>
                </c:pt>
                <c:pt idx="1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78-4485-9E92-E753DDE3C3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62169632"/>
        <c:axId val="462169960"/>
      </c:barChart>
      <c:catAx>
        <c:axId val="462169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ckwell" panose="02060603020205020403" pitchFamily="18" charset="0"/>
                <a:ea typeface="+mn-ea"/>
                <a:cs typeface="+mn-cs"/>
              </a:defRPr>
            </a:pPr>
            <a:endParaRPr lang="en-US"/>
          </a:p>
        </c:txPr>
        <c:crossAx val="462169960"/>
        <c:crosses val="autoZero"/>
        <c:auto val="1"/>
        <c:lblAlgn val="ctr"/>
        <c:lblOffset val="100"/>
        <c:noMultiLvlLbl val="0"/>
      </c:catAx>
      <c:valAx>
        <c:axId val="462169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ckwell" panose="02060603020205020403" pitchFamily="18" charset="0"/>
                <a:ea typeface="+mn-ea"/>
                <a:cs typeface="+mn-cs"/>
              </a:defRPr>
            </a:pPr>
            <a:endParaRPr lang="en-US"/>
          </a:p>
        </c:txPr>
        <c:crossAx val="462169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878247310776691"/>
          <c:y val="6.0019292163405145E-2"/>
          <c:w val="0.53622548614087984"/>
          <c:h val="0.9026439820620890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'Q8'!$B$48</c:f>
              <c:strCache>
                <c:ptCount val="1"/>
                <c:pt idx="0">
                  <c:v>Student- Undergraduate</c:v>
                </c:pt>
              </c:strCache>
            </c:strRef>
          </c:tx>
          <c:spPr>
            <a:solidFill>
              <a:srgbClr val="262D5C"/>
            </a:solidFill>
            <a:ln>
              <a:noFill/>
            </a:ln>
            <a:effectLst/>
          </c:spPr>
          <c:invertIfNegative val="0"/>
          <c:cat>
            <c:strRef>
              <c:f>'Q8'!$A$49:$A$61</c:f>
              <c:strCache>
                <c:ptCount val="13"/>
                <c:pt idx="0">
                  <c:v> Practicing energy conservation </c:v>
                </c:pt>
                <c:pt idx="1">
                  <c:v>Practicing water conservation </c:v>
                </c:pt>
                <c:pt idx="2">
                  <c:v>Choosing low-carbon transportation </c:v>
                </c:pt>
                <c:pt idx="3">
                  <c:v>Diverting waste from landfill </c:v>
                </c:pt>
                <c:pt idx="4">
                  <c:v> Choosing local/sustainably sourced food</c:v>
                </c:pt>
                <c:pt idx="5">
                  <c:v> Purchasing environmentally friendly products</c:v>
                </c:pt>
                <c:pt idx="6">
                  <c:v>Advocating for sustainability practices</c:v>
                </c:pt>
                <c:pt idx="7">
                  <c:v>Attending campus sustainability events</c:v>
                </c:pt>
                <c:pt idx="8">
                  <c:v>Participating in an affiliated student organization </c:v>
                </c:pt>
                <c:pt idx="9">
                  <c:v>Taking a class on a sustainability-related topic</c:v>
                </c:pt>
                <c:pt idx="10">
                  <c:v>Conducting sustainability research or teaching</c:v>
                </c:pt>
                <c:pt idx="11">
                  <c:v>Leading a University sustainability project or initiative</c:v>
                </c:pt>
                <c:pt idx="12">
                  <c:v>Other</c:v>
                </c:pt>
              </c:strCache>
            </c:strRef>
          </c:cat>
          <c:val>
            <c:numRef>
              <c:f>'Q8'!$B$49:$B$61</c:f>
              <c:numCache>
                <c:formatCode>General</c:formatCode>
                <c:ptCount val="13"/>
                <c:pt idx="0">
                  <c:v>483</c:v>
                </c:pt>
                <c:pt idx="1">
                  <c:v>312</c:v>
                </c:pt>
                <c:pt idx="2">
                  <c:v>458</c:v>
                </c:pt>
                <c:pt idx="3">
                  <c:v>448</c:v>
                </c:pt>
                <c:pt idx="4">
                  <c:v>458</c:v>
                </c:pt>
                <c:pt idx="5">
                  <c:v>239</c:v>
                </c:pt>
                <c:pt idx="6">
                  <c:v>249</c:v>
                </c:pt>
                <c:pt idx="7">
                  <c:v>163</c:v>
                </c:pt>
                <c:pt idx="8">
                  <c:v>123</c:v>
                </c:pt>
                <c:pt idx="9">
                  <c:v>170</c:v>
                </c:pt>
                <c:pt idx="10">
                  <c:v>46</c:v>
                </c:pt>
                <c:pt idx="11">
                  <c:v>55</c:v>
                </c:pt>
                <c:pt idx="1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0D-4F84-A014-BCE561D3E63E}"/>
            </c:ext>
          </c:extLst>
        </c:ser>
        <c:ser>
          <c:idx val="1"/>
          <c:order val="1"/>
          <c:tx>
            <c:strRef>
              <c:f>'Q8'!$C$48</c:f>
              <c:strCache>
                <c:ptCount val="1"/>
                <c:pt idx="0">
                  <c:v>Student- Graduate</c:v>
                </c:pt>
              </c:strCache>
            </c:strRef>
          </c:tx>
          <c:spPr>
            <a:solidFill>
              <a:srgbClr val="545F96"/>
            </a:solidFill>
            <a:ln>
              <a:noFill/>
            </a:ln>
            <a:effectLst/>
          </c:spPr>
          <c:invertIfNegative val="0"/>
          <c:cat>
            <c:strRef>
              <c:f>'Q8'!$A$49:$A$61</c:f>
              <c:strCache>
                <c:ptCount val="13"/>
                <c:pt idx="0">
                  <c:v> Practicing energy conservation </c:v>
                </c:pt>
                <c:pt idx="1">
                  <c:v>Practicing water conservation </c:v>
                </c:pt>
                <c:pt idx="2">
                  <c:v>Choosing low-carbon transportation </c:v>
                </c:pt>
                <c:pt idx="3">
                  <c:v>Diverting waste from landfill </c:v>
                </c:pt>
                <c:pt idx="4">
                  <c:v> Choosing local/sustainably sourced food</c:v>
                </c:pt>
                <c:pt idx="5">
                  <c:v> Purchasing environmentally friendly products</c:v>
                </c:pt>
                <c:pt idx="6">
                  <c:v>Advocating for sustainability practices</c:v>
                </c:pt>
                <c:pt idx="7">
                  <c:v>Attending campus sustainability events</c:v>
                </c:pt>
                <c:pt idx="8">
                  <c:v>Participating in an affiliated student organization </c:v>
                </c:pt>
                <c:pt idx="9">
                  <c:v>Taking a class on a sustainability-related topic</c:v>
                </c:pt>
                <c:pt idx="10">
                  <c:v>Conducting sustainability research or teaching</c:v>
                </c:pt>
                <c:pt idx="11">
                  <c:v>Leading a University sustainability project or initiative</c:v>
                </c:pt>
                <c:pt idx="12">
                  <c:v>Other</c:v>
                </c:pt>
              </c:strCache>
            </c:strRef>
          </c:cat>
          <c:val>
            <c:numRef>
              <c:f>'Q8'!$C$49:$C$61</c:f>
              <c:numCache>
                <c:formatCode>General</c:formatCode>
                <c:ptCount val="13"/>
                <c:pt idx="0">
                  <c:v>104</c:v>
                </c:pt>
                <c:pt idx="1">
                  <c:v>60</c:v>
                </c:pt>
                <c:pt idx="2">
                  <c:v>41</c:v>
                </c:pt>
                <c:pt idx="3">
                  <c:v>97</c:v>
                </c:pt>
                <c:pt idx="4">
                  <c:v>91</c:v>
                </c:pt>
                <c:pt idx="5">
                  <c:v>56</c:v>
                </c:pt>
                <c:pt idx="6">
                  <c:v>29</c:v>
                </c:pt>
                <c:pt idx="7">
                  <c:v>12</c:v>
                </c:pt>
                <c:pt idx="8">
                  <c:v>5</c:v>
                </c:pt>
                <c:pt idx="9">
                  <c:v>23</c:v>
                </c:pt>
                <c:pt idx="10">
                  <c:v>16</c:v>
                </c:pt>
                <c:pt idx="11">
                  <c:v>4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0D-4F84-A014-BCE561D3E63E}"/>
            </c:ext>
          </c:extLst>
        </c:ser>
        <c:ser>
          <c:idx val="2"/>
          <c:order val="2"/>
          <c:tx>
            <c:strRef>
              <c:f>'Q8'!$D$48</c:f>
              <c:strCache>
                <c:ptCount val="1"/>
                <c:pt idx="0">
                  <c:v>Faculty</c:v>
                </c:pt>
              </c:strCache>
            </c:strRef>
          </c:tx>
          <c:spPr>
            <a:solidFill>
              <a:srgbClr val="CAB87A"/>
            </a:solidFill>
            <a:ln>
              <a:noFill/>
            </a:ln>
            <a:effectLst/>
          </c:spPr>
          <c:invertIfNegative val="0"/>
          <c:cat>
            <c:strRef>
              <c:f>'Q8'!$A$49:$A$61</c:f>
              <c:strCache>
                <c:ptCount val="13"/>
                <c:pt idx="0">
                  <c:v> Practicing energy conservation </c:v>
                </c:pt>
                <c:pt idx="1">
                  <c:v>Practicing water conservation </c:v>
                </c:pt>
                <c:pt idx="2">
                  <c:v>Choosing low-carbon transportation </c:v>
                </c:pt>
                <c:pt idx="3">
                  <c:v>Diverting waste from landfill </c:v>
                </c:pt>
                <c:pt idx="4">
                  <c:v> Choosing local/sustainably sourced food</c:v>
                </c:pt>
                <c:pt idx="5">
                  <c:v> Purchasing environmentally friendly products</c:v>
                </c:pt>
                <c:pt idx="6">
                  <c:v>Advocating for sustainability practices</c:v>
                </c:pt>
                <c:pt idx="7">
                  <c:v>Attending campus sustainability events</c:v>
                </c:pt>
                <c:pt idx="8">
                  <c:v>Participating in an affiliated student organization </c:v>
                </c:pt>
                <c:pt idx="9">
                  <c:v>Taking a class on a sustainability-related topic</c:v>
                </c:pt>
                <c:pt idx="10">
                  <c:v>Conducting sustainability research or teaching</c:v>
                </c:pt>
                <c:pt idx="11">
                  <c:v>Leading a University sustainability project or initiative</c:v>
                </c:pt>
                <c:pt idx="12">
                  <c:v>Other</c:v>
                </c:pt>
              </c:strCache>
            </c:strRef>
          </c:cat>
          <c:val>
            <c:numRef>
              <c:f>'Q8'!$D$49:$D$61</c:f>
              <c:numCache>
                <c:formatCode>General</c:formatCode>
                <c:ptCount val="13"/>
                <c:pt idx="0">
                  <c:v>49</c:v>
                </c:pt>
                <c:pt idx="1">
                  <c:v>25</c:v>
                </c:pt>
                <c:pt idx="2">
                  <c:v>32</c:v>
                </c:pt>
                <c:pt idx="3">
                  <c:v>52</c:v>
                </c:pt>
                <c:pt idx="4">
                  <c:v>32</c:v>
                </c:pt>
                <c:pt idx="5">
                  <c:v>33</c:v>
                </c:pt>
                <c:pt idx="6">
                  <c:v>27</c:v>
                </c:pt>
                <c:pt idx="7">
                  <c:v>12</c:v>
                </c:pt>
                <c:pt idx="8">
                  <c:v>4</c:v>
                </c:pt>
                <c:pt idx="9">
                  <c:v>3</c:v>
                </c:pt>
                <c:pt idx="10">
                  <c:v>22</c:v>
                </c:pt>
                <c:pt idx="11">
                  <c:v>7</c:v>
                </c:pt>
                <c:pt idx="1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F0D-4F84-A014-BCE561D3E63E}"/>
            </c:ext>
          </c:extLst>
        </c:ser>
        <c:ser>
          <c:idx val="3"/>
          <c:order val="3"/>
          <c:tx>
            <c:strRef>
              <c:f>'Q8'!$E$48</c:f>
              <c:strCache>
                <c:ptCount val="1"/>
                <c:pt idx="0">
                  <c:v>Staff</c:v>
                </c:pt>
              </c:strCache>
            </c:strRef>
          </c:tx>
          <c:spPr>
            <a:solidFill>
              <a:srgbClr val="A9AEC4"/>
            </a:solidFill>
            <a:ln>
              <a:noFill/>
            </a:ln>
            <a:effectLst/>
          </c:spPr>
          <c:invertIfNegative val="0"/>
          <c:cat>
            <c:strRef>
              <c:f>'Q8'!$A$49:$A$61</c:f>
              <c:strCache>
                <c:ptCount val="13"/>
                <c:pt idx="0">
                  <c:v> Practicing energy conservation </c:v>
                </c:pt>
                <c:pt idx="1">
                  <c:v>Practicing water conservation </c:v>
                </c:pt>
                <c:pt idx="2">
                  <c:v>Choosing low-carbon transportation </c:v>
                </c:pt>
                <c:pt idx="3">
                  <c:v>Diverting waste from landfill </c:v>
                </c:pt>
                <c:pt idx="4">
                  <c:v> Choosing local/sustainably sourced food</c:v>
                </c:pt>
                <c:pt idx="5">
                  <c:v> Purchasing environmentally friendly products</c:v>
                </c:pt>
                <c:pt idx="6">
                  <c:v>Advocating for sustainability practices</c:v>
                </c:pt>
                <c:pt idx="7">
                  <c:v>Attending campus sustainability events</c:v>
                </c:pt>
                <c:pt idx="8">
                  <c:v>Participating in an affiliated student organization </c:v>
                </c:pt>
                <c:pt idx="9">
                  <c:v>Taking a class on a sustainability-related topic</c:v>
                </c:pt>
                <c:pt idx="10">
                  <c:v>Conducting sustainability research or teaching</c:v>
                </c:pt>
                <c:pt idx="11">
                  <c:v>Leading a University sustainability project or initiative</c:v>
                </c:pt>
                <c:pt idx="12">
                  <c:v>Other</c:v>
                </c:pt>
              </c:strCache>
            </c:strRef>
          </c:cat>
          <c:val>
            <c:numRef>
              <c:f>'Q8'!$E$49:$E$61</c:f>
              <c:numCache>
                <c:formatCode>General</c:formatCode>
                <c:ptCount val="13"/>
                <c:pt idx="0">
                  <c:v>239</c:v>
                </c:pt>
                <c:pt idx="1">
                  <c:v>84</c:v>
                </c:pt>
                <c:pt idx="2">
                  <c:v>172</c:v>
                </c:pt>
                <c:pt idx="3">
                  <c:v>240</c:v>
                </c:pt>
                <c:pt idx="4">
                  <c:v>172</c:v>
                </c:pt>
                <c:pt idx="5">
                  <c:v>133</c:v>
                </c:pt>
                <c:pt idx="6">
                  <c:v>98</c:v>
                </c:pt>
                <c:pt idx="7">
                  <c:v>55</c:v>
                </c:pt>
                <c:pt idx="8">
                  <c:v>10</c:v>
                </c:pt>
                <c:pt idx="9">
                  <c:v>11</c:v>
                </c:pt>
                <c:pt idx="10">
                  <c:v>6</c:v>
                </c:pt>
                <c:pt idx="11">
                  <c:v>19</c:v>
                </c:pt>
                <c:pt idx="1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F0D-4F84-A014-BCE561D3E6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508129528"/>
        <c:axId val="508127560"/>
        <c:extLst>
          <c:ext xmlns:c15="http://schemas.microsoft.com/office/drawing/2012/chart" uri="{02D57815-91ED-43cb-92C2-25804820EDAC}">
            <c15:filteredBarSeries>
              <c15:ser>
                <c:idx val="4"/>
                <c:order val="4"/>
                <c:tx>
                  <c:strRef>
                    <c:extLst>
                      <c:ext uri="{02D57815-91ED-43cb-92C2-25804820EDAC}">
                        <c15:formulaRef>
                          <c15:sqref>'Q8'!$F$48</c15:sqref>
                        </c15:formulaRef>
                      </c:ext>
                    </c:extLst>
                    <c:strCache>
                      <c:ptCount val="1"/>
                      <c:pt idx="0">
                        <c:v>Total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'Q8'!$A$49:$A$61</c15:sqref>
                        </c15:formulaRef>
                      </c:ext>
                    </c:extLst>
                    <c:strCache>
                      <c:ptCount val="13"/>
                      <c:pt idx="0">
                        <c:v> Practicing energy conservation </c:v>
                      </c:pt>
                      <c:pt idx="1">
                        <c:v>Practicing water conservation </c:v>
                      </c:pt>
                      <c:pt idx="2">
                        <c:v>Choosing low-carbon transportation </c:v>
                      </c:pt>
                      <c:pt idx="3">
                        <c:v>Diverting waste from landfill </c:v>
                      </c:pt>
                      <c:pt idx="4">
                        <c:v> Choosing local/sustainably sourced food</c:v>
                      </c:pt>
                      <c:pt idx="5">
                        <c:v> Purchasing environmentally friendly products</c:v>
                      </c:pt>
                      <c:pt idx="6">
                        <c:v>Advocating for sustainability practices</c:v>
                      </c:pt>
                      <c:pt idx="7">
                        <c:v>Attending campus sustainability events</c:v>
                      </c:pt>
                      <c:pt idx="8">
                        <c:v>Participating in an affiliated student organization </c:v>
                      </c:pt>
                      <c:pt idx="9">
                        <c:v>Taking a class on a sustainability-related topic</c:v>
                      </c:pt>
                      <c:pt idx="10">
                        <c:v>Conducting sustainability research or teaching</c:v>
                      </c:pt>
                      <c:pt idx="11">
                        <c:v>Leading a University sustainability project or initiative</c:v>
                      </c:pt>
                      <c:pt idx="12">
                        <c:v>Other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'Q8'!$F$49:$F$61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875</c:v>
                      </c:pt>
                      <c:pt idx="1">
                        <c:v>481</c:v>
                      </c:pt>
                      <c:pt idx="2">
                        <c:v>703</c:v>
                      </c:pt>
                      <c:pt idx="3">
                        <c:v>837</c:v>
                      </c:pt>
                      <c:pt idx="4">
                        <c:v>753</c:v>
                      </c:pt>
                      <c:pt idx="5">
                        <c:v>461</c:v>
                      </c:pt>
                      <c:pt idx="6">
                        <c:v>403</c:v>
                      </c:pt>
                      <c:pt idx="7">
                        <c:v>242</c:v>
                      </c:pt>
                      <c:pt idx="8">
                        <c:v>142</c:v>
                      </c:pt>
                      <c:pt idx="9">
                        <c:v>207</c:v>
                      </c:pt>
                      <c:pt idx="10">
                        <c:v>90</c:v>
                      </c:pt>
                      <c:pt idx="11">
                        <c:v>85</c:v>
                      </c:pt>
                      <c:pt idx="12">
                        <c:v>18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2F0D-4F84-A014-BCE561D3E63E}"/>
                  </c:ext>
                </c:extLst>
              </c15:ser>
            </c15:filteredBarSeries>
          </c:ext>
        </c:extLst>
      </c:barChart>
      <c:catAx>
        <c:axId val="5081295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ckwell" panose="02060603020205020403" pitchFamily="18" charset="0"/>
                <a:ea typeface="+mn-ea"/>
                <a:cs typeface="+mn-cs"/>
              </a:defRPr>
            </a:pPr>
            <a:endParaRPr lang="en-US"/>
          </a:p>
        </c:txPr>
        <c:crossAx val="508127560"/>
        <c:crosses val="autoZero"/>
        <c:auto val="1"/>
        <c:lblAlgn val="ctr"/>
        <c:lblOffset val="100"/>
        <c:noMultiLvlLbl val="0"/>
      </c:catAx>
      <c:valAx>
        <c:axId val="50812756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ckwell" panose="02060603020205020403" pitchFamily="18" charset="0"/>
                <a:ea typeface="+mn-ea"/>
                <a:cs typeface="+mn-cs"/>
              </a:defRPr>
            </a:pPr>
            <a:endParaRPr lang="en-US"/>
          </a:p>
        </c:txPr>
        <c:crossAx val="508129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674348599810532"/>
          <c:y val="0.67767763868329089"/>
          <c:w val="0.28526609354664495"/>
          <c:h val="0.23415646496150955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Rockwell" panose="020606030202050204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latin typeface="Rockwell" panose="02060603020205020403" pitchFamily="18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964881212630956"/>
          <c:y val="5.7907167091918385E-2"/>
          <c:w val="0.61169460164446465"/>
          <c:h val="0.9414929078987076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'Q9'!$M$1</c:f>
              <c:strCache>
                <c:ptCount val="1"/>
                <c:pt idx="0">
                  <c:v>Student- Undergraduate</c:v>
                </c:pt>
              </c:strCache>
            </c:strRef>
          </c:tx>
          <c:spPr>
            <a:solidFill>
              <a:srgbClr val="262D5C"/>
            </a:solidFill>
            <a:ln>
              <a:noFill/>
            </a:ln>
            <a:effectLst/>
          </c:spPr>
          <c:invertIfNegative val="0"/>
          <c:cat>
            <c:strRef>
              <c:f>'Q9'!$L$2:$L$14</c:f>
              <c:strCache>
                <c:ptCount val="13"/>
                <c:pt idx="0">
                  <c:v>University of Thriftsburgh</c:v>
                </c:pt>
                <c:pt idx="1">
                  <c:v>The Pitt Pantry</c:v>
                </c:pt>
                <c:pt idx="2">
                  <c:v>Mascaro Center for Sustainable Innovation</c:v>
                </c:pt>
                <c:pt idx="3">
                  <c:v>BYO[Mug]/ BYO[Bag]</c:v>
                </c:pt>
                <c:pt idx="4">
                  <c:v>Pitt Green Fund</c:v>
                </c:pt>
                <c:pt idx="5">
                  <c:v>Pitt Bicycle Collective</c:v>
                </c:pt>
                <c:pt idx="6">
                  <c:v>Student Office of Sustainability</c:v>
                </c:pt>
                <c:pt idx="7">
                  <c:v>Students for Sustainability</c:v>
                </c:pt>
                <c:pt idx="8">
                  <c:v>Campus Food recovery and Donation </c:v>
                </c:pt>
                <c:pt idx="9">
                  <c:v>Real Food Pitt</c:v>
                </c:pt>
                <c:pt idx="10">
                  <c:v>Plant2Plate Garden</c:v>
                </c:pt>
                <c:pt idx="11">
                  <c:v>Free the Planet</c:v>
                </c:pt>
                <c:pt idx="12">
                  <c:v>Recyclemania</c:v>
                </c:pt>
              </c:strCache>
            </c:strRef>
          </c:cat>
          <c:val>
            <c:numRef>
              <c:f>'Q9'!$M$2:$M$14</c:f>
              <c:numCache>
                <c:formatCode>General</c:formatCode>
                <c:ptCount val="13"/>
                <c:pt idx="0">
                  <c:v>431</c:v>
                </c:pt>
                <c:pt idx="1">
                  <c:v>363</c:v>
                </c:pt>
                <c:pt idx="2">
                  <c:v>251</c:v>
                </c:pt>
                <c:pt idx="3">
                  <c:v>298</c:v>
                </c:pt>
                <c:pt idx="4">
                  <c:v>204</c:v>
                </c:pt>
                <c:pt idx="5">
                  <c:v>193</c:v>
                </c:pt>
                <c:pt idx="6">
                  <c:v>220</c:v>
                </c:pt>
                <c:pt idx="7">
                  <c:v>220</c:v>
                </c:pt>
                <c:pt idx="8">
                  <c:v>202</c:v>
                </c:pt>
                <c:pt idx="9">
                  <c:v>192</c:v>
                </c:pt>
                <c:pt idx="10">
                  <c:v>208</c:v>
                </c:pt>
                <c:pt idx="11">
                  <c:v>187</c:v>
                </c:pt>
                <c:pt idx="12">
                  <c:v>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67-42C4-BB2B-310CE821E836}"/>
            </c:ext>
          </c:extLst>
        </c:ser>
        <c:ser>
          <c:idx val="1"/>
          <c:order val="1"/>
          <c:tx>
            <c:strRef>
              <c:f>'Q9'!$N$1</c:f>
              <c:strCache>
                <c:ptCount val="1"/>
                <c:pt idx="0">
                  <c:v>Student- Graduate</c:v>
                </c:pt>
              </c:strCache>
            </c:strRef>
          </c:tx>
          <c:spPr>
            <a:solidFill>
              <a:srgbClr val="545F96"/>
            </a:solidFill>
            <a:ln>
              <a:noFill/>
            </a:ln>
            <a:effectLst/>
          </c:spPr>
          <c:invertIfNegative val="0"/>
          <c:cat>
            <c:strRef>
              <c:f>'Q9'!$L$2:$L$14</c:f>
              <c:strCache>
                <c:ptCount val="13"/>
                <c:pt idx="0">
                  <c:v>University of Thriftsburgh</c:v>
                </c:pt>
                <c:pt idx="1">
                  <c:v>The Pitt Pantry</c:v>
                </c:pt>
                <c:pt idx="2">
                  <c:v>Mascaro Center for Sustainable Innovation</c:v>
                </c:pt>
                <c:pt idx="3">
                  <c:v>BYO[Mug]/ BYO[Bag]</c:v>
                </c:pt>
                <c:pt idx="4">
                  <c:v>Pitt Green Fund</c:v>
                </c:pt>
                <c:pt idx="5">
                  <c:v>Pitt Bicycle Collective</c:v>
                </c:pt>
                <c:pt idx="6">
                  <c:v>Student Office of Sustainability</c:v>
                </c:pt>
                <c:pt idx="7">
                  <c:v>Students for Sustainability</c:v>
                </c:pt>
                <c:pt idx="8">
                  <c:v>Campus Food recovery and Donation </c:v>
                </c:pt>
                <c:pt idx="9">
                  <c:v>Real Food Pitt</c:v>
                </c:pt>
                <c:pt idx="10">
                  <c:v>Plant2Plate Garden</c:v>
                </c:pt>
                <c:pt idx="11">
                  <c:v>Free the Planet</c:v>
                </c:pt>
                <c:pt idx="12">
                  <c:v>Recyclemania</c:v>
                </c:pt>
              </c:strCache>
            </c:strRef>
          </c:cat>
          <c:val>
            <c:numRef>
              <c:f>'Q9'!$N$2:$N$14</c:f>
              <c:numCache>
                <c:formatCode>General</c:formatCode>
                <c:ptCount val="13"/>
                <c:pt idx="0">
                  <c:v>63</c:v>
                </c:pt>
                <c:pt idx="1">
                  <c:v>65</c:v>
                </c:pt>
                <c:pt idx="2">
                  <c:v>43</c:v>
                </c:pt>
                <c:pt idx="3">
                  <c:v>18</c:v>
                </c:pt>
                <c:pt idx="4">
                  <c:v>22</c:v>
                </c:pt>
                <c:pt idx="5">
                  <c:v>29</c:v>
                </c:pt>
                <c:pt idx="6">
                  <c:v>12</c:v>
                </c:pt>
                <c:pt idx="7">
                  <c:v>12</c:v>
                </c:pt>
                <c:pt idx="8">
                  <c:v>18</c:v>
                </c:pt>
                <c:pt idx="9">
                  <c:v>10</c:v>
                </c:pt>
                <c:pt idx="10">
                  <c:v>14</c:v>
                </c:pt>
                <c:pt idx="11">
                  <c:v>14</c:v>
                </c:pt>
                <c:pt idx="1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67-42C4-BB2B-310CE821E836}"/>
            </c:ext>
          </c:extLst>
        </c:ser>
        <c:ser>
          <c:idx val="2"/>
          <c:order val="2"/>
          <c:tx>
            <c:strRef>
              <c:f>'Q9'!$O$1</c:f>
              <c:strCache>
                <c:ptCount val="1"/>
                <c:pt idx="0">
                  <c:v>Faculty</c:v>
                </c:pt>
              </c:strCache>
            </c:strRef>
          </c:tx>
          <c:spPr>
            <a:solidFill>
              <a:srgbClr val="CAB87A"/>
            </a:solidFill>
            <a:ln>
              <a:noFill/>
            </a:ln>
            <a:effectLst/>
          </c:spPr>
          <c:invertIfNegative val="0"/>
          <c:cat>
            <c:strRef>
              <c:f>'Q9'!$L$2:$L$14</c:f>
              <c:strCache>
                <c:ptCount val="13"/>
                <c:pt idx="0">
                  <c:v>University of Thriftsburgh</c:v>
                </c:pt>
                <c:pt idx="1">
                  <c:v>The Pitt Pantry</c:v>
                </c:pt>
                <c:pt idx="2">
                  <c:v>Mascaro Center for Sustainable Innovation</c:v>
                </c:pt>
                <c:pt idx="3">
                  <c:v>BYO[Mug]/ BYO[Bag]</c:v>
                </c:pt>
                <c:pt idx="4">
                  <c:v>Pitt Green Fund</c:v>
                </c:pt>
                <c:pt idx="5">
                  <c:v>Pitt Bicycle Collective</c:v>
                </c:pt>
                <c:pt idx="6">
                  <c:v>Student Office of Sustainability</c:v>
                </c:pt>
                <c:pt idx="7">
                  <c:v>Students for Sustainability</c:v>
                </c:pt>
                <c:pt idx="8">
                  <c:v>Campus Food recovery and Donation </c:v>
                </c:pt>
                <c:pt idx="9">
                  <c:v>Real Food Pitt</c:v>
                </c:pt>
                <c:pt idx="10">
                  <c:v>Plant2Plate Garden</c:v>
                </c:pt>
                <c:pt idx="11">
                  <c:v>Free the Planet</c:v>
                </c:pt>
                <c:pt idx="12">
                  <c:v>Recyclemania</c:v>
                </c:pt>
              </c:strCache>
            </c:strRef>
          </c:cat>
          <c:val>
            <c:numRef>
              <c:f>'Q9'!$O$2:$O$14</c:f>
              <c:numCache>
                <c:formatCode>General</c:formatCode>
                <c:ptCount val="13"/>
                <c:pt idx="0">
                  <c:v>29</c:v>
                </c:pt>
                <c:pt idx="1">
                  <c:v>24</c:v>
                </c:pt>
                <c:pt idx="2">
                  <c:v>40</c:v>
                </c:pt>
                <c:pt idx="3">
                  <c:v>8</c:v>
                </c:pt>
                <c:pt idx="4">
                  <c:v>10</c:v>
                </c:pt>
                <c:pt idx="5">
                  <c:v>16</c:v>
                </c:pt>
                <c:pt idx="6">
                  <c:v>11</c:v>
                </c:pt>
                <c:pt idx="7">
                  <c:v>11</c:v>
                </c:pt>
                <c:pt idx="8">
                  <c:v>8</c:v>
                </c:pt>
                <c:pt idx="9">
                  <c:v>10</c:v>
                </c:pt>
                <c:pt idx="10">
                  <c:v>6</c:v>
                </c:pt>
                <c:pt idx="11">
                  <c:v>7</c:v>
                </c:pt>
                <c:pt idx="1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67-42C4-BB2B-310CE821E836}"/>
            </c:ext>
          </c:extLst>
        </c:ser>
        <c:ser>
          <c:idx val="3"/>
          <c:order val="3"/>
          <c:tx>
            <c:strRef>
              <c:f>'Q9'!$P$1</c:f>
              <c:strCache>
                <c:ptCount val="1"/>
                <c:pt idx="0">
                  <c:v>Staff</c:v>
                </c:pt>
              </c:strCache>
            </c:strRef>
          </c:tx>
          <c:spPr>
            <a:solidFill>
              <a:srgbClr val="A9AEC4"/>
            </a:solidFill>
            <a:ln>
              <a:noFill/>
            </a:ln>
            <a:effectLst/>
          </c:spPr>
          <c:invertIfNegative val="0"/>
          <c:cat>
            <c:strRef>
              <c:f>'Q9'!$L$2:$L$14</c:f>
              <c:strCache>
                <c:ptCount val="13"/>
                <c:pt idx="0">
                  <c:v>University of Thriftsburgh</c:v>
                </c:pt>
                <c:pt idx="1">
                  <c:v>The Pitt Pantry</c:v>
                </c:pt>
                <c:pt idx="2">
                  <c:v>Mascaro Center for Sustainable Innovation</c:v>
                </c:pt>
                <c:pt idx="3">
                  <c:v>BYO[Mug]/ BYO[Bag]</c:v>
                </c:pt>
                <c:pt idx="4">
                  <c:v>Pitt Green Fund</c:v>
                </c:pt>
                <c:pt idx="5">
                  <c:v>Pitt Bicycle Collective</c:v>
                </c:pt>
                <c:pt idx="6">
                  <c:v>Student Office of Sustainability</c:v>
                </c:pt>
                <c:pt idx="7">
                  <c:v>Students for Sustainability</c:v>
                </c:pt>
                <c:pt idx="8">
                  <c:v>Campus Food recovery and Donation </c:v>
                </c:pt>
                <c:pt idx="9">
                  <c:v>Real Food Pitt</c:v>
                </c:pt>
                <c:pt idx="10">
                  <c:v>Plant2Plate Garden</c:v>
                </c:pt>
                <c:pt idx="11">
                  <c:v>Free the Planet</c:v>
                </c:pt>
                <c:pt idx="12">
                  <c:v>Recyclemania</c:v>
                </c:pt>
              </c:strCache>
            </c:strRef>
          </c:cat>
          <c:val>
            <c:numRef>
              <c:f>'Q9'!$P$2:$P$14</c:f>
              <c:numCache>
                <c:formatCode>General</c:formatCode>
                <c:ptCount val="13"/>
                <c:pt idx="0">
                  <c:v>194</c:v>
                </c:pt>
                <c:pt idx="1">
                  <c:v>169</c:v>
                </c:pt>
                <c:pt idx="2">
                  <c:v>124</c:v>
                </c:pt>
                <c:pt idx="3">
                  <c:v>60</c:v>
                </c:pt>
                <c:pt idx="4">
                  <c:v>98</c:v>
                </c:pt>
                <c:pt idx="5">
                  <c:v>92</c:v>
                </c:pt>
                <c:pt idx="6">
                  <c:v>54</c:v>
                </c:pt>
                <c:pt idx="7">
                  <c:v>54</c:v>
                </c:pt>
                <c:pt idx="8">
                  <c:v>65</c:v>
                </c:pt>
                <c:pt idx="9">
                  <c:v>65</c:v>
                </c:pt>
                <c:pt idx="10">
                  <c:v>43</c:v>
                </c:pt>
                <c:pt idx="11">
                  <c:v>54</c:v>
                </c:pt>
                <c:pt idx="12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67-42C4-BB2B-310CE821E8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27986144"/>
        <c:axId val="527984504"/>
      </c:barChart>
      <c:catAx>
        <c:axId val="5279861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ckwell" panose="02060603020205020403" pitchFamily="18" charset="0"/>
                <a:ea typeface="+mn-ea"/>
                <a:cs typeface="+mn-cs"/>
              </a:defRPr>
            </a:pPr>
            <a:endParaRPr lang="en-US"/>
          </a:p>
        </c:txPr>
        <c:crossAx val="527984504"/>
        <c:crosses val="autoZero"/>
        <c:auto val="1"/>
        <c:lblAlgn val="ctr"/>
        <c:lblOffset val="100"/>
        <c:noMultiLvlLbl val="0"/>
      </c:catAx>
      <c:valAx>
        <c:axId val="52798450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ckwell" panose="02060603020205020403" pitchFamily="18" charset="0"/>
                <a:ea typeface="+mn-ea"/>
                <a:cs typeface="+mn-cs"/>
              </a:defRPr>
            </a:pPr>
            <a:endParaRPr lang="en-US"/>
          </a:p>
        </c:txPr>
        <c:crossAx val="527986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518852639879869"/>
          <c:y val="0.6826900996165105"/>
          <c:w val="0.26999272186437284"/>
          <c:h val="0.244263087431074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Rockwell" panose="020606030202050204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11821070927797"/>
          <c:y val="7.0072638461379802E-2"/>
          <c:w val="0.63602820691657846"/>
          <c:h val="0.896028604048195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'Q10'!$B$23</c:f>
              <c:strCache>
                <c:ptCount val="1"/>
                <c:pt idx="0">
                  <c:v>Student- Undergraduate</c:v>
                </c:pt>
              </c:strCache>
            </c:strRef>
          </c:tx>
          <c:spPr>
            <a:solidFill>
              <a:srgbClr val="262D5C"/>
            </a:solidFill>
            <a:ln>
              <a:noFill/>
            </a:ln>
            <a:effectLst/>
          </c:spPr>
          <c:invertIfNegative val="0"/>
          <c:cat>
            <c:strRef>
              <c:f>'Q10'!$A$24:$A$29</c:f>
              <c:strCache>
                <c:ptCount val="6"/>
                <c:pt idx="0">
                  <c:v>Single Stream Recycling</c:v>
                </c:pt>
                <c:pt idx="1">
                  <c:v>LEED buildings on campus</c:v>
                </c:pt>
                <c:pt idx="2">
                  <c:v>Green roofs on campus</c:v>
                </c:pt>
                <c:pt idx="3">
                  <c:v>Surplus Property Services</c:v>
                </c:pt>
                <c:pt idx="4">
                  <c:v>Electric vehicle charging stations</c:v>
                </c:pt>
                <c:pt idx="5">
                  <c:v>Rain gardens on campus</c:v>
                </c:pt>
              </c:strCache>
            </c:strRef>
          </c:cat>
          <c:val>
            <c:numRef>
              <c:f>'Q10'!$B$24:$B$29</c:f>
              <c:numCache>
                <c:formatCode>General</c:formatCode>
                <c:ptCount val="6"/>
                <c:pt idx="0">
                  <c:v>324</c:v>
                </c:pt>
                <c:pt idx="1">
                  <c:v>206</c:v>
                </c:pt>
                <c:pt idx="2">
                  <c:v>232</c:v>
                </c:pt>
                <c:pt idx="3">
                  <c:v>92</c:v>
                </c:pt>
                <c:pt idx="4">
                  <c:v>146</c:v>
                </c:pt>
                <c:pt idx="5">
                  <c:v>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B1-4FAF-B4B0-49085AA62A38}"/>
            </c:ext>
          </c:extLst>
        </c:ser>
        <c:ser>
          <c:idx val="1"/>
          <c:order val="1"/>
          <c:tx>
            <c:strRef>
              <c:f>'Q10'!$C$23</c:f>
              <c:strCache>
                <c:ptCount val="1"/>
                <c:pt idx="0">
                  <c:v>Student- Graduate</c:v>
                </c:pt>
              </c:strCache>
            </c:strRef>
          </c:tx>
          <c:spPr>
            <a:solidFill>
              <a:srgbClr val="545F96"/>
            </a:solidFill>
            <a:ln>
              <a:noFill/>
            </a:ln>
            <a:effectLst/>
          </c:spPr>
          <c:invertIfNegative val="0"/>
          <c:cat>
            <c:strRef>
              <c:f>'Q10'!$A$24:$A$29</c:f>
              <c:strCache>
                <c:ptCount val="6"/>
                <c:pt idx="0">
                  <c:v>Single Stream Recycling</c:v>
                </c:pt>
                <c:pt idx="1">
                  <c:v>LEED buildings on campus</c:v>
                </c:pt>
                <c:pt idx="2">
                  <c:v>Green roofs on campus</c:v>
                </c:pt>
                <c:pt idx="3">
                  <c:v>Surplus Property Services</c:v>
                </c:pt>
                <c:pt idx="4">
                  <c:v>Electric vehicle charging stations</c:v>
                </c:pt>
                <c:pt idx="5">
                  <c:v>Rain gardens on campus</c:v>
                </c:pt>
              </c:strCache>
            </c:strRef>
          </c:cat>
          <c:val>
            <c:numRef>
              <c:f>'Q10'!$C$24:$C$29</c:f>
              <c:numCache>
                <c:formatCode>General</c:formatCode>
                <c:ptCount val="6"/>
                <c:pt idx="0">
                  <c:v>64</c:v>
                </c:pt>
                <c:pt idx="1">
                  <c:v>45</c:v>
                </c:pt>
                <c:pt idx="2">
                  <c:v>40</c:v>
                </c:pt>
                <c:pt idx="3">
                  <c:v>39</c:v>
                </c:pt>
                <c:pt idx="4">
                  <c:v>38</c:v>
                </c:pt>
                <c:pt idx="5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B1-4FAF-B4B0-49085AA62A38}"/>
            </c:ext>
          </c:extLst>
        </c:ser>
        <c:ser>
          <c:idx val="2"/>
          <c:order val="2"/>
          <c:tx>
            <c:strRef>
              <c:f>'Q10'!$D$23</c:f>
              <c:strCache>
                <c:ptCount val="1"/>
                <c:pt idx="0">
                  <c:v>Faculty</c:v>
                </c:pt>
              </c:strCache>
            </c:strRef>
          </c:tx>
          <c:spPr>
            <a:solidFill>
              <a:srgbClr val="CAB87A"/>
            </a:solidFill>
            <a:ln>
              <a:noFill/>
            </a:ln>
            <a:effectLst/>
          </c:spPr>
          <c:invertIfNegative val="0"/>
          <c:cat>
            <c:strRef>
              <c:f>'Q10'!$A$24:$A$29</c:f>
              <c:strCache>
                <c:ptCount val="6"/>
                <c:pt idx="0">
                  <c:v>Single Stream Recycling</c:v>
                </c:pt>
                <c:pt idx="1">
                  <c:v>LEED buildings on campus</c:v>
                </c:pt>
                <c:pt idx="2">
                  <c:v>Green roofs on campus</c:v>
                </c:pt>
                <c:pt idx="3">
                  <c:v>Surplus Property Services</c:v>
                </c:pt>
                <c:pt idx="4">
                  <c:v>Electric vehicle charging stations</c:v>
                </c:pt>
                <c:pt idx="5">
                  <c:v>Rain gardens on campus</c:v>
                </c:pt>
              </c:strCache>
            </c:strRef>
          </c:cat>
          <c:val>
            <c:numRef>
              <c:f>'Q10'!$D$24:$D$29</c:f>
              <c:numCache>
                <c:formatCode>General</c:formatCode>
                <c:ptCount val="6"/>
                <c:pt idx="0">
                  <c:v>41</c:v>
                </c:pt>
                <c:pt idx="1">
                  <c:v>35</c:v>
                </c:pt>
                <c:pt idx="2">
                  <c:v>28</c:v>
                </c:pt>
                <c:pt idx="3">
                  <c:v>35</c:v>
                </c:pt>
                <c:pt idx="4">
                  <c:v>26</c:v>
                </c:pt>
                <c:pt idx="5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B1-4FAF-B4B0-49085AA62A38}"/>
            </c:ext>
          </c:extLst>
        </c:ser>
        <c:ser>
          <c:idx val="3"/>
          <c:order val="3"/>
          <c:tx>
            <c:strRef>
              <c:f>'Q10'!$E$23</c:f>
              <c:strCache>
                <c:ptCount val="1"/>
                <c:pt idx="0">
                  <c:v>Staff</c:v>
                </c:pt>
              </c:strCache>
            </c:strRef>
          </c:tx>
          <c:spPr>
            <a:solidFill>
              <a:srgbClr val="A9AEC4"/>
            </a:solidFill>
            <a:ln>
              <a:noFill/>
            </a:ln>
            <a:effectLst/>
          </c:spPr>
          <c:invertIfNegative val="0"/>
          <c:cat>
            <c:strRef>
              <c:f>'Q10'!$A$24:$A$29</c:f>
              <c:strCache>
                <c:ptCount val="6"/>
                <c:pt idx="0">
                  <c:v>Single Stream Recycling</c:v>
                </c:pt>
                <c:pt idx="1">
                  <c:v>LEED buildings on campus</c:v>
                </c:pt>
                <c:pt idx="2">
                  <c:v>Green roofs on campus</c:v>
                </c:pt>
                <c:pt idx="3">
                  <c:v>Surplus Property Services</c:v>
                </c:pt>
                <c:pt idx="4">
                  <c:v>Electric vehicle charging stations</c:v>
                </c:pt>
                <c:pt idx="5">
                  <c:v>Rain gardens on campus</c:v>
                </c:pt>
              </c:strCache>
            </c:strRef>
          </c:cat>
          <c:val>
            <c:numRef>
              <c:f>'Q10'!$E$24:$E$29</c:f>
              <c:numCache>
                <c:formatCode>General</c:formatCode>
                <c:ptCount val="6"/>
                <c:pt idx="0">
                  <c:v>149</c:v>
                </c:pt>
                <c:pt idx="1">
                  <c:v>134</c:v>
                </c:pt>
                <c:pt idx="2">
                  <c:v>98</c:v>
                </c:pt>
                <c:pt idx="3">
                  <c:v>219</c:v>
                </c:pt>
                <c:pt idx="4">
                  <c:v>119</c:v>
                </c:pt>
                <c:pt idx="5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7B1-4FAF-B4B0-49085AA62A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03262704"/>
        <c:axId val="403258440"/>
        <c:extLst>
          <c:ext xmlns:c15="http://schemas.microsoft.com/office/drawing/2012/chart" uri="{02D57815-91ED-43cb-92C2-25804820EDAC}">
            <c15:filteredBarSeries>
              <c15:ser>
                <c:idx val="4"/>
                <c:order val="4"/>
                <c:tx>
                  <c:strRef>
                    <c:extLst>
                      <c:ext uri="{02D57815-91ED-43cb-92C2-25804820EDAC}">
                        <c15:formulaRef>
                          <c15:sqref>'Q10'!$F$23</c15:sqref>
                        </c15:formulaRef>
                      </c:ext>
                    </c:extLst>
                    <c:strCache>
                      <c:ptCount val="1"/>
                      <c:pt idx="0">
                        <c:v>Total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'Q10'!$A$24:$A$29</c15:sqref>
                        </c15:formulaRef>
                      </c:ext>
                    </c:extLst>
                    <c:strCache>
                      <c:ptCount val="6"/>
                      <c:pt idx="0">
                        <c:v>Single Stream Recycling</c:v>
                      </c:pt>
                      <c:pt idx="1">
                        <c:v>LEED buildings on campus</c:v>
                      </c:pt>
                      <c:pt idx="2">
                        <c:v>Green roofs on campus</c:v>
                      </c:pt>
                      <c:pt idx="3">
                        <c:v>Surplus Property Services</c:v>
                      </c:pt>
                      <c:pt idx="4">
                        <c:v>Electric vehicle charging stations</c:v>
                      </c:pt>
                      <c:pt idx="5">
                        <c:v>Rain gardens on campus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'Q10'!$F$24:$F$29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578</c:v>
                      </c:pt>
                      <c:pt idx="1">
                        <c:v>420</c:v>
                      </c:pt>
                      <c:pt idx="2">
                        <c:v>398</c:v>
                      </c:pt>
                      <c:pt idx="3">
                        <c:v>385</c:v>
                      </c:pt>
                      <c:pt idx="4">
                        <c:v>329</c:v>
                      </c:pt>
                      <c:pt idx="5">
                        <c:v>225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17B1-4FAF-B4B0-49085AA62A38}"/>
                  </c:ext>
                </c:extLst>
              </c15:ser>
            </c15:filteredBarSeries>
          </c:ext>
        </c:extLst>
      </c:barChart>
      <c:catAx>
        <c:axId val="4032627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ckwell" panose="02060603020205020403" pitchFamily="18" charset="0"/>
                <a:ea typeface="+mn-ea"/>
                <a:cs typeface="+mn-cs"/>
              </a:defRPr>
            </a:pPr>
            <a:endParaRPr lang="en-US"/>
          </a:p>
        </c:txPr>
        <c:crossAx val="403258440"/>
        <c:crosses val="autoZero"/>
        <c:auto val="1"/>
        <c:lblAlgn val="ctr"/>
        <c:lblOffset val="100"/>
        <c:noMultiLvlLbl val="0"/>
      </c:catAx>
      <c:valAx>
        <c:axId val="40325844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ckwell" panose="02060603020205020403" pitchFamily="18" charset="0"/>
                <a:ea typeface="+mn-ea"/>
                <a:cs typeface="+mn-cs"/>
              </a:defRPr>
            </a:pPr>
            <a:endParaRPr lang="en-US"/>
          </a:p>
        </c:txPr>
        <c:crossAx val="403262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174902438555659"/>
          <c:y val="0.69369063319336255"/>
          <c:w val="0.22825092560531776"/>
          <c:h val="0.27458624467526227"/>
        </c:manualLayout>
      </c:layout>
      <c:overlay val="0"/>
      <c:spPr>
        <a:solidFill>
          <a:schemeClr val="bg2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Rockwell" panose="020606030202050204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Rockwell" panose="02060603020205020403" pitchFamily="18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'Q11'!$B$46</c:f>
              <c:strCache>
                <c:ptCount val="1"/>
                <c:pt idx="0">
                  <c:v>Student- Undergraduate</c:v>
                </c:pt>
              </c:strCache>
            </c:strRef>
          </c:tx>
          <c:spPr>
            <a:solidFill>
              <a:srgbClr val="262D5C"/>
            </a:solidFill>
            <a:ln>
              <a:noFill/>
            </a:ln>
            <a:effectLst/>
          </c:spPr>
          <c:invertIfNegative val="0"/>
          <c:cat>
            <c:strRef>
              <c:f>'Q11'!$A$47:$A$55</c:f>
              <c:strCache>
                <c:ptCount val="9"/>
                <c:pt idx="0">
                  <c:v>Waste, recycling, and composting</c:v>
                </c:pt>
                <c:pt idx="1">
                  <c:v>Energy and water efficiency </c:v>
                </c:pt>
                <c:pt idx="2">
                  <c:v>Climate change/ reducing greenhouse gas emissions</c:v>
                </c:pt>
                <c:pt idx="3">
                  <c:v>Reducing dependence on fossil fuels</c:v>
                </c:pt>
                <c:pt idx="4">
                  <c:v>Community engagement</c:v>
                </c:pt>
                <c:pt idx="5">
                  <c:v>Affordability and access</c:v>
                </c:pt>
                <c:pt idx="6">
                  <c:v>Health and wellbeing</c:v>
                </c:pt>
                <c:pt idx="7">
                  <c:v>Alternative Transportation and access</c:v>
                </c:pt>
                <c:pt idx="8">
                  <c:v>Social justice </c:v>
                </c:pt>
              </c:strCache>
            </c:strRef>
          </c:cat>
          <c:val>
            <c:numRef>
              <c:f>'Q11'!$B$47:$B$55</c:f>
              <c:numCache>
                <c:formatCode>General</c:formatCode>
                <c:ptCount val="9"/>
                <c:pt idx="0">
                  <c:v>383</c:v>
                </c:pt>
                <c:pt idx="1">
                  <c:v>337</c:v>
                </c:pt>
                <c:pt idx="2">
                  <c:v>349</c:v>
                </c:pt>
                <c:pt idx="3">
                  <c:v>315</c:v>
                </c:pt>
                <c:pt idx="4">
                  <c:v>278</c:v>
                </c:pt>
                <c:pt idx="5">
                  <c:v>295</c:v>
                </c:pt>
                <c:pt idx="6">
                  <c:v>193</c:v>
                </c:pt>
                <c:pt idx="7">
                  <c:v>167</c:v>
                </c:pt>
                <c:pt idx="8">
                  <c:v>164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9B-421B-B73D-7B212EC6D5EB}"/>
            </c:ext>
          </c:extLst>
        </c:ser>
        <c:ser>
          <c:idx val="1"/>
          <c:order val="1"/>
          <c:tx>
            <c:strRef>
              <c:f>'Q11'!$C$46</c:f>
              <c:strCache>
                <c:ptCount val="1"/>
                <c:pt idx="0">
                  <c:v>Student- Graduate</c:v>
                </c:pt>
              </c:strCache>
            </c:strRef>
          </c:tx>
          <c:spPr>
            <a:solidFill>
              <a:srgbClr val="545F96"/>
            </a:solidFill>
            <a:ln>
              <a:noFill/>
            </a:ln>
            <a:effectLst/>
          </c:spPr>
          <c:invertIfNegative val="0"/>
          <c:cat>
            <c:strRef>
              <c:f>'Q11'!$A$47:$A$55</c:f>
              <c:strCache>
                <c:ptCount val="9"/>
                <c:pt idx="0">
                  <c:v>Waste, recycling, and composting</c:v>
                </c:pt>
                <c:pt idx="1">
                  <c:v>Energy and water efficiency </c:v>
                </c:pt>
                <c:pt idx="2">
                  <c:v>Climate change/ reducing greenhouse gas emissions</c:v>
                </c:pt>
                <c:pt idx="3">
                  <c:v>Reducing dependence on fossil fuels</c:v>
                </c:pt>
                <c:pt idx="4">
                  <c:v>Community engagement</c:v>
                </c:pt>
                <c:pt idx="5">
                  <c:v>Affordability and access</c:v>
                </c:pt>
                <c:pt idx="6">
                  <c:v>Health and wellbeing</c:v>
                </c:pt>
                <c:pt idx="7">
                  <c:v>Alternative Transportation and access</c:v>
                </c:pt>
                <c:pt idx="8">
                  <c:v>Social justice </c:v>
                </c:pt>
              </c:strCache>
            </c:strRef>
          </c:cat>
          <c:val>
            <c:numRef>
              <c:f>'Q11'!$C$47:$C$55</c:f>
              <c:numCache>
                <c:formatCode>General</c:formatCode>
                <c:ptCount val="9"/>
                <c:pt idx="0">
                  <c:v>79</c:v>
                </c:pt>
                <c:pt idx="1">
                  <c:v>80</c:v>
                </c:pt>
                <c:pt idx="2">
                  <c:v>61</c:v>
                </c:pt>
                <c:pt idx="3">
                  <c:v>56</c:v>
                </c:pt>
                <c:pt idx="4">
                  <c:v>67</c:v>
                </c:pt>
                <c:pt idx="5">
                  <c:v>51</c:v>
                </c:pt>
                <c:pt idx="6">
                  <c:v>36</c:v>
                </c:pt>
                <c:pt idx="7">
                  <c:v>42</c:v>
                </c:pt>
                <c:pt idx="8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9B-421B-B73D-7B212EC6D5EB}"/>
            </c:ext>
          </c:extLst>
        </c:ser>
        <c:ser>
          <c:idx val="2"/>
          <c:order val="2"/>
          <c:tx>
            <c:strRef>
              <c:f>'Q11'!$D$46</c:f>
              <c:strCache>
                <c:ptCount val="1"/>
                <c:pt idx="0">
                  <c:v>Faculty</c:v>
                </c:pt>
              </c:strCache>
            </c:strRef>
          </c:tx>
          <c:spPr>
            <a:solidFill>
              <a:srgbClr val="CAB87A"/>
            </a:solidFill>
            <a:ln>
              <a:noFill/>
            </a:ln>
            <a:effectLst/>
          </c:spPr>
          <c:invertIfNegative val="0"/>
          <c:cat>
            <c:strRef>
              <c:f>'Q11'!$A$47:$A$55</c:f>
              <c:strCache>
                <c:ptCount val="9"/>
                <c:pt idx="0">
                  <c:v>Waste, recycling, and composting</c:v>
                </c:pt>
                <c:pt idx="1">
                  <c:v>Energy and water efficiency </c:v>
                </c:pt>
                <c:pt idx="2">
                  <c:v>Climate change/ reducing greenhouse gas emissions</c:v>
                </c:pt>
                <c:pt idx="3">
                  <c:v>Reducing dependence on fossil fuels</c:v>
                </c:pt>
                <c:pt idx="4">
                  <c:v>Community engagement</c:v>
                </c:pt>
                <c:pt idx="5">
                  <c:v>Affordability and access</c:v>
                </c:pt>
                <c:pt idx="6">
                  <c:v>Health and wellbeing</c:v>
                </c:pt>
                <c:pt idx="7">
                  <c:v>Alternative Transportation and access</c:v>
                </c:pt>
                <c:pt idx="8">
                  <c:v>Social justice </c:v>
                </c:pt>
              </c:strCache>
            </c:strRef>
          </c:cat>
          <c:val>
            <c:numRef>
              <c:f>'Q11'!$D$47:$D$55</c:f>
              <c:numCache>
                <c:formatCode>General</c:formatCode>
                <c:ptCount val="9"/>
                <c:pt idx="0">
                  <c:v>40</c:v>
                </c:pt>
                <c:pt idx="1">
                  <c:v>45</c:v>
                </c:pt>
                <c:pt idx="2">
                  <c:v>34</c:v>
                </c:pt>
                <c:pt idx="3">
                  <c:v>30</c:v>
                </c:pt>
                <c:pt idx="4">
                  <c:v>32</c:v>
                </c:pt>
                <c:pt idx="5">
                  <c:v>21</c:v>
                </c:pt>
                <c:pt idx="6">
                  <c:v>21</c:v>
                </c:pt>
                <c:pt idx="7">
                  <c:v>25</c:v>
                </c:pt>
                <c:pt idx="8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9B-421B-B73D-7B212EC6D5EB}"/>
            </c:ext>
          </c:extLst>
        </c:ser>
        <c:ser>
          <c:idx val="3"/>
          <c:order val="3"/>
          <c:tx>
            <c:strRef>
              <c:f>'Q11'!$E$46</c:f>
              <c:strCache>
                <c:ptCount val="1"/>
                <c:pt idx="0">
                  <c:v>Staff</c:v>
                </c:pt>
              </c:strCache>
            </c:strRef>
          </c:tx>
          <c:spPr>
            <a:solidFill>
              <a:srgbClr val="A9AEC4"/>
            </a:solidFill>
            <a:ln>
              <a:noFill/>
            </a:ln>
            <a:effectLst/>
          </c:spPr>
          <c:invertIfNegative val="0"/>
          <c:cat>
            <c:strRef>
              <c:f>'Q11'!$A$47:$A$55</c:f>
              <c:strCache>
                <c:ptCount val="9"/>
                <c:pt idx="0">
                  <c:v>Waste, recycling, and composting</c:v>
                </c:pt>
                <c:pt idx="1">
                  <c:v>Energy and water efficiency </c:v>
                </c:pt>
                <c:pt idx="2">
                  <c:v>Climate change/ reducing greenhouse gas emissions</c:v>
                </c:pt>
                <c:pt idx="3">
                  <c:v>Reducing dependence on fossil fuels</c:v>
                </c:pt>
                <c:pt idx="4">
                  <c:v>Community engagement</c:v>
                </c:pt>
                <c:pt idx="5">
                  <c:v>Affordability and access</c:v>
                </c:pt>
                <c:pt idx="6">
                  <c:v>Health and wellbeing</c:v>
                </c:pt>
                <c:pt idx="7">
                  <c:v>Alternative Transportation and access</c:v>
                </c:pt>
                <c:pt idx="8">
                  <c:v>Social justice </c:v>
                </c:pt>
              </c:strCache>
            </c:strRef>
          </c:cat>
          <c:val>
            <c:numRef>
              <c:f>'Q11'!$E$47:$E$55</c:f>
              <c:numCache>
                <c:formatCode>General</c:formatCode>
                <c:ptCount val="9"/>
                <c:pt idx="0">
                  <c:v>210</c:v>
                </c:pt>
                <c:pt idx="1">
                  <c:v>179</c:v>
                </c:pt>
                <c:pt idx="2">
                  <c:v>121</c:v>
                </c:pt>
                <c:pt idx="3">
                  <c:v>113</c:v>
                </c:pt>
                <c:pt idx="4">
                  <c:v>130</c:v>
                </c:pt>
                <c:pt idx="5">
                  <c:v>127</c:v>
                </c:pt>
                <c:pt idx="6">
                  <c:v>106</c:v>
                </c:pt>
                <c:pt idx="7">
                  <c:v>119</c:v>
                </c:pt>
                <c:pt idx="8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C9B-421B-B73D-7B212EC6D5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9330752"/>
        <c:axId val="399331408"/>
        <c:extLst>
          <c:ext xmlns:c15="http://schemas.microsoft.com/office/drawing/2012/chart" uri="{02D57815-91ED-43cb-92C2-25804820EDAC}">
            <c15:filteredBarSeries>
              <c15:ser>
                <c:idx val="4"/>
                <c:order val="4"/>
                <c:tx>
                  <c:strRef>
                    <c:extLst>
                      <c:ext uri="{02D57815-91ED-43cb-92C2-25804820EDAC}">
                        <c15:formulaRef>
                          <c15:sqref>'Q11'!$F$46</c15:sqref>
                        </c15:formulaRef>
                      </c:ext>
                    </c:extLst>
                    <c:strCache>
                      <c:ptCount val="1"/>
                      <c:pt idx="0">
                        <c:v>Total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'Q11'!$A$47:$A$55</c15:sqref>
                        </c15:formulaRef>
                      </c:ext>
                    </c:extLst>
                    <c:strCache>
                      <c:ptCount val="9"/>
                      <c:pt idx="0">
                        <c:v>Waste, recycling, and composting</c:v>
                      </c:pt>
                      <c:pt idx="1">
                        <c:v>Energy and water efficiency </c:v>
                      </c:pt>
                      <c:pt idx="2">
                        <c:v>Climate change/ reducing greenhouse gas emissions</c:v>
                      </c:pt>
                      <c:pt idx="3">
                        <c:v>Reducing dependence on fossil fuels</c:v>
                      </c:pt>
                      <c:pt idx="4">
                        <c:v>Community engagement</c:v>
                      </c:pt>
                      <c:pt idx="5">
                        <c:v>Affordability and access</c:v>
                      </c:pt>
                      <c:pt idx="6">
                        <c:v>Health and wellbeing</c:v>
                      </c:pt>
                      <c:pt idx="7">
                        <c:v>Alternative Transportation and access</c:v>
                      </c:pt>
                      <c:pt idx="8">
                        <c:v>Social justice 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'Q11'!$F$47:$F$55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712</c:v>
                      </c:pt>
                      <c:pt idx="1">
                        <c:v>641</c:v>
                      </c:pt>
                      <c:pt idx="2">
                        <c:v>565</c:v>
                      </c:pt>
                      <c:pt idx="3">
                        <c:v>514</c:v>
                      </c:pt>
                      <c:pt idx="4">
                        <c:v>507</c:v>
                      </c:pt>
                      <c:pt idx="5">
                        <c:v>494</c:v>
                      </c:pt>
                      <c:pt idx="6">
                        <c:v>356</c:v>
                      </c:pt>
                      <c:pt idx="7">
                        <c:v>353</c:v>
                      </c:pt>
                      <c:pt idx="8">
                        <c:v>290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9C9B-421B-B73D-7B212EC6D5EB}"/>
                  </c:ext>
                </c:extLst>
              </c15:ser>
            </c15:filteredBarSeries>
          </c:ext>
        </c:extLst>
      </c:barChart>
      <c:catAx>
        <c:axId val="3993307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ckwell" panose="02060603020205020403" pitchFamily="18" charset="0"/>
                <a:ea typeface="+mn-ea"/>
                <a:cs typeface="+mn-cs"/>
              </a:defRPr>
            </a:pPr>
            <a:endParaRPr lang="en-US"/>
          </a:p>
        </c:txPr>
        <c:crossAx val="399331408"/>
        <c:crosses val="autoZero"/>
        <c:auto val="1"/>
        <c:lblAlgn val="ctr"/>
        <c:lblOffset val="100"/>
        <c:noMultiLvlLbl val="0"/>
      </c:catAx>
      <c:valAx>
        <c:axId val="39933140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ckwell" panose="02060603020205020403" pitchFamily="18" charset="0"/>
                <a:ea typeface="+mn-ea"/>
                <a:cs typeface="+mn-cs"/>
              </a:defRPr>
            </a:pPr>
            <a:endParaRPr lang="en-US"/>
          </a:p>
        </c:txPr>
        <c:crossAx val="399330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2238906098491462"/>
          <c:y val="0.64811633060778384"/>
          <c:w val="0.27761097433540816"/>
          <c:h val="0.234446121944695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Rockwell" panose="020606030202050204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latin typeface="Rockwell" panose="02060603020205020403" pitchFamily="18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'Q12'!$B$243</c:f>
              <c:strCache>
                <c:ptCount val="1"/>
                <c:pt idx="0">
                  <c:v>Student- Undergraduate</c:v>
                </c:pt>
              </c:strCache>
            </c:strRef>
          </c:tx>
          <c:spPr>
            <a:solidFill>
              <a:srgbClr val="262D5C"/>
            </a:solidFill>
            <a:ln>
              <a:noFill/>
            </a:ln>
            <a:effectLst/>
          </c:spPr>
          <c:invertIfNegative val="0"/>
          <c:cat>
            <c:strRef>
              <c:f>'Q12'!$A$244:$A$252</c:f>
              <c:strCache>
                <c:ptCount val="9"/>
                <c:pt idx="0">
                  <c:v>Incorporating sustainability into additional courses</c:v>
                </c:pt>
                <c:pt idx="1">
                  <c:v>Integrating sustainability into student/ residential life</c:v>
                </c:pt>
                <c:pt idx="2">
                  <c:v>Enabling and promoting behavior change</c:v>
                </c:pt>
                <c:pt idx="3">
                  <c:v>Encouraging projects that benefit the community</c:v>
                </c:pt>
                <c:pt idx="4">
                  <c:v>Fostering advocacy and impact</c:v>
                </c:pt>
                <c:pt idx="5">
                  <c:v>Addressing real-world problems in courses</c:v>
                </c:pt>
                <c:pt idx="6">
                  <c:v>Connecting research, curriculum 
and practice</c:v>
                </c:pt>
                <c:pt idx="7">
                  <c:v>Incorporating sustainability into research</c:v>
                </c:pt>
                <c:pt idx="8">
                  <c:v>Fostering multidisciplinary collaboration &amp; learning</c:v>
                </c:pt>
              </c:strCache>
            </c:strRef>
          </c:cat>
          <c:val>
            <c:numRef>
              <c:f>'Q12'!$B$244:$B$252</c:f>
              <c:numCache>
                <c:formatCode>General</c:formatCode>
                <c:ptCount val="9"/>
                <c:pt idx="0">
                  <c:v>431</c:v>
                </c:pt>
                <c:pt idx="1">
                  <c:v>431</c:v>
                </c:pt>
                <c:pt idx="2">
                  <c:v>355</c:v>
                </c:pt>
                <c:pt idx="3">
                  <c:v>360</c:v>
                </c:pt>
                <c:pt idx="4">
                  <c:v>293</c:v>
                </c:pt>
                <c:pt idx="5">
                  <c:v>352</c:v>
                </c:pt>
                <c:pt idx="6">
                  <c:v>296</c:v>
                </c:pt>
                <c:pt idx="7">
                  <c:v>274</c:v>
                </c:pt>
                <c:pt idx="8">
                  <c:v>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92-4311-91B3-8FA5C8485154}"/>
            </c:ext>
          </c:extLst>
        </c:ser>
        <c:ser>
          <c:idx val="1"/>
          <c:order val="1"/>
          <c:tx>
            <c:strRef>
              <c:f>'Q12'!$C$243</c:f>
              <c:strCache>
                <c:ptCount val="1"/>
                <c:pt idx="0">
                  <c:v>Student- Graduate</c:v>
                </c:pt>
              </c:strCache>
            </c:strRef>
          </c:tx>
          <c:spPr>
            <a:solidFill>
              <a:srgbClr val="545F96"/>
            </a:solidFill>
            <a:ln>
              <a:noFill/>
            </a:ln>
            <a:effectLst/>
          </c:spPr>
          <c:invertIfNegative val="0"/>
          <c:cat>
            <c:strRef>
              <c:f>'Q12'!$A$244:$A$252</c:f>
              <c:strCache>
                <c:ptCount val="9"/>
                <c:pt idx="0">
                  <c:v>Incorporating sustainability into additional courses</c:v>
                </c:pt>
                <c:pt idx="1">
                  <c:v>Integrating sustainability into student/ residential life</c:v>
                </c:pt>
                <c:pt idx="2">
                  <c:v>Enabling and promoting behavior change</c:v>
                </c:pt>
                <c:pt idx="3">
                  <c:v>Encouraging projects that benefit the community</c:v>
                </c:pt>
                <c:pt idx="4">
                  <c:v>Fostering advocacy and impact</c:v>
                </c:pt>
                <c:pt idx="5">
                  <c:v>Addressing real-world problems in courses</c:v>
                </c:pt>
                <c:pt idx="6">
                  <c:v>Connecting research, curriculum 
and practice</c:v>
                </c:pt>
                <c:pt idx="7">
                  <c:v>Incorporating sustainability into research</c:v>
                </c:pt>
                <c:pt idx="8">
                  <c:v>Fostering multidisciplinary collaboration &amp; learning</c:v>
                </c:pt>
              </c:strCache>
            </c:strRef>
          </c:cat>
          <c:val>
            <c:numRef>
              <c:f>'Q12'!$C$244:$C$252</c:f>
              <c:numCache>
                <c:formatCode>General</c:formatCode>
                <c:ptCount val="9"/>
                <c:pt idx="0">
                  <c:v>84</c:v>
                </c:pt>
                <c:pt idx="1">
                  <c:v>84</c:v>
                </c:pt>
                <c:pt idx="2">
                  <c:v>80</c:v>
                </c:pt>
                <c:pt idx="3">
                  <c:v>86</c:v>
                </c:pt>
                <c:pt idx="4">
                  <c:v>200</c:v>
                </c:pt>
                <c:pt idx="5">
                  <c:v>76</c:v>
                </c:pt>
                <c:pt idx="6">
                  <c:v>74</c:v>
                </c:pt>
                <c:pt idx="7">
                  <c:v>51</c:v>
                </c:pt>
                <c:pt idx="8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92-4311-91B3-8FA5C8485154}"/>
            </c:ext>
          </c:extLst>
        </c:ser>
        <c:ser>
          <c:idx val="2"/>
          <c:order val="2"/>
          <c:tx>
            <c:strRef>
              <c:f>'Q12'!$D$243</c:f>
              <c:strCache>
                <c:ptCount val="1"/>
                <c:pt idx="0">
                  <c:v>Faculty</c:v>
                </c:pt>
              </c:strCache>
            </c:strRef>
          </c:tx>
          <c:spPr>
            <a:solidFill>
              <a:srgbClr val="CAB87A"/>
            </a:solidFill>
            <a:ln>
              <a:noFill/>
            </a:ln>
            <a:effectLst/>
          </c:spPr>
          <c:invertIfNegative val="0"/>
          <c:cat>
            <c:strRef>
              <c:f>'Q12'!$A$244:$A$252</c:f>
              <c:strCache>
                <c:ptCount val="9"/>
                <c:pt idx="0">
                  <c:v>Incorporating sustainability into additional courses</c:v>
                </c:pt>
                <c:pt idx="1">
                  <c:v>Integrating sustainability into student/ residential life</c:v>
                </c:pt>
                <c:pt idx="2">
                  <c:v>Enabling and promoting behavior change</c:v>
                </c:pt>
                <c:pt idx="3">
                  <c:v>Encouraging projects that benefit the community</c:v>
                </c:pt>
                <c:pt idx="4">
                  <c:v>Fostering advocacy and impact</c:v>
                </c:pt>
                <c:pt idx="5">
                  <c:v>Addressing real-world problems in courses</c:v>
                </c:pt>
                <c:pt idx="6">
                  <c:v>Connecting research, curriculum 
and practice</c:v>
                </c:pt>
                <c:pt idx="7">
                  <c:v>Incorporating sustainability into research</c:v>
                </c:pt>
                <c:pt idx="8">
                  <c:v>Fostering multidisciplinary collaboration &amp; learning</c:v>
                </c:pt>
              </c:strCache>
            </c:strRef>
          </c:cat>
          <c:val>
            <c:numRef>
              <c:f>'Q12'!$D$244:$D$252</c:f>
              <c:numCache>
                <c:formatCode>General</c:formatCode>
                <c:ptCount val="9"/>
                <c:pt idx="0">
                  <c:v>40</c:v>
                </c:pt>
                <c:pt idx="1">
                  <c:v>40</c:v>
                </c:pt>
                <c:pt idx="2">
                  <c:v>40</c:v>
                </c:pt>
                <c:pt idx="3">
                  <c:v>34</c:v>
                </c:pt>
                <c:pt idx="4">
                  <c:v>26</c:v>
                </c:pt>
                <c:pt idx="5">
                  <c:v>28</c:v>
                </c:pt>
                <c:pt idx="6">
                  <c:v>40</c:v>
                </c:pt>
                <c:pt idx="7">
                  <c:v>25</c:v>
                </c:pt>
                <c:pt idx="8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92-4311-91B3-8FA5C8485154}"/>
            </c:ext>
          </c:extLst>
        </c:ser>
        <c:ser>
          <c:idx val="3"/>
          <c:order val="3"/>
          <c:tx>
            <c:strRef>
              <c:f>'Q12'!$E$243</c:f>
              <c:strCache>
                <c:ptCount val="1"/>
                <c:pt idx="0">
                  <c:v>Staff</c:v>
                </c:pt>
              </c:strCache>
            </c:strRef>
          </c:tx>
          <c:spPr>
            <a:solidFill>
              <a:srgbClr val="A9AEC4"/>
            </a:solidFill>
            <a:ln>
              <a:noFill/>
            </a:ln>
            <a:effectLst/>
          </c:spPr>
          <c:invertIfNegative val="0"/>
          <c:cat>
            <c:strRef>
              <c:f>'Q12'!$A$244:$A$252</c:f>
              <c:strCache>
                <c:ptCount val="9"/>
                <c:pt idx="0">
                  <c:v>Incorporating sustainability into additional courses</c:v>
                </c:pt>
                <c:pt idx="1">
                  <c:v>Integrating sustainability into student/ residential life</c:v>
                </c:pt>
                <c:pt idx="2">
                  <c:v>Enabling and promoting behavior change</c:v>
                </c:pt>
                <c:pt idx="3">
                  <c:v>Encouraging projects that benefit the community</c:v>
                </c:pt>
                <c:pt idx="4">
                  <c:v>Fostering advocacy and impact</c:v>
                </c:pt>
                <c:pt idx="5">
                  <c:v>Addressing real-world problems in courses</c:v>
                </c:pt>
                <c:pt idx="6">
                  <c:v>Connecting research, curriculum 
and practice</c:v>
                </c:pt>
                <c:pt idx="7">
                  <c:v>Incorporating sustainability into research</c:v>
                </c:pt>
                <c:pt idx="8">
                  <c:v>Fostering multidisciplinary collaboration &amp; learning</c:v>
                </c:pt>
              </c:strCache>
            </c:strRef>
          </c:cat>
          <c:val>
            <c:numRef>
              <c:f>'Q12'!$E$244:$E$252</c:f>
              <c:numCache>
                <c:formatCode>General</c:formatCode>
                <c:ptCount val="9"/>
                <c:pt idx="0">
                  <c:v>138</c:v>
                </c:pt>
                <c:pt idx="1">
                  <c:v>138</c:v>
                </c:pt>
                <c:pt idx="2">
                  <c:v>136</c:v>
                </c:pt>
                <c:pt idx="3">
                  <c:v>113</c:v>
                </c:pt>
                <c:pt idx="4">
                  <c:v>70</c:v>
                </c:pt>
                <c:pt idx="5">
                  <c:v>70</c:v>
                </c:pt>
                <c:pt idx="6">
                  <c:v>113</c:v>
                </c:pt>
                <c:pt idx="7">
                  <c:v>99</c:v>
                </c:pt>
                <c:pt idx="8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92-4311-91B3-8FA5C84851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9358392"/>
        <c:axId val="449356424"/>
        <c:extLst>
          <c:ext xmlns:c15="http://schemas.microsoft.com/office/drawing/2012/chart" uri="{02D57815-91ED-43cb-92C2-25804820EDAC}">
            <c15:filteredBarSeries>
              <c15:ser>
                <c:idx val="4"/>
                <c:order val="4"/>
                <c:tx>
                  <c:strRef>
                    <c:extLst>
                      <c:ext uri="{02D57815-91ED-43cb-92C2-25804820EDAC}">
                        <c15:formulaRef>
                          <c15:sqref>'Q12'!$F$243</c15:sqref>
                        </c15:formulaRef>
                      </c:ext>
                    </c:extLst>
                    <c:strCache>
                      <c:ptCount val="1"/>
                      <c:pt idx="0">
                        <c:v>Total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'Q12'!$A$244:$A$252</c15:sqref>
                        </c15:formulaRef>
                      </c:ext>
                    </c:extLst>
                    <c:strCache>
                      <c:ptCount val="9"/>
                      <c:pt idx="0">
                        <c:v>Incorporating sustainability into additional courses</c:v>
                      </c:pt>
                      <c:pt idx="1">
                        <c:v>Integrating sustainability into student/ residential life</c:v>
                      </c:pt>
                      <c:pt idx="2">
                        <c:v>Enabling and promoting behavior change</c:v>
                      </c:pt>
                      <c:pt idx="3">
                        <c:v>Encouraging projects that benefit the community</c:v>
                      </c:pt>
                      <c:pt idx="4">
                        <c:v>Fostering advocacy and impact</c:v>
                      </c:pt>
                      <c:pt idx="5">
                        <c:v>Addressing real-world problems in courses</c:v>
                      </c:pt>
                      <c:pt idx="6">
                        <c:v>Connecting research, curriculum 
and practice</c:v>
                      </c:pt>
                      <c:pt idx="7">
                        <c:v>Incorporating sustainability into research</c:v>
                      </c:pt>
                      <c:pt idx="8">
                        <c:v>Fostering multidisciplinary collaboration &amp; learning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'Q12'!$F$244:$F$252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693</c:v>
                      </c:pt>
                      <c:pt idx="1">
                        <c:v>693</c:v>
                      </c:pt>
                      <c:pt idx="2">
                        <c:v>611</c:v>
                      </c:pt>
                      <c:pt idx="3">
                        <c:v>593</c:v>
                      </c:pt>
                      <c:pt idx="4">
                        <c:v>589</c:v>
                      </c:pt>
                      <c:pt idx="5">
                        <c:v>526</c:v>
                      </c:pt>
                      <c:pt idx="6">
                        <c:v>523</c:v>
                      </c:pt>
                      <c:pt idx="7">
                        <c:v>449</c:v>
                      </c:pt>
                      <c:pt idx="8">
                        <c:v>340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B892-4311-91B3-8FA5C8485154}"/>
                  </c:ext>
                </c:extLst>
              </c15:ser>
            </c15:filteredBarSeries>
          </c:ext>
        </c:extLst>
      </c:barChart>
      <c:catAx>
        <c:axId val="449358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ckwell" panose="02060603020205020403" pitchFamily="18" charset="0"/>
                <a:ea typeface="+mn-ea"/>
                <a:cs typeface="+mn-cs"/>
              </a:defRPr>
            </a:pPr>
            <a:endParaRPr lang="en-US"/>
          </a:p>
        </c:txPr>
        <c:crossAx val="449356424"/>
        <c:crosses val="autoZero"/>
        <c:auto val="1"/>
        <c:lblAlgn val="ctr"/>
        <c:lblOffset val="100"/>
        <c:noMultiLvlLbl val="0"/>
      </c:catAx>
      <c:valAx>
        <c:axId val="44935642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ckwell" panose="02060603020205020403" pitchFamily="18" charset="0"/>
                <a:ea typeface="+mn-ea"/>
                <a:cs typeface="+mn-cs"/>
              </a:defRPr>
            </a:pPr>
            <a:endParaRPr lang="en-US"/>
          </a:p>
        </c:txPr>
        <c:crossAx val="449358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2674809417669428"/>
          <c:y val="0.80813321416190487"/>
          <c:w val="0.2715239112400093"/>
          <c:h val="0.19186678583809505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Rockwell" panose="020606030202050204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Rockwell" panose="02060603020205020403" pitchFamily="18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457613772853058"/>
          <c:y val="7.0067027787719047E-2"/>
          <c:w val="0.56503818488369562"/>
          <c:h val="0.7493529543786433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'Q13'!$B$24</c:f>
              <c:strCache>
                <c:ptCount val="1"/>
                <c:pt idx="0">
                  <c:v>Student- Undergraduate</c:v>
                </c:pt>
              </c:strCache>
            </c:strRef>
          </c:tx>
          <c:spPr>
            <a:solidFill>
              <a:srgbClr val="262D5C"/>
            </a:solidFill>
            <a:ln>
              <a:noFill/>
            </a:ln>
            <a:effectLst/>
          </c:spPr>
          <c:invertIfNegative val="0"/>
          <c:cat>
            <c:strRef>
              <c:f>'Q13'!$A$25:$A$28</c:f>
              <c:strCache>
                <c:ptCount val="4"/>
                <c:pt idx="0">
                  <c:v>Devote time and effort </c:v>
                </c:pt>
                <c:pt idx="1">
                  <c:v>Change my behaviors/ rethink how I do things</c:v>
                </c:pt>
                <c:pt idx="2">
                  <c:v>Pay a premium</c:v>
                </c:pt>
                <c:pt idx="3">
                  <c:v>Lead and organize </c:v>
                </c:pt>
              </c:strCache>
            </c:strRef>
          </c:cat>
          <c:val>
            <c:numRef>
              <c:f>'Q13'!$B$25:$B$28</c:f>
              <c:numCache>
                <c:formatCode>General</c:formatCode>
                <c:ptCount val="4"/>
                <c:pt idx="0">
                  <c:v>386</c:v>
                </c:pt>
                <c:pt idx="1">
                  <c:v>74</c:v>
                </c:pt>
                <c:pt idx="2">
                  <c:v>158</c:v>
                </c:pt>
                <c:pt idx="3">
                  <c:v>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46-4D9A-9176-2F906E0F7C90}"/>
            </c:ext>
          </c:extLst>
        </c:ser>
        <c:ser>
          <c:idx val="1"/>
          <c:order val="1"/>
          <c:tx>
            <c:strRef>
              <c:f>'Q13'!$C$24</c:f>
              <c:strCache>
                <c:ptCount val="1"/>
                <c:pt idx="0">
                  <c:v>Student- Graduate</c:v>
                </c:pt>
              </c:strCache>
            </c:strRef>
          </c:tx>
          <c:spPr>
            <a:solidFill>
              <a:srgbClr val="545F96"/>
            </a:solidFill>
            <a:ln>
              <a:noFill/>
            </a:ln>
            <a:effectLst/>
          </c:spPr>
          <c:invertIfNegative val="0"/>
          <c:cat>
            <c:strRef>
              <c:f>'Q13'!$A$25:$A$28</c:f>
              <c:strCache>
                <c:ptCount val="4"/>
                <c:pt idx="0">
                  <c:v>Devote time and effort </c:v>
                </c:pt>
                <c:pt idx="1">
                  <c:v>Change my behaviors/ rethink how I do things</c:v>
                </c:pt>
                <c:pt idx="2">
                  <c:v>Pay a premium</c:v>
                </c:pt>
                <c:pt idx="3">
                  <c:v>Lead and organize </c:v>
                </c:pt>
              </c:strCache>
            </c:strRef>
          </c:cat>
          <c:val>
            <c:numRef>
              <c:f>'Q13'!$C$25:$C$28</c:f>
              <c:numCache>
                <c:formatCode>General</c:formatCode>
                <c:ptCount val="4"/>
                <c:pt idx="0">
                  <c:v>73</c:v>
                </c:pt>
                <c:pt idx="1">
                  <c:v>110</c:v>
                </c:pt>
                <c:pt idx="2">
                  <c:v>41</c:v>
                </c:pt>
                <c:pt idx="3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46-4D9A-9176-2F906E0F7C90}"/>
            </c:ext>
          </c:extLst>
        </c:ser>
        <c:ser>
          <c:idx val="2"/>
          <c:order val="2"/>
          <c:tx>
            <c:strRef>
              <c:f>'Q13'!$D$24</c:f>
              <c:strCache>
                <c:ptCount val="1"/>
                <c:pt idx="0">
                  <c:v>Faculty</c:v>
                </c:pt>
              </c:strCache>
            </c:strRef>
          </c:tx>
          <c:spPr>
            <a:solidFill>
              <a:srgbClr val="CAB87A"/>
            </a:solidFill>
            <a:ln>
              <a:noFill/>
            </a:ln>
            <a:effectLst/>
          </c:spPr>
          <c:invertIfNegative val="0"/>
          <c:cat>
            <c:strRef>
              <c:f>'Q13'!$A$25:$A$28</c:f>
              <c:strCache>
                <c:ptCount val="4"/>
                <c:pt idx="0">
                  <c:v>Devote time and effort </c:v>
                </c:pt>
                <c:pt idx="1">
                  <c:v>Change my behaviors/ rethink how I do things</c:v>
                </c:pt>
                <c:pt idx="2">
                  <c:v>Pay a premium</c:v>
                </c:pt>
                <c:pt idx="3">
                  <c:v>Lead and organize </c:v>
                </c:pt>
              </c:strCache>
            </c:strRef>
          </c:cat>
          <c:val>
            <c:numRef>
              <c:f>'Q13'!$D$25:$D$28</c:f>
              <c:numCache>
                <c:formatCode>General</c:formatCode>
                <c:ptCount val="4"/>
                <c:pt idx="0">
                  <c:v>38</c:v>
                </c:pt>
                <c:pt idx="1">
                  <c:v>50</c:v>
                </c:pt>
                <c:pt idx="2">
                  <c:v>30</c:v>
                </c:pt>
                <c:pt idx="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46-4D9A-9176-2F906E0F7C90}"/>
            </c:ext>
          </c:extLst>
        </c:ser>
        <c:ser>
          <c:idx val="3"/>
          <c:order val="3"/>
          <c:tx>
            <c:strRef>
              <c:f>'Q13'!$E$24</c:f>
              <c:strCache>
                <c:ptCount val="1"/>
                <c:pt idx="0">
                  <c:v>Staff</c:v>
                </c:pt>
              </c:strCache>
            </c:strRef>
          </c:tx>
          <c:spPr>
            <a:solidFill>
              <a:srgbClr val="A9AEC4"/>
            </a:solidFill>
            <a:ln>
              <a:noFill/>
            </a:ln>
            <a:effectLst/>
          </c:spPr>
          <c:invertIfNegative val="0"/>
          <c:cat>
            <c:strRef>
              <c:f>'Q13'!$A$25:$A$28</c:f>
              <c:strCache>
                <c:ptCount val="4"/>
                <c:pt idx="0">
                  <c:v>Devote time and effort </c:v>
                </c:pt>
                <c:pt idx="1">
                  <c:v>Change my behaviors/ rethink how I do things</c:v>
                </c:pt>
                <c:pt idx="2">
                  <c:v>Pay a premium</c:v>
                </c:pt>
                <c:pt idx="3">
                  <c:v>Lead and organize </c:v>
                </c:pt>
              </c:strCache>
            </c:strRef>
          </c:cat>
          <c:val>
            <c:numRef>
              <c:f>'Q13'!$E$25:$E$28</c:f>
              <c:numCache>
                <c:formatCode>General</c:formatCode>
                <c:ptCount val="4"/>
                <c:pt idx="0">
                  <c:v>155</c:v>
                </c:pt>
                <c:pt idx="1">
                  <c:v>247</c:v>
                </c:pt>
                <c:pt idx="2">
                  <c:v>87</c:v>
                </c:pt>
                <c:pt idx="3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346-4D9A-9176-2F906E0F7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9365608"/>
        <c:axId val="449370528"/>
      </c:barChart>
      <c:catAx>
        <c:axId val="4493656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ckwell" panose="02060603020205020403" pitchFamily="18" charset="0"/>
                <a:ea typeface="+mn-ea"/>
                <a:cs typeface="+mn-cs"/>
              </a:defRPr>
            </a:pPr>
            <a:endParaRPr lang="en-US"/>
          </a:p>
        </c:txPr>
        <c:crossAx val="449370528"/>
        <c:crosses val="autoZero"/>
        <c:auto val="1"/>
        <c:lblAlgn val="ctr"/>
        <c:lblOffset val="100"/>
        <c:noMultiLvlLbl val="0"/>
      </c:catAx>
      <c:valAx>
        <c:axId val="44937052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ckwell" panose="02060603020205020403" pitchFamily="18" charset="0"/>
                <a:ea typeface="+mn-ea"/>
                <a:cs typeface="+mn-cs"/>
              </a:defRPr>
            </a:pPr>
            <a:endParaRPr lang="en-US"/>
          </a:p>
        </c:txPr>
        <c:crossAx val="449365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1519263840871683"/>
          <c:y val="0.56101760920070132"/>
          <c:w val="0.28370605907307495"/>
          <c:h val="0.26025779918353481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Rockwell" panose="020606030202050204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Rockwell" panose="02060603020205020403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6BCAD25-2A38-491E-8120-6B8E06BC3A92}" type="datetimeFigureOut">
              <a:rPr lang="en-GB" smtClean="0"/>
              <a:pPr/>
              <a:t>23/02/2018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9489E6E-CBB7-49F2-A722-8D1DB933389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590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9949CAE-1AB1-44B3-8E9E-7AEA386918F7}" type="datetimeFigureOut">
              <a:rPr lang="en-GB"/>
              <a:pPr>
                <a:defRPr/>
              </a:pPr>
              <a:t>23/02/2018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720725"/>
            <a:ext cx="575945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A31B990-BC87-41FB-965D-9590EB3617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915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31B990-BC87-41FB-965D-9590EB3617D3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725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31B990-BC87-41FB-965D-9590EB3617D3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805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31B990-BC87-41FB-965D-9590EB3617D3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672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31B990-BC87-41FB-965D-9590EB3617D3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258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31B990-BC87-41FB-965D-9590EB3617D3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320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31B990-BC87-41FB-965D-9590EB3617D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351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31B990-BC87-41FB-965D-9590EB3617D3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5298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31B990-BC87-41FB-965D-9590EB3617D3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8707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31B990-BC87-41FB-965D-9590EB3617D3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6228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31B990-BC87-41FB-965D-9590EB3617D3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953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rohappold.com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1: White (no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67836" y="1945148"/>
            <a:ext cx="5206578" cy="18252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39752" y="398800"/>
            <a:ext cx="4464495" cy="857272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1800" b="0" i="0" cap="all" spc="280" baseline="0">
                <a:solidFill>
                  <a:srgbClr val="968C83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PRESENTATION TITLE IN CAPS </a:t>
            </a:r>
            <a:br>
              <a:rPr lang="en-US" dirty="0" smtClean="0"/>
            </a:br>
            <a:r>
              <a:rPr lang="en-US" dirty="0" smtClean="0"/>
              <a:t>THREE LINE MAXIMUM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508251" y="4917156"/>
            <a:ext cx="4125462" cy="2446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400" b="0" i="0" cap="none" spc="0" baseline="0">
                <a:solidFill>
                  <a:srgbClr val="968C83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 smtClean="0"/>
              <a:t>Click to add date in full</a:t>
            </a:r>
            <a:endParaRPr lang="en-GB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484437" y="5340197"/>
            <a:ext cx="41751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500" cap="all" dirty="0" smtClean="0">
                <a:solidFill>
                  <a:srgbClr val="968C8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COPYRIGHT © 1976-2014 </a:t>
            </a:r>
            <a:r>
              <a:rPr lang="en-US" sz="500" cap="all" dirty="0" err="1" smtClean="0">
                <a:solidFill>
                  <a:srgbClr val="968C8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BUROHAPPOLD</a:t>
            </a:r>
            <a:r>
              <a:rPr lang="en-US" sz="500" cap="all" dirty="0" smtClean="0">
                <a:solidFill>
                  <a:srgbClr val="968C8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ENGINEERING. ALL RIGHTS RESERVED</a:t>
            </a:r>
            <a:endParaRPr lang="en-GB" sz="500" cap="all" dirty="0">
              <a:solidFill>
                <a:srgbClr val="968C83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32246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page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1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4917636"/>
            <a:ext cx="9144000" cy="97147"/>
          </a:xfrm>
          <a:prstGeom prst="rect">
            <a:avLst/>
          </a:prstGeom>
          <a:noFill/>
        </p:spPr>
        <p:txBody>
          <a:bodyPr wrap="none" lIns="0" tIns="0" rIns="0" bIns="0" anchor="t" anchorCtr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="0" baseline="0">
                <a:solidFill>
                  <a:srgbClr val="7030A0"/>
                </a:solidFill>
                <a:latin typeface="Segoe UI Semibold" panose="020B07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____________________________________________________________________________________________________________________________________ ________________________________________________________________________No body text/graphics below this line</a:t>
            </a:r>
          </a:p>
          <a:p>
            <a:r>
              <a:rPr lang="en-GB" dirty="0" smtClean="0"/>
              <a:t>   </a:t>
            </a:r>
          </a:p>
          <a:p>
            <a:endParaRPr lang="en-GB" dirty="0"/>
          </a:p>
        </p:txBody>
      </p:sp>
      <p:sp>
        <p:nvSpPr>
          <p:cNvPr id="11" name="Picture Placeholder 5"/>
          <p:cNvSpPr>
            <a:spLocks noGrp="1" noChangeAspect="1"/>
          </p:cNvSpPr>
          <p:nvPr>
            <p:ph type="pic" sz="quarter" idx="10"/>
          </p:nvPr>
        </p:nvSpPr>
        <p:spPr>
          <a:xfrm>
            <a:off x="0" y="461964"/>
            <a:ext cx="7048500" cy="455216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tabLst>
                <a:tab pos="3140075" algn="l"/>
              </a:tabLst>
              <a:defRPr baseline="0"/>
            </a:lvl1pPr>
          </a:lstStyle>
          <a:p>
            <a:r>
              <a:rPr lang="en-US" smtClean="0"/>
              <a:t>Click icon to add picture</a:t>
            </a:r>
            <a:endParaRPr lang="en-GB" dirty="0" smtClean="0"/>
          </a:p>
        </p:txBody>
      </p:sp>
      <p:sp>
        <p:nvSpPr>
          <p:cNvPr id="17" name="Content Placeholder 2"/>
          <p:cNvSpPr>
            <a:spLocks noGrp="1"/>
          </p:cNvSpPr>
          <p:nvPr>
            <p:ph idx="1" hasCustomPrompt="1"/>
          </p:nvPr>
        </p:nvSpPr>
        <p:spPr>
          <a:xfrm>
            <a:off x="7049150" y="887972"/>
            <a:ext cx="2094850" cy="1603548"/>
          </a:xfrm>
          <a:prstGeom prst="rect">
            <a:avLst/>
          </a:prstGeom>
          <a:noFill/>
        </p:spPr>
        <p:txBody>
          <a:bodyPr wrap="square" lIns="180000" tIns="180000" rIns="180000" bIns="72000" anchor="t" anchorCtr="0">
            <a:spAutoFit/>
          </a:bodyPr>
          <a:lstStyle>
            <a:lvl1pPr marL="180000" marR="0" indent="-180000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Wingdings" panose="05000000000000000000" pitchFamily="2" charset="2"/>
              <a:buChar char="§"/>
              <a:tabLst>
                <a:tab pos="288000" algn="l"/>
                <a:tab pos="594000" algn="l"/>
                <a:tab pos="936000" algn="l"/>
                <a:tab pos="1224000" algn="l"/>
              </a:tabLst>
              <a:defRPr sz="900" baseline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60000" marR="0" indent="-180000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900" baseline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360000" marR="0" indent="0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Arial" panose="020B0604020202020204" pitchFamily="34" charset="0"/>
              <a:buNone/>
              <a:tabLst>
                <a:tab pos="288000" algn="l"/>
                <a:tab pos="594000" algn="l"/>
                <a:tab pos="936000" algn="l"/>
                <a:tab pos="1224000" algn="l"/>
              </a:tabLst>
              <a:defRPr sz="1000" baseline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720000" indent="-180000" defTabSz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000" baseline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756000" indent="0" defTabSz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Font typeface="Arial" pitchFamily="34" charset="0"/>
              <a:buNone/>
              <a:tabLst>
                <a:tab pos="288000" algn="l"/>
                <a:tab pos="594000" algn="l"/>
                <a:tab pos="936000" algn="l"/>
                <a:tab pos="1224000" algn="l"/>
              </a:tabLst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1512000" indent="-288000"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Font typeface="Wingdings" pitchFamily="2" charset="2"/>
              <a:buNone/>
              <a:defRPr sz="1800" baseline="0">
                <a:solidFill>
                  <a:srgbClr val="3C3C3C"/>
                </a:solidFill>
                <a:latin typeface="Arial" pitchFamily="34" charset="0"/>
                <a:cs typeface="Arial" pitchFamily="34" charset="0"/>
              </a:defRPr>
            </a:lvl6pPr>
            <a:lvl7pPr>
              <a:buNone/>
              <a:defRPr/>
            </a:lvl7pPr>
          </a:lstStyle>
          <a:p>
            <a:pPr lvl="0"/>
            <a:r>
              <a:rPr lang="en-US" dirty="0" smtClean="0"/>
              <a:t>Click to add project information: client, architect, image credit,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0"/>
            <a:r>
              <a:rPr lang="en-US" dirty="0" smtClean="0"/>
              <a:t>Use bullets button in paragraph tool bar on home tab to turn off bullets</a:t>
            </a:r>
          </a:p>
          <a:p>
            <a:pPr lvl="1"/>
            <a:r>
              <a:rPr lang="en-US" dirty="0" smtClean="0"/>
              <a:t>Move text box down if project title is more than three lines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7049150" y="435327"/>
            <a:ext cx="2094849" cy="461665"/>
          </a:xfrm>
          <a:prstGeom prst="rect">
            <a:avLst/>
          </a:prstGeom>
          <a:noFill/>
        </p:spPr>
        <p:txBody>
          <a:bodyPr wrap="square" lIns="180000" tIns="0" rIns="180000" bIns="0" anchor="t" anchorCtr="0">
            <a:spAutoFit/>
          </a:bodyPr>
          <a:lstStyle>
            <a:lvl1pPr marL="0" indent="0">
              <a:lnSpc>
                <a:spcPts val="1200"/>
              </a:lnSpc>
              <a:buNone/>
              <a:defRPr sz="1050" b="0" i="0" cap="all" spc="200" baseline="0">
                <a:solidFill>
                  <a:srgbClr val="000000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 smtClean="0"/>
              <a:t>CLICK TO Add PROJECT TITLE </a:t>
            </a:r>
            <a:br>
              <a:rPr lang="en-US" dirty="0" smtClean="0"/>
            </a:br>
            <a:r>
              <a:rPr lang="en-US" dirty="0" smtClean="0"/>
              <a:t>AND LOCATION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17661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rt slide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1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4917636"/>
            <a:ext cx="9144000" cy="97147"/>
          </a:xfrm>
          <a:prstGeom prst="rect">
            <a:avLst/>
          </a:prstGeom>
          <a:noFill/>
        </p:spPr>
        <p:txBody>
          <a:bodyPr wrap="none" lIns="0" tIns="0" rIns="0" bIns="0" anchor="t" anchorCtr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="0" baseline="0">
                <a:solidFill>
                  <a:srgbClr val="7030A0"/>
                </a:solidFill>
                <a:latin typeface="Segoe UI Semibold" panose="020B07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____________________________________________________________________________________________________________________________________ ________________________________________________________________________No body text/graphics below this line</a:t>
            </a:r>
          </a:p>
          <a:p>
            <a:r>
              <a:rPr lang="en-GB" dirty="0" smtClean="0"/>
              <a:t>   </a:t>
            </a:r>
          </a:p>
          <a:p>
            <a:endParaRPr lang="en-GB" dirty="0"/>
          </a:p>
        </p:txBody>
      </p:sp>
      <p:sp>
        <p:nvSpPr>
          <p:cNvPr id="5" name="Picture Placeholder 14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010954"/>
            <a:ext cx="9144000" cy="7553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aseline="0">
                <a:solidFill>
                  <a:srgbClr val="7030A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 ____________________________________________________________________________________________________________________________________________________ No body text/graphics above this line</a:t>
            </a:r>
          </a:p>
          <a:p>
            <a:endParaRPr lang="en-GB" dirty="0"/>
          </a:p>
        </p:txBody>
      </p: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67546" y="409677"/>
            <a:ext cx="5472605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>
              <a:defRPr sz="1600" b="0" i="0" cap="all" spc="240" baseline="0">
                <a:solidFill>
                  <a:srgbClr val="000000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HEADING (CAPS) </a:t>
            </a:r>
            <a:br>
              <a:rPr lang="en-US" dirty="0" smtClean="0"/>
            </a:br>
            <a:r>
              <a:rPr lang="en-GB" dirty="0" smtClean="0"/>
              <a:t>THREE LINES MAX. EXTEND TEXT BOX WIDTH IF </a:t>
            </a:r>
            <a:r>
              <a:rPr lang="en-GB" dirty="0" err="1" smtClean="0"/>
              <a:t>REQ</a:t>
            </a:r>
            <a:r>
              <a:rPr lang="en-GB" dirty="0" smtClean="0"/>
              <a:t> BUT DO NOT MOVE POSITION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2" hasCustomPrompt="1"/>
          </p:nvPr>
        </p:nvSpPr>
        <p:spPr>
          <a:xfrm>
            <a:off x="467544" y="1295708"/>
            <a:ext cx="2592288" cy="3710632"/>
          </a:xfrm>
          <a:prstGeom prst="rect">
            <a:avLst/>
          </a:prstGeom>
        </p:spPr>
        <p:txBody>
          <a:bodyPr lIns="0" tIns="0" rIns="0" bIns="108000">
            <a:noAutofit/>
          </a:bodyPr>
          <a:lstStyle>
            <a:lvl1pPr marL="180000" marR="0" indent="-180000" defTabSz="0" rtl="0" eaLnBrk="1" fontAlgn="auto" latinLnBrk="0" hangingPunct="1">
              <a:lnSpc>
                <a:spcPts val="1800"/>
              </a:lnSpc>
              <a:spcBef>
                <a:spcPct val="20000"/>
              </a:spcBef>
              <a:spcAft>
                <a:spcPts val="400"/>
              </a:spcAft>
              <a:buClr>
                <a:srgbClr val="C4D600"/>
              </a:buClr>
              <a:buSzTx/>
              <a:buFont typeface="Wingdings" panose="05000000000000000000" pitchFamily="2" charset="2"/>
              <a:buChar char="§"/>
              <a:tabLst>
                <a:tab pos="288000" algn="l"/>
                <a:tab pos="594000" algn="l"/>
                <a:tab pos="936000" algn="l"/>
                <a:tab pos="1224000" algn="l"/>
              </a:tabLst>
              <a:defRPr sz="14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60000" marR="0" indent="-180000" defTabSz="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4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540000" marR="0" indent="-180000" defTabSz="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4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720000" indent="-180000" defTabSz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4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900000" indent="-180000" defTabSz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Font typeface="Arial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4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1512000" indent="-288000"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Font typeface="Wingdings" pitchFamily="2" charset="2"/>
              <a:buNone/>
              <a:defRPr sz="1800" baseline="0">
                <a:solidFill>
                  <a:srgbClr val="3C3C3C"/>
                </a:solidFill>
                <a:latin typeface="Arial" pitchFamily="34" charset="0"/>
                <a:cs typeface="Arial" pitchFamily="34" charset="0"/>
              </a:defRPr>
            </a:lvl6pPr>
            <a:lvl7pPr>
              <a:buNone/>
              <a:defRPr/>
            </a:lvl7pPr>
          </a:lstStyle>
          <a:p>
            <a:pPr lvl="0"/>
            <a:r>
              <a:rPr lang="en-US" dirty="0" smtClean="0"/>
              <a:t>Click to add supporting bullet points. To turn bullet points on and off use bullets button in paragraph tool bar on home tab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4"/>
            <a:endParaRPr lang="en-US" dirty="0" smtClean="0"/>
          </a:p>
          <a:p>
            <a:pPr lvl="4"/>
            <a:endParaRPr lang="en-US" dirty="0" smtClean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 hasCustomPrompt="1"/>
          </p:nvPr>
        </p:nvSpPr>
        <p:spPr>
          <a:xfrm>
            <a:off x="3271329" y="1296943"/>
            <a:ext cx="5399832" cy="371241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aseline="0"/>
            </a:lvl1pPr>
          </a:lstStyle>
          <a:p>
            <a:pPr lvl="0"/>
            <a:r>
              <a:rPr lang="en-GB" dirty="0" smtClean="0"/>
              <a:t>Click to add chart or table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911287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rt slide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1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4917636"/>
            <a:ext cx="9144000" cy="97147"/>
          </a:xfrm>
          <a:prstGeom prst="rect">
            <a:avLst/>
          </a:prstGeom>
          <a:noFill/>
        </p:spPr>
        <p:txBody>
          <a:bodyPr wrap="none" lIns="0" tIns="0" rIns="0" bIns="0" anchor="t" anchorCtr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="0" baseline="0">
                <a:solidFill>
                  <a:srgbClr val="7030A0"/>
                </a:solidFill>
                <a:latin typeface="Segoe UI Semibold" panose="020B07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____________________________________________________________________________________________________________________________________ ________________________________________________________________________No body text/graphics below this line</a:t>
            </a:r>
          </a:p>
          <a:p>
            <a:r>
              <a:rPr lang="en-GB" dirty="0" smtClean="0"/>
              <a:t>   </a:t>
            </a:r>
          </a:p>
          <a:p>
            <a:endParaRPr lang="en-GB" dirty="0"/>
          </a:p>
        </p:txBody>
      </p:sp>
      <p:sp>
        <p:nvSpPr>
          <p:cNvPr id="5" name="Picture Placeholder 14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002873"/>
            <a:ext cx="9144000" cy="7553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aseline="0">
                <a:solidFill>
                  <a:srgbClr val="7030A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 ____________________________________________________________________________________________________________________________________________________ No body text/graphics above this line</a:t>
            </a:r>
          </a:p>
          <a:p>
            <a:endParaRPr lang="en-GB" dirty="0"/>
          </a:p>
        </p:txBody>
      </p: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67547" y="414946"/>
            <a:ext cx="5472605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>
              <a:defRPr sz="1600" b="0" i="0" cap="all" spc="240" baseline="0">
                <a:solidFill>
                  <a:srgbClr val="000000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HEADING (CAPS) </a:t>
            </a:r>
            <a:br>
              <a:rPr lang="en-US" dirty="0" smtClean="0"/>
            </a:br>
            <a:r>
              <a:rPr lang="en-GB" dirty="0" smtClean="0"/>
              <a:t>THREE LINES MAX. EXTEND TEXT BOX WIDTH IF </a:t>
            </a:r>
            <a:r>
              <a:rPr lang="en-GB" dirty="0" err="1" smtClean="0"/>
              <a:t>REQ</a:t>
            </a:r>
            <a:r>
              <a:rPr lang="en-GB" dirty="0" smtClean="0"/>
              <a:t> BUT DO NOT MOVE POSITION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67544" y="4164892"/>
            <a:ext cx="8208144" cy="852848"/>
          </a:xfrm>
          <a:prstGeom prst="rect">
            <a:avLst/>
          </a:prstGeom>
        </p:spPr>
        <p:txBody>
          <a:bodyPr wrap="square" lIns="0" tIns="0" rIns="0" bIns="108000" anchor="b" anchorCtr="0">
            <a:spAutoFit/>
          </a:bodyPr>
          <a:lstStyle>
            <a:lvl1pPr marL="180000" marR="0" indent="-180000" defTabSz="0" rtl="0" eaLnBrk="1" fontAlgn="auto" latinLnBrk="0" hangingPunct="1">
              <a:lnSpc>
                <a:spcPts val="1800"/>
              </a:lnSpc>
              <a:spcBef>
                <a:spcPct val="20000"/>
              </a:spcBef>
              <a:spcAft>
                <a:spcPts val="400"/>
              </a:spcAft>
              <a:buClr>
                <a:srgbClr val="C4D600"/>
              </a:buClr>
              <a:buSzTx/>
              <a:buFont typeface="Wingdings" panose="05000000000000000000" pitchFamily="2" charset="2"/>
              <a:buChar char="§"/>
              <a:tabLst>
                <a:tab pos="288000" algn="l"/>
                <a:tab pos="594000" algn="l"/>
                <a:tab pos="936000" algn="l"/>
                <a:tab pos="1224000" algn="l"/>
              </a:tabLst>
              <a:defRPr sz="14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60000" marR="0" indent="-180000" defTabSz="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4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360000" marR="0" indent="0" defTabSz="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Arial" panose="020B0604020202020204" pitchFamily="34" charset="0"/>
              <a:buNone/>
              <a:tabLst>
                <a:tab pos="288000" algn="l"/>
                <a:tab pos="594000" algn="l"/>
                <a:tab pos="936000" algn="l"/>
                <a:tab pos="1224000" algn="l"/>
              </a:tabLst>
              <a:defRPr sz="1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540000" indent="0" defTabSz="0">
              <a:lnSpc>
                <a:spcPts val="16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Font typeface="Arial" panose="020B0604020202020204" pitchFamily="34" charset="0"/>
              <a:buNone/>
              <a:tabLst>
                <a:tab pos="288000" algn="l"/>
                <a:tab pos="594000" algn="l"/>
                <a:tab pos="936000" algn="l"/>
                <a:tab pos="1224000" algn="l"/>
              </a:tabLst>
              <a:defRPr sz="1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720000" indent="0" defTabSz="0">
              <a:lnSpc>
                <a:spcPts val="16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Font typeface="Arial" pitchFamily="34" charset="0"/>
              <a:buNone/>
              <a:tabLst>
                <a:tab pos="288000" algn="l"/>
                <a:tab pos="594000" algn="l"/>
                <a:tab pos="936000" algn="l"/>
                <a:tab pos="1224000" algn="l"/>
              </a:tabLst>
              <a:defRPr sz="1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1512000" indent="-288000"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Font typeface="Wingdings" pitchFamily="2" charset="2"/>
              <a:buNone/>
              <a:defRPr sz="1800" baseline="0">
                <a:solidFill>
                  <a:srgbClr val="3C3C3C"/>
                </a:solidFill>
                <a:latin typeface="Arial" pitchFamily="34" charset="0"/>
                <a:cs typeface="Arial" pitchFamily="34" charset="0"/>
              </a:defRPr>
            </a:lvl6pPr>
            <a:lvl7pPr>
              <a:buNone/>
              <a:defRPr/>
            </a:lvl7pPr>
          </a:lstStyle>
          <a:p>
            <a:pPr lvl="0"/>
            <a:r>
              <a:rPr lang="en-US" dirty="0" smtClean="0"/>
              <a:t>Click to add supporting bullet points. To turn bullet points on and off use bullets button in paragraph tool bar on home tab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 hasCustomPrompt="1"/>
          </p:nvPr>
        </p:nvSpPr>
        <p:spPr>
          <a:xfrm>
            <a:off x="468313" y="1417638"/>
            <a:ext cx="8207375" cy="25193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add chart or table</a:t>
            </a:r>
          </a:p>
        </p:txBody>
      </p:sp>
    </p:spTree>
    <p:extLst>
      <p:ext uri="{BB962C8B-B14F-4D97-AF65-F5344CB8AC3E}">
        <p14:creationId xmlns:p14="http://schemas.microsoft.com/office/powerpoint/2010/main" val="77790055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ulti image slide -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1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4917636"/>
            <a:ext cx="9144000" cy="97147"/>
          </a:xfrm>
          <a:prstGeom prst="rect">
            <a:avLst/>
          </a:prstGeom>
          <a:noFill/>
        </p:spPr>
        <p:txBody>
          <a:bodyPr wrap="none" lIns="0" tIns="0" rIns="0" bIns="0" anchor="t" anchorCtr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="0" baseline="0">
                <a:solidFill>
                  <a:srgbClr val="7030A0"/>
                </a:solidFill>
                <a:latin typeface="Segoe UI Semibold" panose="020B07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____________________________________________________________________________________________________________________________________ ________________________________________________________________________No body text/graphics below this line</a:t>
            </a:r>
          </a:p>
          <a:p>
            <a:r>
              <a:rPr lang="en-GB" dirty="0" smtClean="0"/>
              <a:t>   </a:t>
            </a:r>
          </a:p>
          <a:p>
            <a:endParaRPr lang="en-GB" dirty="0"/>
          </a:p>
        </p:txBody>
      </p:sp>
      <p:sp>
        <p:nvSpPr>
          <p:cNvPr id="10" name="Picture Placeholder 14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005286"/>
            <a:ext cx="9144000" cy="7553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aseline="0">
                <a:solidFill>
                  <a:srgbClr val="7030A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 ____________________________________________________________________________________________________________________________________________________ No body text/graphics above this line</a:t>
            </a:r>
          </a:p>
          <a:p>
            <a:endParaRPr lang="en-GB" dirty="0"/>
          </a:p>
        </p:txBody>
      </p:sp>
      <p:sp>
        <p:nvSpPr>
          <p:cNvPr id="9" name="Picture Placeholder 8"/>
          <p:cNvSpPr>
            <a:spLocks noGrp="1" noChangeAspect="1"/>
          </p:cNvSpPr>
          <p:nvPr>
            <p:ph type="pic" sz="quarter" idx="10"/>
          </p:nvPr>
        </p:nvSpPr>
        <p:spPr>
          <a:xfrm>
            <a:off x="0" y="1934492"/>
            <a:ext cx="5940152" cy="1800200"/>
          </a:xfrm>
          <a:prstGeom prst="rect">
            <a:avLst/>
          </a:prstGeom>
          <a:solidFill>
            <a:schemeClr val="bg1"/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1600" i="0">
                <a:solidFill>
                  <a:srgbClr val="3C3C3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Rectangle 8"/>
          <p:cNvSpPr>
            <a:spLocks noGrp="1" noChangeAspect="1"/>
          </p:cNvSpPr>
          <p:nvPr>
            <p:ph type="pic" sz="quarter" idx="12"/>
          </p:nvPr>
        </p:nvSpPr>
        <p:spPr>
          <a:xfrm>
            <a:off x="6072444" y="1934493"/>
            <a:ext cx="3071555" cy="1800200"/>
          </a:xfrm>
          <a:prstGeom prst="rect">
            <a:avLst/>
          </a:prstGeom>
          <a:solidFill>
            <a:schemeClr val="bg1"/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1600" i="0">
                <a:solidFill>
                  <a:srgbClr val="3C3C3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2" name="Rectangle 6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4" y="3817457"/>
            <a:ext cx="2456672" cy="33618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</a:p>
        </p:txBody>
      </p:sp>
      <p:sp>
        <p:nvSpPr>
          <p:cNvPr id="14" name="Rectangle 6"/>
          <p:cNvSpPr>
            <a:spLocks noGrp="1"/>
          </p:cNvSpPr>
          <p:nvPr>
            <p:ph type="body" sz="quarter" idx="15" hasCustomPrompt="1"/>
          </p:nvPr>
        </p:nvSpPr>
        <p:spPr>
          <a:xfrm>
            <a:off x="6078539" y="3817457"/>
            <a:ext cx="2519362" cy="335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1000" b="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67996" y="414889"/>
            <a:ext cx="5472605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>
              <a:defRPr sz="1600" b="0" i="0" cap="all" spc="240" baseline="0">
                <a:solidFill>
                  <a:schemeClr val="tx1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HEADING (CAPS) </a:t>
            </a:r>
            <a:br>
              <a:rPr lang="en-US" dirty="0" smtClean="0"/>
            </a:br>
            <a:r>
              <a:rPr lang="en-GB" dirty="0" smtClean="0"/>
              <a:t>THREE LINES MAX. EXTEND TEXT BOX WIDTH IF </a:t>
            </a:r>
            <a:r>
              <a:rPr lang="en-GB" dirty="0" err="1" smtClean="0"/>
              <a:t>REQ</a:t>
            </a:r>
            <a:r>
              <a:rPr lang="en-GB" dirty="0" smtClean="0"/>
              <a:t> BUT DO NOT MOVE POSITION</a:t>
            </a:r>
            <a:endParaRPr lang="en-GB" dirty="0"/>
          </a:p>
        </p:txBody>
      </p:sp>
      <p:sp>
        <p:nvSpPr>
          <p:cNvPr id="17" name="Content Placeholder 2"/>
          <p:cNvSpPr>
            <a:spLocks noGrp="1"/>
          </p:cNvSpPr>
          <p:nvPr>
            <p:ph idx="19" hasCustomPrompt="1"/>
          </p:nvPr>
        </p:nvSpPr>
        <p:spPr>
          <a:xfrm>
            <a:off x="467993" y="1298737"/>
            <a:ext cx="8199744" cy="570720"/>
          </a:xfrm>
          <a:prstGeom prst="rect">
            <a:avLst/>
          </a:prstGeom>
        </p:spPr>
        <p:txBody>
          <a:bodyPr wrap="square" lIns="0" tIns="0" rIns="0" bIns="108000" anchor="t" anchorCtr="0">
            <a:spAutoFit/>
          </a:bodyPr>
          <a:lstStyle>
            <a:lvl1pPr marL="180000" marR="0" indent="-180000" defTabSz="0" rtl="0" eaLnBrk="1" fontAlgn="auto" latinLnBrk="0" hangingPunct="1">
              <a:lnSpc>
                <a:spcPts val="1800"/>
              </a:lnSpc>
              <a:spcBef>
                <a:spcPct val="20000"/>
              </a:spcBef>
              <a:spcAft>
                <a:spcPts val="400"/>
              </a:spcAft>
              <a:buClr>
                <a:srgbClr val="C4D600"/>
              </a:buClr>
              <a:buSzTx/>
              <a:buFont typeface="Wingdings" panose="05000000000000000000" pitchFamily="2" charset="2"/>
              <a:buChar char="§"/>
              <a:tabLst>
                <a:tab pos="288000" algn="l"/>
                <a:tab pos="594000" algn="l"/>
                <a:tab pos="936000" algn="l"/>
                <a:tab pos="1224000" algn="l"/>
              </a:tabLst>
              <a:defRPr sz="14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60000" marR="0" indent="-180000" defTabSz="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2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360000" marR="0" indent="0" defTabSz="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Arial" panose="020B0604020202020204" pitchFamily="34" charset="0"/>
              <a:buNone/>
              <a:tabLst>
                <a:tab pos="288000" algn="l"/>
                <a:tab pos="594000" algn="l"/>
                <a:tab pos="936000" algn="l"/>
                <a:tab pos="1224000" algn="l"/>
              </a:tabLst>
              <a:defRPr sz="1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540000" indent="0" defTabSz="0">
              <a:lnSpc>
                <a:spcPts val="16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Font typeface="Arial" panose="020B0604020202020204" pitchFamily="34" charset="0"/>
              <a:buNone/>
              <a:tabLst>
                <a:tab pos="288000" algn="l"/>
                <a:tab pos="594000" algn="l"/>
                <a:tab pos="936000" algn="l"/>
                <a:tab pos="1224000" algn="l"/>
              </a:tabLst>
              <a:defRPr sz="1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720000" indent="0" defTabSz="0">
              <a:lnSpc>
                <a:spcPts val="16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Font typeface="Arial" pitchFamily="34" charset="0"/>
              <a:buNone/>
              <a:tabLst>
                <a:tab pos="288000" algn="l"/>
                <a:tab pos="594000" algn="l"/>
                <a:tab pos="936000" algn="l"/>
                <a:tab pos="1224000" algn="l"/>
              </a:tabLst>
              <a:defRPr sz="1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1512000" indent="-288000"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Font typeface="Wingdings" pitchFamily="2" charset="2"/>
              <a:buNone/>
              <a:defRPr sz="1800" baseline="0">
                <a:solidFill>
                  <a:srgbClr val="3C3C3C"/>
                </a:solidFill>
                <a:latin typeface="Arial" pitchFamily="34" charset="0"/>
                <a:cs typeface="Arial" pitchFamily="34" charset="0"/>
              </a:defRPr>
            </a:lvl6pPr>
            <a:lvl7pPr>
              <a:buNone/>
              <a:defRPr/>
            </a:lvl7pPr>
          </a:lstStyle>
          <a:p>
            <a:pPr lvl="0"/>
            <a:r>
              <a:rPr lang="en-US" dirty="0" smtClean="0"/>
              <a:t>Click to add text if required – keep to a two line maximum. To turn bullet points on and off, use bullets button in paragraph tool bar on home tab</a:t>
            </a:r>
          </a:p>
        </p:txBody>
      </p:sp>
    </p:spTree>
    <p:extLst>
      <p:ext uri="{BB962C8B-B14F-4D97-AF65-F5344CB8AC3E}">
        <p14:creationId xmlns:p14="http://schemas.microsoft.com/office/powerpoint/2010/main" val="9627685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ulti image slide -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1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4917636"/>
            <a:ext cx="9144000" cy="97147"/>
          </a:xfrm>
          <a:prstGeom prst="rect">
            <a:avLst/>
          </a:prstGeom>
          <a:noFill/>
        </p:spPr>
        <p:txBody>
          <a:bodyPr wrap="none" lIns="0" tIns="0" rIns="0" bIns="0" anchor="t" anchorCtr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="0" baseline="0">
                <a:solidFill>
                  <a:srgbClr val="7030A0"/>
                </a:solidFill>
                <a:latin typeface="Segoe UI Semibold" panose="020B07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____________________________________________________________________________________________________________________________________ ________________________________________________________________________No body text/graphics below this line</a:t>
            </a:r>
          </a:p>
          <a:p>
            <a:r>
              <a:rPr lang="en-GB" dirty="0" smtClean="0"/>
              <a:t>   </a:t>
            </a:r>
          </a:p>
          <a:p>
            <a:endParaRPr lang="en-GB" dirty="0"/>
          </a:p>
        </p:txBody>
      </p:sp>
      <p:sp>
        <p:nvSpPr>
          <p:cNvPr id="9" name="Picture Placeholder 8"/>
          <p:cNvSpPr>
            <a:spLocks noGrp="1" noChangeAspect="1"/>
          </p:cNvSpPr>
          <p:nvPr>
            <p:ph type="pic" sz="quarter" idx="10"/>
          </p:nvPr>
        </p:nvSpPr>
        <p:spPr>
          <a:xfrm>
            <a:off x="-1" y="1934492"/>
            <a:ext cx="3057526" cy="1800200"/>
          </a:xfrm>
          <a:prstGeom prst="rect">
            <a:avLst/>
          </a:prstGeom>
          <a:solidFill>
            <a:schemeClr val="bg1"/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1600" i="0">
                <a:solidFill>
                  <a:srgbClr val="3C3C3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Rectangle 8"/>
          <p:cNvSpPr>
            <a:spLocks noGrp="1" noChangeAspect="1"/>
          </p:cNvSpPr>
          <p:nvPr>
            <p:ph type="pic" sz="quarter" idx="11"/>
          </p:nvPr>
        </p:nvSpPr>
        <p:spPr>
          <a:xfrm>
            <a:off x="3203848" y="1934493"/>
            <a:ext cx="2736304" cy="1800200"/>
          </a:xfrm>
          <a:prstGeom prst="rect">
            <a:avLst/>
          </a:prstGeom>
          <a:solidFill>
            <a:schemeClr val="bg1"/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1600" i="0">
                <a:solidFill>
                  <a:srgbClr val="3C3C3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Rectangle 8"/>
          <p:cNvSpPr>
            <a:spLocks noGrp="1" noChangeAspect="1"/>
          </p:cNvSpPr>
          <p:nvPr>
            <p:ph type="pic" sz="quarter" idx="12"/>
          </p:nvPr>
        </p:nvSpPr>
        <p:spPr>
          <a:xfrm>
            <a:off x="6072444" y="1934493"/>
            <a:ext cx="3071555" cy="1800200"/>
          </a:xfrm>
          <a:prstGeom prst="rect">
            <a:avLst/>
          </a:prstGeom>
          <a:solidFill>
            <a:schemeClr val="bg1"/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1600" i="0">
                <a:solidFill>
                  <a:srgbClr val="3C3C3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2" name="Rectangle 6"/>
          <p:cNvSpPr>
            <a:spLocks noGrp="1"/>
          </p:cNvSpPr>
          <p:nvPr>
            <p:ph type="body" sz="quarter" idx="13" hasCustomPrompt="1"/>
          </p:nvPr>
        </p:nvSpPr>
        <p:spPr>
          <a:xfrm>
            <a:off x="459592" y="3817457"/>
            <a:ext cx="2601659" cy="3348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</a:p>
          <a:p>
            <a:pPr lvl="0"/>
            <a:endParaRPr lang="en-US" dirty="0"/>
          </a:p>
        </p:txBody>
      </p:sp>
      <p:sp>
        <p:nvSpPr>
          <p:cNvPr id="13" name="Rectangle 6"/>
          <p:cNvSpPr>
            <a:spLocks noGrp="1"/>
          </p:cNvSpPr>
          <p:nvPr>
            <p:ph type="body" sz="quarter" idx="14" hasCustomPrompt="1"/>
          </p:nvPr>
        </p:nvSpPr>
        <p:spPr>
          <a:xfrm>
            <a:off x="3203848" y="3817457"/>
            <a:ext cx="2736303" cy="3348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10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</a:p>
        </p:txBody>
      </p:sp>
      <p:sp>
        <p:nvSpPr>
          <p:cNvPr id="14" name="Rectangle 6"/>
          <p:cNvSpPr>
            <a:spLocks noGrp="1"/>
          </p:cNvSpPr>
          <p:nvPr>
            <p:ph type="body" sz="quarter" idx="15" hasCustomPrompt="1"/>
          </p:nvPr>
        </p:nvSpPr>
        <p:spPr>
          <a:xfrm>
            <a:off x="6075365" y="3817457"/>
            <a:ext cx="2519362" cy="3348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1000" b="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7" name="Picture Placeholder 14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1005286"/>
            <a:ext cx="9144000" cy="7553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aseline="0">
                <a:solidFill>
                  <a:srgbClr val="7030A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 ____________________________________________________________________________________________________________________________________________________ No body text/graphics above this line</a:t>
            </a:r>
          </a:p>
          <a:p>
            <a:endParaRPr lang="en-GB" dirty="0"/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467996" y="414889"/>
            <a:ext cx="5472605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>
              <a:defRPr sz="1600" b="0" i="0" cap="all" spc="240" baseline="0">
                <a:solidFill>
                  <a:schemeClr val="tx1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HEADING (CAPS) </a:t>
            </a:r>
            <a:br>
              <a:rPr lang="en-US" dirty="0" smtClean="0"/>
            </a:br>
            <a:r>
              <a:rPr lang="en-GB" dirty="0" smtClean="0"/>
              <a:t>THREE LINES MAX. EXTEND TEXT BOX WIDTH IF </a:t>
            </a:r>
            <a:r>
              <a:rPr lang="en-GB" dirty="0" err="1" smtClean="0"/>
              <a:t>REQ</a:t>
            </a:r>
            <a:r>
              <a:rPr lang="en-GB" dirty="0" smtClean="0"/>
              <a:t> BUT DO NOT MOVE POSITION</a:t>
            </a:r>
            <a:endParaRPr lang="en-GB" dirty="0"/>
          </a:p>
        </p:txBody>
      </p:sp>
      <p:sp>
        <p:nvSpPr>
          <p:cNvPr id="21" name="Content Placeholder 2"/>
          <p:cNvSpPr>
            <a:spLocks noGrp="1"/>
          </p:cNvSpPr>
          <p:nvPr>
            <p:ph idx="19" hasCustomPrompt="1"/>
          </p:nvPr>
        </p:nvSpPr>
        <p:spPr>
          <a:xfrm>
            <a:off x="467993" y="1298737"/>
            <a:ext cx="8207695" cy="570720"/>
          </a:xfrm>
          <a:prstGeom prst="rect">
            <a:avLst/>
          </a:prstGeom>
        </p:spPr>
        <p:txBody>
          <a:bodyPr wrap="square" lIns="0" tIns="0" rIns="0" bIns="108000" anchor="t" anchorCtr="0">
            <a:spAutoFit/>
          </a:bodyPr>
          <a:lstStyle>
            <a:lvl1pPr marL="180000" marR="0" indent="-180000" defTabSz="0" rtl="0" eaLnBrk="1" fontAlgn="auto" latinLnBrk="0" hangingPunct="1">
              <a:lnSpc>
                <a:spcPts val="1800"/>
              </a:lnSpc>
              <a:spcBef>
                <a:spcPct val="20000"/>
              </a:spcBef>
              <a:spcAft>
                <a:spcPts val="400"/>
              </a:spcAft>
              <a:buClr>
                <a:srgbClr val="C4D600"/>
              </a:buClr>
              <a:buSzTx/>
              <a:buFont typeface="Wingdings" panose="05000000000000000000" pitchFamily="2" charset="2"/>
              <a:buChar char="§"/>
              <a:tabLst>
                <a:tab pos="288000" algn="l"/>
                <a:tab pos="594000" algn="l"/>
                <a:tab pos="936000" algn="l"/>
                <a:tab pos="1224000" algn="l"/>
              </a:tabLst>
              <a:defRPr sz="14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60000" marR="0" indent="-180000" defTabSz="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2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360000" marR="0" indent="0" defTabSz="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Arial" panose="020B0604020202020204" pitchFamily="34" charset="0"/>
              <a:buNone/>
              <a:tabLst>
                <a:tab pos="288000" algn="l"/>
                <a:tab pos="594000" algn="l"/>
                <a:tab pos="936000" algn="l"/>
                <a:tab pos="1224000" algn="l"/>
              </a:tabLst>
              <a:defRPr sz="1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540000" indent="0" defTabSz="0">
              <a:lnSpc>
                <a:spcPts val="16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Font typeface="Arial" panose="020B0604020202020204" pitchFamily="34" charset="0"/>
              <a:buNone/>
              <a:tabLst>
                <a:tab pos="288000" algn="l"/>
                <a:tab pos="594000" algn="l"/>
                <a:tab pos="936000" algn="l"/>
                <a:tab pos="1224000" algn="l"/>
              </a:tabLst>
              <a:defRPr sz="1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720000" indent="0" defTabSz="0">
              <a:lnSpc>
                <a:spcPts val="16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Font typeface="Arial" pitchFamily="34" charset="0"/>
              <a:buNone/>
              <a:tabLst>
                <a:tab pos="288000" algn="l"/>
                <a:tab pos="594000" algn="l"/>
                <a:tab pos="936000" algn="l"/>
                <a:tab pos="1224000" algn="l"/>
              </a:tabLst>
              <a:defRPr sz="1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1512000" indent="-288000"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Font typeface="Wingdings" pitchFamily="2" charset="2"/>
              <a:buNone/>
              <a:defRPr sz="1800" baseline="0">
                <a:solidFill>
                  <a:srgbClr val="3C3C3C"/>
                </a:solidFill>
                <a:latin typeface="Arial" pitchFamily="34" charset="0"/>
                <a:cs typeface="Arial" pitchFamily="34" charset="0"/>
              </a:defRPr>
            </a:lvl6pPr>
            <a:lvl7pPr>
              <a:buNone/>
              <a:defRPr/>
            </a:lvl7pPr>
          </a:lstStyle>
          <a:p>
            <a:pPr lvl="0"/>
            <a:r>
              <a:rPr lang="en-US" dirty="0" smtClean="0"/>
              <a:t>Click to add text if required – keep to a two line maximum. To turn bullet points on and off, use bullets button in paragraph tool bar on home tab</a:t>
            </a:r>
          </a:p>
        </p:txBody>
      </p:sp>
    </p:spTree>
    <p:extLst>
      <p:ext uri="{BB962C8B-B14F-4D97-AF65-F5344CB8AC3E}">
        <p14:creationId xmlns:p14="http://schemas.microsoft.com/office/powerpoint/2010/main" val="7540915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ulti image slide -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1"/>
          <p:cNvSpPr>
            <a:spLocks noGrp="1"/>
          </p:cNvSpPr>
          <p:nvPr>
            <p:ph type="pic" sz="quarter" idx="20" hasCustomPrompt="1"/>
          </p:nvPr>
        </p:nvSpPr>
        <p:spPr>
          <a:xfrm>
            <a:off x="0" y="4917636"/>
            <a:ext cx="9144000" cy="97147"/>
          </a:xfrm>
          <a:prstGeom prst="rect">
            <a:avLst/>
          </a:prstGeom>
          <a:noFill/>
        </p:spPr>
        <p:txBody>
          <a:bodyPr wrap="none" lIns="0" tIns="0" rIns="0" bIns="0" anchor="t" anchorCtr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="0" baseline="0">
                <a:solidFill>
                  <a:srgbClr val="7030A0"/>
                </a:solidFill>
                <a:latin typeface="Segoe UI Semibold" panose="020B07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____________________________________________________________________________________________________________________________________ ________________________________________________________________________No body text/graphics below this line</a:t>
            </a:r>
          </a:p>
          <a:p>
            <a:r>
              <a:rPr lang="en-GB" dirty="0" smtClean="0"/>
              <a:t>   </a:t>
            </a:r>
          </a:p>
          <a:p>
            <a:endParaRPr lang="en-GB" dirty="0"/>
          </a:p>
        </p:txBody>
      </p:sp>
      <p:sp>
        <p:nvSpPr>
          <p:cNvPr id="9" name="Picture Placeholder 8"/>
          <p:cNvSpPr>
            <a:spLocks noGrp="1" noChangeAspect="1"/>
          </p:cNvSpPr>
          <p:nvPr>
            <p:ph type="pic" sz="quarter" idx="10"/>
          </p:nvPr>
        </p:nvSpPr>
        <p:spPr>
          <a:xfrm>
            <a:off x="0" y="1934492"/>
            <a:ext cx="3296328" cy="1800200"/>
          </a:xfrm>
          <a:prstGeom prst="rect">
            <a:avLst/>
          </a:prstGeom>
          <a:solidFill>
            <a:schemeClr val="bg1"/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1200" i="0">
                <a:solidFill>
                  <a:srgbClr val="3C3C3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Rectangle 8"/>
          <p:cNvSpPr>
            <a:spLocks noGrp="1"/>
          </p:cNvSpPr>
          <p:nvPr>
            <p:ph type="pic" sz="quarter" idx="11"/>
          </p:nvPr>
        </p:nvSpPr>
        <p:spPr>
          <a:xfrm>
            <a:off x="3437488" y="1933200"/>
            <a:ext cx="1800000" cy="1800000"/>
          </a:xfrm>
          <a:prstGeom prst="rect">
            <a:avLst/>
          </a:prstGeom>
          <a:solidFill>
            <a:schemeClr val="bg1"/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l" rtl="0" latinLnBrk="0">
              <a:spcBef>
                <a:spcPct val="20000"/>
              </a:spcBef>
              <a:buFontTx/>
              <a:buNone/>
              <a:defRPr sz="1100" i="0">
                <a:solidFill>
                  <a:srgbClr val="3C3C3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2" name="Rectangle 6"/>
          <p:cNvSpPr>
            <a:spLocks noGrp="1"/>
          </p:cNvSpPr>
          <p:nvPr>
            <p:ph type="body" sz="quarter" idx="13" hasCustomPrompt="1"/>
          </p:nvPr>
        </p:nvSpPr>
        <p:spPr>
          <a:xfrm>
            <a:off x="459591" y="3817457"/>
            <a:ext cx="2840200" cy="3348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</a:p>
          <a:p>
            <a:pPr lvl="0"/>
            <a:endParaRPr lang="en-US" dirty="0"/>
          </a:p>
        </p:txBody>
      </p:sp>
      <p:sp>
        <p:nvSpPr>
          <p:cNvPr id="13" name="Rectangle 6"/>
          <p:cNvSpPr>
            <a:spLocks noGrp="1"/>
          </p:cNvSpPr>
          <p:nvPr>
            <p:ph type="body" sz="quarter" idx="14" hasCustomPrompt="1"/>
          </p:nvPr>
        </p:nvSpPr>
        <p:spPr>
          <a:xfrm>
            <a:off x="3435865" y="3817457"/>
            <a:ext cx="1800000" cy="3348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10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</a:p>
        </p:txBody>
      </p:sp>
      <p:sp>
        <p:nvSpPr>
          <p:cNvPr id="14" name="Rectangle 6"/>
          <p:cNvSpPr>
            <a:spLocks noGrp="1"/>
          </p:cNvSpPr>
          <p:nvPr>
            <p:ph type="body" sz="quarter" idx="15" hasCustomPrompt="1"/>
          </p:nvPr>
        </p:nvSpPr>
        <p:spPr>
          <a:xfrm>
            <a:off x="5396070" y="3817457"/>
            <a:ext cx="1800000" cy="3348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1000" b="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6" name="Rectangle 8"/>
          <p:cNvSpPr>
            <a:spLocks noGrp="1"/>
          </p:cNvSpPr>
          <p:nvPr>
            <p:ph type="pic" sz="quarter" idx="16"/>
          </p:nvPr>
        </p:nvSpPr>
        <p:spPr>
          <a:xfrm>
            <a:off x="5393728" y="1934369"/>
            <a:ext cx="1800000" cy="1800200"/>
          </a:xfrm>
          <a:prstGeom prst="rect">
            <a:avLst/>
          </a:prstGeom>
          <a:solidFill>
            <a:schemeClr val="bg1"/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1100" i="0">
                <a:solidFill>
                  <a:srgbClr val="3C3C3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7" name="Rectangle 8"/>
          <p:cNvSpPr>
            <a:spLocks noGrp="1"/>
          </p:cNvSpPr>
          <p:nvPr>
            <p:ph type="pic" sz="quarter" idx="17"/>
          </p:nvPr>
        </p:nvSpPr>
        <p:spPr>
          <a:xfrm>
            <a:off x="7353216" y="1933200"/>
            <a:ext cx="1800000" cy="1800000"/>
          </a:xfrm>
          <a:prstGeom prst="rect">
            <a:avLst/>
          </a:prstGeom>
          <a:solidFill>
            <a:schemeClr val="bg1"/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1100" i="0">
                <a:solidFill>
                  <a:srgbClr val="3C3C3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body" sz="quarter" idx="18" hasCustomPrompt="1"/>
          </p:nvPr>
        </p:nvSpPr>
        <p:spPr>
          <a:xfrm>
            <a:off x="7355828" y="3817457"/>
            <a:ext cx="1529509" cy="3348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1000" b="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9" name="Picture Placeholder 14"/>
          <p:cNvSpPr>
            <a:spLocks noGrp="1"/>
          </p:cNvSpPr>
          <p:nvPr>
            <p:ph type="pic" sz="quarter" idx="21" hasCustomPrompt="1"/>
          </p:nvPr>
        </p:nvSpPr>
        <p:spPr>
          <a:xfrm>
            <a:off x="0" y="1005286"/>
            <a:ext cx="9144000" cy="7553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aseline="0">
                <a:solidFill>
                  <a:srgbClr val="7030A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 ____________________________________________________________________________________________________________________________________________________ No body text/graphics above this line</a:t>
            </a:r>
          </a:p>
          <a:p>
            <a:endParaRPr lang="en-GB" dirty="0"/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467996" y="414889"/>
            <a:ext cx="5472605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>
              <a:defRPr sz="1600" b="0" i="0" cap="all" spc="240" baseline="0">
                <a:solidFill>
                  <a:schemeClr val="tx1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HEADING (CAPS) </a:t>
            </a:r>
            <a:br>
              <a:rPr lang="en-US" dirty="0" smtClean="0"/>
            </a:br>
            <a:r>
              <a:rPr lang="en-GB" dirty="0" smtClean="0"/>
              <a:t>THREE LINES MAX. EXTEND TEXT BOX WIDTH IF </a:t>
            </a:r>
            <a:r>
              <a:rPr lang="en-GB" dirty="0" err="1" smtClean="0"/>
              <a:t>REQ</a:t>
            </a:r>
            <a:r>
              <a:rPr lang="en-GB" dirty="0" smtClean="0"/>
              <a:t> BUT DO NOT MOVE POSITION</a:t>
            </a:r>
            <a:endParaRPr lang="en-GB" dirty="0"/>
          </a:p>
        </p:txBody>
      </p:sp>
      <p:sp>
        <p:nvSpPr>
          <p:cNvPr id="24" name="Content Placeholder 2"/>
          <p:cNvSpPr>
            <a:spLocks noGrp="1"/>
          </p:cNvSpPr>
          <p:nvPr>
            <p:ph idx="19" hasCustomPrompt="1"/>
          </p:nvPr>
        </p:nvSpPr>
        <p:spPr>
          <a:xfrm>
            <a:off x="467993" y="1298737"/>
            <a:ext cx="8207695" cy="570720"/>
          </a:xfrm>
          <a:prstGeom prst="rect">
            <a:avLst/>
          </a:prstGeom>
        </p:spPr>
        <p:txBody>
          <a:bodyPr wrap="square" lIns="0" tIns="0" rIns="0" bIns="108000" anchor="t" anchorCtr="0">
            <a:spAutoFit/>
          </a:bodyPr>
          <a:lstStyle>
            <a:lvl1pPr marL="180000" marR="0" indent="-180000" defTabSz="0" rtl="0" eaLnBrk="1" fontAlgn="auto" latinLnBrk="0" hangingPunct="1">
              <a:lnSpc>
                <a:spcPts val="1800"/>
              </a:lnSpc>
              <a:spcBef>
                <a:spcPct val="20000"/>
              </a:spcBef>
              <a:spcAft>
                <a:spcPts val="400"/>
              </a:spcAft>
              <a:buClr>
                <a:srgbClr val="C4D600"/>
              </a:buClr>
              <a:buSzTx/>
              <a:buFont typeface="Wingdings" panose="05000000000000000000" pitchFamily="2" charset="2"/>
              <a:buChar char="§"/>
              <a:tabLst>
                <a:tab pos="288000" algn="l"/>
                <a:tab pos="594000" algn="l"/>
                <a:tab pos="936000" algn="l"/>
                <a:tab pos="1224000" algn="l"/>
              </a:tabLst>
              <a:defRPr sz="14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60000" marR="0" indent="-180000" defTabSz="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2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360000" marR="0" indent="0" defTabSz="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Arial" panose="020B0604020202020204" pitchFamily="34" charset="0"/>
              <a:buNone/>
              <a:tabLst>
                <a:tab pos="288000" algn="l"/>
                <a:tab pos="594000" algn="l"/>
                <a:tab pos="936000" algn="l"/>
                <a:tab pos="1224000" algn="l"/>
              </a:tabLst>
              <a:defRPr sz="1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540000" indent="0" defTabSz="0">
              <a:lnSpc>
                <a:spcPts val="16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Font typeface="Arial" panose="020B0604020202020204" pitchFamily="34" charset="0"/>
              <a:buNone/>
              <a:tabLst>
                <a:tab pos="288000" algn="l"/>
                <a:tab pos="594000" algn="l"/>
                <a:tab pos="936000" algn="l"/>
                <a:tab pos="1224000" algn="l"/>
              </a:tabLst>
              <a:defRPr sz="1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720000" indent="0" defTabSz="0">
              <a:lnSpc>
                <a:spcPts val="16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Font typeface="Arial" pitchFamily="34" charset="0"/>
              <a:buNone/>
              <a:tabLst>
                <a:tab pos="288000" algn="l"/>
                <a:tab pos="594000" algn="l"/>
                <a:tab pos="936000" algn="l"/>
                <a:tab pos="1224000" algn="l"/>
              </a:tabLst>
              <a:defRPr sz="1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1512000" indent="-288000"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Font typeface="Wingdings" pitchFamily="2" charset="2"/>
              <a:buNone/>
              <a:defRPr sz="1800" baseline="0">
                <a:solidFill>
                  <a:srgbClr val="3C3C3C"/>
                </a:solidFill>
                <a:latin typeface="Arial" pitchFamily="34" charset="0"/>
                <a:cs typeface="Arial" pitchFamily="34" charset="0"/>
              </a:defRPr>
            </a:lvl6pPr>
            <a:lvl7pPr>
              <a:buNone/>
              <a:defRPr/>
            </a:lvl7pPr>
          </a:lstStyle>
          <a:p>
            <a:pPr lvl="0"/>
            <a:r>
              <a:rPr lang="en-US" dirty="0" smtClean="0"/>
              <a:t>Click to add text if required – keep to a two line maximum. To turn bullet points on and off, use bullets button in paragraph tool bar on home tab</a:t>
            </a:r>
          </a:p>
        </p:txBody>
      </p:sp>
    </p:spTree>
    <p:extLst>
      <p:ext uri="{BB962C8B-B14F-4D97-AF65-F5344CB8AC3E}">
        <p14:creationId xmlns:p14="http://schemas.microsoft.com/office/powerpoint/2010/main" val="138875875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ulti image slide -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14"/>
          <p:cNvSpPr>
            <a:spLocks noGrp="1"/>
          </p:cNvSpPr>
          <p:nvPr>
            <p:ph type="pic" sz="quarter" idx="21" hasCustomPrompt="1"/>
          </p:nvPr>
        </p:nvSpPr>
        <p:spPr>
          <a:xfrm>
            <a:off x="0" y="373450"/>
            <a:ext cx="9144000" cy="7553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aseline="0">
                <a:solidFill>
                  <a:srgbClr val="7030A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 ____________________________________________________________________________________________________________________________________________________ No body text/graphics above this line</a:t>
            </a:r>
          </a:p>
          <a:p>
            <a:endParaRPr lang="en-GB" dirty="0"/>
          </a:p>
        </p:txBody>
      </p:sp>
      <p:sp>
        <p:nvSpPr>
          <p:cNvPr id="14" name="Rectangle 6"/>
          <p:cNvSpPr>
            <a:spLocks noGrp="1"/>
          </p:cNvSpPr>
          <p:nvPr>
            <p:ph type="body" sz="quarter" idx="15" hasCustomPrompt="1"/>
          </p:nvPr>
        </p:nvSpPr>
        <p:spPr>
          <a:xfrm>
            <a:off x="467740" y="4682940"/>
            <a:ext cx="2362919" cy="326900"/>
          </a:xfrm>
          <a:prstGeom prst="rect">
            <a:avLst/>
          </a:prstGeom>
        </p:spPr>
        <p:txBody>
          <a:bodyPr lIns="0" tIns="0" rIns="0" bIns="72000" anchor="b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1000" b="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image caption</a:t>
            </a:r>
            <a:endParaRPr lang="en-US" dirty="0"/>
          </a:p>
        </p:txBody>
      </p:sp>
      <p:sp>
        <p:nvSpPr>
          <p:cNvPr id="17" name="Rectangle 8"/>
          <p:cNvSpPr>
            <a:spLocks noGrp="1"/>
          </p:cNvSpPr>
          <p:nvPr>
            <p:ph type="pic" sz="quarter" idx="17"/>
          </p:nvPr>
        </p:nvSpPr>
        <p:spPr>
          <a:xfrm>
            <a:off x="6194064" y="465749"/>
            <a:ext cx="2949936" cy="4543200"/>
          </a:xfrm>
          <a:prstGeom prst="rect">
            <a:avLst/>
          </a:prstGeom>
          <a:solidFill>
            <a:schemeClr val="bg1"/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1100" i="0">
                <a:solidFill>
                  <a:srgbClr val="3C3C3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Rectangle 8"/>
          <p:cNvSpPr>
            <a:spLocks noGrp="1"/>
          </p:cNvSpPr>
          <p:nvPr>
            <p:ph type="pic" sz="quarter" idx="22"/>
          </p:nvPr>
        </p:nvSpPr>
        <p:spPr>
          <a:xfrm>
            <a:off x="3087128" y="465750"/>
            <a:ext cx="2952000" cy="4544090"/>
          </a:xfrm>
          <a:prstGeom prst="rect">
            <a:avLst/>
          </a:prstGeom>
          <a:solidFill>
            <a:schemeClr val="bg1"/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1100" i="0">
                <a:solidFill>
                  <a:srgbClr val="3C3C3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0" name="Picture Placeholder 11"/>
          <p:cNvSpPr>
            <a:spLocks noGrp="1"/>
          </p:cNvSpPr>
          <p:nvPr>
            <p:ph type="pic" sz="quarter" idx="20" hasCustomPrompt="1"/>
          </p:nvPr>
        </p:nvSpPr>
        <p:spPr>
          <a:xfrm>
            <a:off x="0" y="4917636"/>
            <a:ext cx="9144000" cy="97147"/>
          </a:xfrm>
          <a:prstGeom prst="rect">
            <a:avLst/>
          </a:prstGeom>
          <a:noFill/>
        </p:spPr>
        <p:txBody>
          <a:bodyPr wrap="none" lIns="0" tIns="0" rIns="0" bIns="0" anchor="t" anchorCtr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="0" baseline="0">
                <a:solidFill>
                  <a:srgbClr val="7030A0"/>
                </a:solidFill>
                <a:latin typeface="Segoe UI Semibold" panose="020B07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____________________________________________________________________________________________________________________________________ ________________________________________________________________________No body text/graphics below this line</a:t>
            </a:r>
          </a:p>
          <a:p>
            <a:r>
              <a:rPr lang="en-GB" dirty="0" smtClean="0"/>
              <a:t>   </a:t>
            </a:r>
          </a:p>
          <a:p>
            <a:endParaRPr lang="en-GB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67546" y="417179"/>
            <a:ext cx="2363118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>
              <a:defRPr sz="1600" b="0" i="0" cap="all" spc="240" baseline="0">
                <a:solidFill>
                  <a:schemeClr val="tx1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</a:t>
            </a:r>
            <a:br>
              <a:rPr lang="en-US" dirty="0" smtClean="0"/>
            </a:br>
            <a:r>
              <a:rPr lang="en-US" dirty="0" smtClean="0"/>
              <a:t>short HEADING three</a:t>
            </a:r>
            <a:r>
              <a:rPr lang="en-GB" dirty="0" smtClean="0"/>
              <a:t> LINES MAX.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2" hasCustomPrompt="1"/>
          </p:nvPr>
        </p:nvSpPr>
        <p:spPr>
          <a:xfrm>
            <a:off x="467544" y="1297093"/>
            <a:ext cx="2363120" cy="3288599"/>
          </a:xfrm>
          <a:prstGeom prst="rect">
            <a:avLst/>
          </a:prstGeom>
        </p:spPr>
        <p:txBody>
          <a:bodyPr lIns="0" tIns="0" rIns="0" bIns="108000">
            <a:noAutofit/>
          </a:bodyPr>
          <a:lstStyle>
            <a:lvl1pPr marL="180000" marR="0" indent="-180000" defTabSz="0" rtl="0" eaLnBrk="1" fontAlgn="auto" latinLnBrk="0" hangingPunct="1">
              <a:lnSpc>
                <a:spcPts val="1800"/>
              </a:lnSpc>
              <a:spcBef>
                <a:spcPct val="20000"/>
              </a:spcBef>
              <a:spcAft>
                <a:spcPts val="400"/>
              </a:spcAft>
              <a:buClr>
                <a:srgbClr val="C4D600"/>
              </a:buClr>
              <a:buSzTx/>
              <a:buFont typeface="Wingdings" panose="05000000000000000000" pitchFamily="2" charset="2"/>
              <a:buChar char="§"/>
              <a:tabLst>
                <a:tab pos="288000" algn="l"/>
                <a:tab pos="594000" algn="l"/>
                <a:tab pos="936000" algn="l"/>
                <a:tab pos="1224000" algn="l"/>
              </a:tabLst>
              <a:defRPr sz="14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60000" marR="0" indent="-180000" defTabSz="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4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540000" marR="0" indent="-180000" defTabSz="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4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720000" indent="-180000" defTabSz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4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900000" indent="-180000" defTabSz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Font typeface="Arial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4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1512000" indent="-288000"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Font typeface="Wingdings" pitchFamily="2" charset="2"/>
              <a:buNone/>
              <a:defRPr sz="1800" baseline="0">
                <a:solidFill>
                  <a:srgbClr val="3C3C3C"/>
                </a:solidFill>
                <a:latin typeface="Arial" pitchFamily="34" charset="0"/>
                <a:cs typeface="Arial" pitchFamily="34" charset="0"/>
              </a:defRPr>
            </a:lvl6pPr>
            <a:lvl7pPr>
              <a:buNone/>
              <a:defRPr/>
            </a:lvl7pPr>
          </a:lstStyle>
          <a:p>
            <a:pPr lvl="0"/>
            <a:r>
              <a:rPr lang="en-US" dirty="0" smtClean="0"/>
              <a:t>Click to add supporting bullet points. To turn bullet points on and off use bullets button in paragraph tool bar on the home tab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4"/>
            <a:endParaRPr lang="en-US" dirty="0" smtClean="0"/>
          </a:p>
          <a:p>
            <a:pPr lvl="4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713032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eople organogram slide - no headsho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1"/>
          <p:cNvSpPr>
            <a:spLocks noGrp="1"/>
          </p:cNvSpPr>
          <p:nvPr>
            <p:ph type="pic" sz="quarter" idx="20" hasCustomPrompt="1"/>
          </p:nvPr>
        </p:nvSpPr>
        <p:spPr>
          <a:xfrm>
            <a:off x="0" y="4917636"/>
            <a:ext cx="9144000" cy="97147"/>
          </a:xfrm>
          <a:prstGeom prst="rect">
            <a:avLst/>
          </a:prstGeom>
          <a:noFill/>
        </p:spPr>
        <p:txBody>
          <a:bodyPr wrap="none" lIns="0" tIns="0" rIns="0" bIns="0" anchor="t" anchorCtr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="0" baseline="0">
                <a:solidFill>
                  <a:srgbClr val="7030A0"/>
                </a:solidFill>
                <a:latin typeface="Segoe UI Semibold" panose="020B07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____________________________________________________________________________________________________________________________________ ________________________________________________________________________No body text/graphics below this line</a:t>
            </a:r>
          </a:p>
          <a:p>
            <a:r>
              <a:rPr lang="en-GB" dirty="0" smtClean="0"/>
              <a:t>   </a:t>
            </a:r>
          </a:p>
          <a:p>
            <a:endParaRPr lang="en-GB" dirty="0"/>
          </a:p>
        </p:txBody>
      </p:sp>
      <p:sp>
        <p:nvSpPr>
          <p:cNvPr id="21" name="Picture Placeholder 14"/>
          <p:cNvSpPr>
            <a:spLocks noGrp="1"/>
          </p:cNvSpPr>
          <p:nvPr>
            <p:ph type="pic" sz="quarter" idx="21" hasCustomPrompt="1"/>
          </p:nvPr>
        </p:nvSpPr>
        <p:spPr>
          <a:xfrm>
            <a:off x="0" y="375062"/>
            <a:ext cx="9144000" cy="83093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aseline="0">
                <a:solidFill>
                  <a:srgbClr val="7030A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 ____________________________________________________________________________________________________________________________________________________ No body text/graphics above this line</a:t>
            </a:r>
          </a:p>
          <a:p>
            <a:endParaRPr lang="en-GB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67544" y="416098"/>
            <a:ext cx="2736301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>
              <a:defRPr sz="1600" b="0" i="0" cap="all" spc="240" baseline="0">
                <a:solidFill>
                  <a:schemeClr val="tx1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short HEADING (CAPS) </a:t>
            </a:r>
            <a:br>
              <a:rPr lang="en-US" dirty="0" smtClean="0"/>
            </a:br>
            <a:r>
              <a:rPr lang="en-GB" dirty="0" smtClean="0"/>
              <a:t>Three LINES MAX.</a:t>
            </a:r>
            <a:endParaRPr lang="en-GB" dirty="0"/>
          </a:p>
        </p:txBody>
      </p:sp>
      <p:sp>
        <p:nvSpPr>
          <p:cNvPr id="10" name="SmartArt Placeholder 2057"/>
          <p:cNvSpPr>
            <a:spLocks noGrp="1"/>
          </p:cNvSpPr>
          <p:nvPr>
            <p:ph type="dgm" sz="quarter" idx="49" hasCustomPrompt="1"/>
          </p:nvPr>
        </p:nvSpPr>
        <p:spPr>
          <a:xfrm>
            <a:off x="3780197" y="2507135"/>
            <a:ext cx="71438" cy="720725"/>
          </a:xfrm>
          <a:prstGeom prst="rect">
            <a:avLst/>
          </a:prstGeom>
          <a:solidFill>
            <a:srgbClr val="D30C55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1" name="SmartArt Placeholder 2057"/>
          <p:cNvSpPr>
            <a:spLocks noGrp="1"/>
          </p:cNvSpPr>
          <p:nvPr>
            <p:ph type="dgm" sz="quarter" idx="52" hasCustomPrompt="1"/>
          </p:nvPr>
        </p:nvSpPr>
        <p:spPr>
          <a:xfrm>
            <a:off x="3780482" y="475654"/>
            <a:ext cx="71438" cy="720725"/>
          </a:xfrm>
          <a:prstGeom prst="rect">
            <a:avLst/>
          </a:prstGeom>
          <a:solidFill>
            <a:srgbClr val="C4D600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2" name="SmartArt Placeholder 2057"/>
          <p:cNvSpPr>
            <a:spLocks noGrp="1"/>
          </p:cNvSpPr>
          <p:nvPr>
            <p:ph type="dgm" sz="quarter" idx="50" hasCustomPrompt="1"/>
          </p:nvPr>
        </p:nvSpPr>
        <p:spPr>
          <a:xfrm>
            <a:off x="3779912" y="1499023"/>
            <a:ext cx="71438" cy="720725"/>
          </a:xfrm>
          <a:prstGeom prst="rect">
            <a:avLst/>
          </a:prstGeom>
          <a:solidFill>
            <a:srgbClr val="252379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SmartArt Placeholder 2057"/>
          <p:cNvSpPr>
            <a:spLocks noGrp="1"/>
          </p:cNvSpPr>
          <p:nvPr>
            <p:ph type="dgm" sz="quarter" idx="48" hasCustomPrompt="1"/>
          </p:nvPr>
        </p:nvSpPr>
        <p:spPr>
          <a:xfrm>
            <a:off x="1260847" y="2507135"/>
            <a:ext cx="71438" cy="720725"/>
          </a:xfrm>
          <a:prstGeom prst="rect">
            <a:avLst/>
          </a:prstGeom>
          <a:solidFill>
            <a:srgbClr val="D30C55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6" name="SmartArt Placeholder 2057"/>
          <p:cNvSpPr>
            <a:spLocks noGrp="1"/>
          </p:cNvSpPr>
          <p:nvPr>
            <p:ph type="dgm" sz="quarter" idx="47" hasCustomPrompt="1"/>
          </p:nvPr>
        </p:nvSpPr>
        <p:spPr>
          <a:xfrm>
            <a:off x="2339876" y="3504927"/>
            <a:ext cx="71438" cy="720725"/>
          </a:xfrm>
          <a:prstGeom prst="rect">
            <a:avLst/>
          </a:prstGeom>
          <a:solidFill>
            <a:srgbClr val="85BACE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9" name="SmartArt Placeholder 2057"/>
          <p:cNvSpPr>
            <a:spLocks noGrp="1"/>
          </p:cNvSpPr>
          <p:nvPr>
            <p:ph type="dgm" sz="quarter" idx="46" hasCustomPrompt="1"/>
          </p:nvPr>
        </p:nvSpPr>
        <p:spPr>
          <a:xfrm>
            <a:off x="4860602" y="3504927"/>
            <a:ext cx="71438" cy="720725"/>
          </a:xfrm>
          <a:prstGeom prst="rect">
            <a:avLst/>
          </a:prstGeom>
          <a:solidFill>
            <a:srgbClr val="85BACE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3851920" y="1417340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3851920" y="393326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331640" y="1417340"/>
            <a:ext cx="1583977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3851920" y="2425452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33" hasCustomPrompt="1"/>
          </p:nvPr>
        </p:nvSpPr>
        <p:spPr>
          <a:xfrm>
            <a:off x="1331640" y="2425452"/>
            <a:ext cx="1583977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35" hasCustomPrompt="1"/>
          </p:nvPr>
        </p:nvSpPr>
        <p:spPr>
          <a:xfrm>
            <a:off x="6228184" y="2425452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30" name="Text Placeholder 5"/>
          <p:cNvSpPr>
            <a:spLocks noGrp="1"/>
          </p:cNvSpPr>
          <p:nvPr>
            <p:ph type="body" sz="quarter" idx="37" hasCustomPrompt="1"/>
          </p:nvPr>
        </p:nvSpPr>
        <p:spPr>
          <a:xfrm>
            <a:off x="2411760" y="3423244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39" hasCustomPrompt="1"/>
          </p:nvPr>
        </p:nvSpPr>
        <p:spPr>
          <a:xfrm>
            <a:off x="4932040" y="3423244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32" name="Text Placeholder 5"/>
          <p:cNvSpPr>
            <a:spLocks noGrp="1"/>
          </p:cNvSpPr>
          <p:nvPr>
            <p:ph type="body" sz="quarter" idx="41" hasCustomPrompt="1"/>
          </p:nvPr>
        </p:nvSpPr>
        <p:spPr>
          <a:xfrm>
            <a:off x="2411760" y="4215332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43" hasCustomPrompt="1"/>
          </p:nvPr>
        </p:nvSpPr>
        <p:spPr>
          <a:xfrm>
            <a:off x="4932040" y="4215332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34" name="SmartArt Placeholder 2057"/>
          <p:cNvSpPr>
            <a:spLocks noGrp="1"/>
          </p:cNvSpPr>
          <p:nvPr>
            <p:ph type="dgm" sz="quarter" idx="44" hasCustomPrompt="1"/>
          </p:nvPr>
        </p:nvSpPr>
        <p:spPr>
          <a:xfrm>
            <a:off x="2339306" y="4297660"/>
            <a:ext cx="71438" cy="720725"/>
          </a:xfrm>
          <a:prstGeom prst="rect">
            <a:avLst/>
          </a:prstGeom>
          <a:solidFill>
            <a:srgbClr val="F18C21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5" name="SmartArt Placeholder 2057"/>
          <p:cNvSpPr>
            <a:spLocks noGrp="1"/>
          </p:cNvSpPr>
          <p:nvPr>
            <p:ph type="dgm" sz="quarter" idx="45" hasCustomPrompt="1"/>
          </p:nvPr>
        </p:nvSpPr>
        <p:spPr>
          <a:xfrm>
            <a:off x="4860602" y="4297660"/>
            <a:ext cx="71438" cy="720725"/>
          </a:xfrm>
          <a:prstGeom prst="rect">
            <a:avLst/>
          </a:prstGeom>
          <a:solidFill>
            <a:srgbClr val="F18C21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6" name="SmartArt Placeholder 2057"/>
          <p:cNvSpPr>
            <a:spLocks noGrp="1"/>
          </p:cNvSpPr>
          <p:nvPr>
            <p:ph type="dgm" sz="quarter" idx="51" hasCustomPrompt="1"/>
          </p:nvPr>
        </p:nvSpPr>
        <p:spPr>
          <a:xfrm>
            <a:off x="1259632" y="1499668"/>
            <a:ext cx="71438" cy="720725"/>
          </a:xfrm>
          <a:prstGeom prst="rect">
            <a:avLst/>
          </a:prstGeom>
          <a:solidFill>
            <a:srgbClr val="252379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7" name="SmartArt Placeholder 2057"/>
          <p:cNvSpPr>
            <a:spLocks noGrp="1"/>
          </p:cNvSpPr>
          <p:nvPr>
            <p:ph type="dgm" sz="quarter" idx="55" hasCustomPrompt="1"/>
          </p:nvPr>
        </p:nvSpPr>
        <p:spPr>
          <a:xfrm>
            <a:off x="6156176" y="2507135"/>
            <a:ext cx="71438" cy="720725"/>
          </a:xfrm>
          <a:prstGeom prst="rect">
            <a:avLst/>
          </a:prstGeom>
          <a:solidFill>
            <a:srgbClr val="D30C55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8" name="SmartArt Placeholder 2057"/>
          <p:cNvSpPr>
            <a:spLocks noGrp="1"/>
          </p:cNvSpPr>
          <p:nvPr>
            <p:ph type="dgm" sz="quarter" idx="56" hasCustomPrompt="1"/>
          </p:nvPr>
        </p:nvSpPr>
        <p:spPr>
          <a:xfrm>
            <a:off x="6149039" y="1499023"/>
            <a:ext cx="71438" cy="720725"/>
          </a:xfrm>
          <a:prstGeom prst="rect">
            <a:avLst/>
          </a:prstGeom>
          <a:solidFill>
            <a:srgbClr val="252379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9" name="Text Placeholder 5"/>
          <p:cNvSpPr>
            <a:spLocks noGrp="1"/>
          </p:cNvSpPr>
          <p:nvPr>
            <p:ph type="body" sz="quarter" idx="58" hasCustomPrompt="1"/>
          </p:nvPr>
        </p:nvSpPr>
        <p:spPr>
          <a:xfrm>
            <a:off x="6228184" y="1417340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</p:spTree>
    <p:extLst>
      <p:ext uri="{BB962C8B-B14F-4D97-AF65-F5344CB8AC3E}">
        <p14:creationId xmlns:p14="http://schemas.microsoft.com/office/powerpoint/2010/main" val="45267588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eople organogram slide - with headsho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1"/>
          <p:cNvSpPr>
            <a:spLocks noGrp="1"/>
          </p:cNvSpPr>
          <p:nvPr>
            <p:ph type="pic" sz="quarter" idx="20" hasCustomPrompt="1"/>
          </p:nvPr>
        </p:nvSpPr>
        <p:spPr>
          <a:xfrm>
            <a:off x="0" y="4917636"/>
            <a:ext cx="9144000" cy="97147"/>
          </a:xfrm>
          <a:prstGeom prst="rect">
            <a:avLst/>
          </a:prstGeom>
          <a:noFill/>
        </p:spPr>
        <p:txBody>
          <a:bodyPr wrap="none" lIns="0" tIns="0" rIns="0" bIns="0" anchor="t" anchorCtr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="0" baseline="0">
                <a:solidFill>
                  <a:srgbClr val="7030A0"/>
                </a:solidFill>
                <a:latin typeface="Segoe UI Semibold" panose="020B07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____________________________________________________________________________________________________________________________________ ________________________________________________________________________No body text/graphics below this line</a:t>
            </a:r>
          </a:p>
          <a:p>
            <a:r>
              <a:rPr lang="en-GB" dirty="0" smtClean="0"/>
              <a:t>   </a:t>
            </a:r>
          </a:p>
          <a:p>
            <a:endParaRPr lang="en-GB" dirty="0"/>
          </a:p>
        </p:txBody>
      </p:sp>
      <p:sp>
        <p:nvSpPr>
          <p:cNvPr id="21" name="Picture Placeholder 14"/>
          <p:cNvSpPr>
            <a:spLocks noGrp="1"/>
          </p:cNvSpPr>
          <p:nvPr>
            <p:ph type="pic" sz="quarter" idx="21" hasCustomPrompt="1"/>
          </p:nvPr>
        </p:nvSpPr>
        <p:spPr>
          <a:xfrm>
            <a:off x="0" y="374742"/>
            <a:ext cx="9144000" cy="7553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aseline="0">
                <a:solidFill>
                  <a:srgbClr val="7030A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 ____________________________________________________________________________________________________________________________________________________ No body text/graphics above this line</a:t>
            </a:r>
          </a:p>
          <a:p>
            <a:endParaRPr lang="en-GB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67544" y="414946"/>
            <a:ext cx="2952325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>
              <a:defRPr sz="1600" b="0" i="0" cap="all" spc="240" baseline="0">
                <a:solidFill>
                  <a:schemeClr val="tx1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short HEADING (CAPS) </a:t>
            </a:r>
            <a:br>
              <a:rPr lang="en-US" dirty="0" smtClean="0"/>
            </a:br>
            <a:r>
              <a:rPr lang="en-GB" dirty="0" smtClean="0"/>
              <a:t>Three LINES MAX.</a:t>
            </a:r>
            <a:endParaRPr lang="en-GB" dirty="0"/>
          </a:p>
        </p:txBody>
      </p:sp>
      <p:sp>
        <p:nvSpPr>
          <p:cNvPr id="40" name="SmartArt Placeholder 2057"/>
          <p:cNvSpPr>
            <a:spLocks noGrp="1"/>
          </p:cNvSpPr>
          <p:nvPr>
            <p:ph type="dgm" sz="quarter" idx="49" hasCustomPrompt="1"/>
          </p:nvPr>
        </p:nvSpPr>
        <p:spPr>
          <a:xfrm>
            <a:off x="3780197" y="2507135"/>
            <a:ext cx="71438" cy="720725"/>
          </a:xfrm>
          <a:prstGeom prst="rect">
            <a:avLst/>
          </a:prstGeom>
          <a:solidFill>
            <a:srgbClr val="D30C55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1" name="SmartArt Placeholder 2057"/>
          <p:cNvSpPr>
            <a:spLocks noGrp="1"/>
          </p:cNvSpPr>
          <p:nvPr>
            <p:ph type="dgm" sz="quarter" idx="52" hasCustomPrompt="1"/>
          </p:nvPr>
        </p:nvSpPr>
        <p:spPr>
          <a:xfrm>
            <a:off x="3780482" y="467028"/>
            <a:ext cx="71438" cy="720725"/>
          </a:xfrm>
          <a:prstGeom prst="rect">
            <a:avLst/>
          </a:prstGeom>
          <a:solidFill>
            <a:srgbClr val="C4D600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2" name="SmartArt Placeholder 2057"/>
          <p:cNvSpPr>
            <a:spLocks noGrp="1"/>
          </p:cNvSpPr>
          <p:nvPr>
            <p:ph type="dgm" sz="quarter" idx="50" hasCustomPrompt="1"/>
          </p:nvPr>
        </p:nvSpPr>
        <p:spPr>
          <a:xfrm>
            <a:off x="3779912" y="1499023"/>
            <a:ext cx="71438" cy="720725"/>
          </a:xfrm>
          <a:prstGeom prst="rect">
            <a:avLst/>
          </a:prstGeom>
          <a:solidFill>
            <a:srgbClr val="252379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3" name="SmartArt Placeholder 2057"/>
          <p:cNvSpPr>
            <a:spLocks noGrp="1"/>
          </p:cNvSpPr>
          <p:nvPr>
            <p:ph type="dgm" sz="quarter" idx="48" hasCustomPrompt="1"/>
          </p:nvPr>
        </p:nvSpPr>
        <p:spPr>
          <a:xfrm>
            <a:off x="1260847" y="2517678"/>
            <a:ext cx="71438" cy="720725"/>
          </a:xfrm>
          <a:prstGeom prst="rect">
            <a:avLst/>
          </a:prstGeom>
          <a:solidFill>
            <a:srgbClr val="D30C55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4" name="SmartArt Placeholder 2057"/>
          <p:cNvSpPr>
            <a:spLocks noGrp="1"/>
          </p:cNvSpPr>
          <p:nvPr>
            <p:ph type="dgm" sz="quarter" idx="47" hasCustomPrompt="1"/>
          </p:nvPr>
        </p:nvSpPr>
        <p:spPr>
          <a:xfrm>
            <a:off x="2339876" y="3479049"/>
            <a:ext cx="71438" cy="720725"/>
          </a:xfrm>
          <a:prstGeom prst="rect">
            <a:avLst/>
          </a:prstGeom>
          <a:solidFill>
            <a:srgbClr val="85BACE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5" name="SmartArt Placeholder 2057"/>
          <p:cNvSpPr>
            <a:spLocks noGrp="1"/>
          </p:cNvSpPr>
          <p:nvPr>
            <p:ph type="dgm" sz="quarter" idx="46" hasCustomPrompt="1"/>
          </p:nvPr>
        </p:nvSpPr>
        <p:spPr>
          <a:xfrm>
            <a:off x="4860602" y="3479049"/>
            <a:ext cx="71438" cy="720725"/>
          </a:xfrm>
          <a:prstGeom prst="rect">
            <a:avLst/>
          </a:prstGeom>
          <a:solidFill>
            <a:srgbClr val="85BACE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6" name="Picture Placeholder 2"/>
          <p:cNvSpPr>
            <a:spLocks noGrp="1"/>
          </p:cNvSpPr>
          <p:nvPr>
            <p:ph type="pic" sz="quarter" idx="22" hasCustomPrompt="1"/>
          </p:nvPr>
        </p:nvSpPr>
        <p:spPr>
          <a:xfrm>
            <a:off x="3851275" y="1499891"/>
            <a:ext cx="576263" cy="719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">
                <a:latin typeface="+mn-lt"/>
                <a:ea typeface="A030" pitchFamily="2" charset="0"/>
              </a:defRPr>
            </a:lvl1pPr>
          </a:lstStyle>
          <a:p>
            <a:r>
              <a:rPr lang="en-GB" dirty="0" smtClean="0"/>
              <a:t>Headshot</a:t>
            </a:r>
            <a:endParaRPr lang="en-GB" dirty="0"/>
          </a:p>
        </p:txBody>
      </p:sp>
      <p:sp>
        <p:nvSpPr>
          <p:cNvPr id="47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4427538" y="1417340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48" name="Picture Placeholder 2"/>
          <p:cNvSpPr>
            <a:spLocks noGrp="1"/>
          </p:cNvSpPr>
          <p:nvPr>
            <p:ph type="pic" sz="quarter" idx="24" hasCustomPrompt="1"/>
          </p:nvPr>
        </p:nvSpPr>
        <p:spPr>
          <a:xfrm>
            <a:off x="3851275" y="467251"/>
            <a:ext cx="576263" cy="719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">
                <a:latin typeface="+mn-lt"/>
                <a:ea typeface="A030" pitchFamily="2" charset="0"/>
              </a:defRPr>
            </a:lvl1pPr>
          </a:lstStyle>
          <a:p>
            <a:r>
              <a:rPr lang="en-GB" dirty="0" smtClean="0"/>
              <a:t>Headshot</a:t>
            </a:r>
            <a:endParaRPr lang="en-GB" dirty="0"/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4427538" y="384700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0" name="Picture Placeholder 2"/>
          <p:cNvSpPr>
            <a:spLocks noGrp="1"/>
          </p:cNvSpPr>
          <p:nvPr>
            <p:ph type="pic" sz="quarter" idx="26" hasCustomPrompt="1"/>
          </p:nvPr>
        </p:nvSpPr>
        <p:spPr>
          <a:xfrm>
            <a:off x="1331640" y="1499891"/>
            <a:ext cx="576263" cy="719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">
                <a:latin typeface="+mn-lt"/>
                <a:ea typeface="A030" pitchFamily="2" charset="0"/>
              </a:defRPr>
            </a:lvl1pPr>
          </a:lstStyle>
          <a:p>
            <a:r>
              <a:rPr lang="en-GB" dirty="0" smtClean="0"/>
              <a:t>Headshot</a:t>
            </a:r>
            <a:endParaRPr lang="en-GB" dirty="0"/>
          </a:p>
        </p:txBody>
      </p:sp>
      <p:sp>
        <p:nvSpPr>
          <p:cNvPr id="51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907903" y="1417340"/>
            <a:ext cx="1583977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52" name="Picture Placeholder 2"/>
          <p:cNvSpPr>
            <a:spLocks noGrp="1"/>
          </p:cNvSpPr>
          <p:nvPr>
            <p:ph type="pic" sz="quarter" idx="30" hasCustomPrompt="1"/>
          </p:nvPr>
        </p:nvSpPr>
        <p:spPr>
          <a:xfrm>
            <a:off x="3851275" y="2508003"/>
            <a:ext cx="576263" cy="719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">
                <a:latin typeface="+mn-lt"/>
                <a:ea typeface="A030" pitchFamily="2" charset="0"/>
              </a:defRPr>
            </a:lvl1pPr>
          </a:lstStyle>
          <a:p>
            <a:r>
              <a:rPr lang="en-GB" dirty="0" smtClean="0"/>
              <a:t>Headshot</a:t>
            </a:r>
            <a:endParaRPr lang="en-GB" dirty="0"/>
          </a:p>
        </p:txBody>
      </p:sp>
      <p:sp>
        <p:nvSpPr>
          <p:cNvPr id="53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4427538" y="2425452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54" name="Picture Placeholder 2"/>
          <p:cNvSpPr>
            <a:spLocks noGrp="1"/>
          </p:cNvSpPr>
          <p:nvPr>
            <p:ph type="pic" sz="quarter" idx="32" hasCustomPrompt="1"/>
          </p:nvPr>
        </p:nvSpPr>
        <p:spPr>
          <a:xfrm>
            <a:off x="1331640" y="2508003"/>
            <a:ext cx="576263" cy="719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">
                <a:latin typeface="+mn-lt"/>
                <a:ea typeface="A030" pitchFamily="2" charset="0"/>
              </a:defRPr>
            </a:lvl1pPr>
          </a:lstStyle>
          <a:p>
            <a:r>
              <a:rPr lang="en-GB" dirty="0" smtClean="0"/>
              <a:t>Headshot</a:t>
            </a:r>
            <a:endParaRPr lang="en-GB" dirty="0"/>
          </a:p>
        </p:txBody>
      </p:sp>
      <p:sp>
        <p:nvSpPr>
          <p:cNvPr id="55" name="Text Placeholder 5"/>
          <p:cNvSpPr>
            <a:spLocks noGrp="1"/>
          </p:cNvSpPr>
          <p:nvPr>
            <p:ph type="body" sz="quarter" idx="33" hasCustomPrompt="1"/>
          </p:nvPr>
        </p:nvSpPr>
        <p:spPr>
          <a:xfrm>
            <a:off x="1907903" y="2425452"/>
            <a:ext cx="1583977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56" name="Picture Placeholder 2"/>
          <p:cNvSpPr>
            <a:spLocks noGrp="1"/>
          </p:cNvSpPr>
          <p:nvPr>
            <p:ph type="pic" sz="quarter" idx="34" hasCustomPrompt="1"/>
          </p:nvPr>
        </p:nvSpPr>
        <p:spPr>
          <a:xfrm>
            <a:off x="6227985" y="2508003"/>
            <a:ext cx="576263" cy="719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">
                <a:latin typeface="+mn-lt"/>
                <a:ea typeface="A030" pitchFamily="2" charset="0"/>
              </a:defRPr>
            </a:lvl1pPr>
          </a:lstStyle>
          <a:p>
            <a:r>
              <a:rPr lang="en-GB" dirty="0" smtClean="0"/>
              <a:t>Headshot</a:t>
            </a:r>
            <a:endParaRPr lang="en-GB" dirty="0"/>
          </a:p>
        </p:txBody>
      </p:sp>
      <p:sp>
        <p:nvSpPr>
          <p:cNvPr id="57" name="Text Placeholder 5"/>
          <p:cNvSpPr>
            <a:spLocks noGrp="1"/>
          </p:cNvSpPr>
          <p:nvPr>
            <p:ph type="body" sz="quarter" idx="35" hasCustomPrompt="1"/>
          </p:nvPr>
        </p:nvSpPr>
        <p:spPr>
          <a:xfrm>
            <a:off x="6804248" y="2425452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58" name="Picture Placeholder 2"/>
          <p:cNvSpPr>
            <a:spLocks noGrp="1"/>
          </p:cNvSpPr>
          <p:nvPr>
            <p:ph type="pic" sz="quarter" idx="36" hasCustomPrompt="1"/>
          </p:nvPr>
        </p:nvSpPr>
        <p:spPr>
          <a:xfrm>
            <a:off x="2410669" y="3479917"/>
            <a:ext cx="576263" cy="719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">
                <a:latin typeface="+mn-lt"/>
                <a:ea typeface="A030" pitchFamily="2" charset="0"/>
              </a:defRPr>
            </a:lvl1pPr>
          </a:lstStyle>
          <a:p>
            <a:r>
              <a:rPr lang="en-GB" dirty="0" smtClean="0"/>
              <a:t>Headshot</a:t>
            </a:r>
            <a:endParaRPr lang="en-GB" dirty="0"/>
          </a:p>
        </p:txBody>
      </p:sp>
      <p:sp>
        <p:nvSpPr>
          <p:cNvPr id="59" name="Text Placeholder 5"/>
          <p:cNvSpPr>
            <a:spLocks noGrp="1"/>
          </p:cNvSpPr>
          <p:nvPr>
            <p:ph type="body" sz="quarter" idx="37" hasCustomPrompt="1"/>
          </p:nvPr>
        </p:nvSpPr>
        <p:spPr>
          <a:xfrm>
            <a:off x="2986932" y="3397366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60" name="Picture Placeholder 2"/>
          <p:cNvSpPr>
            <a:spLocks noGrp="1"/>
          </p:cNvSpPr>
          <p:nvPr>
            <p:ph type="pic" sz="quarter" idx="38" hasCustomPrompt="1"/>
          </p:nvPr>
        </p:nvSpPr>
        <p:spPr>
          <a:xfrm>
            <a:off x="4931841" y="3479917"/>
            <a:ext cx="576263" cy="719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">
                <a:latin typeface="+mn-lt"/>
                <a:ea typeface="A030" pitchFamily="2" charset="0"/>
              </a:defRPr>
            </a:lvl1pPr>
          </a:lstStyle>
          <a:p>
            <a:r>
              <a:rPr lang="en-GB" dirty="0" smtClean="0"/>
              <a:t>Headshot</a:t>
            </a:r>
            <a:endParaRPr lang="en-GB" dirty="0"/>
          </a:p>
        </p:txBody>
      </p:sp>
      <p:sp>
        <p:nvSpPr>
          <p:cNvPr id="61" name="Text Placeholder 5"/>
          <p:cNvSpPr>
            <a:spLocks noGrp="1"/>
          </p:cNvSpPr>
          <p:nvPr>
            <p:ph type="body" sz="quarter" idx="39" hasCustomPrompt="1"/>
          </p:nvPr>
        </p:nvSpPr>
        <p:spPr>
          <a:xfrm>
            <a:off x="5507658" y="3397366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62" name="Picture Placeholder 2"/>
          <p:cNvSpPr>
            <a:spLocks noGrp="1"/>
          </p:cNvSpPr>
          <p:nvPr>
            <p:ph type="pic" sz="quarter" idx="40" hasCustomPrompt="1"/>
          </p:nvPr>
        </p:nvSpPr>
        <p:spPr>
          <a:xfrm>
            <a:off x="2410868" y="4285586"/>
            <a:ext cx="576263" cy="719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">
                <a:latin typeface="+mn-lt"/>
                <a:ea typeface="A030" pitchFamily="2" charset="0"/>
              </a:defRPr>
            </a:lvl1pPr>
          </a:lstStyle>
          <a:p>
            <a:r>
              <a:rPr lang="en-GB" dirty="0" smtClean="0"/>
              <a:t>Headshot</a:t>
            </a:r>
            <a:endParaRPr lang="en-GB" dirty="0"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41" hasCustomPrompt="1"/>
          </p:nvPr>
        </p:nvSpPr>
        <p:spPr>
          <a:xfrm>
            <a:off x="2987131" y="4207562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64" name="Picture Placeholder 2"/>
          <p:cNvSpPr>
            <a:spLocks noGrp="1"/>
          </p:cNvSpPr>
          <p:nvPr>
            <p:ph type="pic" sz="quarter" idx="42" hasCustomPrompt="1"/>
          </p:nvPr>
        </p:nvSpPr>
        <p:spPr>
          <a:xfrm>
            <a:off x="4932040" y="4294640"/>
            <a:ext cx="576263" cy="719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">
                <a:latin typeface="+mn-lt"/>
                <a:ea typeface="A030" pitchFamily="2" charset="0"/>
              </a:defRPr>
            </a:lvl1pPr>
          </a:lstStyle>
          <a:p>
            <a:r>
              <a:rPr lang="en-GB" dirty="0" smtClean="0"/>
              <a:t>Headshot</a:t>
            </a:r>
            <a:endParaRPr lang="en-GB" dirty="0"/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43" hasCustomPrompt="1"/>
          </p:nvPr>
        </p:nvSpPr>
        <p:spPr>
          <a:xfrm>
            <a:off x="5507857" y="4207562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  <p:sp>
        <p:nvSpPr>
          <p:cNvPr id="66" name="SmartArt Placeholder 2057"/>
          <p:cNvSpPr>
            <a:spLocks noGrp="1"/>
          </p:cNvSpPr>
          <p:nvPr>
            <p:ph type="dgm" sz="quarter" idx="44" hasCustomPrompt="1"/>
          </p:nvPr>
        </p:nvSpPr>
        <p:spPr>
          <a:xfrm>
            <a:off x="2339306" y="4285363"/>
            <a:ext cx="71438" cy="720725"/>
          </a:xfrm>
          <a:prstGeom prst="rect">
            <a:avLst/>
          </a:prstGeom>
          <a:solidFill>
            <a:srgbClr val="F18C21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7" name="SmartArt Placeholder 2057"/>
          <p:cNvSpPr>
            <a:spLocks noGrp="1"/>
          </p:cNvSpPr>
          <p:nvPr>
            <p:ph type="dgm" sz="quarter" idx="45" hasCustomPrompt="1"/>
          </p:nvPr>
        </p:nvSpPr>
        <p:spPr>
          <a:xfrm>
            <a:off x="4860602" y="4293133"/>
            <a:ext cx="71438" cy="720725"/>
          </a:xfrm>
          <a:prstGeom prst="rect">
            <a:avLst/>
          </a:prstGeom>
          <a:solidFill>
            <a:srgbClr val="F18C21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8" name="SmartArt Placeholder 2057"/>
          <p:cNvSpPr>
            <a:spLocks noGrp="1"/>
          </p:cNvSpPr>
          <p:nvPr>
            <p:ph type="dgm" sz="quarter" idx="51" hasCustomPrompt="1"/>
          </p:nvPr>
        </p:nvSpPr>
        <p:spPr>
          <a:xfrm>
            <a:off x="1259632" y="1499668"/>
            <a:ext cx="71438" cy="720725"/>
          </a:xfrm>
          <a:prstGeom prst="rect">
            <a:avLst/>
          </a:prstGeom>
          <a:solidFill>
            <a:srgbClr val="252379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9" name="SmartArt Placeholder 2057"/>
          <p:cNvSpPr>
            <a:spLocks noGrp="1"/>
          </p:cNvSpPr>
          <p:nvPr>
            <p:ph type="dgm" sz="quarter" idx="55" hasCustomPrompt="1"/>
          </p:nvPr>
        </p:nvSpPr>
        <p:spPr>
          <a:xfrm>
            <a:off x="6156176" y="2507135"/>
            <a:ext cx="71438" cy="720725"/>
          </a:xfrm>
          <a:prstGeom prst="rect">
            <a:avLst/>
          </a:prstGeom>
          <a:solidFill>
            <a:srgbClr val="D30C55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70" name="SmartArt Placeholder 2057"/>
          <p:cNvSpPr>
            <a:spLocks noGrp="1"/>
          </p:cNvSpPr>
          <p:nvPr>
            <p:ph type="dgm" sz="quarter" idx="56" hasCustomPrompt="1"/>
          </p:nvPr>
        </p:nvSpPr>
        <p:spPr>
          <a:xfrm>
            <a:off x="6149039" y="1499023"/>
            <a:ext cx="71438" cy="720725"/>
          </a:xfrm>
          <a:prstGeom prst="rect">
            <a:avLst/>
          </a:prstGeom>
          <a:solidFill>
            <a:srgbClr val="252379"/>
          </a:solidFill>
        </p:spPr>
        <p:txBody>
          <a:bodyPr/>
          <a:lstStyle>
            <a:lvl1pPr marL="0" indent="0">
              <a:buNone/>
              <a:defRPr sz="200"/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71" name="Picture Placeholder 2"/>
          <p:cNvSpPr>
            <a:spLocks noGrp="1"/>
          </p:cNvSpPr>
          <p:nvPr>
            <p:ph type="pic" sz="quarter" idx="57" hasCustomPrompt="1"/>
          </p:nvPr>
        </p:nvSpPr>
        <p:spPr>
          <a:xfrm>
            <a:off x="6220402" y="1499891"/>
            <a:ext cx="576263" cy="719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">
                <a:latin typeface="+mn-lt"/>
                <a:ea typeface="A030" pitchFamily="2" charset="0"/>
              </a:defRPr>
            </a:lvl1pPr>
          </a:lstStyle>
          <a:p>
            <a:r>
              <a:rPr lang="en-GB" dirty="0" smtClean="0"/>
              <a:t>Headshot</a:t>
            </a:r>
            <a:endParaRPr lang="en-GB" dirty="0"/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58" hasCustomPrompt="1"/>
          </p:nvPr>
        </p:nvSpPr>
        <p:spPr>
          <a:xfrm>
            <a:off x="6796665" y="1417340"/>
            <a:ext cx="1584622" cy="73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+mj-lt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dirty="0" smtClean="0"/>
              <a:t>Click to edit Master text Second level</a:t>
            </a:r>
          </a:p>
        </p:txBody>
      </p:sp>
    </p:spTree>
    <p:extLst>
      <p:ext uri="{BB962C8B-B14F-4D97-AF65-F5344CB8AC3E}">
        <p14:creationId xmlns:p14="http://schemas.microsoft.com/office/powerpoint/2010/main" val="65364300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oject timeline slide - 5 ye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8"/>
          <p:cNvSpPr>
            <a:spLocks noGrp="1"/>
          </p:cNvSpPr>
          <p:nvPr>
            <p:ph type="pic" sz="quarter" idx="11" hasCustomPrompt="1"/>
          </p:nvPr>
        </p:nvSpPr>
        <p:spPr>
          <a:xfrm>
            <a:off x="3763594" y="2033159"/>
            <a:ext cx="1630800" cy="1631586"/>
          </a:xfrm>
          <a:prstGeom prst="rect">
            <a:avLst/>
          </a:prstGeom>
          <a:solidFill>
            <a:schemeClr val="bg1"/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1100" i="0" baseline="0">
                <a:solidFill>
                  <a:srgbClr val="3C3C3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dirty="0" smtClean="0"/>
              <a:t>Click icon to add timeline project three</a:t>
            </a:r>
            <a:endParaRPr lang="en-US" dirty="0"/>
          </a:p>
        </p:txBody>
      </p:sp>
      <p:sp>
        <p:nvSpPr>
          <p:cNvPr id="16" name="Rectangle 8"/>
          <p:cNvSpPr>
            <a:spLocks noGrp="1"/>
          </p:cNvSpPr>
          <p:nvPr>
            <p:ph type="pic" sz="quarter" idx="16" hasCustomPrompt="1"/>
          </p:nvPr>
        </p:nvSpPr>
        <p:spPr>
          <a:xfrm>
            <a:off x="5404336" y="2034122"/>
            <a:ext cx="1630800" cy="1631586"/>
          </a:xfrm>
          <a:prstGeom prst="rect">
            <a:avLst/>
          </a:prstGeom>
          <a:solidFill>
            <a:schemeClr val="bg1"/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1100" i="0" baseline="0">
                <a:solidFill>
                  <a:srgbClr val="3C3C3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dirty="0" smtClean="0"/>
              <a:t>Click icon to add timeline project four</a:t>
            </a:r>
            <a:endParaRPr lang="en-US" dirty="0"/>
          </a:p>
        </p:txBody>
      </p:sp>
      <p:sp>
        <p:nvSpPr>
          <p:cNvPr id="17" name="Rectangle 8"/>
          <p:cNvSpPr>
            <a:spLocks noGrp="1"/>
          </p:cNvSpPr>
          <p:nvPr>
            <p:ph type="pic" sz="quarter" idx="17" hasCustomPrompt="1"/>
          </p:nvPr>
        </p:nvSpPr>
        <p:spPr>
          <a:xfrm>
            <a:off x="7045428" y="2033159"/>
            <a:ext cx="1639905" cy="1631586"/>
          </a:xfrm>
          <a:prstGeom prst="rect">
            <a:avLst/>
          </a:prstGeom>
          <a:noFill/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1100" i="0" baseline="0">
                <a:solidFill>
                  <a:srgbClr val="3C3C3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dirty="0" smtClean="0"/>
              <a:t>Click icon to add timeline project five</a:t>
            </a:r>
            <a:endParaRPr lang="en-US" dirty="0"/>
          </a:p>
        </p:txBody>
      </p:sp>
      <p:sp>
        <p:nvSpPr>
          <p:cNvPr id="15" name="Rectangle 8"/>
          <p:cNvSpPr>
            <a:spLocks noGrp="1"/>
          </p:cNvSpPr>
          <p:nvPr>
            <p:ph type="pic" sz="quarter" idx="22" hasCustomPrompt="1"/>
          </p:nvPr>
        </p:nvSpPr>
        <p:spPr>
          <a:xfrm>
            <a:off x="2122294" y="2033159"/>
            <a:ext cx="1630800" cy="1631586"/>
          </a:xfrm>
          <a:prstGeom prst="rect">
            <a:avLst/>
          </a:prstGeom>
          <a:solidFill>
            <a:schemeClr val="bg1"/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1100" i="0" baseline="0">
                <a:solidFill>
                  <a:srgbClr val="3C3C3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dirty="0" smtClean="0"/>
              <a:t>Click icon to add timeline project two</a:t>
            </a:r>
            <a:endParaRPr lang="en-US" dirty="0"/>
          </a:p>
        </p:txBody>
      </p:sp>
      <p:sp>
        <p:nvSpPr>
          <p:cNvPr id="23" name="Rectangle 8"/>
          <p:cNvSpPr>
            <a:spLocks noGrp="1"/>
          </p:cNvSpPr>
          <p:nvPr>
            <p:ph type="pic" sz="quarter" idx="24" hasCustomPrompt="1"/>
          </p:nvPr>
        </p:nvSpPr>
        <p:spPr>
          <a:xfrm>
            <a:off x="478891" y="2033159"/>
            <a:ext cx="1630800" cy="1631586"/>
          </a:xfrm>
          <a:prstGeom prst="rect">
            <a:avLst/>
          </a:prstGeom>
          <a:solidFill>
            <a:schemeClr val="bg1"/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1100" i="0" baseline="0">
                <a:solidFill>
                  <a:srgbClr val="3C3C3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dirty="0" smtClean="0"/>
              <a:t>Click icon to add timeline project one</a:t>
            </a:r>
            <a:endParaRPr lang="en-US" dirty="0"/>
          </a:p>
        </p:txBody>
      </p:sp>
      <p:sp>
        <p:nvSpPr>
          <p:cNvPr id="20" name="Picture Placeholder 11"/>
          <p:cNvSpPr>
            <a:spLocks noGrp="1"/>
          </p:cNvSpPr>
          <p:nvPr>
            <p:ph type="pic" sz="quarter" idx="20" hasCustomPrompt="1"/>
          </p:nvPr>
        </p:nvSpPr>
        <p:spPr>
          <a:xfrm>
            <a:off x="0" y="4917636"/>
            <a:ext cx="9144000" cy="97147"/>
          </a:xfrm>
          <a:prstGeom prst="rect">
            <a:avLst/>
          </a:prstGeom>
          <a:noFill/>
        </p:spPr>
        <p:txBody>
          <a:bodyPr wrap="none" lIns="0" tIns="0" rIns="0" bIns="0" anchor="t" anchorCtr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="0" baseline="0">
                <a:solidFill>
                  <a:srgbClr val="7030A0"/>
                </a:solidFill>
                <a:latin typeface="Segoe UI Semibold" panose="020B07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____________________________________________________________________________________________________________________________________ ________________________________________________________________________No body text/graphics below this line</a:t>
            </a:r>
          </a:p>
          <a:p>
            <a:r>
              <a:rPr lang="en-GB" dirty="0" smtClean="0"/>
              <a:t>   </a:t>
            </a:r>
          </a:p>
          <a:p>
            <a:endParaRPr lang="en-GB" dirty="0"/>
          </a:p>
        </p:txBody>
      </p:sp>
      <p:sp>
        <p:nvSpPr>
          <p:cNvPr id="13" name="Rectangle 6"/>
          <p:cNvSpPr>
            <a:spLocks noGrp="1"/>
          </p:cNvSpPr>
          <p:nvPr>
            <p:ph type="body" sz="quarter" idx="14" hasCustomPrompt="1"/>
          </p:nvPr>
        </p:nvSpPr>
        <p:spPr>
          <a:xfrm>
            <a:off x="3766258" y="3793604"/>
            <a:ext cx="1481277" cy="144016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900" baseline="0">
                <a:solidFill>
                  <a:srgbClr val="00000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project name</a:t>
            </a:r>
          </a:p>
        </p:txBody>
      </p:sp>
      <p:sp>
        <p:nvSpPr>
          <p:cNvPr id="14" name="Rectangle 6"/>
          <p:cNvSpPr>
            <a:spLocks noGrp="1"/>
          </p:cNvSpPr>
          <p:nvPr>
            <p:ph type="body" sz="quarter" idx="15" hasCustomPrompt="1"/>
          </p:nvPr>
        </p:nvSpPr>
        <p:spPr>
          <a:xfrm>
            <a:off x="5406619" y="3793604"/>
            <a:ext cx="1494719" cy="144016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900" b="0" baseline="0">
                <a:solidFill>
                  <a:srgbClr val="00000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project name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body" sz="quarter" idx="18" hasCustomPrompt="1"/>
          </p:nvPr>
        </p:nvSpPr>
        <p:spPr>
          <a:xfrm>
            <a:off x="7046224" y="3793604"/>
            <a:ext cx="1528976" cy="144016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900" b="0" baseline="0">
                <a:solidFill>
                  <a:srgbClr val="00000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project name</a:t>
            </a:r>
            <a:endParaRPr lang="en-US" dirty="0"/>
          </a:p>
        </p:txBody>
      </p:sp>
      <p:sp>
        <p:nvSpPr>
          <p:cNvPr id="19" name="Picture Placeholder 14"/>
          <p:cNvSpPr>
            <a:spLocks noGrp="1"/>
          </p:cNvSpPr>
          <p:nvPr>
            <p:ph type="pic" sz="quarter" idx="21" hasCustomPrompt="1"/>
          </p:nvPr>
        </p:nvSpPr>
        <p:spPr>
          <a:xfrm>
            <a:off x="0" y="1005286"/>
            <a:ext cx="9144000" cy="7553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aseline="0">
                <a:solidFill>
                  <a:srgbClr val="7030A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 ____________________________________________________________________________________________________________________________________________________ No body text/graphics above this line</a:t>
            </a:r>
          </a:p>
          <a:p>
            <a:endParaRPr lang="en-GB" dirty="0"/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467996" y="414889"/>
            <a:ext cx="5472605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>
              <a:defRPr sz="1600" b="0" i="0" cap="all" spc="240" baseline="0">
                <a:solidFill>
                  <a:schemeClr val="tx1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HEADING (CAPS) </a:t>
            </a:r>
            <a:br>
              <a:rPr lang="en-US" dirty="0" smtClean="0"/>
            </a:br>
            <a:r>
              <a:rPr lang="en-GB" dirty="0" smtClean="0"/>
              <a:t>THREE LINES MAX. EXTEND TEXT BOX WIDTH IF </a:t>
            </a:r>
            <a:r>
              <a:rPr lang="en-GB" dirty="0" err="1" smtClean="0"/>
              <a:t>REQ</a:t>
            </a:r>
            <a:r>
              <a:rPr lang="en-GB" dirty="0" smtClean="0"/>
              <a:t> BUT DO NOT MOVE POSITION</a:t>
            </a:r>
            <a:endParaRPr lang="en-GB" dirty="0"/>
          </a:p>
        </p:txBody>
      </p:sp>
      <p:sp>
        <p:nvSpPr>
          <p:cNvPr id="21" name="Rectangle 6"/>
          <p:cNvSpPr>
            <a:spLocks noGrp="1"/>
          </p:cNvSpPr>
          <p:nvPr>
            <p:ph type="body" sz="quarter" idx="23" hasCustomPrompt="1"/>
          </p:nvPr>
        </p:nvSpPr>
        <p:spPr>
          <a:xfrm>
            <a:off x="2125116" y="3793604"/>
            <a:ext cx="1501891" cy="144016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900" baseline="0">
                <a:solidFill>
                  <a:srgbClr val="00000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project name</a:t>
            </a:r>
          </a:p>
        </p:txBody>
      </p:sp>
      <p:sp>
        <p:nvSpPr>
          <p:cNvPr id="25" name="Rectangle 6"/>
          <p:cNvSpPr>
            <a:spLocks noGrp="1"/>
          </p:cNvSpPr>
          <p:nvPr>
            <p:ph type="body" sz="quarter" idx="25" hasCustomPrompt="1"/>
          </p:nvPr>
        </p:nvSpPr>
        <p:spPr>
          <a:xfrm>
            <a:off x="467744" y="3793604"/>
            <a:ext cx="1492887" cy="144016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900" baseline="0">
                <a:solidFill>
                  <a:srgbClr val="00000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project name</a:t>
            </a:r>
          </a:p>
        </p:txBody>
      </p:sp>
      <p:sp>
        <p:nvSpPr>
          <p:cNvPr id="26" name="Rectangle 6"/>
          <p:cNvSpPr>
            <a:spLocks noGrp="1"/>
          </p:cNvSpPr>
          <p:nvPr>
            <p:ph type="body" sz="quarter" idx="26" hasCustomPrompt="1"/>
          </p:nvPr>
        </p:nvSpPr>
        <p:spPr>
          <a:xfrm>
            <a:off x="3766257" y="3945571"/>
            <a:ext cx="1481277" cy="144016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9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location</a:t>
            </a:r>
          </a:p>
        </p:txBody>
      </p:sp>
      <p:sp>
        <p:nvSpPr>
          <p:cNvPr id="27" name="Rectangle 6"/>
          <p:cNvSpPr>
            <a:spLocks noGrp="1"/>
          </p:cNvSpPr>
          <p:nvPr>
            <p:ph type="body" sz="quarter" idx="27" hasCustomPrompt="1"/>
          </p:nvPr>
        </p:nvSpPr>
        <p:spPr>
          <a:xfrm>
            <a:off x="5406619" y="3945571"/>
            <a:ext cx="1494719" cy="144016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900" b="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location</a:t>
            </a:r>
            <a:endParaRPr lang="en-US" dirty="0"/>
          </a:p>
        </p:txBody>
      </p:sp>
      <p:sp>
        <p:nvSpPr>
          <p:cNvPr id="28" name="Rectangle 6"/>
          <p:cNvSpPr>
            <a:spLocks noGrp="1"/>
          </p:cNvSpPr>
          <p:nvPr>
            <p:ph type="body" sz="quarter" idx="28" hasCustomPrompt="1"/>
          </p:nvPr>
        </p:nvSpPr>
        <p:spPr>
          <a:xfrm>
            <a:off x="7046224" y="3945571"/>
            <a:ext cx="1528976" cy="144016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900" b="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location</a:t>
            </a:r>
            <a:endParaRPr lang="en-US" dirty="0"/>
          </a:p>
        </p:txBody>
      </p:sp>
      <p:sp>
        <p:nvSpPr>
          <p:cNvPr id="29" name="Rectangle 6"/>
          <p:cNvSpPr>
            <a:spLocks noGrp="1"/>
          </p:cNvSpPr>
          <p:nvPr>
            <p:ph type="body" sz="quarter" idx="29" hasCustomPrompt="1"/>
          </p:nvPr>
        </p:nvSpPr>
        <p:spPr>
          <a:xfrm>
            <a:off x="2125117" y="3945571"/>
            <a:ext cx="1504696" cy="144016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9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location</a:t>
            </a:r>
          </a:p>
        </p:txBody>
      </p:sp>
      <p:sp>
        <p:nvSpPr>
          <p:cNvPr id="30" name="Rectangle 6"/>
          <p:cNvSpPr>
            <a:spLocks noGrp="1"/>
          </p:cNvSpPr>
          <p:nvPr>
            <p:ph type="body" sz="quarter" idx="30" hasCustomPrompt="1"/>
          </p:nvPr>
        </p:nvSpPr>
        <p:spPr>
          <a:xfrm>
            <a:off x="467744" y="3945571"/>
            <a:ext cx="1492887" cy="144016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rtl="0" latinLnBrk="0">
              <a:spcBef>
                <a:spcPts val="0"/>
              </a:spcBef>
              <a:buFontTx/>
              <a:buNone/>
              <a:defRPr sz="9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smtClean="0"/>
              <a:t>Click to add location</a:t>
            </a:r>
          </a:p>
        </p:txBody>
      </p:sp>
      <p:sp>
        <p:nvSpPr>
          <p:cNvPr id="35" name="Rectangle 6"/>
          <p:cNvSpPr>
            <a:spLocks noGrp="1"/>
          </p:cNvSpPr>
          <p:nvPr>
            <p:ph type="body" sz="quarter" idx="35" hasCustomPrompt="1"/>
          </p:nvPr>
        </p:nvSpPr>
        <p:spPr>
          <a:xfrm rot="-5400000">
            <a:off x="318957" y="1487214"/>
            <a:ext cx="542921" cy="223975"/>
          </a:xfrm>
          <a:prstGeom prst="rect">
            <a:avLst/>
          </a:prstGeom>
        </p:spPr>
        <p:txBody>
          <a:bodyPr lIns="0" tIns="18000" rIns="0" bIns="0" anchor="t" anchorCtr="0">
            <a:noAutofit/>
          </a:bodyPr>
          <a:lstStyle>
            <a:lvl1pPr marL="0" marR="0" indent="0" algn="r" rtl="0" latinLnBrk="0">
              <a:spcBef>
                <a:spcPts val="0"/>
              </a:spcBef>
              <a:buFontTx/>
              <a:buNone/>
              <a:defRPr sz="1400" cap="all" spc="1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err="1" smtClean="0"/>
              <a:t>YEar</a:t>
            </a:r>
            <a:endParaRPr lang="en-US" dirty="0" smtClean="0"/>
          </a:p>
        </p:txBody>
      </p:sp>
      <p:sp>
        <p:nvSpPr>
          <p:cNvPr id="36" name="Rectangle 6"/>
          <p:cNvSpPr>
            <a:spLocks noGrp="1"/>
          </p:cNvSpPr>
          <p:nvPr>
            <p:ph type="body" sz="quarter" idx="36" hasCustomPrompt="1"/>
          </p:nvPr>
        </p:nvSpPr>
        <p:spPr>
          <a:xfrm rot="-5400000">
            <a:off x="1960523" y="1487214"/>
            <a:ext cx="542921" cy="223975"/>
          </a:xfrm>
          <a:prstGeom prst="rect">
            <a:avLst/>
          </a:prstGeom>
        </p:spPr>
        <p:txBody>
          <a:bodyPr lIns="0" tIns="18000" rIns="0" bIns="0" anchor="t" anchorCtr="0">
            <a:noAutofit/>
          </a:bodyPr>
          <a:lstStyle>
            <a:lvl1pPr marL="0" marR="0" indent="0" algn="r" rtl="0" latinLnBrk="0">
              <a:spcBef>
                <a:spcPts val="0"/>
              </a:spcBef>
              <a:buFontTx/>
              <a:buNone/>
              <a:defRPr sz="1400" cap="all" spc="1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err="1" smtClean="0"/>
              <a:t>YEar</a:t>
            </a:r>
            <a:endParaRPr lang="en-US" dirty="0" smtClean="0"/>
          </a:p>
        </p:txBody>
      </p:sp>
      <p:sp>
        <p:nvSpPr>
          <p:cNvPr id="37" name="Rectangle 6"/>
          <p:cNvSpPr>
            <a:spLocks noGrp="1"/>
          </p:cNvSpPr>
          <p:nvPr>
            <p:ph type="body" sz="quarter" idx="37" hasCustomPrompt="1"/>
          </p:nvPr>
        </p:nvSpPr>
        <p:spPr>
          <a:xfrm rot="-5400000">
            <a:off x="3607473" y="1487214"/>
            <a:ext cx="542921" cy="223975"/>
          </a:xfrm>
          <a:prstGeom prst="rect">
            <a:avLst/>
          </a:prstGeom>
        </p:spPr>
        <p:txBody>
          <a:bodyPr lIns="0" tIns="18000" rIns="0" bIns="0" anchor="t" anchorCtr="0">
            <a:noAutofit/>
          </a:bodyPr>
          <a:lstStyle>
            <a:lvl1pPr marL="0" marR="0" indent="0" algn="r" rtl="0" latinLnBrk="0">
              <a:spcBef>
                <a:spcPts val="0"/>
              </a:spcBef>
              <a:buFontTx/>
              <a:buNone/>
              <a:defRPr sz="1400" cap="all" spc="1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err="1" smtClean="0"/>
              <a:t>YEar</a:t>
            </a:r>
            <a:endParaRPr lang="en-US" dirty="0" smtClean="0"/>
          </a:p>
        </p:txBody>
      </p:sp>
      <p:sp>
        <p:nvSpPr>
          <p:cNvPr id="38" name="Rectangle 6"/>
          <p:cNvSpPr>
            <a:spLocks noGrp="1"/>
          </p:cNvSpPr>
          <p:nvPr>
            <p:ph type="body" sz="quarter" idx="38" hasCustomPrompt="1"/>
          </p:nvPr>
        </p:nvSpPr>
        <p:spPr>
          <a:xfrm rot="-5400000">
            <a:off x="5246159" y="1487214"/>
            <a:ext cx="542921" cy="223975"/>
          </a:xfrm>
          <a:prstGeom prst="rect">
            <a:avLst/>
          </a:prstGeom>
        </p:spPr>
        <p:txBody>
          <a:bodyPr lIns="0" tIns="18000" rIns="0" bIns="0" anchor="t" anchorCtr="0">
            <a:noAutofit/>
          </a:bodyPr>
          <a:lstStyle>
            <a:lvl1pPr marL="0" marR="0" indent="0" algn="r" rtl="0" latinLnBrk="0">
              <a:spcBef>
                <a:spcPts val="0"/>
              </a:spcBef>
              <a:buFontTx/>
              <a:buNone/>
              <a:defRPr sz="1400" cap="all" spc="1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err="1" smtClean="0"/>
              <a:t>YEar</a:t>
            </a:r>
            <a:endParaRPr lang="en-US" dirty="0" smtClean="0"/>
          </a:p>
        </p:txBody>
      </p:sp>
      <p:sp>
        <p:nvSpPr>
          <p:cNvPr id="39" name="Rectangle 6"/>
          <p:cNvSpPr>
            <a:spLocks noGrp="1"/>
          </p:cNvSpPr>
          <p:nvPr>
            <p:ph type="body" sz="quarter" idx="39" hasCustomPrompt="1"/>
          </p:nvPr>
        </p:nvSpPr>
        <p:spPr>
          <a:xfrm rot="-5400000">
            <a:off x="6891587" y="1487214"/>
            <a:ext cx="542921" cy="223975"/>
          </a:xfrm>
          <a:prstGeom prst="rect">
            <a:avLst/>
          </a:prstGeom>
        </p:spPr>
        <p:txBody>
          <a:bodyPr lIns="0" tIns="18000" rIns="0" bIns="0" anchor="t" anchorCtr="0">
            <a:noAutofit/>
          </a:bodyPr>
          <a:lstStyle>
            <a:lvl1pPr marL="0" marR="0" indent="0" algn="r" rtl="0" latinLnBrk="0">
              <a:spcBef>
                <a:spcPts val="0"/>
              </a:spcBef>
              <a:buFontTx/>
              <a:buNone/>
              <a:defRPr sz="1400" cap="all" spc="1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extLst/>
          </a:lstStyle>
          <a:p>
            <a:pPr lvl="0"/>
            <a:r>
              <a:rPr lang="en-US" dirty="0" err="1" smtClean="0"/>
              <a:t>YEar</a:t>
            </a:r>
            <a:endParaRPr lang="en-US" dirty="0" smtClean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72306" y="1343428"/>
            <a:ext cx="719" cy="232200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 userDrawn="1"/>
        </p:nvCxnSpPr>
        <p:spPr>
          <a:xfrm>
            <a:off x="2113485" y="1343428"/>
            <a:ext cx="719" cy="232200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 userDrawn="1"/>
        </p:nvCxnSpPr>
        <p:spPr>
          <a:xfrm>
            <a:off x="3757764" y="1343428"/>
            <a:ext cx="719" cy="232200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 userDrawn="1"/>
        </p:nvCxnSpPr>
        <p:spPr>
          <a:xfrm>
            <a:off x="5397422" y="1343428"/>
            <a:ext cx="719" cy="232200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 userDrawn="1"/>
        </p:nvCxnSpPr>
        <p:spPr>
          <a:xfrm>
            <a:off x="7039757" y="1343428"/>
            <a:ext cx="719" cy="232200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385989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2: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15064" y="4436769"/>
            <a:ext cx="3300916" cy="1157200"/>
          </a:xfrm>
          <a:prstGeom prst="rect">
            <a:avLst/>
          </a:prstGeom>
        </p:spPr>
      </p:pic>
      <p:sp>
        <p:nvSpPr>
          <p:cNvPr id="6" name="Picture Placeholder 5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1417340"/>
            <a:ext cx="9144000" cy="28803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tabLst>
                <a:tab pos="3140075" algn="l"/>
              </a:tabLst>
              <a:defRPr baseline="0"/>
            </a:lvl1pPr>
          </a:lstStyle>
          <a:p>
            <a:r>
              <a:rPr lang="en-GB" dirty="0" smtClean="0"/>
              <a:t>Click icon to insert picture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339752" y="398800"/>
            <a:ext cx="4464496" cy="857272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1800" b="0" i="0" cap="all" spc="280" baseline="0">
                <a:solidFill>
                  <a:srgbClr val="968C83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PRESENTATION TITLE IN CAPS </a:t>
            </a:r>
            <a:br>
              <a:rPr lang="en-US" dirty="0" smtClean="0"/>
            </a:br>
            <a:r>
              <a:rPr lang="en-US" dirty="0" smtClean="0"/>
              <a:t>THREE LINE MAXIMUM</a:t>
            </a:r>
            <a:endParaRPr lang="en-GB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731769" y="4917156"/>
            <a:ext cx="1944687" cy="244600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1200" b="0" i="0" cap="none" spc="0" baseline="0">
                <a:solidFill>
                  <a:srgbClr val="968C83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 smtClean="0"/>
              <a:t>Click to add date</a:t>
            </a:r>
            <a:endParaRPr lang="en-GB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467544" y="4976575"/>
            <a:ext cx="230425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500" cap="all" dirty="0" smtClean="0">
                <a:solidFill>
                  <a:srgbClr val="968C8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COPYRIGHT © 1976-2014 </a:t>
            </a:r>
            <a:r>
              <a:rPr lang="en-US" sz="500" cap="all" dirty="0" err="1" smtClean="0">
                <a:solidFill>
                  <a:srgbClr val="968C8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BUROHAPPOLD</a:t>
            </a:r>
            <a:r>
              <a:rPr lang="en-US" sz="500" cap="all" dirty="0" smtClean="0">
                <a:solidFill>
                  <a:srgbClr val="968C8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ENGINEERING. ALL RIGHTS RESERVED</a:t>
            </a:r>
            <a:endParaRPr lang="en-GB" sz="500" cap="all" dirty="0">
              <a:solidFill>
                <a:srgbClr val="968C83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9715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67836" y="1944585"/>
            <a:ext cx="5206578" cy="1825267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539750" y="5285301"/>
            <a:ext cx="806450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" cap="all" dirty="0" smtClean="0">
                <a:solidFill>
                  <a:srgbClr val="968C8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COPYRIGHT © 1976-2014 </a:t>
            </a:r>
            <a:r>
              <a:rPr lang="en-US" sz="500" cap="all" dirty="0" err="1" smtClean="0">
                <a:solidFill>
                  <a:srgbClr val="968C8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BUROHAPPOLD</a:t>
            </a:r>
            <a:r>
              <a:rPr lang="en-US" sz="500" cap="all" dirty="0" smtClean="0">
                <a:solidFill>
                  <a:srgbClr val="968C8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ENGINEERING. ALL RIGHTS RESERVED</a:t>
            </a:r>
            <a:endParaRPr lang="en-GB" sz="500" cap="all" dirty="0">
              <a:solidFill>
                <a:srgbClr val="968C83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>
            <a:hlinkClick r:id="rId3"/>
          </p:cNvPr>
          <p:cNvSpPr txBox="1"/>
          <p:nvPr userDrawn="1"/>
        </p:nvSpPr>
        <p:spPr>
          <a:xfrm>
            <a:off x="2484438" y="4401606"/>
            <a:ext cx="4175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spc="200" dirty="0" smtClean="0">
                <a:solidFill>
                  <a:srgbClr val="000000"/>
                </a:solidFill>
                <a:latin typeface="Segoe UI Semibold" panose="020B0702040204020203" pitchFamily="34" charset="0"/>
                <a:cs typeface="Segoe UI" panose="020B0502040204020203" pitchFamily="34" charset="0"/>
              </a:rPr>
              <a:t>www.burohappold.com</a:t>
            </a:r>
            <a:endParaRPr lang="en-GB" sz="2000" spc="200" dirty="0">
              <a:solidFill>
                <a:srgbClr val="000000"/>
              </a:solidFill>
              <a:latin typeface="Segoe UI Semibold" panose="020B07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93954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2"/>
      <p:bldP spid="5" grpId="0"/>
      <p:bldP spid="5" grpId="2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3 - dual log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67836" y="1435154"/>
            <a:ext cx="5206578" cy="18252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39752" y="398800"/>
            <a:ext cx="4464495" cy="857272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1800" b="0" i="0" cap="all" spc="280" baseline="0">
                <a:solidFill>
                  <a:srgbClr val="968C83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PRESENTATION TITLE IN CAPS </a:t>
            </a:r>
            <a:br>
              <a:rPr lang="en-US" dirty="0" smtClean="0"/>
            </a:br>
            <a:r>
              <a:rPr lang="en-US" dirty="0" smtClean="0"/>
              <a:t>THREE LINE MAXIMUM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510287" y="4917156"/>
            <a:ext cx="4114800" cy="2446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400" b="0" i="0" cap="none" spc="0" baseline="0">
                <a:solidFill>
                  <a:srgbClr val="968C83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 smtClean="0"/>
              <a:t>Click to add date in full</a:t>
            </a:r>
            <a:endParaRPr lang="en-GB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484437" y="5329625"/>
            <a:ext cx="41751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500" cap="all" dirty="0" smtClean="0">
                <a:solidFill>
                  <a:srgbClr val="968C8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COPYRIGHT © 1976-2017 BUROHAPPOLD ENGINEERING. ALL RIGHTS RESERVED</a:t>
            </a:r>
            <a:endParaRPr lang="en-GB" sz="500" cap="all" dirty="0">
              <a:solidFill>
                <a:srgbClr val="968C83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 hasCustomPrompt="1"/>
          </p:nvPr>
        </p:nvSpPr>
        <p:spPr>
          <a:xfrm>
            <a:off x="2503488" y="3289300"/>
            <a:ext cx="4127900" cy="1152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/>
            </a:lvl1pPr>
          </a:lstStyle>
          <a:p>
            <a:r>
              <a:rPr lang="en-GB" dirty="0" smtClean="0"/>
              <a:t>Click to insert partner’s logo as picture file here - FOR USE ONLY WHEN PRODUCING JOINT PRESENTATION WITH PROJECT PARTNERS – scale rectangular logos to match width of </a:t>
            </a:r>
            <a:r>
              <a:rPr lang="en-GB" dirty="0" err="1" smtClean="0"/>
              <a:t>BuroHappold</a:t>
            </a:r>
            <a:r>
              <a:rPr lang="en-GB" dirty="0" smtClean="0"/>
              <a:t> Engineering logo and centre align – square logos should also be centre aligned and made no larger than height of this placeholder box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57000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0" y="1417340"/>
            <a:ext cx="9144000" cy="288032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0" tIns="144000" rIns="1800000" bIns="144000" anchor="ctr" anchorCtr="0">
            <a:noAutofit/>
          </a:bodyPr>
          <a:lstStyle>
            <a:lvl1pPr algn="ctr">
              <a:defRPr sz="2400" b="0" baseline="0">
                <a:solidFill>
                  <a:schemeClr val="bg1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text. </a:t>
            </a:r>
            <a:r>
              <a:rPr lang="en-GB" dirty="0" smtClean="0"/>
              <a:t>Use slide only as an introduction to your presentation, giving a broad overview of information to follow. For best practice, only use slide layout once. Text should be no more than six lines or 40 words</a:t>
            </a:r>
            <a:r>
              <a:rPr lang="en-US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746143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title slide - big 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544" y="335195"/>
            <a:ext cx="6084889" cy="314449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marR="0" indent="0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000" b="0" cap="all" spc="420" baseline="0">
                <a:solidFill>
                  <a:srgbClr val="968C83"/>
                </a:solidFill>
                <a:latin typeface="Rockwell" panose="02060603020205020403" pitchFamily="18" charset="0"/>
                <a:cs typeface="Segoe UI" panose="020B0502040204020203" pitchFamily="34" charset="0"/>
              </a:defRPr>
            </a:lvl1pPr>
            <a:lvl2pPr marL="457200" marR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000">
                <a:solidFill>
                  <a:srgbClr val="3C3C3C"/>
                </a:solidFill>
              </a:defRPr>
            </a:lvl2pPr>
            <a:lvl3pPr marL="914400" marR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 sz="2000">
                <a:solidFill>
                  <a:srgbClr val="3C3C3C"/>
                </a:solidFill>
              </a:defRPr>
            </a:lvl3pPr>
            <a:lvl4pPr>
              <a:defRPr sz="2000">
                <a:solidFill>
                  <a:srgbClr val="3C3C3C"/>
                </a:solidFill>
              </a:defRPr>
            </a:lvl4pPr>
            <a:lvl5pPr>
              <a:defRPr sz="2000">
                <a:solidFill>
                  <a:srgbClr val="3C3C3C"/>
                </a:solidFill>
              </a:defRPr>
            </a:lvl5pPr>
          </a:lstStyle>
          <a:p>
            <a:pPr lvl="0"/>
            <a:r>
              <a:rPr lang="en-US" dirty="0" smtClean="0"/>
              <a:t>CLICK TO ADD </a:t>
            </a:r>
            <a:br>
              <a:rPr lang="en-US" dirty="0" smtClean="0"/>
            </a:br>
            <a:r>
              <a:rPr lang="en-US" dirty="0" smtClean="0"/>
              <a:t>A SECTION TITLE, WRITTEN IN </a:t>
            </a:r>
            <a:br>
              <a:rPr lang="en-US" dirty="0" smtClean="0"/>
            </a:br>
            <a:r>
              <a:rPr lang="en-US" dirty="0" smtClean="0"/>
              <a:t>THE FORM OF </a:t>
            </a:r>
            <a:br>
              <a:rPr lang="en-US" dirty="0" smtClean="0"/>
            </a:br>
            <a:r>
              <a:rPr lang="en-US" dirty="0" smtClean="0"/>
              <a:t>A QUESTION?</a:t>
            </a:r>
          </a:p>
        </p:txBody>
      </p:sp>
    </p:spTree>
    <p:extLst>
      <p:ext uri="{BB962C8B-B14F-4D97-AF65-F5344CB8AC3E}">
        <p14:creationId xmlns:p14="http://schemas.microsoft.com/office/powerpoint/2010/main" val="287172367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4917636"/>
            <a:ext cx="9144000" cy="97147"/>
          </a:xfrm>
          <a:prstGeom prst="rect">
            <a:avLst/>
          </a:prstGeom>
          <a:noFill/>
        </p:spPr>
        <p:txBody>
          <a:bodyPr wrap="none" lIns="0" tIns="0" rIns="0" bIns="0" anchor="t" anchorCtr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="0" baseline="0">
                <a:solidFill>
                  <a:srgbClr val="7030A0"/>
                </a:solidFill>
                <a:latin typeface="Segoe UI Semibold" panose="020B07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____________________________________________________________________________________________________________________________________ ________________________________________________________________________No body text/graphics below this line</a:t>
            </a:r>
          </a:p>
          <a:p>
            <a:r>
              <a:rPr lang="en-GB" dirty="0" smtClean="0"/>
              <a:t>   </a:t>
            </a:r>
          </a:p>
          <a:p>
            <a:endParaRPr lang="en-GB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005024"/>
            <a:ext cx="9144000" cy="7553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aseline="0">
                <a:solidFill>
                  <a:srgbClr val="7030A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 ____________________________________________________________________________________________________________________________________________________ No body text/graphics above this line</a:t>
            </a:r>
          </a:p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544" y="1295943"/>
            <a:ext cx="8208144" cy="3721797"/>
          </a:xfrm>
          <a:prstGeom prst="rect">
            <a:avLst/>
          </a:prstGeom>
        </p:spPr>
        <p:txBody>
          <a:bodyPr lIns="0" tIns="0" rIns="0" bIns="108000"/>
          <a:lstStyle>
            <a:lvl1pPr marL="285750" marR="0" indent="-285750" defTabSz="0" rtl="0" eaLnBrk="1" fontAlgn="auto" latinLnBrk="0" hangingPunct="1">
              <a:lnSpc>
                <a:spcPts val="2100"/>
              </a:lnSpc>
              <a:spcBef>
                <a:spcPct val="20000"/>
              </a:spcBef>
              <a:spcAft>
                <a:spcPts val="400"/>
              </a:spcAft>
              <a:buClr>
                <a:srgbClr val="C4D600"/>
              </a:buClr>
              <a:buSzTx/>
              <a:buFont typeface="Wingdings" panose="05000000000000000000" pitchFamily="2" charset="2"/>
              <a:buChar char="§"/>
              <a:tabLst>
                <a:tab pos="288000" algn="l"/>
                <a:tab pos="594000" algn="l"/>
                <a:tab pos="936000" algn="l"/>
                <a:tab pos="1224000" algn="l"/>
              </a:tabLst>
              <a:defRPr sz="16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594000" marR="0" indent="-288000" defTabSz="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6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900000" marR="0" indent="-285750" defTabSz="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SzTx/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6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188000" indent="-285750" defTabSz="0">
              <a:lnSpc>
                <a:spcPts val="21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6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476000" indent="-285750" defTabSz="0">
              <a:lnSpc>
                <a:spcPts val="2100"/>
              </a:lnSpc>
              <a:spcBef>
                <a:spcPts val="0"/>
              </a:spcBef>
              <a:spcAft>
                <a:spcPts val="400"/>
              </a:spcAft>
              <a:buClr>
                <a:srgbClr val="C4D600"/>
              </a:buClr>
              <a:buFont typeface="Arial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</a:tabLst>
              <a:defRPr sz="16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1512000" indent="-288000"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Font typeface="Wingdings" pitchFamily="2" charset="2"/>
              <a:buNone/>
              <a:defRPr sz="1800" baseline="0">
                <a:solidFill>
                  <a:srgbClr val="3C3C3C"/>
                </a:solidFill>
                <a:latin typeface="Arial" pitchFamily="34" charset="0"/>
                <a:cs typeface="Arial" pitchFamily="34" charset="0"/>
              </a:defRPr>
            </a:lvl6pPr>
            <a:lvl7pPr>
              <a:buNone/>
              <a:defRPr/>
            </a:lvl7pPr>
          </a:lstStyle>
          <a:p>
            <a:pPr lvl="0"/>
            <a:r>
              <a:rPr lang="en-US" dirty="0" smtClean="0"/>
              <a:t>Click to add text. To turn bullet points on and off use bullets button in paragraph tool bar on home tab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4"/>
            <a:endParaRPr lang="en-US" dirty="0" smtClean="0"/>
          </a:p>
          <a:p>
            <a:pPr lvl="4"/>
            <a:endParaRPr lang="en-US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67547" y="410829"/>
            <a:ext cx="5472605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>
              <a:defRPr sz="1600" b="0" cap="all" spc="240" baseline="0">
                <a:solidFill>
                  <a:srgbClr val="000000"/>
                </a:solidFill>
                <a:latin typeface="Rockwell" panose="02060603020205020403" pitchFamily="18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HEADING in CAPS </a:t>
            </a:r>
            <a:br>
              <a:rPr lang="en-US" dirty="0" smtClean="0"/>
            </a:br>
            <a:r>
              <a:rPr lang="en-GB" dirty="0" smtClean="0"/>
              <a:t>THREE LINES MAX. EXTEND TEXT BOX WIDTH IF </a:t>
            </a:r>
            <a:r>
              <a:rPr lang="en-GB" dirty="0" err="1" smtClean="0"/>
              <a:t>REQ</a:t>
            </a:r>
            <a:r>
              <a:rPr lang="en-GB" dirty="0" smtClean="0"/>
              <a:t> BUT DO NOT MOVE POSITION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346370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slide 2 -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1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4917636"/>
            <a:ext cx="9144000" cy="97147"/>
          </a:xfrm>
          <a:prstGeom prst="rect">
            <a:avLst/>
          </a:prstGeom>
          <a:noFill/>
        </p:spPr>
        <p:txBody>
          <a:bodyPr wrap="none" lIns="0" tIns="0" rIns="0" bIns="0" anchor="t" anchorCtr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="0" baseline="0">
                <a:solidFill>
                  <a:srgbClr val="7030A0"/>
                </a:solidFill>
                <a:latin typeface="Segoe UI Semibold" panose="020B07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____________________________________________________________________________________________________________________________________ ________________________________________________________________________No body text/graphics below this line</a:t>
            </a:r>
          </a:p>
          <a:p>
            <a:r>
              <a:rPr lang="en-GB" dirty="0" smtClean="0"/>
              <a:t>   </a:t>
            </a:r>
          </a:p>
          <a:p>
            <a:endParaRPr lang="en-GB" dirty="0"/>
          </a:p>
        </p:txBody>
      </p:sp>
      <p:sp>
        <p:nvSpPr>
          <p:cNvPr id="8" name="Picture Placeholder 14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007576"/>
            <a:ext cx="9144000" cy="7553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aseline="0">
                <a:solidFill>
                  <a:srgbClr val="7030A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 ____________________________________________________________________________________________________________________________________________________ No body text/graphics above this line</a:t>
            </a:r>
          </a:p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72000" y="1208806"/>
            <a:ext cx="3808675" cy="317112"/>
          </a:xfrm>
          <a:prstGeom prst="rect">
            <a:avLst/>
          </a:prstGeom>
        </p:spPr>
        <p:txBody>
          <a:bodyPr lIns="0" tIns="0" rIns="0" bIns="0" anchor="b"/>
          <a:lstStyle>
            <a:lvl1pPr marL="0" indent="0" defTabSz="0">
              <a:buNone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600" b="1" baseline="0">
                <a:solidFill>
                  <a:srgbClr val="968C83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subheading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67544" y="1202870"/>
            <a:ext cx="3826160" cy="323048"/>
          </a:xfrm>
          <a:prstGeom prst="rect">
            <a:avLst/>
          </a:prstGeom>
        </p:spPr>
        <p:txBody>
          <a:bodyPr lIns="0" tIns="0" rIns="0" bIns="0" anchor="b"/>
          <a:lstStyle>
            <a:lvl1pPr marL="0" indent="0" defTabSz="0">
              <a:buNone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600" b="0" baseline="0">
                <a:solidFill>
                  <a:srgbClr val="968C83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subheading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67544" y="1685834"/>
            <a:ext cx="3826160" cy="3331906"/>
          </a:xfrm>
          <a:prstGeom prst="rect">
            <a:avLst/>
          </a:prstGeom>
        </p:spPr>
        <p:txBody>
          <a:bodyPr lIns="0" tIns="0" rIns="0" bIns="0"/>
          <a:lstStyle>
            <a:lvl1pPr marL="252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Wingdings" pitchFamily="2" charset="2"/>
              <a:buChar char="§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6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504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Arial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6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756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4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008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260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1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add text. To turn bullets on and off, use bullets button in paragraph tool bar on home tab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 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67547" y="410829"/>
            <a:ext cx="5472605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>
              <a:defRPr sz="1600" b="0" cap="all" spc="240" baseline="0">
                <a:solidFill>
                  <a:srgbClr val="000000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HEADING in CAPS </a:t>
            </a:r>
            <a:br>
              <a:rPr lang="en-US" dirty="0" smtClean="0"/>
            </a:br>
            <a:r>
              <a:rPr lang="en-GB" dirty="0" smtClean="0"/>
              <a:t>THREE LINES MAX. EXTEND TEXT BOX WIDTH IF </a:t>
            </a:r>
            <a:r>
              <a:rPr lang="en-GB" dirty="0" err="1" smtClean="0"/>
              <a:t>REQ</a:t>
            </a:r>
            <a:r>
              <a:rPr lang="en-GB" dirty="0" smtClean="0"/>
              <a:t> BUT DO NOT MOVE POSITION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6" hasCustomPrompt="1"/>
          </p:nvPr>
        </p:nvSpPr>
        <p:spPr>
          <a:xfrm>
            <a:off x="4571550" y="1693785"/>
            <a:ext cx="3816873" cy="3323955"/>
          </a:xfrm>
          <a:prstGeom prst="rect">
            <a:avLst/>
          </a:prstGeom>
        </p:spPr>
        <p:txBody>
          <a:bodyPr lIns="0" tIns="0" rIns="0" bIns="0"/>
          <a:lstStyle>
            <a:lvl1pPr marL="252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Wingdings" pitchFamily="2" charset="2"/>
              <a:buChar char="§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6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504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Arial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6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756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4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008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260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1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add text. To turn bullets on and off, use bullets button in paragraph tool bar on home tab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 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153401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slide 3 -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1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4917636"/>
            <a:ext cx="9144000" cy="97147"/>
          </a:xfrm>
          <a:prstGeom prst="rect">
            <a:avLst/>
          </a:prstGeom>
          <a:noFill/>
        </p:spPr>
        <p:txBody>
          <a:bodyPr wrap="none" lIns="0" tIns="0" rIns="0" bIns="0" anchor="t" anchorCtr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="0" baseline="0">
                <a:solidFill>
                  <a:srgbClr val="7030A0"/>
                </a:solidFill>
                <a:latin typeface="Segoe UI Semibold" panose="020B07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____________________________________________________________________________________________________________________________________ ________________________________________________________________________No body text/graphics below this line</a:t>
            </a:r>
          </a:p>
          <a:p>
            <a:r>
              <a:rPr lang="en-GB" dirty="0" smtClean="0"/>
              <a:t>   </a:t>
            </a:r>
          </a:p>
          <a:p>
            <a:endParaRPr lang="en-GB" dirty="0"/>
          </a:p>
        </p:txBody>
      </p:sp>
      <p:sp>
        <p:nvSpPr>
          <p:cNvPr id="6" name="Picture Placeholder 14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007576"/>
            <a:ext cx="9144000" cy="7553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680" baseline="0">
                <a:solidFill>
                  <a:srgbClr val="7030A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______________________________________________________ ____________________________________________________________________________________________________________________________________________________ No body text/graphics above this line</a:t>
            </a:r>
          </a:p>
          <a:p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67547" y="410829"/>
            <a:ext cx="5472605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>
              <a:defRPr sz="1600" b="0" i="0" cap="all" spc="240" baseline="0">
                <a:solidFill>
                  <a:srgbClr val="000000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HEADING in CAPS</a:t>
            </a:r>
            <a:br>
              <a:rPr lang="en-US" dirty="0" smtClean="0"/>
            </a:br>
            <a:r>
              <a:rPr lang="en-GB" dirty="0" smtClean="0"/>
              <a:t>THREE LINES MAX. EXTEND TEXT BOX WIDTH IF </a:t>
            </a:r>
            <a:r>
              <a:rPr lang="en-GB" dirty="0" err="1" smtClean="0"/>
              <a:t>REQ</a:t>
            </a:r>
            <a:r>
              <a:rPr lang="en-GB" dirty="0" smtClean="0"/>
              <a:t> BUT DO NOT MOVE POSITION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6" hasCustomPrompt="1"/>
          </p:nvPr>
        </p:nvSpPr>
        <p:spPr>
          <a:xfrm>
            <a:off x="467543" y="1285590"/>
            <a:ext cx="3818209" cy="3732150"/>
          </a:xfrm>
          <a:prstGeom prst="rect">
            <a:avLst/>
          </a:prstGeom>
        </p:spPr>
        <p:txBody>
          <a:bodyPr lIns="0" tIns="0" rIns="0" bIns="0"/>
          <a:lstStyle>
            <a:lvl1pPr marL="252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Wingdings" pitchFamily="2" charset="2"/>
              <a:buChar char="§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6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504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Arial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6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756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4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008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260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1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add text. To turn bullets on and off, use bullets button in paragraph tool bar on home tab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 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7" hasCustomPrompt="1"/>
          </p:nvPr>
        </p:nvSpPr>
        <p:spPr>
          <a:xfrm>
            <a:off x="4571551" y="1293541"/>
            <a:ext cx="3825026" cy="3724199"/>
          </a:xfrm>
          <a:prstGeom prst="rect">
            <a:avLst/>
          </a:prstGeom>
        </p:spPr>
        <p:txBody>
          <a:bodyPr lIns="0" tIns="0" rIns="0" bIns="0"/>
          <a:lstStyle>
            <a:lvl1pPr marL="252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Wingdings" pitchFamily="2" charset="2"/>
              <a:buChar char="§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6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504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Arial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6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756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400" baseline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008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260000" indent="-252000" defTabSz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Clr>
                <a:srgbClr val="C4D600"/>
              </a:buClr>
              <a:buFont typeface="Arial" panose="020B0604020202020204" pitchFamily="34" charset="0"/>
              <a:buChar char="•"/>
              <a:tabLst>
                <a:tab pos="288000" algn="l"/>
                <a:tab pos="594000" algn="l"/>
                <a:tab pos="936000" algn="l"/>
                <a:tab pos="1224000" algn="l"/>
                <a:tab pos="1512000" algn="l"/>
              </a:tabLst>
              <a:defRPr sz="11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add text. To turn bullets on and off, use bullets button in paragraph tool bar on home tab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 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363863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 image slide - rev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5715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tabLst>
                <a:tab pos="3140075" algn="l"/>
              </a:tabLst>
              <a:defRPr sz="2800" baseline="0"/>
            </a:lvl1pPr>
          </a:lstStyle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Click icon (underneath grey bar)</a:t>
            </a:r>
            <a:br>
              <a:rPr lang="en-GB" dirty="0" smtClean="0"/>
            </a:br>
            <a:r>
              <a:rPr lang="en-GB" dirty="0" smtClean="0"/>
              <a:t>to insert picture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150144"/>
            <a:ext cx="9144000" cy="1398808"/>
          </a:xfrm>
          <a:prstGeom prst="rect">
            <a:avLst/>
          </a:prstGeom>
          <a:solidFill>
            <a:schemeClr val="accent1"/>
          </a:solidFill>
        </p:spPr>
        <p:txBody>
          <a:bodyPr wrap="square" lIns="1980000" tIns="144000" rIns="1980000" bIns="144000" anchor="ctr" anchorCtr="0">
            <a:spAutoFit/>
          </a:bodyPr>
          <a:lstStyle>
            <a:lvl1pPr algn="ctr">
              <a:defRPr sz="1800" b="0" baseline="0">
                <a:solidFill>
                  <a:schemeClr val="bg1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add text – optional grey bar used to reveal interesting project fact (no more than five lines or 30 words at 18pt). To use slide without reveal, select grey bar and delete. </a:t>
            </a:r>
            <a:endParaRPr lang="en-GB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5796136" y="5305772"/>
            <a:ext cx="2880320" cy="144016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700" b="0" i="0" baseline="0">
                <a:solidFill>
                  <a:srgbClr val="000000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 smtClean="0"/>
              <a:t>Click to add copyright. Format: Image Photographer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67544" y="410830"/>
            <a:ext cx="4464298" cy="72007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 b="0" i="0" cap="all" spc="240" baseline="0">
                <a:solidFill>
                  <a:srgbClr val="000000"/>
                </a:solidFill>
                <a:latin typeface="Segoe UI Semibold" panose="020B07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 smtClean="0"/>
              <a:t>CLICK TO ADD PROJECT TITLE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67544" y="5327347"/>
            <a:ext cx="2520280" cy="119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00" baseline="0">
                <a:solidFill>
                  <a:srgbClr val="968C83"/>
                </a:solidFill>
              </a:defRPr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en-US" dirty="0" smtClean="0"/>
              <a:t>COPYRIGHT © 1976-2014 </a:t>
            </a:r>
            <a:r>
              <a:rPr lang="en-US" dirty="0" err="1" smtClean="0"/>
              <a:t>BUROHAPPOLD</a:t>
            </a:r>
            <a:r>
              <a:rPr lang="en-US" dirty="0" smtClean="0"/>
              <a:t> ENGINEERING.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71731665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0221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  <p:sldLayoutId id="2147483844" r:id="rId14"/>
    <p:sldLayoutId id="2147483845" r:id="rId15"/>
    <p:sldLayoutId id="2147483846" r:id="rId16"/>
    <p:sldLayoutId id="2147483847" r:id="rId17"/>
    <p:sldLayoutId id="2147483848" r:id="rId18"/>
    <p:sldLayoutId id="2147483849" r:id="rId19"/>
    <p:sldLayoutId id="2147483850" r:id="rId20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7544" y="335195"/>
            <a:ext cx="6963566" cy="3144499"/>
          </a:xfrm>
        </p:spPr>
        <p:txBody>
          <a:bodyPr/>
          <a:lstStyle/>
          <a:p>
            <a:r>
              <a:rPr lang="en-US" dirty="0" smtClean="0">
                <a:latin typeface="Rockwell" panose="02060603020205020403" pitchFamily="18" charset="0"/>
              </a:rPr>
              <a:t>SURVEY Results</a:t>
            </a:r>
            <a:endParaRPr lang="en-US" dirty="0">
              <a:latin typeface="Rockwell" panose="02060603020205020403" pitchFamily="18" charset="0"/>
            </a:endParaRPr>
          </a:p>
        </p:txBody>
      </p:sp>
      <p:pic>
        <p:nvPicPr>
          <p:cNvPr id="7" name="Picture 2" descr="C:\Users\Abhishikta\Dropbox\Pitt Sustainability Plan - BH Share Folder\06_Graphics &amp; Images\SB logo star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4357" y="4799514"/>
            <a:ext cx="4163404" cy="64330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9828208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5037" y="127522"/>
            <a:ext cx="8432742" cy="52322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WHAT DO YOU FEEL ARE THE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sz="1800" b="1" dirty="0">
                <a:solidFill>
                  <a:srgbClr val="002060"/>
                </a:solidFill>
              </a:rPr>
              <a:t>MOST PRESSING SUST. ISSUES </a:t>
            </a:r>
            <a:r>
              <a:rPr lang="en-US" dirty="0">
                <a:solidFill>
                  <a:srgbClr val="002060"/>
                </a:solidFill>
              </a:rPr>
              <a:t>AT PITT?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2A5A841-95DD-4307-9184-405B7E8095F7}"/>
              </a:ext>
            </a:extLst>
          </p:cNvPr>
          <p:cNvGraphicFramePr>
            <a:graphicFrameLocks/>
          </p:cNvGraphicFramePr>
          <p:nvPr/>
        </p:nvGraphicFramePr>
        <p:xfrm>
          <a:off x="212035" y="933284"/>
          <a:ext cx="8547652" cy="4433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8986608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5037" y="132043"/>
            <a:ext cx="8432742" cy="769441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Which of the following sustainability-related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sz="1800" b="1" dirty="0">
                <a:solidFill>
                  <a:srgbClr val="002060"/>
                </a:solidFill>
              </a:rPr>
              <a:t>academic and extracurricular initiatives</a:t>
            </a:r>
            <a:r>
              <a:rPr lang="en-US" dirty="0">
                <a:solidFill>
                  <a:srgbClr val="002060"/>
                </a:solidFill>
              </a:rPr>
              <a:t>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do you feel Pitt should pursue?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CFA1271-927B-4E04-92F6-C0094AB3451F}"/>
              </a:ext>
            </a:extLst>
          </p:cNvPr>
          <p:cNvGraphicFramePr>
            <a:graphicFrameLocks/>
          </p:cNvGraphicFramePr>
          <p:nvPr/>
        </p:nvGraphicFramePr>
        <p:xfrm>
          <a:off x="318053" y="901484"/>
          <a:ext cx="8589726" cy="4664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0883690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5037" y="345613"/>
            <a:ext cx="8432742" cy="492443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How might you be willing to contribute to sustainability initiatives on campus?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DCAB30F-EBCF-48AF-BBFD-282588A4ACDF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609600" y="1113183"/>
          <a:ext cx="8298179" cy="4121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1345256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135" y="661344"/>
            <a:ext cx="7324725" cy="444817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511114" y="2298840"/>
            <a:ext cx="2705869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3000" dirty="0" smtClean="0">
                <a:solidFill>
                  <a:srgbClr val="002060"/>
                </a:solidFill>
                <a:latin typeface="Rockwell" panose="02060603020205020403" pitchFamily="18" charset="0"/>
              </a:rPr>
              <a:t>RESPONDENTS</a:t>
            </a:r>
            <a:endParaRPr lang="en-GB" sz="3000" dirty="0" smtClean="0">
              <a:solidFill>
                <a:srgbClr val="002060"/>
              </a:solidFill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61948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27803" y="190330"/>
            <a:ext cx="7789757" cy="246221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How DID YOU HEAR ABOUT THE SURVEY?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742681" y="1199361"/>
          <a:ext cx="8054502" cy="4277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Oval 7"/>
          <p:cNvSpPr/>
          <p:nvPr/>
        </p:nvSpPr>
        <p:spPr>
          <a:xfrm>
            <a:off x="3522077" y="2246118"/>
            <a:ext cx="1778972" cy="1778972"/>
          </a:xfrm>
          <a:prstGeom prst="ellipse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5321845" y="2612154"/>
            <a:ext cx="825190" cy="800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Rockwell" panose="02060603020205020403" pitchFamily="18" charset="0"/>
              </a:rPr>
              <a:t>54 %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Rockwell" panose="02060603020205020403" pitchFamily="18" charset="0"/>
              </a:rPr>
              <a:t>PITT PORTAL</a:t>
            </a:r>
            <a:endParaRPr lang="en-GB" sz="16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64148" y="2907803"/>
            <a:ext cx="82519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Rockwell" panose="02060603020205020403" pitchFamily="18" charset="0"/>
              </a:rPr>
              <a:t>34 %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Rockwell" panose="02060603020205020403" pitchFamily="18" charset="0"/>
              </a:rPr>
              <a:t>EMAIL</a:t>
            </a:r>
            <a:endParaRPr lang="en-GB" sz="16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45019" y="1642229"/>
            <a:ext cx="82519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Rockwell" panose="02060603020205020403" pitchFamily="18" charset="0"/>
              </a:rPr>
              <a:t>4%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6275" y="920191"/>
            <a:ext cx="988744" cy="800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Rockwell" panose="02060603020205020403" pitchFamily="18" charset="0"/>
              </a:rPr>
              <a:t>4 %</a:t>
            </a:r>
          </a:p>
          <a:p>
            <a:pPr algn="ctr"/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Rockwell" panose="02060603020205020403" pitchFamily="18" charset="0"/>
              </a:rPr>
              <a:t>WORD OF MOUTH</a:t>
            </a:r>
            <a:endParaRPr lang="en-GB" sz="1600" dirty="0">
              <a:solidFill>
                <a:schemeClr val="tx1">
                  <a:lumMod val="85000"/>
                  <a:lumOff val="15000"/>
                </a:schemeClr>
              </a:solidFill>
              <a:latin typeface="Rockwell" panose="02060603020205020403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57614" y="1366376"/>
            <a:ext cx="82519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ckwell" panose="02060603020205020403" pitchFamily="18" charset="0"/>
              </a:rPr>
              <a:t>4%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45019" y="440876"/>
            <a:ext cx="988744" cy="800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Rockwell" panose="02060603020205020403" pitchFamily="18" charset="0"/>
              </a:rPr>
              <a:t>4 %</a:t>
            </a:r>
          </a:p>
          <a:p>
            <a:pPr algn="ctr"/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Rockwell" panose="02060603020205020403" pitchFamily="18" charset="0"/>
              </a:rPr>
              <a:t>SOCIAL MEDIA</a:t>
            </a:r>
            <a:endParaRPr lang="en-GB" sz="1600" dirty="0">
              <a:solidFill>
                <a:schemeClr val="tx1">
                  <a:lumMod val="85000"/>
                  <a:lumOff val="15000"/>
                </a:schemeClr>
              </a:solidFill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20734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27803" y="190330"/>
            <a:ext cx="7789757" cy="246221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Responses BY affiliation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/>
          </p:nvPr>
        </p:nvGraphicFramePr>
        <p:xfrm>
          <a:off x="327803" y="682773"/>
          <a:ext cx="8519635" cy="4791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4"/>
          <p:cNvSpPr txBox="1">
            <a:spLocks/>
          </p:cNvSpPr>
          <p:nvPr/>
        </p:nvSpPr>
        <p:spPr>
          <a:xfrm>
            <a:off x="8449106" y="1055305"/>
            <a:ext cx="796663" cy="3077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600" b="0" kern="1200" cap="all" spc="240" baseline="0">
                <a:solidFill>
                  <a:srgbClr val="000000"/>
                </a:solidFill>
                <a:latin typeface="Rockwell" panose="02060603020205020403" pitchFamily="18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000" b="1" dirty="0">
                <a:solidFill>
                  <a:srgbClr val="002060"/>
                </a:solidFill>
              </a:rPr>
              <a:t>36%</a:t>
            </a: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6780943" y="1239512"/>
            <a:ext cx="796663" cy="3077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600" b="0" kern="1200" cap="all" spc="240" baseline="0">
                <a:solidFill>
                  <a:srgbClr val="000000"/>
                </a:solidFill>
                <a:latin typeface="Rockwell" panose="02060603020205020403" pitchFamily="18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000" b="1" dirty="0">
                <a:solidFill>
                  <a:srgbClr val="002060"/>
                </a:solidFill>
              </a:rPr>
              <a:t>21%</a:t>
            </a:r>
          </a:p>
        </p:txBody>
      </p:sp>
    </p:spTree>
    <p:extLst>
      <p:ext uri="{BB962C8B-B14F-4D97-AF65-F5344CB8AC3E}">
        <p14:creationId xmlns:p14="http://schemas.microsoft.com/office/powerpoint/2010/main" val="219464204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27803" y="190330"/>
            <a:ext cx="7789757" cy="52322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What does </a:t>
            </a:r>
            <a:r>
              <a:rPr lang="en-US" sz="1800" b="1" dirty="0">
                <a:solidFill>
                  <a:srgbClr val="002060"/>
                </a:solidFill>
              </a:rPr>
              <a:t>sustainability</a:t>
            </a:r>
            <a:r>
              <a:rPr lang="en-US" dirty="0">
                <a:solidFill>
                  <a:srgbClr val="002060"/>
                </a:solidFill>
              </a:rPr>
              <a:t> mean to you?</a:t>
            </a:r>
            <a:br>
              <a:rPr lang="en-US" dirty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/>
          </p:nvPr>
        </p:nvGraphicFramePr>
        <p:xfrm>
          <a:off x="170985" y="682774"/>
          <a:ext cx="9196740" cy="5032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4102443" y="682773"/>
            <a:ext cx="4015117" cy="997746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4324510" y="1028032"/>
            <a:ext cx="247135" cy="247135"/>
          </a:xfrm>
          <a:prstGeom prst="rect">
            <a:avLst/>
          </a:prstGeom>
          <a:solidFill>
            <a:srgbClr val="0E2F5E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4769355" y="1045586"/>
            <a:ext cx="4374645" cy="24622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600" b="0" kern="1200" cap="all" spc="240" baseline="0">
                <a:solidFill>
                  <a:srgbClr val="000000"/>
                </a:solidFill>
                <a:latin typeface="Rockwell" panose="02060603020205020403" pitchFamily="18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rgbClr val="002060"/>
                </a:solidFill>
              </a:rPr>
              <a:t>ENVIRONMENT RELATED</a:t>
            </a:r>
          </a:p>
        </p:txBody>
      </p:sp>
    </p:spTree>
    <p:extLst>
      <p:ext uri="{BB962C8B-B14F-4D97-AF65-F5344CB8AC3E}">
        <p14:creationId xmlns:p14="http://schemas.microsoft.com/office/powerpoint/2010/main" val="183758699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27803" y="190330"/>
            <a:ext cx="7789757" cy="276999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How </a:t>
            </a:r>
            <a:r>
              <a:rPr lang="en-US" sz="1800" b="1" dirty="0">
                <a:solidFill>
                  <a:srgbClr val="002060"/>
                </a:solidFill>
              </a:rPr>
              <a:t>important</a:t>
            </a:r>
            <a:r>
              <a:rPr lang="en-US" dirty="0">
                <a:solidFill>
                  <a:srgbClr val="002060"/>
                </a:solidFill>
              </a:rPr>
              <a:t> is the overall </a:t>
            </a:r>
            <a:r>
              <a:rPr lang="en-US" dirty="0" err="1">
                <a:solidFill>
                  <a:srgbClr val="002060"/>
                </a:solidFill>
              </a:rPr>
              <a:t>Sust</a:t>
            </a:r>
            <a:r>
              <a:rPr lang="en-US" dirty="0">
                <a:solidFill>
                  <a:srgbClr val="002060"/>
                </a:solidFill>
              </a:rPr>
              <a:t>. of </a:t>
            </a:r>
            <a:r>
              <a:rPr lang="en-US" dirty="0" err="1">
                <a:solidFill>
                  <a:srgbClr val="002060"/>
                </a:solidFill>
              </a:rPr>
              <a:t>pitt</a:t>
            </a:r>
            <a:r>
              <a:rPr lang="en-US" dirty="0">
                <a:solidFill>
                  <a:srgbClr val="002060"/>
                </a:solidFill>
              </a:rPr>
              <a:t> to you?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92849" y="1181100"/>
            <a:ext cx="1089956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>
                <a:solidFill>
                  <a:srgbClr val="00346A"/>
                </a:solidFill>
                <a:latin typeface="ARMOUR Black" panose="020B0904020202020204" pitchFamily="34" charset="0"/>
                <a:cs typeface="ARMOUR Black" panose="020B0904020202020204" pitchFamily="34" charset="0"/>
              </a:rPr>
              <a:t>4.44</a:t>
            </a:r>
            <a:endParaRPr lang="en-GB" sz="3600" dirty="0">
              <a:solidFill>
                <a:srgbClr val="00346A"/>
              </a:solidFill>
              <a:latin typeface="ARMOUR Black" panose="020B0904020202020204" pitchFamily="34" charset="0"/>
              <a:cs typeface="ARMOUR Black" panose="020B09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9049" y="852616"/>
            <a:ext cx="7388511" cy="123568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677484" y="1083266"/>
            <a:ext cx="2013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>
                <a:latin typeface="Rockwell" panose="02060603020205020403" pitchFamily="18" charset="0"/>
              </a:rPr>
              <a:t>1</a:t>
            </a:r>
            <a:endParaRPr lang="en-GB" sz="1600" b="1" dirty="0">
              <a:latin typeface="Rockwell" panose="02060603020205020403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29049" y="765541"/>
            <a:ext cx="0" cy="2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576177" y="803177"/>
            <a:ext cx="0" cy="2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270433" y="765541"/>
            <a:ext cx="0" cy="2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8117560" y="803177"/>
            <a:ext cx="0" cy="2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423305" y="765541"/>
            <a:ext cx="0" cy="2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506003" y="1083266"/>
            <a:ext cx="2013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>
                <a:latin typeface="Rockwell" panose="02060603020205020403" pitchFamily="18" charset="0"/>
              </a:rPr>
              <a:t>2</a:t>
            </a:r>
            <a:endParaRPr lang="en-GB" sz="1600" b="1" dirty="0">
              <a:latin typeface="Rockwell" panose="020606030202050204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87614" y="1071547"/>
            <a:ext cx="2013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>
                <a:latin typeface="Rockwell" panose="02060603020205020403" pitchFamily="18" charset="0"/>
              </a:rPr>
              <a:t>3</a:t>
            </a:r>
            <a:endParaRPr lang="en-GB" sz="1600" b="1" dirty="0">
              <a:latin typeface="Rockwell" panose="02060603020205020403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27503" y="1056274"/>
            <a:ext cx="2013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>
                <a:latin typeface="Rockwell" panose="02060603020205020403" pitchFamily="18" charset="0"/>
              </a:rPr>
              <a:t>4</a:t>
            </a:r>
            <a:endParaRPr lang="en-GB" sz="1600" b="1" dirty="0">
              <a:latin typeface="Rockwell" panose="02060603020205020403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081319" y="1083266"/>
            <a:ext cx="2013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>
                <a:latin typeface="Rockwell" panose="02060603020205020403" pitchFamily="18" charset="0"/>
              </a:rPr>
              <a:t>5</a:t>
            </a:r>
            <a:endParaRPr lang="en-GB" sz="1600" b="1" dirty="0">
              <a:latin typeface="Rockwell" panose="02060603020205020403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117489" y="716692"/>
            <a:ext cx="66419" cy="464408"/>
          </a:xfrm>
          <a:prstGeom prst="rect">
            <a:avLst/>
          </a:prstGeom>
          <a:solidFill>
            <a:srgbClr val="0E2F5E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itle 4"/>
          <p:cNvSpPr txBox="1">
            <a:spLocks/>
          </p:cNvSpPr>
          <p:nvPr/>
        </p:nvSpPr>
        <p:spPr>
          <a:xfrm>
            <a:off x="327803" y="1923407"/>
            <a:ext cx="8692211" cy="2769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600" b="0" kern="1200" cap="all" spc="240" baseline="0">
                <a:solidFill>
                  <a:srgbClr val="000000"/>
                </a:solidFill>
                <a:latin typeface="Rockwell" panose="02060603020205020403" pitchFamily="18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>
                <a:solidFill>
                  <a:srgbClr val="002060"/>
                </a:solidFill>
              </a:rPr>
              <a:t>do you see </a:t>
            </a:r>
            <a:r>
              <a:rPr lang="en-US" dirty="0" err="1">
                <a:solidFill>
                  <a:srgbClr val="002060"/>
                </a:solidFill>
              </a:rPr>
              <a:t>pitt</a:t>
            </a:r>
            <a:r>
              <a:rPr lang="en-US" dirty="0">
                <a:solidFill>
                  <a:srgbClr val="002060"/>
                </a:solidFill>
              </a:rPr>
              <a:t> as a </a:t>
            </a:r>
            <a:r>
              <a:rPr lang="en-US" sz="1800" b="1" dirty="0">
                <a:solidFill>
                  <a:srgbClr val="002060"/>
                </a:solidFill>
              </a:rPr>
              <a:t>leader</a:t>
            </a:r>
            <a:r>
              <a:rPr lang="en-US" dirty="0">
                <a:solidFill>
                  <a:srgbClr val="002060"/>
                </a:solidFill>
              </a:rPr>
              <a:t> in </a:t>
            </a:r>
            <a:r>
              <a:rPr lang="en-US" dirty="0" err="1">
                <a:solidFill>
                  <a:srgbClr val="002060"/>
                </a:solidFill>
              </a:rPr>
              <a:t>sust</a:t>
            </a:r>
            <a:r>
              <a:rPr lang="en-US" dirty="0">
                <a:solidFill>
                  <a:srgbClr val="002060"/>
                </a:solidFill>
              </a:rPr>
              <a:t>. practices?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993780" y="2854035"/>
            <a:ext cx="1089956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>
                <a:solidFill>
                  <a:srgbClr val="00346A"/>
                </a:solidFill>
                <a:latin typeface="ARMOUR Black" panose="020B0904020202020204" pitchFamily="34" charset="0"/>
                <a:cs typeface="ARMOUR Black" panose="020B0904020202020204" pitchFamily="34" charset="0"/>
              </a:rPr>
              <a:t>3.05</a:t>
            </a:r>
            <a:endParaRPr lang="en-GB" sz="3600" dirty="0">
              <a:solidFill>
                <a:srgbClr val="00346A"/>
              </a:solidFill>
              <a:latin typeface="ARMOUR Black" panose="020B0904020202020204" pitchFamily="34" charset="0"/>
              <a:cs typeface="ARMOUR Black" panose="020B0904020202020204" pitchFamily="34" charset="0"/>
            </a:endParaRPr>
          </a:p>
        </p:txBody>
      </p:sp>
      <p:sp>
        <p:nvSpPr>
          <p:cNvPr id="57" name="Title 4"/>
          <p:cNvSpPr txBox="1">
            <a:spLocks/>
          </p:cNvSpPr>
          <p:nvPr/>
        </p:nvSpPr>
        <p:spPr>
          <a:xfrm>
            <a:off x="327803" y="3901285"/>
            <a:ext cx="8692211" cy="2769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600" b="0" kern="1200" cap="all" spc="240" baseline="0">
                <a:solidFill>
                  <a:srgbClr val="000000"/>
                </a:solidFill>
                <a:latin typeface="Rockwell" panose="02060603020205020403" pitchFamily="18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>
                <a:solidFill>
                  <a:srgbClr val="002060"/>
                </a:solidFill>
              </a:rPr>
              <a:t>do you think </a:t>
            </a:r>
            <a:r>
              <a:rPr lang="en-US" dirty="0" err="1">
                <a:solidFill>
                  <a:srgbClr val="002060"/>
                </a:solidFill>
              </a:rPr>
              <a:t>pitt</a:t>
            </a:r>
            <a:r>
              <a:rPr lang="en-US" dirty="0">
                <a:solidFill>
                  <a:srgbClr val="002060"/>
                </a:solidFill>
              </a:rPr>
              <a:t> incorporates </a:t>
            </a:r>
            <a:r>
              <a:rPr lang="en-US" dirty="0" err="1">
                <a:solidFill>
                  <a:srgbClr val="002060"/>
                </a:solidFill>
              </a:rPr>
              <a:t>sust</a:t>
            </a:r>
            <a:r>
              <a:rPr lang="en-US" dirty="0">
                <a:solidFill>
                  <a:srgbClr val="002060"/>
                </a:solidFill>
              </a:rPr>
              <a:t>. into its </a:t>
            </a:r>
            <a:r>
              <a:rPr lang="en-US" sz="1800" b="1" dirty="0">
                <a:solidFill>
                  <a:srgbClr val="002060"/>
                </a:solidFill>
              </a:rPr>
              <a:t>culture</a:t>
            </a:r>
            <a:r>
              <a:rPr lang="en-US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956999" y="4974816"/>
            <a:ext cx="1089956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>
                <a:solidFill>
                  <a:srgbClr val="00346A"/>
                </a:solidFill>
                <a:latin typeface="ARMOUR Black" panose="020B0904020202020204" pitchFamily="34" charset="0"/>
                <a:cs typeface="ARMOUR Black" panose="020B0904020202020204" pitchFamily="34" charset="0"/>
              </a:rPr>
              <a:t>2.95</a:t>
            </a:r>
            <a:endParaRPr lang="en-GB" sz="3600" dirty="0">
              <a:solidFill>
                <a:srgbClr val="00346A"/>
              </a:solidFill>
              <a:latin typeface="ARMOUR Black" panose="020B0904020202020204" pitchFamily="34" charset="0"/>
              <a:cs typeface="ARMOUR Black" panose="020B090402020202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29049" y="2520778"/>
            <a:ext cx="7388511" cy="123568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TextBox 73"/>
          <p:cNvSpPr txBox="1"/>
          <p:nvPr/>
        </p:nvSpPr>
        <p:spPr>
          <a:xfrm>
            <a:off x="677484" y="2751428"/>
            <a:ext cx="2013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>
                <a:latin typeface="Rockwell" panose="02060603020205020403" pitchFamily="18" charset="0"/>
              </a:rPr>
              <a:t>1</a:t>
            </a:r>
            <a:endParaRPr lang="en-GB" sz="1600" b="1" dirty="0">
              <a:latin typeface="Rockwell" panose="02060603020205020403" pitchFamily="18" charset="0"/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>
            <a:off x="729049" y="2433703"/>
            <a:ext cx="0" cy="2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576177" y="2471339"/>
            <a:ext cx="0" cy="2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270433" y="2433703"/>
            <a:ext cx="0" cy="2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8117560" y="2471339"/>
            <a:ext cx="0" cy="2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4423305" y="2433703"/>
            <a:ext cx="0" cy="2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2506003" y="2751428"/>
            <a:ext cx="2013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>
                <a:latin typeface="Rockwell" panose="02060603020205020403" pitchFamily="18" charset="0"/>
              </a:rPr>
              <a:t>2</a:t>
            </a:r>
            <a:endParaRPr lang="en-GB" sz="1600" b="1" dirty="0">
              <a:latin typeface="Rockwell" panose="02060603020205020403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6227503" y="2724436"/>
            <a:ext cx="2013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>
                <a:latin typeface="Rockwell" panose="02060603020205020403" pitchFamily="18" charset="0"/>
              </a:rPr>
              <a:t>4</a:t>
            </a:r>
            <a:endParaRPr lang="en-GB" sz="1600" b="1" dirty="0">
              <a:latin typeface="Rockwell" panose="02060603020205020403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8081319" y="2751428"/>
            <a:ext cx="2013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>
                <a:latin typeface="Rockwell" panose="02060603020205020403" pitchFamily="18" charset="0"/>
              </a:rPr>
              <a:t>5</a:t>
            </a:r>
            <a:endParaRPr lang="en-GB" sz="1600" b="1" dirty="0">
              <a:latin typeface="Rockwell" panose="02060603020205020403" pitchFamily="18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435558" y="2384854"/>
            <a:ext cx="66419" cy="464408"/>
          </a:xfrm>
          <a:prstGeom prst="rect">
            <a:avLst/>
          </a:prstGeom>
          <a:solidFill>
            <a:srgbClr val="0E2F5E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Rectangle 84"/>
          <p:cNvSpPr/>
          <p:nvPr/>
        </p:nvSpPr>
        <p:spPr>
          <a:xfrm>
            <a:off x="729049" y="4621427"/>
            <a:ext cx="7388511" cy="123568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TextBox 85"/>
          <p:cNvSpPr txBox="1"/>
          <p:nvPr/>
        </p:nvSpPr>
        <p:spPr>
          <a:xfrm>
            <a:off x="677484" y="4852077"/>
            <a:ext cx="2013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>
                <a:latin typeface="Rockwell" panose="02060603020205020403" pitchFamily="18" charset="0"/>
              </a:rPr>
              <a:t>1</a:t>
            </a:r>
            <a:endParaRPr lang="en-GB" sz="1600" b="1" dirty="0">
              <a:latin typeface="Rockwell" panose="02060603020205020403" pitchFamily="18" charset="0"/>
            </a:endParaRPr>
          </a:p>
        </p:txBody>
      </p:sp>
      <p:cxnSp>
        <p:nvCxnSpPr>
          <p:cNvPr id="87" name="Straight Connector 86"/>
          <p:cNvCxnSpPr/>
          <p:nvPr/>
        </p:nvCxnSpPr>
        <p:spPr>
          <a:xfrm>
            <a:off x="729049" y="4534352"/>
            <a:ext cx="0" cy="2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2576177" y="4571988"/>
            <a:ext cx="0" cy="2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6270433" y="4534352"/>
            <a:ext cx="0" cy="2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8117560" y="4571988"/>
            <a:ext cx="0" cy="2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4423305" y="4534352"/>
            <a:ext cx="0" cy="2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2506003" y="4852077"/>
            <a:ext cx="2013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>
                <a:latin typeface="Rockwell" panose="02060603020205020403" pitchFamily="18" charset="0"/>
              </a:rPr>
              <a:t>2</a:t>
            </a:r>
            <a:endParaRPr lang="en-GB" sz="1600" b="1" dirty="0">
              <a:latin typeface="Rockwell" panose="02060603020205020403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6227503" y="4825085"/>
            <a:ext cx="2013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>
                <a:latin typeface="Rockwell" panose="02060603020205020403" pitchFamily="18" charset="0"/>
              </a:rPr>
              <a:t>4</a:t>
            </a:r>
            <a:endParaRPr lang="en-GB" sz="1600" b="1" dirty="0">
              <a:latin typeface="Rockwell" panose="02060603020205020403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8081319" y="4852077"/>
            <a:ext cx="2013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>
                <a:latin typeface="Rockwell" panose="02060603020205020403" pitchFamily="18" charset="0"/>
              </a:rPr>
              <a:t>5</a:t>
            </a:r>
            <a:endParaRPr lang="en-GB" sz="1600" b="1" dirty="0">
              <a:latin typeface="Rockwell" panose="02060603020205020403" pitchFamily="18" charset="0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4347165" y="4485503"/>
            <a:ext cx="66419" cy="464408"/>
          </a:xfrm>
          <a:prstGeom prst="rect">
            <a:avLst/>
          </a:prstGeom>
          <a:solidFill>
            <a:srgbClr val="0E2F5E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87511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8619" y="205913"/>
            <a:ext cx="7381183" cy="52322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Are you involved in any of these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sz="1800" b="1" dirty="0">
                <a:solidFill>
                  <a:srgbClr val="002060"/>
                </a:solidFill>
              </a:rPr>
              <a:t>sustainability activities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at </a:t>
            </a:r>
            <a:r>
              <a:rPr lang="en-US" dirty="0" err="1">
                <a:solidFill>
                  <a:srgbClr val="002060"/>
                </a:solidFill>
              </a:rPr>
              <a:t>pitt</a:t>
            </a:r>
            <a:r>
              <a:rPr lang="en-US" dirty="0">
                <a:solidFill>
                  <a:srgbClr val="002060"/>
                </a:solidFill>
              </a:rPr>
              <a:t>?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/>
          </p:nvPr>
        </p:nvGraphicFramePr>
        <p:xfrm>
          <a:off x="388619" y="940308"/>
          <a:ext cx="8471175" cy="4774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968028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5036" y="231313"/>
            <a:ext cx="8272723" cy="492443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Which of the following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initiatives and organizations </a:t>
            </a:r>
            <a:r>
              <a:rPr lang="en-US" dirty="0">
                <a:solidFill>
                  <a:srgbClr val="002060"/>
                </a:solidFill>
              </a:rPr>
              <a:t>are you aware of at </a:t>
            </a:r>
            <a:r>
              <a:rPr lang="en-US" dirty="0" err="1">
                <a:solidFill>
                  <a:srgbClr val="002060"/>
                </a:solidFill>
              </a:rPr>
              <a:t>pitt</a:t>
            </a:r>
            <a:r>
              <a:rPr lang="en-US" dirty="0">
                <a:solidFill>
                  <a:srgbClr val="002060"/>
                </a:solidFill>
              </a:rPr>
              <a:t>?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475036" y="1003300"/>
          <a:ext cx="8465764" cy="440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6789314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5037" y="345613"/>
            <a:ext cx="7381183" cy="246221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Are you AWARE OF ANY OF THESE ON THE PITT CAMPUS?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E71C916-B26A-4C34-B114-64E449C18490}"/>
              </a:ext>
            </a:extLst>
          </p:cNvPr>
          <p:cNvGraphicFramePr>
            <a:graphicFrameLocks/>
          </p:cNvGraphicFramePr>
          <p:nvPr/>
        </p:nvGraphicFramePr>
        <p:xfrm>
          <a:off x="698499" y="874973"/>
          <a:ext cx="7875657" cy="4121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6600671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UROHAPPOLD_THEME">
      <a:dk1>
        <a:srgbClr val="000000"/>
      </a:dk1>
      <a:lt1>
        <a:srgbClr val="FFFFFF"/>
      </a:lt1>
      <a:dk2>
        <a:srgbClr val="3F3F3F"/>
      </a:dk2>
      <a:lt2>
        <a:srgbClr val="FFFFFF"/>
      </a:lt2>
      <a:accent1>
        <a:srgbClr val="968C83"/>
      </a:accent1>
      <a:accent2>
        <a:srgbClr val="C4D600"/>
      </a:accent2>
      <a:accent3>
        <a:srgbClr val="24135F"/>
      </a:accent3>
      <a:accent4>
        <a:srgbClr val="BC204B"/>
      </a:accent4>
      <a:accent5>
        <a:srgbClr val="8DB9CA"/>
      </a:accent5>
      <a:accent6>
        <a:srgbClr val="00617F"/>
      </a:accent6>
      <a:hlink>
        <a:srgbClr val="127BCB"/>
      </a:hlink>
      <a:folHlink>
        <a:srgbClr val="968C83"/>
      </a:folHlink>
    </a:clrScheme>
    <a:fontScheme name="BUROHAPPOLD THEME">
      <a:majorFont>
        <a:latin typeface="Segoe UI Semibold"/>
        <a:ea typeface=""/>
        <a:cs typeface="Segoe UI"/>
      </a:majorFont>
      <a:minorFont>
        <a:latin typeface="Segoe UI"/>
        <a:ea typeface=""/>
        <a:cs typeface="Segoe U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 sz="1600" dirty="0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2118</TotalTime>
  <Words>155</Words>
  <Application>Microsoft Office PowerPoint</Application>
  <PresentationFormat>On-screen Show (16:10)</PresentationFormat>
  <Paragraphs>53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A030</vt:lpstr>
      <vt:lpstr>Arial</vt:lpstr>
      <vt:lpstr>ARMOUR Black</vt:lpstr>
      <vt:lpstr>Calibri</vt:lpstr>
      <vt:lpstr>Rockwell</vt:lpstr>
      <vt:lpstr>Segoe UI</vt:lpstr>
      <vt:lpstr>Segoe UI Semibold</vt:lpstr>
      <vt:lpstr>Wingdings</vt:lpstr>
      <vt:lpstr>Blank</vt:lpstr>
      <vt:lpstr>PowerPoint Presentation</vt:lpstr>
      <vt:lpstr>PowerPoint Presentation</vt:lpstr>
      <vt:lpstr>How DID YOU HEAR ABOUT THE SURVEY?</vt:lpstr>
      <vt:lpstr>Responses BY affiliation</vt:lpstr>
      <vt:lpstr>What does sustainability mean to you? </vt:lpstr>
      <vt:lpstr>How important is the overall Sust. of pitt to you?</vt:lpstr>
      <vt:lpstr>Are you involved in any of these  sustainability activities at pitt?</vt:lpstr>
      <vt:lpstr>Which of the following  initiatives and organizations are you aware of at pitt?</vt:lpstr>
      <vt:lpstr>Are you AWARE OF ANY OF THESE ON THE PITT CAMPUS?</vt:lpstr>
      <vt:lpstr>WHAT DO YOU FEEL ARE THE  MOST PRESSING SUST. ISSUES AT PITT?</vt:lpstr>
      <vt:lpstr>Which of the following sustainability-related  academic and extracurricular initiatives  do you feel Pitt should pursue?</vt:lpstr>
      <vt:lpstr>How might you be willing to contribute to sustainability initiatives on campus?</vt:lpstr>
    </vt:vector>
  </TitlesOfParts>
  <Company>Buro Happold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TITLE OF YOUR PRESENTATION GOES HEre</dc:title>
  <dc:creator>Chris Rhie</dc:creator>
  <cp:lastModifiedBy>Chris Rhie</cp:lastModifiedBy>
  <cp:revision>230</cp:revision>
  <cp:lastPrinted>2017-04-03T19:01:06Z</cp:lastPrinted>
  <dcterms:created xsi:type="dcterms:W3CDTF">2014-12-23T20:25:07Z</dcterms:created>
  <dcterms:modified xsi:type="dcterms:W3CDTF">2018-02-23T22:42:00Z</dcterms:modified>
</cp:coreProperties>
</file>