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8" r:id="rId2"/>
  </p:sldMasterIdLst>
  <p:notesMasterIdLst>
    <p:notesMasterId r:id="rId30"/>
  </p:notesMasterIdLst>
  <p:handoutMasterIdLst>
    <p:handoutMasterId r:id="rId31"/>
  </p:handoutMasterIdLst>
  <p:sldIdLst>
    <p:sldId id="410" r:id="rId3"/>
    <p:sldId id="411" r:id="rId4"/>
    <p:sldId id="422" r:id="rId5"/>
    <p:sldId id="427" r:id="rId6"/>
    <p:sldId id="426" r:id="rId7"/>
    <p:sldId id="429" r:id="rId8"/>
    <p:sldId id="430" r:id="rId9"/>
    <p:sldId id="431" r:id="rId10"/>
    <p:sldId id="414" r:id="rId11"/>
    <p:sldId id="428" r:id="rId12"/>
    <p:sldId id="415" r:id="rId13"/>
    <p:sldId id="433" r:id="rId14"/>
    <p:sldId id="432" r:id="rId15"/>
    <p:sldId id="434" r:id="rId16"/>
    <p:sldId id="435" r:id="rId17"/>
    <p:sldId id="436" r:id="rId18"/>
    <p:sldId id="438" r:id="rId19"/>
    <p:sldId id="439" r:id="rId20"/>
    <p:sldId id="440" r:id="rId21"/>
    <p:sldId id="441" r:id="rId22"/>
    <p:sldId id="442" r:id="rId23"/>
    <p:sldId id="443" r:id="rId24"/>
    <p:sldId id="444" r:id="rId25"/>
    <p:sldId id="445" r:id="rId26"/>
    <p:sldId id="446" r:id="rId27"/>
    <p:sldId id="447" r:id="rId28"/>
    <p:sldId id="421" r:id="rId2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CC"/>
    <a:srgbClr val="77933C"/>
    <a:srgbClr val="0000FF"/>
    <a:srgbClr val="C39B6F"/>
    <a:srgbClr val="A4510C"/>
    <a:srgbClr val="A60A42"/>
    <a:srgbClr val="06315C"/>
    <a:srgbClr val="003296"/>
    <a:srgbClr val="7B7635"/>
    <a:srgbClr val="0802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5" autoAdjust="0"/>
    <p:restoredTop sz="94674" autoAdjust="0"/>
  </p:normalViewPr>
  <p:slideViewPr>
    <p:cSldViewPr>
      <p:cViewPr varScale="1">
        <p:scale>
          <a:sx n="87" d="100"/>
          <a:sy n="87" d="100"/>
        </p:scale>
        <p:origin x="63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1" d="100"/>
          <a:sy n="121" d="100"/>
        </p:scale>
        <p:origin x="-75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556F639-D120-45FE-993D-050372C1E9EF}" type="slidenum">
              <a:rPr lang="en-US"/>
              <a:pPr>
                <a:defRPr/>
              </a:pPr>
              <a:t>‹#›</a:t>
            </a:fld>
            <a:endParaRPr lang="en-US"/>
          </a:p>
        </p:txBody>
      </p:sp>
    </p:spTree>
    <p:extLst>
      <p:ext uri="{BB962C8B-B14F-4D97-AF65-F5344CB8AC3E}">
        <p14:creationId xmlns:p14="http://schemas.microsoft.com/office/powerpoint/2010/main" val="3540725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CA4D44F-DB0F-4ABC-A1A3-B080BB9257BC}" type="datetimeFigureOut">
              <a:rPr lang="en-US"/>
              <a:pPr>
                <a:defRPr/>
              </a:pPr>
              <a:t>4/19/2019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040" y="4416426"/>
            <a:ext cx="560832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E5604AE-F173-4B68-A0D5-29796811734E}" type="slidenum">
              <a:rPr lang="en-US"/>
              <a:pPr>
                <a:defRPr/>
              </a:pPr>
              <a:t>‹#›</a:t>
            </a:fld>
            <a:endParaRPr lang="en-US"/>
          </a:p>
        </p:txBody>
      </p:sp>
    </p:spTree>
    <p:extLst>
      <p:ext uri="{BB962C8B-B14F-4D97-AF65-F5344CB8AC3E}">
        <p14:creationId xmlns:p14="http://schemas.microsoft.com/office/powerpoint/2010/main" val="1960305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311AC1-5B75-42A7-9587-AE948176491D}"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1000"/>
              </a:spcBef>
            </a:pPr>
            <a:r>
              <a:rPr lang="en-US" dirty="0" smtClean="0"/>
              <a:t>TALKING POINTS</a:t>
            </a:r>
          </a:p>
          <a:p>
            <a:pPr marL="222250" indent="-222250">
              <a:spcBef>
                <a:spcPts val="1000"/>
              </a:spcBef>
              <a:buSzPct val="75000"/>
              <a:buChar char="•"/>
            </a:pPr>
            <a:r>
              <a:rPr lang="en-US" dirty="0" smtClean="0"/>
              <a:t>This is the first picture of the earth fully illuminated that any of us ever saw. It was taken on the last of the Apollo missions and it changed the way that humanity thought about our common home.</a:t>
            </a:r>
          </a:p>
          <a:p>
            <a:pPr marL="222250" indent="-222250">
              <a:spcBef>
                <a:spcPts val="1000"/>
              </a:spcBef>
              <a:buSzPct val="75000"/>
              <a:buChar char="•"/>
            </a:pPr>
            <a:r>
              <a:rPr lang="en-US" dirty="0" smtClean="0"/>
              <a:t>It reminds us that we are all connected, and that our actions have an impact on our planet.</a:t>
            </a:r>
          </a:p>
          <a:p>
            <a:pPr>
              <a:spcBef>
                <a:spcPts val="1000"/>
              </a:spcBef>
            </a:pPr>
            <a:endParaRPr lang="en-US" dirty="0" smtClean="0"/>
          </a:p>
          <a:p>
            <a:pPr>
              <a:spcBef>
                <a:spcPts val="1000"/>
              </a:spcBef>
            </a:pPr>
            <a:r>
              <a:rPr lang="en-US" dirty="0" smtClean="0"/>
              <a:t>PHOTO: “Blue Marble” photo of Earth from NASA’S Apollo 17 mission, taken as the crew was traveling toward the moon, December 7, 1972</a:t>
            </a:r>
          </a:p>
          <a:p>
            <a:endParaRPr lang="en-US" dirty="0"/>
          </a:p>
        </p:txBody>
      </p:sp>
    </p:spTree>
    <p:extLst>
      <p:ext uri="{BB962C8B-B14F-4D97-AF65-F5344CB8AC3E}">
        <p14:creationId xmlns:p14="http://schemas.microsoft.com/office/powerpoint/2010/main" val="29914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1000"/>
              </a:spcBef>
            </a:pPr>
            <a:r>
              <a:rPr lang="en-US" dirty="0" smtClean="0"/>
              <a:t>TALKING POINTS: </a:t>
            </a:r>
          </a:p>
          <a:p>
            <a:pPr marL="222250" indent="-222250">
              <a:spcBef>
                <a:spcPts val="1000"/>
              </a:spcBef>
              <a:buSzPct val="75000"/>
              <a:buChar char="•"/>
            </a:pPr>
            <a:r>
              <a:rPr lang="en-US" dirty="0" smtClean="0"/>
              <a:t>The sky is not a vast and limitless expanse the way it appears to us as we stand on the ground and look up. </a:t>
            </a:r>
          </a:p>
          <a:p>
            <a:pPr marL="222250" indent="-222250">
              <a:spcBef>
                <a:spcPts val="1000"/>
              </a:spcBef>
              <a:buSzPct val="75000"/>
              <a:buChar char="•"/>
            </a:pPr>
            <a:r>
              <a:rPr lang="en-US" dirty="0" smtClean="0"/>
              <a:t>In reality, there is just a thin shell of atmosphere surrounding the planet.</a:t>
            </a:r>
          </a:p>
          <a:p>
            <a:pPr>
              <a:spcBef>
                <a:spcPts val="1000"/>
              </a:spcBef>
            </a:pPr>
            <a:endParaRPr lang="en-US" dirty="0" smtClean="0"/>
          </a:p>
          <a:p>
            <a:pPr>
              <a:spcBef>
                <a:spcPts val="1000"/>
              </a:spcBef>
            </a:pPr>
            <a:r>
              <a:rPr lang="en-US" dirty="0" smtClean="0"/>
              <a:t>PHOTO: The sun shining over Earth’s horizon through the two lowermost layers of the atmosphere: the troposphere and the stratosphere. Photo taken from the International Space Station.</a:t>
            </a:r>
          </a:p>
          <a:p>
            <a:endParaRPr lang="en-US" dirty="0"/>
          </a:p>
        </p:txBody>
      </p:sp>
    </p:spTree>
    <p:extLst>
      <p:ext uri="{BB962C8B-B14F-4D97-AF65-F5344CB8AC3E}">
        <p14:creationId xmlns:p14="http://schemas.microsoft.com/office/powerpoint/2010/main" val="1476231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38F1C35-4182-46A3-B9CC-79E9453FAB58}" type="slidenum">
              <a:rPr lang="en-US" smtClean="0"/>
              <a:pPr>
                <a:defRPr/>
              </a:pPr>
              <a:t>‹#›</a:t>
            </a:fld>
            <a:endParaRPr lang="en-US"/>
          </a:p>
        </p:txBody>
      </p:sp>
      <p:sp>
        <p:nvSpPr>
          <p:cNvPr id="17" name="Rectangle 16"/>
          <p:cNvSpPr/>
          <p:nvPr userDrawn="1"/>
        </p:nvSpPr>
        <p:spPr>
          <a:xfrm>
            <a:off x="0" y="6629400"/>
            <a:ext cx="9220200" cy="255970"/>
          </a:xfrm>
          <a:prstGeom prst="rect">
            <a:avLst/>
          </a:prstGeom>
          <a:solidFill>
            <a:srgbClr val="063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9" name="TextBox 8"/>
          <p:cNvSpPr txBox="1"/>
          <p:nvPr userDrawn="1"/>
        </p:nvSpPr>
        <p:spPr>
          <a:xfrm>
            <a:off x="304800" y="1386938"/>
            <a:ext cx="2819400" cy="338554"/>
          </a:xfrm>
          <a:prstGeom prst="rect">
            <a:avLst/>
          </a:prstGeom>
          <a:noFill/>
        </p:spPr>
        <p:txBody>
          <a:bodyPr wrap="square" rtlCol="0">
            <a:spAutoFit/>
          </a:bodyPr>
          <a:lstStyle/>
          <a:p>
            <a:r>
              <a:rPr lang="en-US" sz="1600" b="0" i="1" dirty="0" smtClean="0">
                <a:solidFill>
                  <a:schemeClr val="bg2">
                    <a:lumMod val="40000"/>
                    <a:lumOff val="60000"/>
                  </a:schemeClr>
                </a:solidFill>
                <a:latin typeface="Helvetica Neue Light"/>
                <a:cs typeface="Helvetica Neue Light"/>
              </a:rPr>
              <a:t>      </a:t>
            </a:r>
            <a:endParaRPr lang="en-US" sz="1600" b="0" i="1" dirty="0">
              <a:solidFill>
                <a:schemeClr val="bg2">
                  <a:lumMod val="40000"/>
                  <a:lumOff val="60000"/>
                </a:schemeClr>
              </a:solidFill>
              <a:latin typeface="Helvetica Neue Light"/>
              <a:cs typeface="Helvetica Neue Light"/>
            </a:endParaRPr>
          </a:p>
        </p:txBody>
      </p:sp>
      <p:pic>
        <p:nvPicPr>
          <p:cNvPr id="5" name="Picture 4" descr="SCD.left.1line.2c.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2200" y="6022833"/>
            <a:ext cx="2721955" cy="454167"/>
          </a:xfrm>
          <a:prstGeom prst="rect">
            <a:avLst/>
          </a:prstGeom>
        </p:spPr>
      </p:pic>
      <p:sp>
        <p:nvSpPr>
          <p:cNvPr id="11" name="Text Placeholder 2"/>
          <p:cNvSpPr>
            <a:spLocks noGrp="1"/>
          </p:cNvSpPr>
          <p:nvPr>
            <p:ph idx="1" hasCustomPrompt="1"/>
          </p:nvPr>
        </p:nvSpPr>
        <p:spPr>
          <a:xfrm>
            <a:off x="914400" y="2438400"/>
            <a:ext cx="7315200" cy="2995243"/>
          </a:xfrm>
          <a:prstGeom prst="rect">
            <a:avLst/>
          </a:prstGeom>
        </p:spPr>
        <p:txBody>
          <a:bodyPr vert="horz" lIns="0" tIns="0" rIns="0" bIns="0" rtlCol="0">
            <a:normAutofit/>
          </a:bodyPr>
          <a:lstStyle>
            <a:lvl1pPr marL="0" indent="0" algn="ctr">
              <a:buNone/>
              <a:defRPr sz="3200" b="1"/>
            </a:lvl1pPr>
          </a:lstStyle>
          <a:p>
            <a:pPr lvl="0"/>
            <a:r>
              <a:rPr lang="en-US" dirty="0" smtClean="0"/>
              <a:t>Text here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8263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63" name="Title Text"/>
          <p:cNvSpPr>
            <a:spLocks noGrp="1"/>
          </p:cNvSpPr>
          <p:nvPr>
            <p:ph type="title"/>
          </p:nvPr>
        </p:nvSpPr>
        <p:spPr>
          <a:xfrm>
            <a:off x="485775" y="447675"/>
            <a:ext cx="8172450" cy="3686175"/>
          </a:xfrm>
          <a:prstGeom prst="rect">
            <a:avLst/>
          </a:prstGeom>
        </p:spPr>
        <p:txBody>
          <a:bodyPr anchor="ctr"/>
          <a:lstStyle>
            <a:lvl1pPr algn="ctr">
              <a:lnSpc>
                <a:spcPts val="3769"/>
              </a:lnSpc>
              <a:defRPr sz="3094"/>
            </a:lvl1pPr>
          </a:lstStyle>
          <a:p>
            <a:r>
              <a:t>Title Text</a:t>
            </a:r>
          </a:p>
        </p:txBody>
      </p:sp>
      <p:sp>
        <p:nvSpPr>
          <p:cNvPr id="64" name="Body Level One…"/>
          <p:cNvSpPr>
            <a:spLocks noGrp="1"/>
          </p:cNvSpPr>
          <p:nvPr>
            <p:ph type="body" sz="half" idx="1"/>
          </p:nvPr>
        </p:nvSpPr>
        <p:spPr>
          <a:xfrm>
            <a:off x="585788" y="4248150"/>
            <a:ext cx="7972425" cy="2152650"/>
          </a:xfrm>
          <a:prstGeom prst="rect">
            <a:avLst/>
          </a:prstGeom>
        </p:spPr>
        <p:txBody>
          <a:bodyPr/>
          <a:lstStyle>
            <a:lvl1pPr algn="ctr">
              <a:lnSpc>
                <a:spcPct val="110000"/>
              </a:lnSpc>
              <a:spcBef>
                <a:spcPts val="731"/>
              </a:spcBef>
              <a:defRPr sz="2250">
                <a:solidFill>
                  <a:srgbClr val="FFFFFF"/>
                </a:solidFill>
              </a:defRPr>
            </a:lvl1pPr>
            <a:lvl2pPr marL="21431" indent="0" algn="ctr">
              <a:spcBef>
                <a:spcPts val="169"/>
              </a:spcBef>
              <a:buSzTx/>
              <a:buNone/>
              <a:defRPr b="1">
                <a:solidFill>
                  <a:srgbClr val="9DA9A9"/>
                </a:solidFill>
              </a:defRPr>
            </a:lvl2pPr>
            <a:lvl3pPr marL="0" indent="164306" algn="ctr">
              <a:buSzTx/>
              <a:buNone/>
              <a:defRPr sz="1350" b="1">
                <a:solidFill>
                  <a:srgbClr val="9DA9A9"/>
                </a:solidFill>
              </a:defRPr>
            </a:lvl3pPr>
            <a:lvl4pPr marL="0" indent="346472" algn="ctr">
              <a:buSzTx/>
              <a:buNone/>
              <a:defRPr sz="1350" b="1">
                <a:solidFill>
                  <a:srgbClr val="9DA9A9"/>
                </a:solidFill>
              </a:defRPr>
            </a:lvl4pPr>
            <a:lvl5pPr marL="0" indent="503634" algn="ctr">
              <a:buSzTx/>
              <a:buNone/>
              <a:defRPr sz="135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05361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01" name="Shape 101"/>
          <p:cNvSpPr>
            <a:spLocks noGrp="1"/>
          </p:cNvSpPr>
          <p:nvPr>
            <p:ph type="pic" idx="13"/>
          </p:nvPr>
        </p:nvSpPr>
        <p:spPr>
          <a:xfrm>
            <a:off x="4890927" y="0"/>
            <a:ext cx="4257804" cy="6857903"/>
          </a:xfrm>
          <a:prstGeom prst="rect">
            <a:avLst/>
          </a:prstGeom>
        </p:spPr>
        <p:txBody>
          <a:bodyPr lIns="91439" tIns="45719" rIns="91439" bIns="45719">
            <a:noAutofit/>
          </a:bodyPr>
          <a:lstStyle/>
          <a:p>
            <a:endParaRPr/>
          </a:p>
        </p:txBody>
      </p:sp>
      <p:sp>
        <p:nvSpPr>
          <p:cNvPr id="102" name="Shape 102"/>
          <p:cNvSpPr>
            <a:spLocks noGrp="1"/>
          </p:cNvSpPr>
          <p:nvPr>
            <p:ph type="body" sz="half" idx="1"/>
          </p:nvPr>
        </p:nvSpPr>
        <p:spPr>
          <a:xfrm>
            <a:off x="476251" y="1587501"/>
            <a:ext cx="4257824" cy="489029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title"/>
          </p:nvPr>
        </p:nvSpPr>
        <p:spPr>
          <a:xfrm>
            <a:off x="476251" y="635001"/>
            <a:ext cx="4257824" cy="738886"/>
          </a:xfrm>
          <a:prstGeom prst="rect">
            <a:avLst/>
          </a:prstGeom>
        </p:spPr>
        <p:txBody>
          <a:bodyPr/>
          <a:lstStyle/>
          <a:p>
            <a:r>
              <a:t>Title Text</a:t>
            </a:r>
          </a:p>
        </p:txBody>
      </p:sp>
      <p:sp>
        <p:nvSpPr>
          <p:cNvPr id="104" name="Shape 104"/>
          <p:cNvSpPr>
            <a:spLocks noGrp="1"/>
          </p:cNvSpPr>
          <p:nvPr>
            <p:ph sz="quarter" idx="3"/>
          </p:nvPr>
        </p:nvSpPr>
        <p:spPr>
          <a:xfrm>
            <a:off x="0" y="0"/>
            <a:ext cx="9144000" cy="476250"/>
          </a:xfrm>
          <a:prstGeom prst="rect">
            <a:avLst/>
          </a:prstGeom>
        </p:spPr>
        <p:txBody>
          <a:bodyPr lIns="50800" tIns="50800" rIns="50800" bIns="50800" anchor="ctr"/>
          <a:lstStyle>
            <a:lvl1pPr marL="0" indent="0" algn="ctr">
              <a:spcBef>
                <a:spcPts val="0"/>
              </a:spcBef>
              <a:buSzTx/>
              <a:buNone/>
              <a:defRPr sz="5600" b="0">
                <a:latin typeface="Gill Sans"/>
                <a:sym typeface="Gill Sans"/>
              </a:defRPr>
            </a:lvl1pPr>
          </a:lstStyle>
          <a:p>
            <a:pPr marL="0" indent="0" algn="ctr">
              <a:spcBef>
                <a:spcPts val="0"/>
              </a:spcBef>
              <a:buSzTx/>
              <a:buNone/>
              <a:defRPr sz="5600" b="0">
                <a:latin typeface="Gill Sans"/>
                <a:ea typeface="Gill Sans"/>
                <a:cs typeface="Gill Sans"/>
                <a:sym typeface="Gill Sans"/>
              </a:defRPr>
            </a:pPr>
            <a:endParaRPr/>
          </a:p>
        </p:txBody>
      </p:sp>
      <p:sp>
        <p:nvSpPr>
          <p:cNvPr id="105" name="Shape 105"/>
          <p:cNvSpPr>
            <a:spLocks noGrp="1"/>
          </p:cNvSpPr>
          <p:nvPr>
            <p:ph type="sldNum" sz="quarter" idx="2"/>
          </p:nvPr>
        </p:nvSpPr>
        <p:spPr>
          <a:xfrm>
            <a:off x="8265426" y="6505575"/>
            <a:ext cx="105798" cy="103875"/>
          </a:xfrm>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5311907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0" y="0"/>
            <a:ext cx="9144000" cy="762000"/>
          </a:xfrm>
          <a:prstGeom prst="rect">
            <a:avLst/>
          </a:prstGeom>
          <a:solidFill>
            <a:srgbClr val="0631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0" y="6629400"/>
            <a:ext cx="9220200" cy="255970"/>
          </a:xfrm>
          <a:prstGeom prst="rect">
            <a:avLst/>
          </a:prstGeom>
          <a:solidFill>
            <a:srgbClr val="063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4" name="Picture 3" descr="SCD.left.1line.2c.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2200" y="6022833"/>
            <a:ext cx="2721955" cy="454167"/>
          </a:xfrm>
          <a:prstGeom prst="rect">
            <a:avLst/>
          </a:prstGeom>
        </p:spPr>
      </p:pic>
      <p:sp>
        <p:nvSpPr>
          <p:cNvPr id="5" name="Text Placeholder 2"/>
          <p:cNvSpPr>
            <a:spLocks noGrp="1"/>
          </p:cNvSpPr>
          <p:nvPr>
            <p:ph idx="1" hasCustomPrompt="1"/>
          </p:nvPr>
        </p:nvSpPr>
        <p:spPr>
          <a:xfrm>
            <a:off x="914400" y="990600"/>
            <a:ext cx="7315200" cy="4419600"/>
          </a:xfrm>
          <a:prstGeom prst="rect">
            <a:avLst/>
          </a:prstGeom>
        </p:spPr>
        <p:txBody>
          <a:bodyPr vert="horz" lIns="0" tIns="0" rIns="0" bIns="0" rtlCol="0">
            <a:normAutofit/>
          </a:bodyPr>
          <a:lstStyle>
            <a:lvl1pPr marL="0" indent="0" algn="ctr">
              <a:buNone/>
              <a:defRPr sz="3200" b="1"/>
            </a:lvl1pPr>
          </a:lstStyle>
          <a:p>
            <a:pPr lvl="0"/>
            <a:r>
              <a:rPr lang="en-US" dirty="0" smtClean="0"/>
              <a:t>Text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a:lvl1pPr>
          </a:lstStyle>
          <a:p>
            <a:fld id="{C407FBBE-3499-481C-B39A-188194255E59}" type="slidenum">
              <a:rPr lang="en-US" altLang="en-US"/>
              <a:pPr/>
              <a:t>‹#›</a:t>
            </a:fld>
            <a:r>
              <a:rPr lang="en-US" altLang="en-US"/>
              <a:t> – </a:t>
            </a:r>
          </a:p>
        </p:txBody>
      </p:sp>
      <p:sp>
        <p:nvSpPr>
          <p:cNvPr id="3" name="Espace réservé du pied de page 2"/>
          <p:cNvSpPr>
            <a:spLocks noGrp="1"/>
          </p:cNvSpPr>
          <p:nvPr>
            <p:ph type="ftr" sz="quarter" idx="11"/>
          </p:nvPr>
        </p:nvSpPr>
        <p:spPr/>
        <p:txBody>
          <a:bodyPr/>
          <a:lstStyle>
            <a:lvl1pPr>
              <a:defRPr smtClean="0">
                <a:latin typeface="Calibri" panose="020F0502020204030204" pitchFamily="34" charset="0"/>
                <a:ea typeface="ＭＳ Ｐゴシック" panose="020B0600070205080204" pitchFamily="34" charset="-128"/>
              </a:defRPr>
            </a:lvl1pPr>
          </a:lstStyle>
          <a:p>
            <a:r>
              <a:rPr lang="en-US" altLang="en-US"/>
              <a:t>[Insert title of presentation – Month XX, 2013] – View Menu &gt; Header and footer</a:t>
            </a:r>
          </a:p>
        </p:txBody>
      </p:sp>
    </p:spTree>
    <p:extLst>
      <p:ext uri="{BB962C8B-B14F-4D97-AF65-F5344CB8AC3E}">
        <p14:creationId xmlns:p14="http://schemas.microsoft.com/office/powerpoint/2010/main" val="1647708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a:spLocks noGrp="1"/>
          </p:cNvSpPr>
          <p:nvPr>
            <p:ph type="title"/>
          </p:nvPr>
        </p:nvSpPr>
        <p:spPr>
          <a:prstGeom prst="rect">
            <a:avLst/>
          </a:prstGeom>
        </p:spPr>
        <p:txBody>
          <a:bodyPr/>
          <a:lstStyle/>
          <a:p>
            <a:r>
              <a:t>Title Text</a:t>
            </a:r>
          </a:p>
        </p:txBody>
      </p:sp>
      <p:sp>
        <p:nvSpPr>
          <p:cNvPr id="12"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256150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a:spLocks noGrp="1"/>
          </p:cNvSpPr>
          <p:nvPr>
            <p:ph type="title"/>
          </p:nvPr>
        </p:nvSpPr>
        <p:spPr>
          <a:xfrm>
            <a:off x="414338" y="295275"/>
            <a:ext cx="7736681" cy="581025"/>
          </a:xfrm>
          <a:prstGeom prst="rect">
            <a:avLst/>
          </a:prstGeom>
          <a:effectLst>
            <a:outerShdw blurRad="38100" dist="38100" dir="5400000" rotWithShape="0">
              <a:srgbClr val="000000">
                <a:alpha val="90000"/>
              </a:srgbClr>
            </a:outerShdw>
          </a:effectLst>
        </p:spPr>
        <p:txBody>
          <a:bodyPr/>
          <a:lstStyle>
            <a:lvl1pPr>
              <a:lnSpc>
                <a:spcPts val="3038"/>
              </a:lnSpc>
            </a:lvl1pPr>
          </a:lstStyle>
          <a:p>
            <a:r>
              <a:t>Title Text</a:t>
            </a:r>
          </a:p>
        </p:txBody>
      </p:sp>
      <p:sp>
        <p:nvSpPr>
          <p:cNvPr id="21" name="Body Level One…"/>
          <p:cNvSpPr>
            <a:spLocks noGrp="1"/>
          </p:cNvSpPr>
          <p:nvPr>
            <p:ph type="body" sz="quarter" idx="1"/>
          </p:nvPr>
        </p:nvSpPr>
        <p:spPr>
          <a:xfrm>
            <a:off x="414338" y="809625"/>
            <a:ext cx="7736681" cy="571500"/>
          </a:xfrm>
          <a:prstGeom prst="rect">
            <a:avLst/>
          </a:prstGeom>
          <a:effectLst>
            <a:outerShdw blurRad="38100" dist="38100" dir="5400000" rotWithShape="0">
              <a:srgbClr val="000000">
                <a:alpha val="90000"/>
              </a:srgbClr>
            </a:outerShdw>
          </a:effectLst>
        </p:spPr>
        <p:txBody>
          <a:bodyPr/>
          <a:lstStyle>
            <a:lvl1pPr>
              <a:spcBef>
                <a:spcPts val="731"/>
              </a:spcBef>
              <a:defRPr sz="1463">
                <a:solidFill>
                  <a:srgbClr val="FFFFFF"/>
                </a:solidFill>
              </a:defRPr>
            </a:lvl1pPr>
            <a:lvl2pPr marL="21431" indent="0">
              <a:buSzTx/>
              <a:buNone/>
              <a:defRPr sz="1463" b="1"/>
            </a:lvl2pPr>
            <a:lvl3pPr marL="0" indent="164306">
              <a:buSzTx/>
              <a:buNone/>
              <a:defRPr b="1"/>
            </a:lvl3pPr>
            <a:lvl4pPr marL="0" indent="346472">
              <a:buSzTx/>
              <a:buNone/>
              <a:defRPr sz="1463" b="1"/>
            </a:lvl4pPr>
            <a:lvl5pPr marL="0" indent="503634">
              <a:buSzTx/>
              <a:buNone/>
              <a:defRPr sz="1463"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12324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a:spLocks noGrp="1"/>
          </p:cNvSpPr>
          <p:nvPr>
            <p:ph type="title"/>
          </p:nvPr>
        </p:nvSpPr>
        <p:spPr>
          <a:xfrm>
            <a:off x="482203" y="447675"/>
            <a:ext cx="8179594" cy="1085850"/>
          </a:xfrm>
          <a:prstGeom prst="rect">
            <a:avLst/>
          </a:prstGeom>
        </p:spPr>
        <p:txBody>
          <a:bodyPr/>
          <a:lstStyle>
            <a:lvl1pPr algn="ctr">
              <a:lnSpc>
                <a:spcPts val="3038"/>
              </a:lnSpc>
            </a:lvl1pPr>
          </a:lstStyle>
          <a:p>
            <a:r>
              <a:t>Title Text</a:t>
            </a:r>
          </a:p>
        </p:txBody>
      </p:sp>
      <p:sp>
        <p:nvSpPr>
          <p:cNvPr id="30" name="Body Level One…"/>
          <p:cNvSpPr>
            <a:spLocks noGrp="1"/>
          </p:cNvSpPr>
          <p:nvPr>
            <p:ph type="body" sz="quarter" idx="1"/>
          </p:nvPr>
        </p:nvSpPr>
        <p:spPr>
          <a:xfrm>
            <a:off x="478631" y="1466850"/>
            <a:ext cx="8186738" cy="819150"/>
          </a:xfrm>
          <a:prstGeom prst="rect">
            <a:avLst/>
          </a:prstGeom>
        </p:spPr>
        <p:txBody>
          <a:bodyPr/>
          <a:lstStyle>
            <a:lvl1pPr algn="ctr"/>
            <a:lvl2pPr marL="21431" indent="128588">
              <a:buSzTx/>
              <a:buNone/>
              <a:defRPr sz="1800"/>
            </a:lvl2pPr>
            <a:lvl3pPr marL="0" indent="257175">
              <a:buSzTx/>
              <a:buNone/>
              <a:defRPr sz="1688"/>
            </a:lvl3pPr>
            <a:lvl4pPr marL="0" indent="385763">
              <a:buSzTx/>
              <a:buNone/>
              <a:defRPr sz="1463"/>
            </a:lvl4pPr>
            <a:lvl5pPr marL="0" indent="51435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874602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a:spLocks noGrp="1"/>
          </p:cNvSpPr>
          <p:nvPr>
            <p:ph type="title"/>
          </p:nvPr>
        </p:nvSpPr>
        <p:spPr>
          <a:xfrm>
            <a:off x="485775" y="447675"/>
            <a:ext cx="8172450" cy="571500"/>
          </a:xfrm>
          <a:prstGeom prst="rect">
            <a:avLst/>
          </a:prstGeom>
        </p:spPr>
        <p:txBody>
          <a:bodyPr/>
          <a:lstStyle>
            <a:lvl1pPr algn="ctr">
              <a:lnSpc>
                <a:spcPts val="3038"/>
              </a:lnSpc>
              <a:spcBef>
                <a:spcPts val="169"/>
              </a:spcBef>
            </a:lvl1pPr>
          </a:lstStyle>
          <a:p>
            <a:r>
              <a:t>Title Text</a:t>
            </a:r>
          </a:p>
        </p:txBody>
      </p:sp>
      <p:sp>
        <p:nvSpPr>
          <p:cNvPr id="39" name="Body Level One…"/>
          <p:cNvSpPr>
            <a:spLocks noGrp="1"/>
          </p:cNvSpPr>
          <p:nvPr>
            <p:ph type="body" sz="quarter" idx="1"/>
          </p:nvPr>
        </p:nvSpPr>
        <p:spPr>
          <a:xfrm>
            <a:off x="485775" y="952500"/>
            <a:ext cx="8172450" cy="762000"/>
          </a:xfrm>
          <a:prstGeom prst="rect">
            <a:avLst/>
          </a:prstGeom>
        </p:spPr>
        <p:txBody>
          <a:bodyPr/>
          <a:lstStyle>
            <a:lvl1pPr algn="ctr"/>
            <a:lvl2pPr marL="21431" indent="128588">
              <a:buSzTx/>
              <a:buNone/>
              <a:defRPr sz="1800" b="1"/>
            </a:lvl2pPr>
            <a:lvl3pPr marL="0" indent="257175">
              <a:buSzTx/>
              <a:buNone/>
              <a:defRPr sz="1688" b="1"/>
            </a:lvl3pPr>
            <a:lvl4pPr marL="0" indent="385763">
              <a:buSzTx/>
              <a:buNone/>
              <a:defRPr sz="1463" b="1"/>
            </a:lvl4pPr>
            <a:lvl5pPr marL="0" indent="51435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989227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02143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54" name="Title Text"/>
          <p:cNvSpPr>
            <a:spLocks noGrp="1"/>
          </p:cNvSpPr>
          <p:nvPr>
            <p:ph type="title"/>
          </p:nvPr>
        </p:nvSpPr>
        <p:spPr>
          <a:xfrm>
            <a:off x="414338" y="295275"/>
            <a:ext cx="8315325" cy="523875"/>
          </a:xfrm>
          <a:prstGeom prst="rect">
            <a:avLst/>
          </a:prstGeom>
          <a:effectLst>
            <a:outerShdw blurRad="38100" dist="38100" dir="5400000" rotWithShape="0">
              <a:srgbClr val="000000">
                <a:alpha val="90000"/>
              </a:srgbClr>
            </a:outerShdw>
          </a:effectLst>
        </p:spPr>
        <p:txBody>
          <a:bodyPr/>
          <a:lstStyle>
            <a:lvl1pPr algn="ctr">
              <a:lnSpc>
                <a:spcPts val="3038"/>
              </a:lnSpc>
            </a:lvl1pPr>
          </a:lstStyle>
          <a:p>
            <a:r>
              <a:t>Title Text</a:t>
            </a:r>
          </a:p>
        </p:txBody>
      </p:sp>
      <p:sp>
        <p:nvSpPr>
          <p:cNvPr id="55" name="Body Level One…"/>
          <p:cNvSpPr>
            <a:spLocks noGrp="1"/>
          </p:cNvSpPr>
          <p:nvPr>
            <p:ph type="body" sz="quarter" idx="1"/>
          </p:nvPr>
        </p:nvSpPr>
        <p:spPr>
          <a:xfrm>
            <a:off x="414338" y="809625"/>
            <a:ext cx="8315325" cy="666750"/>
          </a:xfrm>
          <a:prstGeom prst="rect">
            <a:avLst/>
          </a:prstGeom>
          <a:effectLst>
            <a:outerShdw blurRad="38100" dist="38100" dir="5400000" rotWithShape="0">
              <a:srgbClr val="000000">
                <a:alpha val="90000"/>
              </a:srgbClr>
            </a:outerShdw>
          </a:effectLst>
        </p:spPr>
        <p:txBody>
          <a:bodyPr/>
          <a:lstStyle>
            <a:lvl1pPr algn="ctr">
              <a:spcBef>
                <a:spcPts val="731"/>
              </a:spcBef>
              <a:defRPr sz="1463">
                <a:solidFill>
                  <a:srgbClr val="FFFFFF"/>
                </a:solidFill>
              </a:defRPr>
            </a:lvl1pPr>
            <a:lvl2pPr marL="21431" indent="0" algn="ctr">
              <a:buSzTx/>
              <a:buNone/>
              <a:defRPr sz="1463" b="1"/>
            </a:lvl2pPr>
            <a:lvl3pPr marL="0" indent="164306" algn="ctr">
              <a:buSzTx/>
              <a:buNone/>
              <a:defRPr b="1"/>
            </a:lvl3pPr>
            <a:lvl4pPr marL="0" indent="346472" algn="ctr">
              <a:buSzTx/>
              <a:buNone/>
              <a:defRPr sz="1463" b="1"/>
            </a:lvl4pPr>
            <a:lvl5pPr marL="0" indent="503634" algn="ctr">
              <a:buSzTx/>
              <a:buNone/>
              <a:defRPr sz="1463" b="1"/>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946928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914400"/>
            <a:ext cx="5943600" cy="563562"/>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66800" y="1676401"/>
            <a:ext cx="7620000" cy="41148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D20EF94-C037-46C8-8EB9-545F2FE8B752}" type="datetimeFigureOut">
              <a:rPr lang="en-US" smtClean="0"/>
              <a:pPr>
                <a:defRPr/>
              </a:pPr>
              <a:t>4/19/2019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AC0629-E892-4A38-92C6-2BDB44D3533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282575" indent="-282575"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85775" y="447675"/>
            <a:ext cx="8172450" cy="59055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lstStyle/>
          <a:p>
            <a:r>
              <a:t>Title Text</a:t>
            </a:r>
          </a:p>
        </p:txBody>
      </p:sp>
      <p:sp>
        <p:nvSpPr>
          <p:cNvPr id="3" name="Body Level One…"/>
          <p:cNvSpPr>
            <a:spLocks noGrp="1"/>
          </p:cNvSpPr>
          <p:nvPr>
            <p:ph type="body" idx="1"/>
          </p:nvPr>
        </p:nvSpPr>
        <p:spPr>
          <a:xfrm>
            <a:off x="485775" y="1028700"/>
            <a:ext cx="8172450" cy="537210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8265426" y="6505576"/>
            <a:ext cx="105798" cy="103875"/>
          </a:xfrm>
          <a:prstGeom prst="rect">
            <a:avLst/>
          </a:prstGeom>
          <a:ln w="12700">
            <a:miter lim="400000"/>
          </a:ln>
        </p:spPr>
        <p:txBody>
          <a:bodyPr wrap="none" lIns="0" tIns="0" rIns="0" bIns="0">
            <a:spAutoFit/>
          </a:bodyPr>
          <a:lstStyle>
            <a:lvl1pPr algn="r">
              <a:defRPr sz="675"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4167083691"/>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spd="med"/>
  <p:txStyles>
    <p:titleStyle>
      <a:lvl1pPr marL="0" marR="0" indent="0"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1pPr>
      <a:lvl2pPr marL="0" marR="0" indent="128588"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2pPr>
      <a:lvl3pPr marL="0" marR="0" indent="257175"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3pPr>
      <a:lvl4pPr marL="0" marR="0" indent="385763"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4pPr>
      <a:lvl5pPr marL="0" marR="0" indent="514350"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5pPr>
      <a:lvl6pPr marL="0" marR="0" indent="642938"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6pPr>
      <a:lvl7pPr marL="0" marR="0" indent="771525"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7pPr>
      <a:lvl8pPr marL="0" marR="0" indent="900113"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8pPr>
      <a:lvl9pPr marL="0" marR="0" indent="1028700" algn="l" defTabSz="257175" rtl="0" latinLnBrk="0">
        <a:lnSpc>
          <a:spcPts val="2869"/>
        </a:lnSpc>
        <a:spcBef>
          <a:spcPts val="0"/>
        </a:spcBef>
        <a:spcAft>
          <a:spcPts val="0"/>
        </a:spcAft>
        <a:buClrTx/>
        <a:buSzTx/>
        <a:buFontTx/>
        <a:buNone/>
        <a:tabLst/>
        <a:defRPr sz="2531" b="1" i="0" u="none" strike="noStrike" cap="none" spc="0" baseline="0">
          <a:ln>
            <a:noFill/>
          </a:ln>
          <a:solidFill>
            <a:srgbClr val="FFFFFF"/>
          </a:solidFill>
          <a:uFillTx/>
          <a:latin typeface="+mn-lt"/>
          <a:ea typeface="+mn-ea"/>
          <a:cs typeface="+mn-cs"/>
          <a:sym typeface="Arial"/>
        </a:defRPr>
      </a:lvl9pPr>
    </p:titleStyle>
    <p:bodyStyle>
      <a:lvl1pPr marL="0" marR="0" indent="0"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1pPr>
      <a:lvl2pPr marL="0" marR="0" indent="128588"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2pPr>
      <a:lvl3pPr marL="0" marR="0" indent="257175"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3pPr>
      <a:lvl4pPr marL="0" marR="0" indent="385763"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4pPr>
      <a:lvl5pPr marL="0" marR="0" indent="514350"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5pPr>
      <a:lvl6pPr marL="0" marR="0" indent="642938"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6pPr>
      <a:lvl7pPr marL="0" marR="0" indent="771525"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7pPr>
      <a:lvl8pPr marL="0" marR="0" indent="900113"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8pPr>
      <a:lvl9pPr marL="0" marR="0" indent="1028700" algn="l" defTabSz="307181" rtl="0" latinLnBrk="0">
        <a:lnSpc>
          <a:spcPct val="100000"/>
        </a:lnSpc>
        <a:spcBef>
          <a:spcPts val="2138"/>
        </a:spcBef>
        <a:spcAft>
          <a:spcPts val="0"/>
        </a:spcAft>
        <a:buClrTx/>
        <a:buSzTx/>
        <a:buFontTx/>
        <a:buNone/>
        <a:tabLst/>
        <a:defRPr sz="1800" b="1" i="0" u="none" strike="noStrike" cap="none" spc="0" baseline="0">
          <a:ln>
            <a:noFill/>
          </a:ln>
          <a:solidFill>
            <a:srgbClr val="9DA9A9"/>
          </a:solidFill>
          <a:uFillTx/>
          <a:latin typeface="+mn-lt"/>
          <a:ea typeface="+mn-ea"/>
          <a:cs typeface="+mn-cs"/>
          <a:sym typeface="Arial"/>
        </a:defRPr>
      </a:lvl9pPr>
    </p:bodyStyle>
    <p:otherStyle>
      <a:lvl1pPr marL="0" marR="0" indent="0"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1pPr>
      <a:lvl2pPr marL="0" marR="0" indent="128588"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2pPr>
      <a:lvl3pPr marL="0" marR="0" indent="257175"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3pPr>
      <a:lvl4pPr marL="0" marR="0" indent="385763"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4pPr>
      <a:lvl5pPr marL="0" marR="0" indent="514350"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5pPr>
      <a:lvl6pPr marL="0" marR="0" indent="642938"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6pPr>
      <a:lvl7pPr marL="0" marR="0" indent="771525"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7pPr>
      <a:lvl8pPr marL="0" marR="0" indent="900113"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8pPr>
      <a:lvl9pPr marL="0" marR="0" indent="1028700" algn="r" defTabSz="2571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5.png"/><Relationship Id="rId7" Type="http://schemas.openxmlformats.org/officeDocument/2006/relationships/hyperlink" Target="http://sustainability.seattlecolleges.edu/wp-content/uploads/2018/03/SouthSeattle_STARS_FinalReport_2017.12.18.pdf"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ustainability.seattlecolleges.edu/wp-content/uploads/2018/03/SeattleCentral_STARS_FinalReport_2017.12.18.pdf" TargetMode="External"/><Relationship Id="rId5" Type="http://schemas.openxmlformats.org/officeDocument/2006/relationships/hyperlink" Target="http://sustainability.seattlecolleges.edu/wp-content/uploads/2018/03/NorthSeattle_STARSfinal_2017.12.14.pdf" TargetMode="External"/><Relationship Id="rId4" Type="http://schemas.openxmlformats.org/officeDocument/2006/relationships/image" Target="../media/image16.pn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5800" y="2209800"/>
            <a:ext cx="7924800" cy="2308324"/>
          </a:xfrm>
          <a:prstGeom prst="rect">
            <a:avLst/>
          </a:prstGeom>
          <a:noFill/>
        </p:spPr>
        <p:txBody>
          <a:bodyPr wrap="square" rtlCol="0">
            <a:spAutoFit/>
          </a:bodyPr>
          <a:lstStyle/>
          <a:p>
            <a:pPr lvl="0" algn="ctr"/>
            <a:r>
              <a:rPr lang="en-US" sz="3600" b="1" dirty="0" smtClean="0"/>
              <a:t> </a:t>
            </a:r>
          </a:p>
          <a:p>
            <a:pPr lvl="0" algn="ctr"/>
            <a:r>
              <a:rPr lang="en-US" sz="3600" b="1" dirty="0" smtClean="0"/>
              <a:t>Sustainability</a:t>
            </a:r>
            <a:r>
              <a:rPr lang="en-US" sz="3600" dirty="0" smtClean="0"/>
              <a:t> </a:t>
            </a:r>
          </a:p>
          <a:p>
            <a:pPr lvl="0" algn="ctr"/>
            <a:r>
              <a:rPr lang="en-US" sz="3600" b="1" dirty="0" smtClean="0"/>
              <a:t>at Seattle Colleges</a:t>
            </a:r>
          </a:p>
          <a:p>
            <a:pPr lvl="0" algn="ctr"/>
            <a:endParaRPr lang="en-US" sz="3600" dirty="0"/>
          </a:p>
        </p:txBody>
      </p:sp>
      <p:sp>
        <p:nvSpPr>
          <p:cNvPr id="3" name="Subtitle 2"/>
          <p:cNvSpPr txBox="1">
            <a:spLocks/>
          </p:cNvSpPr>
          <p:nvPr/>
        </p:nvSpPr>
        <p:spPr>
          <a:xfrm>
            <a:off x="333161" y="4419600"/>
            <a:ext cx="8810839" cy="1734632"/>
          </a:xfrm>
          <a:prstGeom prst="rect">
            <a:avLst/>
          </a:prstGeom>
        </p:spPr>
        <p:txBody>
          <a:bodyPr vert="horz" lIns="0" tIns="0" rIns="0" bIns="0" rtlCol="0">
            <a:normAutofit/>
          </a:bodyPr>
          <a:lstStyle>
            <a:lvl1pPr marL="0" indent="0" algn="ctr" defTabSz="914400" rtl="0" eaLnBrk="1" latinLnBrk="0" hangingPunct="1">
              <a:spcBef>
                <a:spcPct val="20000"/>
              </a:spcBef>
              <a:buFont typeface="Arial"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endParaRPr lang="en-US" sz="2400" dirty="0" smtClean="0"/>
          </a:p>
          <a:p>
            <a:pPr fontAlgn="auto">
              <a:spcAft>
                <a:spcPts val="0"/>
              </a:spcAft>
            </a:pPr>
            <a:r>
              <a:rPr lang="en-US" sz="1600" dirty="0" smtClean="0"/>
              <a:t>Adam Maurer</a:t>
            </a:r>
          </a:p>
          <a:p>
            <a:pPr fontAlgn="auto">
              <a:spcAft>
                <a:spcPts val="0"/>
              </a:spcAft>
            </a:pPr>
            <a:r>
              <a:rPr lang="en-US" sz="1300" dirty="0" smtClean="0"/>
              <a:t>Sustainability Coordinator</a:t>
            </a:r>
          </a:p>
          <a:p>
            <a:pPr fontAlgn="auto">
              <a:spcAft>
                <a:spcPts val="0"/>
              </a:spcAft>
            </a:pP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19200"/>
            <a:ext cx="8458200" cy="4419600"/>
          </a:xfrm>
        </p:spPr>
        <p:txBody>
          <a:bodyPr>
            <a:normAutofit fontScale="85000" lnSpcReduction="20000"/>
          </a:bodyPr>
          <a:lstStyle/>
          <a:p>
            <a:pPr marL="514350" indent="-514350" algn="l">
              <a:buFont typeface="+mj-lt"/>
              <a:buAutoNum type="arabicPeriod"/>
            </a:pPr>
            <a:r>
              <a:rPr lang="en-US" sz="2800" dirty="0" smtClean="0"/>
              <a:t>Academics</a:t>
            </a:r>
          </a:p>
          <a:p>
            <a:pPr marL="1257300" lvl="1" indent="-514350">
              <a:buFont typeface="+mj-lt"/>
              <a:buAutoNum type="arabicPeriod"/>
            </a:pPr>
            <a:r>
              <a:rPr lang="en-US" sz="2200" dirty="0" smtClean="0"/>
              <a:t>Learning Outcomes @ </a:t>
            </a:r>
          </a:p>
          <a:p>
            <a:pPr marL="1257300" lvl="1" indent="-514350">
              <a:buFont typeface="+mj-lt"/>
              <a:buAutoNum type="arabicPeriod"/>
            </a:pPr>
            <a:r>
              <a:rPr lang="en-US" sz="2200" dirty="0" smtClean="0"/>
              <a:t>Sustainable Building Science Technology (SBST) Bachelor’s @ </a:t>
            </a:r>
          </a:p>
          <a:p>
            <a:pPr marL="514350" indent="-514350" algn="l">
              <a:buFont typeface="+mj-lt"/>
              <a:buAutoNum type="arabicPeriod"/>
            </a:pPr>
            <a:r>
              <a:rPr lang="en-US" sz="2800" dirty="0" smtClean="0"/>
              <a:t>Engagement</a:t>
            </a:r>
          </a:p>
          <a:p>
            <a:pPr marL="1257300" lvl="1" indent="-514350">
              <a:buFont typeface="+mj-lt"/>
              <a:buAutoNum type="arabicPeriod"/>
            </a:pPr>
            <a:r>
              <a:rPr lang="en-US" sz="2200" dirty="0" smtClean="0"/>
              <a:t>Sustainability Office and Student Leadership @ </a:t>
            </a:r>
          </a:p>
          <a:p>
            <a:pPr marL="514350" indent="-514350" algn="l">
              <a:buFont typeface="+mj-lt"/>
              <a:buAutoNum type="arabicPeriod"/>
            </a:pPr>
            <a:r>
              <a:rPr lang="en-US" sz="2800" dirty="0" smtClean="0"/>
              <a:t>Operations</a:t>
            </a:r>
          </a:p>
          <a:p>
            <a:pPr marL="1257300" lvl="1" indent="-514350">
              <a:buFont typeface="+mj-lt"/>
              <a:buAutoNum type="alphaLcPeriod"/>
            </a:pPr>
            <a:r>
              <a:rPr lang="en-US" sz="2400" dirty="0" smtClean="0"/>
              <a:t>Energy- </a:t>
            </a:r>
            <a:r>
              <a:rPr lang="en-US" sz="1900" dirty="0" smtClean="0"/>
              <a:t>annual greenhouse gas inventory, Energy Benchmarking, etc.</a:t>
            </a:r>
            <a:endParaRPr lang="en-US" sz="2600" dirty="0" smtClean="0"/>
          </a:p>
          <a:p>
            <a:pPr marL="1257300" lvl="1" indent="-514350">
              <a:buFont typeface="+mj-lt"/>
              <a:buAutoNum type="alphaLcPeriod"/>
            </a:pPr>
            <a:r>
              <a:rPr lang="en-US" sz="2400" dirty="0" smtClean="0"/>
              <a:t>Water- </a:t>
            </a:r>
            <a:r>
              <a:rPr lang="en-US" sz="1900" dirty="0" smtClean="0"/>
              <a:t>Seattle 2030 District</a:t>
            </a:r>
          </a:p>
          <a:p>
            <a:pPr marL="1257300" lvl="1" indent="-514350">
              <a:buFont typeface="+mj-lt"/>
              <a:buAutoNum type="alphaLcPeriod"/>
            </a:pPr>
            <a:r>
              <a:rPr lang="en-US" sz="2400" dirty="0" smtClean="0"/>
              <a:t>Waste</a:t>
            </a:r>
          </a:p>
          <a:p>
            <a:pPr marL="1257300" lvl="1" indent="-514350">
              <a:buFont typeface="+mj-lt"/>
              <a:buAutoNum type="alphaLcPeriod"/>
            </a:pPr>
            <a:r>
              <a:rPr lang="en-US" sz="2400" dirty="0" smtClean="0"/>
              <a:t>Food- </a:t>
            </a:r>
            <a:r>
              <a:rPr lang="en-US" sz="1900" dirty="0" smtClean="0"/>
              <a:t>Fair Trade</a:t>
            </a:r>
          </a:p>
          <a:p>
            <a:pPr marL="1257300" lvl="1" indent="-514350">
              <a:buFont typeface="+mj-lt"/>
              <a:buAutoNum type="alphaLcPeriod"/>
            </a:pPr>
            <a:r>
              <a:rPr lang="en-US" sz="2400" dirty="0" smtClean="0"/>
              <a:t>Transportation (flyer)</a:t>
            </a:r>
          </a:p>
          <a:p>
            <a:pPr marL="514350" indent="-514350" algn="l">
              <a:buFont typeface="+mj-lt"/>
              <a:buAutoNum type="arabicPeriod"/>
            </a:pPr>
            <a:r>
              <a:rPr lang="en-US" sz="2800" dirty="0" smtClean="0"/>
              <a:t>Planning &amp; Administration</a:t>
            </a:r>
          </a:p>
          <a:p>
            <a:pPr marL="1257300" lvl="1" indent="-514350">
              <a:buFont typeface="+mj-lt"/>
              <a:buAutoNum type="arabicPeriod"/>
            </a:pPr>
            <a:r>
              <a:rPr lang="en-US" sz="2200" dirty="0" smtClean="0"/>
              <a:t>Sustainability Office</a:t>
            </a:r>
          </a:p>
          <a:p>
            <a:pPr marL="1257300" lvl="1" indent="-514350">
              <a:buFont typeface="+mj-lt"/>
              <a:buAutoNum type="arabicPeriod"/>
            </a:pPr>
            <a:r>
              <a:rPr lang="en-US" sz="2200" dirty="0" smtClean="0"/>
              <a:t>Associate Vice Presidents of Equity, Diversity, and Inclusion</a:t>
            </a:r>
          </a:p>
          <a:p>
            <a:pPr marL="514350" indent="-514350" algn="l">
              <a:buFont typeface="+mj-lt"/>
              <a:buAutoNum type="arabicPeriod"/>
            </a:pPr>
            <a:endParaRPr lang="en-US" dirty="0"/>
          </a:p>
        </p:txBody>
      </p:sp>
      <p:sp>
        <p:nvSpPr>
          <p:cNvPr id="3" name="TextBox 2"/>
          <p:cNvSpPr txBox="1"/>
          <p:nvPr/>
        </p:nvSpPr>
        <p:spPr>
          <a:xfrm>
            <a:off x="304800" y="119390"/>
            <a:ext cx="8229600" cy="523220"/>
          </a:xfrm>
          <a:prstGeom prst="rect">
            <a:avLst/>
          </a:prstGeom>
          <a:noFill/>
        </p:spPr>
        <p:txBody>
          <a:bodyPr wrap="square" rtlCol="0">
            <a:spAutoFit/>
          </a:bodyPr>
          <a:lstStyle/>
          <a:p>
            <a:pPr algn="ctr"/>
            <a:r>
              <a:rPr lang="en-US" sz="2800" b="1" dirty="0" smtClean="0">
                <a:solidFill>
                  <a:schemeClr val="bg1"/>
                </a:solidFill>
                <a:latin typeface="+mn-lt"/>
              </a:rPr>
              <a:t>STARS Categories</a:t>
            </a:r>
            <a:endParaRPr lang="en-US" sz="2800" b="1" dirty="0">
              <a:solidFill>
                <a:schemeClr val="bg1"/>
              </a:solidFill>
              <a:latin typeface="+mn-lt"/>
            </a:endParaRPr>
          </a:p>
        </p:txBody>
      </p:sp>
      <p:pic>
        <p:nvPicPr>
          <p:cNvPr id="4" name="Picture 3"/>
          <p:cNvPicPr>
            <a:picLocks noChangeAspect="1"/>
          </p:cNvPicPr>
          <p:nvPr/>
        </p:nvPicPr>
        <p:blipFill>
          <a:blip r:embed="rId2"/>
          <a:stretch>
            <a:fillRect/>
          </a:stretch>
        </p:blipFill>
        <p:spPr>
          <a:xfrm>
            <a:off x="4038600" y="1143000"/>
            <a:ext cx="627942" cy="627942"/>
          </a:xfrm>
          <a:prstGeom prst="rect">
            <a:avLst/>
          </a:prstGeom>
        </p:spPr>
      </p:pic>
      <p:pic>
        <p:nvPicPr>
          <p:cNvPr id="5" name="Picture 4"/>
          <p:cNvPicPr>
            <a:picLocks noChangeAspect="1"/>
          </p:cNvPicPr>
          <p:nvPr/>
        </p:nvPicPr>
        <p:blipFill>
          <a:blip r:embed="rId3"/>
          <a:stretch>
            <a:fillRect/>
          </a:stretch>
        </p:blipFill>
        <p:spPr>
          <a:xfrm>
            <a:off x="7764366" y="1447800"/>
            <a:ext cx="627942" cy="627942"/>
          </a:xfrm>
          <a:prstGeom prst="rect">
            <a:avLst/>
          </a:prstGeom>
        </p:spPr>
      </p:pic>
      <p:pic>
        <p:nvPicPr>
          <p:cNvPr id="6" name="Picture 5"/>
          <p:cNvPicPr>
            <a:picLocks noChangeAspect="1"/>
          </p:cNvPicPr>
          <p:nvPr/>
        </p:nvPicPr>
        <p:blipFill>
          <a:blip r:embed="rId4"/>
          <a:stretch>
            <a:fillRect/>
          </a:stretch>
        </p:blipFill>
        <p:spPr>
          <a:xfrm>
            <a:off x="6477000" y="2115258"/>
            <a:ext cx="627942" cy="627942"/>
          </a:xfrm>
          <a:prstGeom prst="rect">
            <a:avLst/>
          </a:prstGeom>
        </p:spPr>
      </p:pic>
      <p:pic>
        <p:nvPicPr>
          <p:cNvPr id="7" name="Picture 6"/>
          <p:cNvPicPr>
            <a:picLocks noChangeAspect="1"/>
          </p:cNvPicPr>
          <p:nvPr/>
        </p:nvPicPr>
        <p:blipFill>
          <a:blip r:embed="rId5"/>
          <a:stretch>
            <a:fillRect/>
          </a:stretch>
        </p:blipFill>
        <p:spPr>
          <a:xfrm>
            <a:off x="6200772" y="3666491"/>
            <a:ext cx="2790828" cy="1566998"/>
          </a:xfrm>
          <a:prstGeom prst="rect">
            <a:avLst/>
          </a:prstGeom>
        </p:spPr>
      </p:pic>
    </p:spTree>
    <p:extLst>
      <p:ext uri="{BB962C8B-B14F-4D97-AF65-F5344CB8AC3E}">
        <p14:creationId xmlns:p14="http://schemas.microsoft.com/office/powerpoint/2010/main" val="2514175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
            <a:ext cx="8229600" cy="523220"/>
          </a:xfrm>
          <a:prstGeom prst="rect">
            <a:avLst/>
          </a:prstGeom>
          <a:noFill/>
        </p:spPr>
        <p:txBody>
          <a:bodyPr wrap="square" rtlCol="0">
            <a:spAutoFit/>
          </a:bodyPr>
          <a:lstStyle/>
          <a:p>
            <a:pPr algn="ctr"/>
            <a:r>
              <a:rPr lang="en-US" sz="2800" b="1" dirty="0" smtClean="0">
                <a:solidFill>
                  <a:schemeClr val="bg1"/>
                </a:solidFill>
                <a:latin typeface="+mn-lt"/>
              </a:rPr>
              <a:t>Planning &amp; Administration: How to get involved</a:t>
            </a:r>
            <a:endParaRPr lang="en-US" sz="2800" b="1" dirty="0">
              <a:solidFill>
                <a:schemeClr val="bg1"/>
              </a:solidFill>
              <a:latin typeface="+mn-lt"/>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812918"/>
            <a:ext cx="8763000" cy="5784243"/>
          </a:xfrm>
        </p:spPr>
      </p:pic>
    </p:spTree>
    <p:extLst>
      <p:ext uri="{BB962C8B-B14F-4D97-AF65-F5344CB8AC3E}">
        <p14:creationId xmlns:p14="http://schemas.microsoft.com/office/powerpoint/2010/main" val="1490077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lgn="l">
              <a:buFont typeface="Arial" panose="020B0604020202020204" pitchFamily="34" charset="0"/>
              <a:buChar char="•"/>
            </a:pPr>
            <a:r>
              <a:rPr lang="en-US" dirty="0" smtClean="0"/>
              <a:t>Lights</a:t>
            </a:r>
          </a:p>
          <a:p>
            <a:pPr marL="1200150" lvl="1" indent="-457200">
              <a:buFont typeface="Arial" panose="020B0604020202020204" pitchFamily="34" charset="0"/>
              <a:buChar char="•"/>
            </a:pPr>
            <a:r>
              <a:rPr lang="en-US" dirty="0" smtClean="0"/>
              <a:t>Shut off when not in use (offices, bathrooms, etc.)</a:t>
            </a:r>
          </a:p>
          <a:p>
            <a:pPr marL="457200" indent="-457200" algn="l">
              <a:buFont typeface="Arial" panose="020B0604020202020204" pitchFamily="34" charset="0"/>
              <a:buChar char="•"/>
            </a:pPr>
            <a:r>
              <a:rPr lang="en-US" dirty="0" smtClean="0"/>
              <a:t>Heat</a:t>
            </a:r>
          </a:p>
          <a:p>
            <a:pPr marL="1200150" lvl="1" indent="-457200">
              <a:buFont typeface="Arial" panose="020B0604020202020204" pitchFamily="34" charset="0"/>
              <a:buChar char="•"/>
            </a:pPr>
            <a:r>
              <a:rPr lang="en-US" dirty="0" smtClean="0"/>
              <a:t>No space heaters (fill out a work order request so Facilities can address the issue more appropriately. Only Seattle Colleges issued equipment approved for use)</a:t>
            </a:r>
          </a:p>
          <a:p>
            <a:pPr marL="457200" indent="-457200" algn="l">
              <a:buFont typeface="Arial" panose="020B0604020202020204" pitchFamily="34" charset="0"/>
              <a:buChar char="•"/>
            </a:pPr>
            <a:r>
              <a:rPr lang="en-US" dirty="0" smtClean="0"/>
              <a:t>Electronics </a:t>
            </a:r>
            <a:r>
              <a:rPr lang="en-US" sz="2000" dirty="0" smtClean="0"/>
              <a:t>(including monitors and computers)</a:t>
            </a:r>
            <a:endParaRPr lang="en-US" dirty="0" smtClean="0"/>
          </a:p>
          <a:p>
            <a:pPr marL="1200150" lvl="1" indent="-457200">
              <a:buFont typeface="Arial" panose="020B0604020202020204" pitchFamily="34" charset="0"/>
              <a:buChar char="•"/>
            </a:pPr>
            <a:r>
              <a:rPr lang="en-US" dirty="0" smtClean="0"/>
              <a:t>Turn off monitors and all other electronics at the end of the day</a:t>
            </a:r>
          </a:p>
          <a:p>
            <a:pPr marL="1200150" lvl="1" indent="-457200">
              <a:buFont typeface="Arial" panose="020B0604020202020204" pitchFamily="34" charset="0"/>
              <a:buChar char="•"/>
            </a:pPr>
            <a:r>
              <a:rPr lang="en-US" dirty="0" smtClean="0"/>
              <a:t>Place computers in sleep mode </a:t>
            </a:r>
            <a:endParaRPr lang="en-US" dirty="0"/>
          </a:p>
        </p:txBody>
      </p:sp>
      <p:sp>
        <p:nvSpPr>
          <p:cNvPr id="3" name="TextBox 2"/>
          <p:cNvSpPr txBox="1"/>
          <p:nvPr/>
        </p:nvSpPr>
        <p:spPr>
          <a:xfrm>
            <a:off x="457200" y="152400"/>
            <a:ext cx="8229600" cy="646331"/>
          </a:xfrm>
          <a:prstGeom prst="rect">
            <a:avLst/>
          </a:prstGeom>
          <a:noFill/>
        </p:spPr>
        <p:txBody>
          <a:bodyPr wrap="square" rtlCol="0">
            <a:spAutoFit/>
          </a:bodyPr>
          <a:lstStyle/>
          <a:p>
            <a:pPr algn="ctr"/>
            <a:r>
              <a:rPr lang="en-US" sz="2800" b="1" dirty="0" smtClean="0">
                <a:solidFill>
                  <a:schemeClr val="bg1"/>
                </a:solidFill>
                <a:latin typeface="+mn-lt"/>
              </a:rPr>
              <a:t>What You Can Do!...</a:t>
            </a:r>
            <a:r>
              <a:rPr lang="en-US" sz="3600" b="1" dirty="0" smtClean="0">
                <a:solidFill>
                  <a:schemeClr val="bg1"/>
                </a:solidFill>
                <a:latin typeface="+mn-lt"/>
              </a:rPr>
              <a:t>Energy</a:t>
            </a:r>
            <a:endParaRPr lang="en-US" sz="3600" b="1" dirty="0">
              <a:solidFill>
                <a:schemeClr val="bg1"/>
              </a:solidFill>
              <a:latin typeface="+mn-lt"/>
            </a:endParaRPr>
          </a:p>
        </p:txBody>
      </p:sp>
      <p:sp>
        <p:nvSpPr>
          <p:cNvPr id="4" name="TextBox 3"/>
          <p:cNvSpPr txBox="1"/>
          <p:nvPr/>
        </p:nvSpPr>
        <p:spPr>
          <a:xfrm>
            <a:off x="152400" y="5257800"/>
            <a:ext cx="5486400" cy="1323439"/>
          </a:xfrm>
          <a:prstGeom prst="rect">
            <a:avLst/>
          </a:prstGeom>
          <a:noFill/>
        </p:spPr>
        <p:txBody>
          <a:bodyPr wrap="square" rtlCol="0">
            <a:spAutoFit/>
          </a:bodyPr>
          <a:lstStyle/>
          <a:p>
            <a:r>
              <a:rPr lang="en-US" sz="2000" i="1" dirty="0"/>
              <a:t>Note: Seattle Colleges spends </a:t>
            </a:r>
            <a:r>
              <a:rPr lang="en-US" sz="2000" i="1" dirty="0" smtClean="0"/>
              <a:t>over </a:t>
            </a:r>
            <a:r>
              <a:rPr lang="en-US" sz="2000" b="1" i="1" dirty="0" smtClean="0"/>
              <a:t>$3,000,000 annually </a:t>
            </a:r>
            <a:r>
              <a:rPr lang="en-US" sz="2000" i="1" dirty="0" smtClean="0"/>
              <a:t>on natural gas, electricity, and steam. That’s enough to pay for 2,538 resident students at 12 credits</a:t>
            </a:r>
            <a:endParaRPr lang="en-US" sz="2000" dirty="0"/>
          </a:p>
        </p:txBody>
      </p:sp>
    </p:spTree>
    <p:extLst>
      <p:ext uri="{BB962C8B-B14F-4D97-AF65-F5344CB8AC3E}">
        <p14:creationId xmlns:p14="http://schemas.microsoft.com/office/powerpoint/2010/main" val="2233052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900527"/>
            <a:ext cx="8077200" cy="5029200"/>
          </a:xfrm>
        </p:spPr>
        <p:txBody>
          <a:bodyPr>
            <a:normAutofit fontScale="92500" lnSpcReduction="20000"/>
          </a:bodyPr>
          <a:lstStyle/>
          <a:p>
            <a:pPr marL="457200" indent="-457200" algn="l">
              <a:buFont typeface="Arial" panose="020B0604020202020204" pitchFamily="34" charset="0"/>
              <a:buChar char="•"/>
            </a:pPr>
            <a:r>
              <a:rPr lang="en-US" dirty="0"/>
              <a:t>Prevent </a:t>
            </a:r>
            <a:r>
              <a:rPr lang="en-US" dirty="0" smtClean="0"/>
              <a:t>Waste</a:t>
            </a:r>
          </a:p>
          <a:p>
            <a:pPr marL="1200150" lvl="1" indent="-457200">
              <a:buFont typeface="Arial" panose="020B0604020202020204" pitchFamily="34" charset="0"/>
              <a:buChar char="•"/>
            </a:pPr>
            <a:r>
              <a:rPr lang="en-US" dirty="0" smtClean="0"/>
              <a:t>Bring Your Own Water Bottle, Coffee/Tea Mug, Bag, etc.</a:t>
            </a:r>
          </a:p>
          <a:p>
            <a:pPr marL="1200150" lvl="1" indent="-457200">
              <a:buFont typeface="Arial" panose="020B0604020202020204" pitchFamily="34" charset="0"/>
              <a:buChar char="•"/>
            </a:pPr>
            <a:r>
              <a:rPr lang="en-US" dirty="0" smtClean="0"/>
              <a:t>Limit printing (Think: does this really need to be printed?)</a:t>
            </a:r>
            <a:endParaRPr lang="en-US" dirty="0"/>
          </a:p>
          <a:p>
            <a:pPr marL="457200" indent="-457200" algn="l">
              <a:buFont typeface="Arial" panose="020B0604020202020204" pitchFamily="34" charset="0"/>
              <a:buChar char="•"/>
            </a:pPr>
            <a:r>
              <a:rPr lang="en-US" dirty="0" smtClean="0"/>
              <a:t>Desk Side Receptacles</a:t>
            </a:r>
          </a:p>
          <a:p>
            <a:pPr marL="1200150" lvl="1" indent="-457200">
              <a:buFont typeface="Arial" panose="020B0604020202020204" pitchFamily="34" charset="0"/>
              <a:buChar char="•"/>
            </a:pPr>
            <a:r>
              <a:rPr lang="en-US" dirty="0" smtClean="0"/>
              <a:t>If you do not have both a recycling and garbage bin at your desk, please request one from Facilities</a:t>
            </a:r>
          </a:p>
          <a:p>
            <a:pPr marL="457200" indent="-457200" algn="l">
              <a:buFont typeface="Arial" panose="020B0604020202020204" pitchFamily="34" charset="0"/>
              <a:buChar char="•"/>
            </a:pPr>
            <a:r>
              <a:rPr lang="en-US" dirty="0" smtClean="0"/>
              <a:t>Prevent Contamination</a:t>
            </a:r>
          </a:p>
          <a:p>
            <a:pPr marL="1200150" lvl="1" indent="-457200">
              <a:buFont typeface="Arial" panose="020B0604020202020204" pitchFamily="34" charset="0"/>
              <a:buChar char="•"/>
            </a:pPr>
            <a:r>
              <a:rPr lang="en-US" sz="2400" b="1" dirty="0" smtClean="0">
                <a:solidFill>
                  <a:srgbClr val="77933C"/>
                </a:solidFill>
              </a:rPr>
              <a:t>Compost</a:t>
            </a:r>
          </a:p>
          <a:p>
            <a:pPr marL="1600200" lvl="2" indent="-457200"/>
            <a:r>
              <a:rPr lang="en-US" dirty="0" smtClean="0"/>
              <a:t>NO plastic (not even a sticker)</a:t>
            </a:r>
          </a:p>
          <a:p>
            <a:pPr marL="1600200" lvl="2" indent="-457200"/>
            <a:r>
              <a:rPr lang="en-US" dirty="0" smtClean="0"/>
              <a:t>Industrial compostable service ware only (NO plastic)</a:t>
            </a:r>
          </a:p>
          <a:p>
            <a:pPr marL="1200150" lvl="1" indent="-457200">
              <a:buFont typeface="Arial" panose="020B0604020202020204" pitchFamily="34" charset="0"/>
              <a:buChar char="•"/>
            </a:pPr>
            <a:r>
              <a:rPr lang="en-US" sz="2800" b="1" dirty="0" smtClean="0">
                <a:solidFill>
                  <a:srgbClr val="0044CC"/>
                </a:solidFill>
              </a:rPr>
              <a:t>Recycling</a:t>
            </a:r>
          </a:p>
          <a:p>
            <a:pPr marL="1600200" lvl="2" indent="-457200"/>
            <a:r>
              <a:rPr lang="en-US" dirty="0" smtClean="0"/>
              <a:t>NO loose liquid (cap your drinks or dump liquid in garbage or compost)</a:t>
            </a:r>
          </a:p>
          <a:p>
            <a:pPr marL="1600200" lvl="2" indent="-457200"/>
            <a:r>
              <a:rPr lang="en-US" dirty="0" smtClean="0"/>
              <a:t>NO paper towels, tissue paper, or similar</a:t>
            </a:r>
          </a:p>
          <a:p>
            <a:pPr marL="1600200" lvl="2" indent="-457200"/>
            <a:r>
              <a:rPr lang="en-US" dirty="0" smtClean="0"/>
              <a:t>NO materials with food on them</a:t>
            </a:r>
          </a:p>
          <a:p>
            <a:pPr marL="1200150" lvl="1" indent="-457200">
              <a:buFont typeface="Arial" panose="020B0604020202020204" pitchFamily="34" charset="0"/>
              <a:buChar char="•"/>
            </a:pPr>
            <a:r>
              <a:rPr lang="en-US" sz="2800" b="1" dirty="0" smtClean="0"/>
              <a:t>Garbage</a:t>
            </a:r>
          </a:p>
          <a:p>
            <a:pPr marL="1600200" lvl="2" indent="-457200"/>
            <a:r>
              <a:rPr lang="en-US" dirty="0" smtClean="0"/>
              <a:t>When in doubt, throw it out…in the garbage</a:t>
            </a:r>
          </a:p>
          <a:p>
            <a:pPr marL="1200150" lvl="1" indent="-457200"/>
            <a:endParaRPr lang="en-US" dirty="0" smtClean="0"/>
          </a:p>
        </p:txBody>
      </p:sp>
      <p:sp>
        <p:nvSpPr>
          <p:cNvPr id="3" name="TextBox 2"/>
          <p:cNvSpPr txBox="1"/>
          <p:nvPr/>
        </p:nvSpPr>
        <p:spPr>
          <a:xfrm>
            <a:off x="457200" y="152400"/>
            <a:ext cx="8229600" cy="646331"/>
          </a:xfrm>
          <a:prstGeom prst="rect">
            <a:avLst/>
          </a:prstGeom>
          <a:noFill/>
        </p:spPr>
        <p:txBody>
          <a:bodyPr wrap="square" rtlCol="0">
            <a:spAutoFit/>
          </a:bodyPr>
          <a:lstStyle/>
          <a:p>
            <a:pPr algn="ctr"/>
            <a:r>
              <a:rPr lang="en-US" sz="2800" b="1" dirty="0" smtClean="0">
                <a:solidFill>
                  <a:schemeClr val="bg1"/>
                </a:solidFill>
                <a:latin typeface="+mn-lt"/>
              </a:rPr>
              <a:t>What You Can Do!...</a:t>
            </a:r>
            <a:r>
              <a:rPr lang="en-US" sz="3600" b="1" dirty="0" smtClean="0">
                <a:solidFill>
                  <a:schemeClr val="bg1"/>
                </a:solidFill>
                <a:latin typeface="+mn-lt"/>
              </a:rPr>
              <a:t>Waste</a:t>
            </a:r>
            <a:endParaRPr lang="en-US" sz="3600" b="1" dirty="0">
              <a:solidFill>
                <a:schemeClr val="bg1"/>
              </a:solidFill>
              <a:latin typeface="+mn-lt"/>
            </a:endParaRPr>
          </a:p>
        </p:txBody>
      </p:sp>
      <p:sp>
        <p:nvSpPr>
          <p:cNvPr id="4" name="TextBox 3"/>
          <p:cNvSpPr txBox="1"/>
          <p:nvPr/>
        </p:nvSpPr>
        <p:spPr>
          <a:xfrm>
            <a:off x="152400" y="5867400"/>
            <a:ext cx="5943600" cy="830997"/>
          </a:xfrm>
          <a:prstGeom prst="rect">
            <a:avLst/>
          </a:prstGeom>
          <a:noFill/>
        </p:spPr>
        <p:txBody>
          <a:bodyPr wrap="square" rtlCol="0">
            <a:spAutoFit/>
          </a:bodyPr>
          <a:lstStyle/>
          <a:p>
            <a:r>
              <a:rPr lang="en-US" sz="1600" i="1" dirty="0"/>
              <a:t>Note: Seattle Colleges spends nearly </a:t>
            </a:r>
            <a:r>
              <a:rPr lang="en-US" sz="1600" i="1" dirty="0" smtClean="0"/>
              <a:t>$400,000 annually </a:t>
            </a:r>
            <a:r>
              <a:rPr lang="en-US" sz="1600" i="1" dirty="0"/>
              <a:t>on </a:t>
            </a:r>
            <a:r>
              <a:rPr lang="en-US" sz="1600" i="1" dirty="0" smtClean="0"/>
              <a:t>waste hauling (i.e. municipal compost, recycling, and garbage). Could be used to hire approx. 4 full-time faculty</a:t>
            </a:r>
            <a:endParaRPr lang="en-US" sz="1600" dirty="0"/>
          </a:p>
        </p:txBody>
      </p:sp>
    </p:spTree>
    <p:extLst>
      <p:ext uri="{BB962C8B-B14F-4D97-AF65-F5344CB8AC3E}">
        <p14:creationId xmlns:p14="http://schemas.microsoft.com/office/powerpoint/2010/main" val="9199339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990600"/>
            <a:ext cx="7924800" cy="5181600"/>
          </a:xfrm>
        </p:spPr>
        <p:txBody>
          <a:bodyPr>
            <a:normAutofit/>
          </a:bodyPr>
          <a:lstStyle/>
          <a:p>
            <a:pPr marL="457200" indent="-457200" algn="l">
              <a:buFont typeface="Arial" panose="020B0604020202020204" pitchFamily="34" charset="0"/>
              <a:buChar char="•"/>
            </a:pPr>
            <a:r>
              <a:rPr lang="en-US" dirty="0" smtClean="0"/>
              <a:t>Leaks</a:t>
            </a:r>
          </a:p>
          <a:p>
            <a:pPr marL="1200150" lvl="1" indent="-457200">
              <a:buFont typeface="Arial" panose="020B0604020202020204" pitchFamily="34" charset="0"/>
              <a:buChar char="•"/>
            </a:pPr>
            <a:r>
              <a:rPr lang="en-US" dirty="0" smtClean="0"/>
              <a:t>Report small to large leaks to Facilities (fill out work order)</a:t>
            </a:r>
          </a:p>
          <a:p>
            <a:pPr marL="457200" indent="-457200" algn="l">
              <a:buFont typeface="Arial" panose="020B0604020202020204" pitchFamily="34" charset="0"/>
              <a:buChar char="•"/>
            </a:pPr>
            <a:r>
              <a:rPr lang="en-US" dirty="0" smtClean="0"/>
              <a:t>Shut it off</a:t>
            </a:r>
          </a:p>
          <a:p>
            <a:pPr marL="1200150" lvl="1" indent="-457200">
              <a:buFont typeface="Arial" panose="020B0604020202020204" pitchFamily="34" charset="0"/>
              <a:buChar char="•"/>
            </a:pPr>
            <a:r>
              <a:rPr lang="en-US" dirty="0" smtClean="0"/>
              <a:t>Shut off faucets, showers, etc. when not being used</a:t>
            </a:r>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p:txBody>
      </p:sp>
      <p:sp>
        <p:nvSpPr>
          <p:cNvPr id="3" name="TextBox 2"/>
          <p:cNvSpPr txBox="1"/>
          <p:nvPr/>
        </p:nvSpPr>
        <p:spPr>
          <a:xfrm>
            <a:off x="457200" y="152400"/>
            <a:ext cx="8229600" cy="646331"/>
          </a:xfrm>
          <a:prstGeom prst="rect">
            <a:avLst/>
          </a:prstGeom>
          <a:noFill/>
        </p:spPr>
        <p:txBody>
          <a:bodyPr wrap="square" rtlCol="0">
            <a:spAutoFit/>
          </a:bodyPr>
          <a:lstStyle/>
          <a:p>
            <a:pPr algn="ctr"/>
            <a:r>
              <a:rPr lang="en-US" sz="2800" b="1" dirty="0" smtClean="0">
                <a:solidFill>
                  <a:schemeClr val="bg1"/>
                </a:solidFill>
                <a:latin typeface="+mn-lt"/>
              </a:rPr>
              <a:t>What You Can Do!...</a:t>
            </a:r>
            <a:r>
              <a:rPr lang="en-US" sz="3600" b="1" dirty="0" smtClean="0">
                <a:solidFill>
                  <a:schemeClr val="bg1"/>
                </a:solidFill>
                <a:latin typeface="+mn-lt"/>
              </a:rPr>
              <a:t>Water</a:t>
            </a:r>
            <a:endParaRPr lang="en-US" sz="3600" b="1" dirty="0">
              <a:solidFill>
                <a:schemeClr val="bg1"/>
              </a:solidFill>
              <a:latin typeface="+mn-lt"/>
            </a:endParaRPr>
          </a:p>
        </p:txBody>
      </p:sp>
      <p:sp>
        <p:nvSpPr>
          <p:cNvPr id="4" name="TextBox 3"/>
          <p:cNvSpPr txBox="1"/>
          <p:nvPr/>
        </p:nvSpPr>
        <p:spPr>
          <a:xfrm>
            <a:off x="152400" y="5996226"/>
            <a:ext cx="5486400" cy="923330"/>
          </a:xfrm>
          <a:prstGeom prst="rect">
            <a:avLst/>
          </a:prstGeom>
          <a:noFill/>
        </p:spPr>
        <p:txBody>
          <a:bodyPr wrap="square" rtlCol="0">
            <a:spAutoFit/>
          </a:bodyPr>
          <a:lstStyle/>
          <a:p>
            <a:r>
              <a:rPr lang="en-US" i="1" dirty="0"/>
              <a:t>Note: Seattle Colleges spends nearly $400,000 annually on water and sewer</a:t>
            </a:r>
          </a:p>
          <a:p>
            <a:endParaRPr lang="en-US" dirty="0"/>
          </a:p>
        </p:txBody>
      </p:sp>
    </p:spTree>
    <p:extLst>
      <p:ext uri="{BB962C8B-B14F-4D97-AF65-F5344CB8AC3E}">
        <p14:creationId xmlns:p14="http://schemas.microsoft.com/office/powerpoint/2010/main" val="3033853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990600"/>
            <a:ext cx="7924800" cy="5181600"/>
          </a:xfrm>
        </p:spPr>
        <p:txBody>
          <a:bodyPr>
            <a:normAutofit/>
          </a:bodyPr>
          <a:lstStyle/>
          <a:p>
            <a:pPr marL="457200" indent="-457200" algn="l">
              <a:buFont typeface="Arial" panose="020B0604020202020204" pitchFamily="34" charset="0"/>
              <a:buChar char="•"/>
            </a:pPr>
            <a:r>
              <a:rPr lang="en-US" dirty="0" smtClean="0"/>
              <a:t>Choose Organic</a:t>
            </a:r>
          </a:p>
          <a:p>
            <a:pPr marL="1200150" lvl="1" indent="-457200">
              <a:buFont typeface="Arial" panose="020B0604020202020204" pitchFamily="34" charset="0"/>
              <a:buChar char="•"/>
            </a:pPr>
            <a:r>
              <a:rPr lang="en-US" dirty="0" smtClean="0"/>
              <a:t>Purchase organically grown produce to reduce harmful environmental and health impacts of pesticides, herbicides, etc. used in conventional agriculture</a:t>
            </a:r>
          </a:p>
          <a:p>
            <a:pPr marL="457200" indent="-457200" algn="l">
              <a:buFont typeface="Arial" panose="020B0604020202020204" pitchFamily="34" charset="0"/>
              <a:buChar char="•"/>
            </a:pPr>
            <a:r>
              <a:rPr lang="en-US" dirty="0" smtClean="0"/>
              <a:t>Choose Local</a:t>
            </a:r>
          </a:p>
          <a:p>
            <a:pPr marL="1200150" lvl="1" indent="-457200">
              <a:buFont typeface="Arial" panose="020B0604020202020204" pitchFamily="34" charset="0"/>
              <a:buChar char="•"/>
            </a:pPr>
            <a:r>
              <a:rPr lang="en-US" dirty="0" smtClean="0"/>
              <a:t>Purchase local vegetables, meats, and food to support our local businesses and keep money in our local economy</a:t>
            </a:r>
          </a:p>
          <a:p>
            <a:pPr marL="457200" indent="-457200" algn="l">
              <a:buFont typeface="Arial" panose="020B0604020202020204" pitchFamily="34" charset="0"/>
              <a:buChar char="•"/>
            </a:pPr>
            <a:r>
              <a:rPr lang="en-US" dirty="0" smtClean="0"/>
              <a:t>Food Pantries</a:t>
            </a:r>
          </a:p>
          <a:p>
            <a:pPr marL="1200150" lvl="1" indent="-457200">
              <a:buFont typeface="Arial" panose="020B0604020202020204" pitchFamily="34" charset="0"/>
              <a:buChar char="•"/>
            </a:pPr>
            <a:r>
              <a:rPr lang="en-US" dirty="0" smtClean="0"/>
              <a:t>Donate to your school’s food pantry to directly help our students</a:t>
            </a:r>
            <a:endParaRPr lang="en-US" dirty="0"/>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p:txBody>
      </p:sp>
      <p:sp>
        <p:nvSpPr>
          <p:cNvPr id="3" name="TextBox 2"/>
          <p:cNvSpPr txBox="1"/>
          <p:nvPr/>
        </p:nvSpPr>
        <p:spPr>
          <a:xfrm>
            <a:off x="457200" y="152400"/>
            <a:ext cx="8229600" cy="646331"/>
          </a:xfrm>
          <a:prstGeom prst="rect">
            <a:avLst/>
          </a:prstGeom>
          <a:noFill/>
        </p:spPr>
        <p:txBody>
          <a:bodyPr wrap="square" rtlCol="0">
            <a:spAutoFit/>
          </a:bodyPr>
          <a:lstStyle/>
          <a:p>
            <a:pPr algn="ctr"/>
            <a:r>
              <a:rPr lang="en-US" sz="2800" b="1" dirty="0" smtClean="0">
                <a:solidFill>
                  <a:schemeClr val="bg1"/>
                </a:solidFill>
                <a:latin typeface="+mn-lt"/>
              </a:rPr>
              <a:t>What You Can Do!...</a:t>
            </a:r>
            <a:r>
              <a:rPr lang="en-US" sz="3600" b="1" dirty="0" smtClean="0">
                <a:solidFill>
                  <a:schemeClr val="bg1"/>
                </a:solidFill>
                <a:latin typeface="+mn-lt"/>
              </a:rPr>
              <a:t>Food</a:t>
            </a:r>
            <a:endParaRPr lang="en-US" sz="3600" b="1" dirty="0">
              <a:solidFill>
                <a:schemeClr val="bg1"/>
              </a:solidFill>
              <a:latin typeface="+mn-lt"/>
            </a:endParaRPr>
          </a:p>
        </p:txBody>
      </p:sp>
    </p:spTree>
    <p:extLst>
      <p:ext uri="{BB962C8B-B14F-4D97-AF65-F5344CB8AC3E}">
        <p14:creationId xmlns:p14="http://schemas.microsoft.com/office/powerpoint/2010/main" val="165011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905000"/>
            <a:ext cx="7315200" cy="4419600"/>
          </a:xfrm>
        </p:spPr>
        <p:txBody>
          <a:bodyPr/>
          <a:lstStyle/>
          <a:p>
            <a:pPr marL="457200" indent="-457200" algn="l">
              <a:buFont typeface="Arial" panose="020B0604020202020204" pitchFamily="34" charset="0"/>
              <a:buChar char="•"/>
            </a:pPr>
            <a:r>
              <a:rPr lang="en-US" dirty="0" smtClean="0"/>
              <a:t>2 Teams</a:t>
            </a:r>
          </a:p>
          <a:p>
            <a:pPr marL="457200" indent="-457200" algn="l">
              <a:buFont typeface="Arial" panose="020B0604020202020204" pitchFamily="34" charset="0"/>
              <a:buChar char="•"/>
            </a:pPr>
            <a:r>
              <a:rPr lang="en-US" dirty="0" smtClean="0"/>
              <a:t>3 Streams </a:t>
            </a:r>
            <a:r>
              <a:rPr lang="en-US" sz="2400" b="0" dirty="0" smtClean="0"/>
              <a:t>(Compost, Recycle, Garbage)</a:t>
            </a:r>
          </a:p>
          <a:p>
            <a:pPr marL="1200150" lvl="1" indent="-457200">
              <a:buFont typeface="Arial" panose="020B0604020202020204" pitchFamily="34" charset="0"/>
              <a:buChar char="•"/>
            </a:pPr>
            <a:r>
              <a:rPr lang="en-US" sz="2000" dirty="0" smtClean="0"/>
              <a:t>Place items in the correct receptacle</a:t>
            </a:r>
            <a:endParaRPr lang="en-US" sz="2000" b="0" dirty="0" smtClean="0"/>
          </a:p>
          <a:p>
            <a:pPr marL="457200" indent="-457200" algn="l">
              <a:buFont typeface="Arial" panose="020B0604020202020204" pitchFamily="34" charset="0"/>
              <a:buChar char="•"/>
            </a:pPr>
            <a:r>
              <a:rPr lang="en-US" dirty="0" smtClean="0"/>
              <a:t>2 Minutes</a:t>
            </a:r>
          </a:p>
          <a:p>
            <a:pPr marL="457200" indent="-457200" algn="l">
              <a:buFont typeface="Arial" panose="020B0604020202020204" pitchFamily="34" charset="0"/>
              <a:buChar char="•"/>
            </a:pPr>
            <a:r>
              <a:rPr lang="en-US" dirty="0" smtClean="0"/>
              <a:t>All winners!</a:t>
            </a:r>
          </a:p>
          <a:p>
            <a:pPr marL="457200" indent="-457200" algn="l">
              <a:buFont typeface="Arial" panose="020B0604020202020204" pitchFamily="34" charset="0"/>
              <a:buChar char="•"/>
            </a:pPr>
            <a:endParaRPr lang="en-US" dirty="0" smtClean="0"/>
          </a:p>
          <a:p>
            <a:pPr marL="457200" indent="-457200" algn="l">
              <a:buFont typeface="Arial" panose="020B0604020202020204" pitchFamily="34" charset="0"/>
              <a:buChar char="•"/>
            </a:pPr>
            <a:endParaRPr lang="en-US" dirty="0" smtClean="0"/>
          </a:p>
          <a:p>
            <a:pPr marL="457200" indent="-457200" algn="l">
              <a:buFont typeface="Arial" panose="020B0604020202020204" pitchFamily="34" charset="0"/>
              <a:buChar char="•"/>
            </a:pPr>
            <a:endParaRPr lang="en-US" dirty="0"/>
          </a:p>
        </p:txBody>
      </p:sp>
      <p:sp>
        <p:nvSpPr>
          <p:cNvPr id="3" name="TextBox 2"/>
          <p:cNvSpPr txBox="1"/>
          <p:nvPr/>
        </p:nvSpPr>
        <p:spPr>
          <a:xfrm>
            <a:off x="457200" y="152400"/>
            <a:ext cx="8229600" cy="523220"/>
          </a:xfrm>
          <a:prstGeom prst="rect">
            <a:avLst/>
          </a:prstGeom>
          <a:noFill/>
        </p:spPr>
        <p:txBody>
          <a:bodyPr wrap="square" rtlCol="0">
            <a:spAutoFit/>
          </a:bodyPr>
          <a:lstStyle/>
          <a:p>
            <a:pPr algn="ctr"/>
            <a:r>
              <a:rPr lang="en-US" sz="2800" b="1" dirty="0" smtClean="0">
                <a:solidFill>
                  <a:schemeClr val="bg1"/>
                </a:solidFill>
                <a:latin typeface="+mn-lt"/>
              </a:rPr>
              <a:t>Sorting Game</a:t>
            </a:r>
            <a:endParaRPr lang="en-US" sz="2800" b="1" dirty="0">
              <a:solidFill>
                <a:schemeClr val="bg1"/>
              </a:solidFill>
              <a:latin typeface="+mn-lt"/>
            </a:endParaRPr>
          </a:p>
        </p:txBody>
      </p:sp>
    </p:spTree>
    <p:extLst>
      <p:ext uri="{BB962C8B-B14F-4D97-AF65-F5344CB8AC3E}">
        <p14:creationId xmlns:p14="http://schemas.microsoft.com/office/powerpoint/2010/main" val="496670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274" y="762000"/>
            <a:ext cx="5780687" cy="5804955"/>
          </a:xfrm>
        </p:spPr>
      </p:pic>
    </p:spTree>
    <p:extLst>
      <p:ext uri="{BB962C8B-B14F-4D97-AF65-F5344CB8AC3E}">
        <p14:creationId xmlns:p14="http://schemas.microsoft.com/office/powerpoint/2010/main" val="1937872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86" y="4847227"/>
            <a:ext cx="3258385" cy="2170728"/>
          </a:xfrm>
          <a:prstGeom prst="rect">
            <a:avLst/>
          </a:prstGeom>
        </p:spPr>
      </p:pic>
      <p:sp>
        <p:nvSpPr>
          <p:cNvPr id="5" name="TextBox 4"/>
          <p:cNvSpPr txBox="1"/>
          <p:nvPr/>
        </p:nvSpPr>
        <p:spPr>
          <a:xfrm>
            <a:off x="1418573" y="857250"/>
            <a:ext cx="6172200" cy="553998"/>
          </a:xfrm>
          <a:prstGeom prst="rect">
            <a:avLst/>
          </a:prstGeom>
          <a:noFill/>
        </p:spPr>
        <p:txBody>
          <a:bodyPr wrap="square" rtlCol="0">
            <a:spAutoFit/>
          </a:bodyPr>
          <a:lstStyle/>
          <a:p>
            <a:pPr algn="ctr" fontAlgn="base">
              <a:spcBef>
                <a:spcPct val="0"/>
              </a:spcBef>
              <a:spcAft>
                <a:spcPct val="0"/>
              </a:spcAft>
            </a:pPr>
            <a:r>
              <a:rPr lang="en-US" sz="3000" b="1" dirty="0">
                <a:solidFill>
                  <a:srgbClr val="FFFFFF"/>
                </a:solidFill>
                <a:latin typeface="Calibri"/>
              </a:rPr>
              <a:t>Crap Plastic</a:t>
            </a:r>
            <a:endParaRPr lang="en-US" sz="3000" b="1" dirty="0">
              <a:solidFill>
                <a:srgbClr val="FFFFFF"/>
              </a:solidFill>
              <a:latin typeface="Calibri"/>
            </a:endParaRPr>
          </a:p>
        </p:txBody>
      </p:sp>
      <p:pic>
        <p:nvPicPr>
          <p:cNvPr id="7" name="Picture 6"/>
          <p:cNvPicPr>
            <a:picLocks noChangeAspect="1"/>
          </p:cNvPicPr>
          <p:nvPr/>
        </p:nvPicPr>
        <p:blipFill>
          <a:blip r:embed="rId3"/>
          <a:stretch>
            <a:fillRect/>
          </a:stretch>
        </p:blipFill>
        <p:spPr>
          <a:xfrm>
            <a:off x="-46089" y="795997"/>
            <a:ext cx="2521177" cy="201235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978" y="857250"/>
            <a:ext cx="3819891" cy="6000750"/>
          </a:xfrm>
          <a:prstGeom prst="rect">
            <a:avLst/>
          </a:prstGeom>
        </p:spPr>
      </p:pic>
      <p:sp>
        <p:nvSpPr>
          <p:cNvPr id="9" name="Multiply 8"/>
          <p:cNvSpPr/>
          <p:nvPr/>
        </p:nvSpPr>
        <p:spPr>
          <a:xfrm>
            <a:off x="5644912" y="384812"/>
            <a:ext cx="3490064" cy="63952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rotWithShape="1">
          <a:blip r:embed="rId5"/>
          <a:srcRect t="-1" b="8289"/>
          <a:stretch/>
        </p:blipFill>
        <p:spPr>
          <a:xfrm>
            <a:off x="3235822" y="4876800"/>
            <a:ext cx="2160221" cy="1981200"/>
          </a:xfrm>
          <a:prstGeom prst="rect">
            <a:avLst/>
          </a:prstGeom>
        </p:spPr>
      </p:pic>
      <p:grpSp>
        <p:nvGrpSpPr>
          <p:cNvPr id="12" name="Group 11"/>
          <p:cNvGrpSpPr/>
          <p:nvPr/>
        </p:nvGrpSpPr>
        <p:grpSpPr>
          <a:xfrm>
            <a:off x="2674915" y="928329"/>
            <a:ext cx="2533237" cy="2260081"/>
            <a:chOff x="4824734" y="764025"/>
            <a:chExt cx="2953182" cy="2612102"/>
          </a:xfrm>
        </p:grpSpPr>
        <p:pic>
          <p:nvPicPr>
            <p:cNvPr id="10" name="Picture 9"/>
            <p:cNvPicPr>
              <a:picLocks noChangeAspect="1"/>
            </p:cNvPicPr>
            <p:nvPr/>
          </p:nvPicPr>
          <p:blipFill>
            <a:blip r:embed="rId6"/>
            <a:stretch>
              <a:fillRect/>
            </a:stretch>
          </p:blipFill>
          <p:spPr>
            <a:xfrm>
              <a:off x="4927044" y="764025"/>
              <a:ext cx="2850872" cy="2195306"/>
            </a:xfrm>
            <a:prstGeom prst="rect">
              <a:avLst/>
            </a:prstGeom>
          </p:spPr>
        </p:pic>
        <p:sp>
          <p:nvSpPr>
            <p:cNvPr id="11" name="TextBox 10"/>
            <p:cNvSpPr txBox="1"/>
            <p:nvPr/>
          </p:nvSpPr>
          <p:spPr>
            <a:xfrm>
              <a:off x="4824734" y="2883684"/>
              <a:ext cx="2897627" cy="492443"/>
            </a:xfrm>
            <a:prstGeom prst="rect">
              <a:avLst/>
            </a:prstGeom>
            <a:noFill/>
          </p:spPr>
          <p:txBody>
            <a:bodyPr wrap="square" rtlCol="0">
              <a:spAutoFit/>
            </a:bodyPr>
            <a:lstStyle/>
            <a:p>
              <a:pPr algn="ctr"/>
              <a:r>
                <a:rPr lang="en-US" b="1" dirty="0"/>
                <a:t>Produce Stickers</a:t>
              </a:r>
            </a:p>
          </p:txBody>
        </p:sp>
      </p:grpSp>
      <p:pic>
        <p:nvPicPr>
          <p:cNvPr id="6" name="Picture 5"/>
          <p:cNvPicPr>
            <a:picLocks noChangeAspect="1"/>
          </p:cNvPicPr>
          <p:nvPr/>
        </p:nvPicPr>
        <p:blipFill>
          <a:blip r:embed="rId7"/>
          <a:stretch>
            <a:fillRect/>
          </a:stretch>
        </p:blipFill>
        <p:spPr>
          <a:xfrm>
            <a:off x="612776" y="2951614"/>
            <a:ext cx="2050204" cy="146798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2301" y="3352210"/>
            <a:ext cx="2164499" cy="1632319"/>
          </a:xfrm>
          <a:prstGeom prst="rect">
            <a:avLst/>
          </a:prstGeom>
        </p:spPr>
      </p:pic>
      <p:sp>
        <p:nvSpPr>
          <p:cNvPr id="13" name="TextBox 12"/>
          <p:cNvSpPr txBox="1"/>
          <p:nvPr/>
        </p:nvSpPr>
        <p:spPr>
          <a:xfrm>
            <a:off x="656632" y="40968"/>
            <a:ext cx="8229600" cy="707886"/>
          </a:xfrm>
          <a:prstGeom prst="rect">
            <a:avLst/>
          </a:prstGeom>
          <a:noFill/>
        </p:spPr>
        <p:txBody>
          <a:bodyPr wrap="square" rtlCol="0">
            <a:spAutoFit/>
          </a:bodyPr>
          <a:lstStyle/>
          <a:p>
            <a:pPr algn="ctr" fontAlgn="base">
              <a:spcBef>
                <a:spcPct val="0"/>
              </a:spcBef>
              <a:spcAft>
                <a:spcPct val="0"/>
              </a:spcAft>
            </a:pPr>
            <a:r>
              <a:rPr lang="en-US" sz="4000" b="1" dirty="0" smtClean="0">
                <a:solidFill>
                  <a:srgbClr val="FFFFFF"/>
                </a:solidFill>
                <a:latin typeface="Calibri"/>
              </a:rPr>
              <a:t>Crap Plastic</a:t>
            </a:r>
            <a:endParaRPr lang="en-US" sz="4000" b="1" dirty="0">
              <a:solidFill>
                <a:srgbClr val="FFFFFF"/>
              </a:solidFill>
              <a:latin typeface="Calibri"/>
            </a:endParaRPr>
          </a:p>
        </p:txBody>
      </p:sp>
    </p:spTree>
    <p:extLst>
      <p:ext uri="{BB962C8B-B14F-4D97-AF65-F5344CB8AC3E}">
        <p14:creationId xmlns:p14="http://schemas.microsoft.com/office/powerpoint/2010/main" val="2234939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18573" y="857250"/>
            <a:ext cx="6172200" cy="553998"/>
          </a:xfrm>
          <a:prstGeom prst="rect">
            <a:avLst/>
          </a:prstGeom>
          <a:noFill/>
        </p:spPr>
        <p:txBody>
          <a:bodyPr wrap="square" rtlCol="0">
            <a:spAutoFit/>
          </a:bodyPr>
          <a:lstStyle/>
          <a:p>
            <a:pPr algn="ctr" fontAlgn="base">
              <a:spcBef>
                <a:spcPct val="0"/>
              </a:spcBef>
              <a:spcAft>
                <a:spcPct val="0"/>
              </a:spcAft>
            </a:pPr>
            <a:r>
              <a:rPr lang="en-US" sz="3000" b="1" dirty="0">
                <a:solidFill>
                  <a:srgbClr val="FFFFFF"/>
                </a:solidFill>
                <a:latin typeface="Calibri"/>
              </a:rPr>
              <a:t>Styrofoam</a:t>
            </a:r>
            <a:endParaRPr lang="en-US" sz="3000" b="1" dirty="0">
              <a:solidFill>
                <a:srgbClr val="FFFFFF"/>
              </a:solidFill>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857250"/>
            <a:ext cx="3817669" cy="5997260"/>
          </a:xfrm>
          <a:prstGeom prst="rect">
            <a:avLst/>
          </a:prstGeom>
        </p:spPr>
      </p:pic>
      <p:sp>
        <p:nvSpPr>
          <p:cNvPr id="9" name="Multiply 8"/>
          <p:cNvSpPr/>
          <p:nvPr/>
        </p:nvSpPr>
        <p:spPr>
          <a:xfrm>
            <a:off x="5620885" y="347509"/>
            <a:ext cx="3490064" cy="63952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3"/>
          <a:stretch>
            <a:fillRect/>
          </a:stretch>
        </p:blipFill>
        <p:spPr>
          <a:xfrm>
            <a:off x="314403" y="2296492"/>
            <a:ext cx="4714797" cy="2939006"/>
          </a:xfrm>
          <a:prstGeom prst="rect">
            <a:avLst/>
          </a:prstGeom>
        </p:spPr>
      </p:pic>
      <p:sp>
        <p:nvSpPr>
          <p:cNvPr id="6" name="TextBox 5"/>
          <p:cNvSpPr txBox="1"/>
          <p:nvPr/>
        </p:nvSpPr>
        <p:spPr>
          <a:xfrm>
            <a:off x="389873" y="7377"/>
            <a:ext cx="8229600" cy="707886"/>
          </a:xfrm>
          <a:prstGeom prst="rect">
            <a:avLst/>
          </a:prstGeom>
          <a:noFill/>
        </p:spPr>
        <p:txBody>
          <a:bodyPr wrap="square" rtlCol="0">
            <a:spAutoFit/>
          </a:bodyPr>
          <a:lstStyle/>
          <a:p>
            <a:pPr algn="ctr" fontAlgn="base">
              <a:spcBef>
                <a:spcPct val="0"/>
              </a:spcBef>
              <a:spcAft>
                <a:spcPct val="0"/>
              </a:spcAft>
            </a:pPr>
            <a:r>
              <a:rPr lang="en-US" sz="4000" b="1" dirty="0" smtClean="0">
                <a:solidFill>
                  <a:srgbClr val="FFFFFF"/>
                </a:solidFill>
                <a:latin typeface="Calibri"/>
              </a:rPr>
              <a:t>Styrofoam</a:t>
            </a:r>
            <a:endParaRPr lang="en-US" sz="4000" b="1" dirty="0">
              <a:solidFill>
                <a:srgbClr val="FFFFFF"/>
              </a:solidFill>
              <a:latin typeface="Calibri"/>
            </a:endParaRPr>
          </a:p>
        </p:txBody>
      </p:sp>
    </p:spTree>
    <p:extLst>
      <p:ext uri="{BB962C8B-B14F-4D97-AF65-F5344CB8AC3E}">
        <p14:creationId xmlns:p14="http://schemas.microsoft.com/office/powerpoint/2010/main" val="4023970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524000"/>
            <a:ext cx="8915400" cy="3777622"/>
          </a:xfrm>
          <a:prstGeom prst="rect">
            <a:avLst/>
          </a:prstGeom>
        </p:spPr>
        <p:txBody>
          <a:bodyPr vert="horz" lIns="0" tIns="0" rIns="0" bIns="0" rtlCol="0">
            <a:normAutofit/>
          </a:bodyPr>
          <a:lstStyle>
            <a:lvl1pPr marL="0" indent="0" algn="ctr" defTabSz="914400" rtl="0" eaLnBrk="1" latinLnBrk="0" hangingPunct="1">
              <a:spcBef>
                <a:spcPct val="20000"/>
              </a:spcBef>
              <a:buFont typeface="Arial"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fontAlgn="auto">
              <a:spcAft>
                <a:spcPts val="0"/>
              </a:spcAft>
              <a:buFont typeface="+mj-lt"/>
              <a:buAutoNum type="arabicPeriod"/>
            </a:pPr>
            <a:r>
              <a:rPr lang="en-US" b="0" dirty="0" smtClean="0"/>
              <a:t> </a:t>
            </a:r>
            <a:r>
              <a:rPr lang="en-US" b="0" dirty="0"/>
              <a:t>What does sustainability mean?</a:t>
            </a:r>
          </a:p>
          <a:p>
            <a:pPr algn="l" fontAlgn="auto">
              <a:spcAft>
                <a:spcPts val="0"/>
              </a:spcAft>
              <a:buFont typeface="+mj-lt"/>
              <a:buAutoNum type="arabicPeriod"/>
            </a:pPr>
            <a:r>
              <a:rPr lang="en-US" b="0" dirty="0" smtClean="0"/>
              <a:t> Why does sustainability matter?</a:t>
            </a:r>
          </a:p>
          <a:p>
            <a:pPr algn="l" fontAlgn="auto">
              <a:spcAft>
                <a:spcPts val="0"/>
              </a:spcAft>
              <a:buFont typeface="+mj-lt"/>
              <a:buAutoNum type="arabicPeriod"/>
            </a:pPr>
            <a:r>
              <a:rPr lang="en-US" b="0" dirty="0" smtClean="0"/>
              <a:t> Sustainability initiatives at Seattle Colleges</a:t>
            </a:r>
          </a:p>
          <a:p>
            <a:pPr algn="l" fontAlgn="auto">
              <a:spcAft>
                <a:spcPts val="0"/>
              </a:spcAft>
              <a:buFont typeface="+mj-lt"/>
              <a:buAutoNum type="arabicPeriod"/>
            </a:pPr>
            <a:r>
              <a:rPr lang="en-US" b="0" dirty="0" smtClean="0"/>
              <a:t> What you can do?</a:t>
            </a:r>
            <a:endParaRPr lang="en-US" b="0" dirty="0"/>
          </a:p>
        </p:txBody>
      </p:sp>
      <p:pic>
        <p:nvPicPr>
          <p:cNvPr id="4" name="Picture 3"/>
          <p:cNvPicPr>
            <a:picLocks noChangeAspect="1"/>
          </p:cNvPicPr>
          <p:nvPr/>
        </p:nvPicPr>
        <p:blipFill>
          <a:blip r:embed="rId2"/>
          <a:stretch>
            <a:fillRect/>
          </a:stretch>
        </p:blipFill>
        <p:spPr>
          <a:xfrm>
            <a:off x="0" y="5091113"/>
            <a:ext cx="2286000" cy="1535906"/>
          </a:xfrm>
          <a:prstGeom prst="rect">
            <a:avLst/>
          </a:prstGeom>
        </p:spPr>
      </p:pic>
      <p:sp>
        <p:nvSpPr>
          <p:cNvPr id="5" name="TextBox 4"/>
          <p:cNvSpPr txBox="1"/>
          <p:nvPr/>
        </p:nvSpPr>
        <p:spPr>
          <a:xfrm>
            <a:off x="304800" y="119390"/>
            <a:ext cx="8229600" cy="523220"/>
          </a:xfrm>
          <a:prstGeom prst="rect">
            <a:avLst/>
          </a:prstGeom>
          <a:noFill/>
        </p:spPr>
        <p:txBody>
          <a:bodyPr wrap="square" rtlCol="0">
            <a:spAutoFit/>
          </a:bodyPr>
          <a:lstStyle/>
          <a:p>
            <a:pPr algn="ctr"/>
            <a:r>
              <a:rPr lang="en-US" sz="2800" b="1" dirty="0" smtClean="0">
                <a:solidFill>
                  <a:schemeClr val="bg1"/>
                </a:solidFill>
                <a:latin typeface="+mn-lt"/>
              </a:rPr>
              <a:t>Topics for today</a:t>
            </a:r>
            <a:endParaRPr lang="en-US" sz="2800" b="1" dirty="0">
              <a:solidFill>
                <a:schemeClr val="bg1"/>
              </a:solidFill>
              <a:latin typeface="+mn-lt"/>
            </a:endParaRPr>
          </a:p>
        </p:txBody>
      </p:sp>
    </p:spTree>
    <p:extLst>
      <p:ext uri="{BB962C8B-B14F-4D97-AF65-F5344CB8AC3E}">
        <p14:creationId xmlns:p14="http://schemas.microsoft.com/office/powerpoint/2010/main" val="1227447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65" y="857250"/>
            <a:ext cx="6172200" cy="553998"/>
          </a:xfrm>
          <a:prstGeom prst="rect">
            <a:avLst/>
          </a:prstGeom>
          <a:noFill/>
        </p:spPr>
        <p:txBody>
          <a:bodyPr wrap="square" rtlCol="0">
            <a:spAutoFit/>
          </a:bodyPr>
          <a:lstStyle/>
          <a:p>
            <a:pPr algn="ctr" fontAlgn="base">
              <a:spcBef>
                <a:spcPct val="0"/>
              </a:spcBef>
              <a:spcAft>
                <a:spcPct val="0"/>
              </a:spcAft>
            </a:pPr>
            <a:r>
              <a:rPr lang="en-US" sz="3000" b="1" dirty="0">
                <a:solidFill>
                  <a:srgbClr val="FFFFFF"/>
                </a:solidFill>
                <a:latin typeface="Calibri"/>
              </a:rPr>
              <a:t>Napkins &amp; Paper Towels</a:t>
            </a:r>
            <a:endParaRPr lang="en-US" sz="3000" b="1" dirty="0">
              <a:solidFill>
                <a:srgbClr val="FFFFFF"/>
              </a:solidFill>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1365" y="796071"/>
            <a:ext cx="3858835" cy="6061929"/>
          </a:xfrm>
          <a:prstGeom prst="rect">
            <a:avLst/>
          </a:prstGeom>
        </p:spPr>
      </p:pic>
      <p:sp>
        <p:nvSpPr>
          <p:cNvPr id="9" name="Multiply 8"/>
          <p:cNvSpPr/>
          <p:nvPr/>
        </p:nvSpPr>
        <p:spPr>
          <a:xfrm>
            <a:off x="5447666" y="764857"/>
            <a:ext cx="3490064" cy="63952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3"/>
          <a:stretch>
            <a:fillRect/>
          </a:stretch>
        </p:blipFill>
        <p:spPr>
          <a:xfrm>
            <a:off x="383981" y="1468557"/>
            <a:ext cx="3046287" cy="1731843"/>
          </a:xfrm>
          <a:prstGeom prst="rect">
            <a:avLst/>
          </a:prstGeom>
        </p:spPr>
      </p:pic>
      <p:pic>
        <p:nvPicPr>
          <p:cNvPr id="4" name="Picture 3"/>
          <p:cNvPicPr>
            <a:picLocks noChangeAspect="1"/>
          </p:cNvPicPr>
          <p:nvPr/>
        </p:nvPicPr>
        <p:blipFill>
          <a:blip r:embed="rId4"/>
          <a:stretch>
            <a:fillRect/>
          </a:stretch>
        </p:blipFill>
        <p:spPr>
          <a:xfrm>
            <a:off x="1981200" y="3225218"/>
            <a:ext cx="3337015" cy="3337015"/>
          </a:xfrm>
          <a:prstGeom prst="rect">
            <a:avLst/>
          </a:prstGeom>
        </p:spPr>
      </p:pic>
    </p:spTree>
    <p:extLst>
      <p:ext uri="{BB962C8B-B14F-4D97-AF65-F5344CB8AC3E}">
        <p14:creationId xmlns:p14="http://schemas.microsoft.com/office/powerpoint/2010/main" val="1341579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3025099">
            <a:off x="1095193" y="1218994"/>
            <a:ext cx="3205269" cy="4814665"/>
          </a:xfrm>
          <a:prstGeom prst="rect">
            <a:avLst/>
          </a:prstGeom>
        </p:spPr>
      </p:pic>
      <p:sp>
        <p:nvSpPr>
          <p:cNvPr id="5" name="TextBox 4"/>
          <p:cNvSpPr txBox="1"/>
          <p:nvPr/>
        </p:nvSpPr>
        <p:spPr>
          <a:xfrm>
            <a:off x="573065" y="857250"/>
            <a:ext cx="6172200" cy="553998"/>
          </a:xfrm>
          <a:prstGeom prst="rect">
            <a:avLst/>
          </a:prstGeom>
          <a:noFill/>
        </p:spPr>
        <p:txBody>
          <a:bodyPr wrap="square" rtlCol="0">
            <a:spAutoFit/>
          </a:bodyPr>
          <a:lstStyle/>
          <a:p>
            <a:pPr algn="ctr" fontAlgn="base">
              <a:spcBef>
                <a:spcPct val="0"/>
              </a:spcBef>
              <a:spcAft>
                <a:spcPct val="0"/>
              </a:spcAft>
            </a:pPr>
            <a:r>
              <a:rPr lang="en-US" sz="3000" b="1" dirty="0">
                <a:solidFill>
                  <a:srgbClr val="FFFFFF"/>
                </a:solidFill>
                <a:latin typeface="Calibri"/>
              </a:rPr>
              <a:t>Greasy Pizza Box</a:t>
            </a:r>
            <a:endParaRPr lang="en-US" sz="3000" b="1" dirty="0">
              <a:solidFill>
                <a:srgbClr val="FFFFFF"/>
              </a:solidFill>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736" y="762000"/>
            <a:ext cx="3892464" cy="6114757"/>
          </a:xfrm>
          <a:prstGeom prst="rect">
            <a:avLst/>
          </a:prstGeom>
        </p:spPr>
      </p:pic>
      <p:sp>
        <p:nvSpPr>
          <p:cNvPr id="9" name="Multiply 8"/>
          <p:cNvSpPr/>
          <p:nvPr/>
        </p:nvSpPr>
        <p:spPr>
          <a:xfrm>
            <a:off x="5410200" y="621749"/>
            <a:ext cx="3490064" cy="63952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073744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65" y="857250"/>
            <a:ext cx="6172200" cy="553998"/>
          </a:xfrm>
          <a:prstGeom prst="rect">
            <a:avLst/>
          </a:prstGeom>
          <a:noFill/>
        </p:spPr>
        <p:txBody>
          <a:bodyPr wrap="square" rtlCol="0">
            <a:spAutoFit/>
          </a:bodyPr>
          <a:lstStyle/>
          <a:p>
            <a:pPr algn="ctr" fontAlgn="base">
              <a:spcBef>
                <a:spcPct val="0"/>
              </a:spcBef>
              <a:spcAft>
                <a:spcPct val="0"/>
              </a:spcAft>
            </a:pPr>
            <a:r>
              <a:rPr lang="en-US" sz="3000" b="1" dirty="0">
                <a:solidFill>
                  <a:srgbClr val="FFFFFF"/>
                </a:solidFill>
                <a:latin typeface="Calibri"/>
              </a:rPr>
              <a:t>Food Soiled</a:t>
            </a:r>
            <a:endParaRPr lang="en-US" sz="3000" b="1" dirty="0">
              <a:solidFill>
                <a:srgbClr val="FFFFFF"/>
              </a:solidFill>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857250"/>
            <a:ext cx="3868398" cy="6076950"/>
          </a:xfrm>
          <a:prstGeom prst="rect">
            <a:avLst/>
          </a:prstGeom>
        </p:spPr>
      </p:pic>
      <p:sp>
        <p:nvSpPr>
          <p:cNvPr id="9" name="Multiply 8"/>
          <p:cNvSpPr/>
          <p:nvPr/>
        </p:nvSpPr>
        <p:spPr>
          <a:xfrm>
            <a:off x="5338657" y="835216"/>
            <a:ext cx="3490064" cy="63952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 name="Picture 3"/>
          <p:cNvPicPr>
            <a:picLocks noChangeAspect="1"/>
          </p:cNvPicPr>
          <p:nvPr/>
        </p:nvPicPr>
        <p:blipFill>
          <a:blip r:embed="rId3"/>
          <a:stretch>
            <a:fillRect/>
          </a:stretch>
        </p:blipFill>
        <p:spPr>
          <a:xfrm>
            <a:off x="381000" y="2375403"/>
            <a:ext cx="4055716" cy="3040643"/>
          </a:xfrm>
          <a:prstGeom prst="rect">
            <a:avLst/>
          </a:prstGeom>
        </p:spPr>
      </p:pic>
    </p:spTree>
    <p:extLst>
      <p:ext uri="{BB962C8B-B14F-4D97-AF65-F5344CB8AC3E}">
        <p14:creationId xmlns:p14="http://schemas.microsoft.com/office/powerpoint/2010/main" val="3413396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65" y="857250"/>
            <a:ext cx="6172200" cy="553998"/>
          </a:xfrm>
          <a:prstGeom prst="rect">
            <a:avLst/>
          </a:prstGeom>
          <a:noFill/>
        </p:spPr>
        <p:txBody>
          <a:bodyPr wrap="square" rtlCol="0">
            <a:spAutoFit/>
          </a:bodyPr>
          <a:lstStyle/>
          <a:p>
            <a:pPr algn="ctr" fontAlgn="base">
              <a:spcBef>
                <a:spcPct val="0"/>
              </a:spcBef>
              <a:spcAft>
                <a:spcPct val="0"/>
              </a:spcAft>
            </a:pPr>
            <a:r>
              <a:rPr lang="en-US" sz="3000" b="1" dirty="0">
                <a:solidFill>
                  <a:srgbClr val="FFFFFF"/>
                </a:solidFill>
                <a:latin typeface="Calibri"/>
              </a:rPr>
              <a:t>Bottle Caps</a:t>
            </a:r>
            <a:endParaRPr lang="en-US" sz="3000" b="1" dirty="0">
              <a:solidFill>
                <a:srgbClr val="FFFFFF"/>
              </a:solidFill>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803" y="857250"/>
            <a:ext cx="3868398" cy="6076950"/>
          </a:xfrm>
          <a:prstGeom prst="rect">
            <a:avLst/>
          </a:prstGeom>
        </p:spPr>
      </p:pic>
      <p:sp>
        <p:nvSpPr>
          <p:cNvPr id="9" name="Multiply 8"/>
          <p:cNvSpPr/>
          <p:nvPr/>
        </p:nvSpPr>
        <p:spPr>
          <a:xfrm>
            <a:off x="5540970" y="698096"/>
            <a:ext cx="3490064" cy="63952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 name="Picture 3"/>
          <p:cNvPicPr>
            <a:picLocks noChangeAspect="1"/>
          </p:cNvPicPr>
          <p:nvPr/>
        </p:nvPicPr>
        <p:blipFill>
          <a:blip r:embed="rId3"/>
          <a:stretch>
            <a:fillRect/>
          </a:stretch>
        </p:blipFill>
        <p:spPr>
          <a:xfrm>
            <a:off x="155876" y="2819400"/>
            <a:ext cx="5033221" cy="2829902"/>
          </a:xfrm>
          <a:prstGeom prst="rect">
            <a:avLst/>
          </a:prstGeom>
        </p:spPr>
      </p:pic>
      <p:sp>
        <p:nvSpPr>
          <p:cNvPr id="7" name="Chevron 6"/>
          <p:cNvSpPr/>
          <p:nvPr/>
        </p:nvSpPr>
        <p:spPr>
          <a:xfrm rot="10800000">
            <a:off x="1723996" y="1964793"/>
            <a:ext cx="516699" cy="506628"/>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348630" y="1871859"/>
            <a:ext cx="2273474" cy="715581"/>
          </a:xfrm>
          <a:prstGeom prst="rect">
            <a:avLst/>
          </a:prstGeom>
          <a:noFill/>
        </p:spPr>
        <p:txBody>
          <a:bodyPr wrap="square" rtlCol="0">
            <a:spAutoFit/>
          </a:bodyPr>
          <a:lstStyle/>
          <a:p>
            <a:r>
              <a:rPr lang="en-US" sz="4050" b="1" dirty="0"/>
              <a:t>3 Inches</a:t>
            </a:r>
            <a:endParaRPr lang="en-US" sz="4050" b="1" dirty="0"/>
          </a:p>
        </p:txBody>
      </p:sp>
    </p:spTree>
    <p:extLst>
      <p:ext uri="{BB962C8B-B14F-4D97-AF65-F5344CB8AC3E}">
        <p14:creationId xmlns:p14="http://schemas.microsoft.com/office/powerpoint/2010/main" val="3804573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65" y="857250"/>
            <a:ext cx="6172200" cy="553998"/>
          </a:xfrm>
          <a:prstGeom prst="rect">
            <a:avLst/>
          </a:prstGeom>
          <a:noFill/>
        </p:spPr>
        <p:txBody>
          <a:bodyPr wrap="square" rtlCol="0">
            <a:spAutoFit/>
          </a:bodyPr>
          <a:lstStyle/>
          <a:p>
            <a:pPr algn="ctr" fontAlgn="base">
              <a:spcBef>
                <a:spcPct val="0"/>
              </a:spcBef>
              <a:spcAft>
                <a:spcPct val="0"/>
              </a:spcAft>
            </a:pPr>
            <a:r>
              <a:rPr lang="en-US" sz="3000" b="1" dirty="0">
                <a:solidFill>
                  <a:srgbClr val="FFFFFF"/>
                </a:solidFill>
                <a:latin typeface="Calibri"/>
              </a:rPr>
              <a:t>Shredded Paper</a:t>
            </a:r>
            <a:endParaRPr lang="en-US" sz="3000" b="1" dirty="0">
              <a:solidFill>
                <a:srgbClr val="FFFFFF"/>
              </a:solidFill>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6331" y="817236"/>
            <a:ext cx="3893869" cy="6116964"/>
          </a:xfrm>
          <a:prstGeom prst="rect">
            <a:avLst/>
          </a:prstGeom>
        </p:spPr>
      </p:pic>
      <p:sp>
        <p:nvSpPr>
          <p:cNvPr id="9" name="Multiply 8"/>
          <p:cNvSpPr/>
          <p:nvPr/>
        </p:nvSpPr>
        <p:spPr>
          <a:xfrm>
            <a:off x="5535902" y="865513"/>
            <a:ext cx="3490064" cy="63952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3"/>
          <a:stretch>
            <a:fillRect/>
          </a:stretch>
        </p:blipFill>
        <p:spPr>
          <a:xfrm>
            <a:off x="13771" y="1981200"/>
            <a:ext cx="5014271" cy="3342848"/>
          </a:xfrm>
          <a:prstGeom prst="rect">
            <a:avLst/>
          </a:prstGeom>
        </p:spPr>
      </p:pic>
    </p:spTree>
    <p:extLst>
      <p:ext uri="{BB962C8B-B14F-4D97-AF65-F5344CB8AC3E}">
        <p14:creationId xmlns:p14="http://schemas.microsoft.com/office/powerpoint/2010/main" val="28525983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85763" indent="-385763" algn="l">
              <a:buFont typeface="+mj-lt"/>
              <a:buAutoNum type="arabicPeriod"/>
            </a:pPr>
            <a:r>
              <a:rPr lang="en-US" dirty="0" smtClean="0"/>
              <a:t>Put recyclables into bags. NOPE!</a:t>
            </a:r>
          </a:p>
          <a:p>
            <a:pPr marL="771525" lvl="1"/>
            <a:r>
              <a:rPr lang="en-US" dirty="0" smtClean="0"/>
              <a:t>Place your recyclables into your recycling bin loose</a:t>
            </a:r>
          </a:p>
          <a:p>
            <a:pPr marL="771525" lvl="1"/>
            <a:endParaRPr lang="en-US" dirty="0"/>
          </a:p>
          <a:p>
            <a:pPr marL="771525" lvl="1"/>
            <a:endParaRPr lang="en-US" dirty="0" smtClean="0"/>
          </a:p>
        </p:txBody>
      </p:sp>
      <p:grpSp>
        <p:nvGrpSpPr>
          <p:cNvPr id="8" name="Group 7"/>
          <p:cNvGrpSpPr/>
          <p:nvPr/>
        </p:nvGrpSpPr>
        <p:grpSpPr>
          <a:xfrm>
            <a:off x="2514600" y="1981200"/>
            <a:ext cx="3744680" cy="3940579"/>
            <a:chOff x="3018774" y="1934094"/>
            <a:chExt cx="4514132" cy="4391179"/>
          </a:xfrm>
        </p:grpSpPr>
        <p:pic>
          <p:nvPicPr>
            <p:cNvPr id="6" name="Picture 5"/>
            <p:cNvPicPr>
              <a:picLocks noChangeAspect="1"/>
            </p:cNvPicPr>
            <p:nvPr/>
          </p:nvPicPr>
          <p:blipFill>
            <a:blip r:embed="rId2"/>
            <a:stretch>
              <a:fillRect/>
            </a:stretch>
          </p:blipFill>
          <p:spPr>
            <a:xfrm>
              <a:off x="3018774" y="1934094"/>
              <a:ext cx="4514132" cy="4391179"/>
            </a:xfrm>
            <a:prstGeom prst="rect">
              <a:avLst/>
            </a:prstGeom>
          </p:spPr>
        </p:pic>
        <p:pic>
          <p:nvPicPr>
            <p:cNvPr id="7" name="Picture 6"/>
            <p:cNvPicPr>
              <a:picLocks noChangeAspect="1"/>
            </p:cNvPicPr>
            <p:nvPr/>
          </p:nvPicPr>
          <p:blipFill>
            <a:blip r:embed="rId3"/>
            <a:stretch>
              <a:fillRect/>
            </a:stretch>
          </p:blipFill>
          <p:spPr>
            <a:xfrm>
              <a:off x="3748306" y="2680569"/>
              <a:ext cx="2593403" cy="3281448"/>
            </a:xfrm>
            <a:prstGeom prst="rect">
              <a:avLst/>
            </a:prstGeom>
          </p:spPr>
        </p:pic>
      </p:grpSp>
    </p:spTree>
    <p:extLst>
      <p:ext uri="{BB962C8B-B14F-4D97-AF65-F5344CB8AC3E}">
        <p14:creationId xmlns:p14="http://schemas.microsoft.com/office/powerpoint/2010/main" val="192015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8573" y="857250"/>
            <a:ext cx="6172200" cy="553998"/>
          </a:xfrm>
          <a:prstGeom prst="rect">
            <a:avLst/>
          </a:prstGeom>
          <a:noFill/>
        </p:spPr>
        <p:txBody>
          <a:bodyPr wrap="square" rtlCol="0">
            <a:spAutoFit/>
          </a:bodyPr>
          <a:lstStyle/>
          <a:p>
            <a:pPr algn="ctr" fontAlgn="base">
              <a:spcBef>
                <a:spcPct val="0"/>
              </a:spcBef>
              <a:spcAft>
                <a:spcPct val="0"/>
              </a:spcAft>
            </a:pPr>
            <a:r>
              <a:rPr lang="en-US" sz="3000" b="1" dirty="0">
                <a:solidFill>
                  <a:srgbClr val="FFFFFF"/>
                </a:solidFill>
                <a:latin typeface="Calibri"/>
              </a:rPr>
              <a:t>Myths</a:t>
            </a:r>
            <a:endParaRPr lang="en-US" sz="3000" b="1" dirty="0">
              <a:solidFill>
                <a:srgbClr val="FFFFFF"/>
              </a:solidFill>
              <a:latin typeface="Calibri"/>
            </a:endParaRPr>
          </a:p>
        </p:txBody>
      </p:sp>
      <p:pic>
        <p:nvPicPr>
          <p:cNvPr id="8" name="Picture 7"/>
          <p:cNvPicPr>
            <a:picLocks noChangeAspect="1"/>
          </p:cNvPicPr>
          <p:nvPr/>
        </p:nvPicPr>
        <p:blipFill>
          <a:blip r:embed="rId2"/>
          <a:stretch>
            <a:fillRect/>
          </a:stretch>
        </p:blipFill>
        <p:spPr>
          <a:xfrm>
            <a:off x="689283" y="2226602"/>
            <a:ext cx="5472740" cy="3521330"/>
          </a:xfrm>
          <a:prstGeom prst="rect">
            <a:avLst/>
          </a:prstGeom>
        </p:spPr>
      </p:pic>
      <p:pic>
        <p:nvPicPr>
          <p:cNvPr id="3" name="Picture 2"/>
          <p:cNvPicPr>
            <a:picLocks noChangeAspect="1"/>
          </p:cNvPicPr>
          <p:nvPr/>
        </p:nvPicPr>
        <p:blipFill>
          <a:blip r:embed="rId3"/>
          <a:stretch>
            <a:fillRect/>
          </a:stretch>
        </p:blipFill>
        <p:spPr>
          <a:xfrm>
            <a:off x="-81027" y="761999"/>
            <a:ext cx="9301227" cy="6113663"/>
          </a:xfrm>
          <a:prstGeom prst="rect">
            <a:avLst/>
          </a:prstGeom>
        </p:spPr>
      </p:pic>
      <p:sp>
        <p:nvSpPr>
          <p:cNvPr id="6" name="TextBox 5"/>
          <p:cNvSpPr txBox="1"/>
          <p:nvPr/>
        </p:nvSpPr>
        <p:spPr>
          <a:xfrm>
            <a:off x="6080914" y="3284192"/>
            <a:ext cx="5317760" cy="715581"/>
          </a:xfrm>
          <a:prstGeom prst="rect">
            <a:avLst/>
          </a:prstGeom>
          <a:noFill/>
        </p:spPr>
        <p:txBody>
          <a:bodyPr wrap="square" rtlCol="0">
            <a:spAutoFit/>
          </a:bodyPr>
          <a:lstStyle/>
          <a:p>
            <a:r>
              <a:rPr lang="en-US" sz="4050" b="1" dirty="0">
                <a:solidFill>
                  <a:schemeClr val="bg1"/>
                </a:solidFill>
                <a:latin typeface="Courier"/>
              </a:rPr>
              <a:t>DISREGARD</a:t>
            </a:r>
            <a:endParaRPr lang="en-US" sz="4050" b="1" dirty="0">
              <a:solidFill>
                <a:schemeClr val="bg1"/>
              </a:solidFill>
              <a:latin typeface="Courier"/>
            </a:endParaRPr>
          </a:p>
        </p:txBody>
      </p:sp>
      <p:sp>
        <p:nvSpPr>
          <p:cNvPr id="13" name="Rectangle 12"/>
          <p:cNvSpPr/>
          <p:nvPr/>
        </p:nvSpPr>
        <p:spPr>
          <a:xfrm>
            <a:off x="3131" y="5747932"/>
            <a:ext cx="6735872" cy="646331"/>
          </a:xfrm>
          <a:prstGeom prst="rect">
            <a:avLst/>
          </a:prstGeom>
        </p:spPr>
        <p:txBody>
          <a:bodyPr wrap="square">
            <a:spAutoFit/>
          </a:bodyPr>
          <a:lstStyle/>
          <a:p>
            <a:r>
              <a:rPr lang="en-US" dirty="0"/>
              <a:t>Check your municipality (Seattle Public Utilities Where Does It Go?)</a:t>
            </a:r>
            <a:endParaRPr lang="en-US" dirty="0"/>
          </a:p>
        </p:txBody>
      </p:sp>
      <p:sp>
        <p:nvSpPr>
          <p:cNvPr id="14" name="Multiply 13"/>
          <p:cNvSpPr/>
          <p:nvPr/>
        </p:nvSpPr>
        <p:spPr>
          <a:xfrm>
            <a:off x="1186605" y="1013065"/>
            <a:ext cx="3710836" cy="556155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7960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686800" cy="5105400"/>
          </a:xfrm>
        </p:spPr>
        <p:txBody>
          <a:bodyPr>
            <a:normAutofit/>
          </a:bodyPr>
          <a:lstStyle/>
          <a:p>
            <a:r>
              <a:rPr lang="en-US" dirty="0" smtClean="0"/>
              <a:t>Thank you for your time!</a:t>
            </a:r>
          </a:p>
          <a:p>
            <a:endParaRPr lang="en-US" dirty="0"/>
          </a:p>
          <a:p>
            <a:endParaRPr lang="en-US" dirty="0"/>
          </a:p>
          <a:p>
            <a:r>
              <a:rPr lang="en-US" dirty="0" smtClean="0"/>
              <a:t>Questions?</a:t>
            </a:r>
          </a:p>
          <a:p>
            <a:endParaRPr lang="en-US" dirty="0"/>
          </a:p>
          <a:p>
            <a:pPr algn="l"/>
            <a:endParaRPr lang="en-US" dirty="0" smtClean="0"/>
          </a:p>
          <a:p>
            <a:pPr algn="l"/>
            <a:endParaRPr lang="en-US" sz="2000" dirty="0" smtClean="0"/>
          </a:p>
          <a:p>
            <a:pPr algn="l"/>
            <a:r>
              <a:rPr lang="en-US" sz="2000" dirty="0" smtClean="0"/>
              <a:t>To learn more about sustainability at Seattle Colleges, visit </a:t>
            </a:r>
            <a:r>
              <a:rPr lang="en-US" sz="2000" dirty="0"/>
              <a:t>our webpages, </a:t>
            </a:r>
            <a:r>
              <a:rPr lang="en-US" sz="2800" dirty="0">
                <a:solidFill>
                  <a:srgbClr val="0000FF"/>
                </a:solidFill>
              </a:rPr>
              <a:t>http://sustainability.seattlecolleges.edu/</a:t>
            </a:r>
            <a:endParaRPr lang="en-US" sz="2800" dirty="0" smtClean="0">
              <a:solidFill>
                <a:srgbClr val="0000FF"/>
              </a:solidFill>
            </a:endParaRPr>
          </a:p>
          <a:p>
            <a:endParaRPr lang="en-US" b="0" dirty="0" smtClean="0"/>
          </a:p>
          <a:p>
            <a:endParaRPr lang="en-US" b="0" dirty="0"/>
          </a:p>
        </p:txBody>
      </p:sp>
    </p:spTree>
    <p:extLst>
      <p:ext uri="{BB962C8B-B14F-4D97-AF65-F5344CB8AC3E}">
        <p14:creationId xmlns:p14="http://schemas.microsoft.com/office/powerpoint/2010/main" val="1127853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31750"/>
            <a:ext cx="4038600" cy="34353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0"/>
            <a:ext cx="3063875" cy="23018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2462" y="4816475"/>
            <a:ext cx="4643438" cy="19843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2" name="Group 16"/>
          <p:cNvGrpSpPr>
            <a:grpSpLocks/>
          </p:cNvGrpSpPr>
          <p:nvPr/>
        </p:nvGrpSpPr>
        <p:grpSpPr bwMode="auto">
          <a:xfrm>
            <a:off x="3917711" y="2238619"/>
            <a:ext cx="3751262" cy="2660650"/>
            <a:chOff x="4847127" y="3581400"/>
            <a:chExt cx="3445972" cy="2489914"/>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6084" y="3581400"/>
              <a:ext cx="3427015" cy="173967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7127" y="5055144"/>
              <a:ext cx="2856817" cy="101617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1014716"/>
            <a:ext cx="3546475" cy="20193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fli_logo_clr1.pd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2317" y="4730931"/>
            <a:ext cx="2647950" cy="20256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stretch>
            <a:fillRect/>
          </a:stretch>
        </p:blipFill>
        <p:spPr>
          <a:xfrm>
            <a:off x="0" y="3276600"/>
            <a:ext cx="3892311" cy="1204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7618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Sustainability: What does it mean to you?</a:t>
            </a:r>
            <a:endParaRPr lang="en-US" dirty="0"/>
          </a:p>
        </p:txBody>
      </p:sp>
    </p:spTree>
    <p:extLst>
      <p:ext uri="{BB962C8B-B14F-4D97-AF65-F5344CB8AC3E}">
        <p14:creationId xmlns:p14="http://schemas.microsoft.com/office/powerpoint/2010/main" val="2192033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981200"/>
            <a:ext cx="7315200" cy="4419600"/>
          </a:xfrm>
        </p:spPr>
        <p:txBody>
          <a:bodyPr/>
          <a:lstStyle/>
          <a:p>
            <a:r>
              <a:rPr lang="en-US" b="0" dirty="0" smtClean="0"/>
              <a:t>“Sustainability </a:t>
            </a:r>
            <a:r>
              <a:rPr lang="en-US" b="0" dirty="0"/>
              <a:t>is the capacity to improve the </a:t>
            </a:r>
            <a:r>
              <a:rPr lang="en-US" b="0" u="sng" dirty="0"/>
              <a:t>quality of human life </a:t>
            </a:r>
            <a:r>
              <a:rPr lang="en-US" b="0" dirty="0"/>
              <a:t>while living within the </a:t>
            </a:r>
            <a:r>
              <a:rPr lang="en-US" b="0" u="sng" dirty="0"/>
              <a:t>carrying capacity </a:t>
            </a:r>
            <a:r>
              <a:rPr lang="en-US" b="0" dirty="0"/>
              <a:t>of the Earth’s supporting </a:t>
            </a:r>
            <a:r>
              <a:rPr lang="en-US" b="0" dirty="0" smtClean="0"/>
              <a:t>ecosystems.”</a:t>
            </a:r>
            <a:endParaRPr lang="en-US" dirty="0"/>
          </a:p>
        </p:txBody>
      </p:sp>
      <p:sp>
        <p:nvSpPr>
          <p:cNvPr id="3" name="TextBox 2"/>
          <p:cNvSpPr txBox="1"/>
          <p:nvPr/>
        </p:nvSpPr>
        <p:spPr>
          <a:xfrm>
            <a:off x="304800" y="119390"/>
            <a:ext cx="8229600" cy="646331"/>
          </a:xfrm>
          <a:prstGeom prst="rect">
            <a:avLst/>
          </a:prstGeom>
          <a:noFill/>
        </p:spPr>
        <p:txBody>
          <a:bodyPr wrap="square" rtlCol="0">
            <a:spAutoFit/>
          </a:bodyPr>
          <a:lstStyle/>
          <a:p>
            <a:pPr algn="ctr"/>
            <a:r>
              <a:rPr lang="en-US" sz="3600" b="1" dirty="0" smtClean="0">
                <a:solidFill>
                  <a:schemeClr val="bg1"/>
                </a:solidFill>
                <a:latin typeface="+mn-lt"/>
              </a:rPr>
              <a:t>One Definition</a:t>
            </a:r>
            <a:endParaRPr lang="en-US" sz="2800" b="1" dirty="0">
              <a:solidFill>
                <a:schemeClr val="bg1"/>
              </a:solidFill>
              <a:latin typeface="+mn-lt"/>
            </a:endParaRPr>
          </a:p>
        </p:txBody>
      </p:sp>
    </p:spTree>
    <p:extLst>
      <p:ext uri="{BB962C8B-B14F-4D97-AF65-F5344CB8AC3E}">
        <p14:creationId xmlns:p14="http://schemas.microsoft.com/office/powerpoint/2010/main" val="3762866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Oval 2"/>
          <p:cNvSpPr/>
          <p:nvPr/>
        </p:nvSpPr>
        <p:spPr>
          <a:xfrm>
            <a:off x="2133600" y="960213"/>
            <a:ext cx="5029200" cy="4953000"/>
          </a:xfrm>
          <a:prstGeom prst="ellipse">
            <a:avLst/>
          </a:prstGeom>
          <a:solidFill>
            <a:srgbClr val="77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57500" y="960213"/>
            <a:ext cx="3581400" cy="3461238"/>
          </a:xfrm>
          <a:prstGeom prst="ellipse">
            <a:avLst/>
          </a:prstGeom>
          <a:solidFill>
            <a:srgbClr val="C3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50179" y="960213"/>
            <a:ext cx="2076450" cy="1983051"/>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62400" y="3436713"/>
            <a:ext cx="1524000" cy="400110"/>
          </a:xfrm>
          <a:prstGeom prst="rect">
            <a:avLst/>
          </a:prstGeom>
          <a:noFill/>
        </p:spPr>
        <p:txBody>
          <a:bodyPr wrap="square" rtlCol="0">
            <a:spAutoFit/>
          </a:bodyPr>
          <a:lstStyle/>
          <a:p>
            <a:pPr algn="ctr"/>
            <a:r>
              <a:rPr lang="en-US" sz="2000" b="1" dirty="0" smtClean="0"/>
              <a:t>Society</a:t>
            </a:r>
            <a:endParaRPr lang="en-US" sz="2000" b="1" dirty="0"/>
          </a:p>
        </p:txBody>
      </p:sp>
      <p:sp>
        <p:nvSpPr>
          <p:cNvPr id="7" name="TextBox 6"/>
          <p:cNvSpPr txBox="1"/>
          <p:nvPr/>
        </p:nvSpPr>
        <p:spPr>
          <a:xfrm>
            <a:off x="3974029" y="1751683"/>
            <a:ext cx="1524000" cy="400110"/>
          </a:xfrm>
          <a:prstGeom prst="rect">
            <a:avLst/>
          </a:prstGeom>
          <a:noFill/>
        </p:spPr>
        <p:txBody>
          <a:bodyPr wrap="square" rtlCol="0">
            <a:spAutoFit/>
          </a:bodyPr>
          <a:lstStyle/>
          <a:p>
            <a:pPr algn="ctr"/>
            <a:r>
              <a:rPr lang="en-US" sz="2000" b="1" dirty="0" smtClean="0"/>
              <a:t>Economy</a:t>
            </a:r>
            <a:endParaRPr lang="en-US" b="1" dirty="0"/>
          </a:p>
        </p:txBody>
      </p:sp>
      <p:sp>
        <p:nvSpPr>
          <p:cNvPr id="8" name="TextBox 7"/>
          <p:cNvSpPr txBox="1"/>
          <p:nvPr/>
        </p:nvSpPr>
        <p:spPr>
          <a:xfrm>
            <a:off x="3810000" y="4792896"/>
            <a:ext cx="1828800" cy="400110"/>
          </a:xfrm>
          <a:prstGeom prst="rect">
            <a:avLst/>
          </a:prstGeom>
          <a:noFill/>
        </p:spPr>
        <p:txBody>
          <a:bodyPr wrap="square" rtlCol="0">
            <a:spAutoFit/>
          </a:bodyPr>
          <a:lstStyle/>
          <a:p>
            <a:pPr algn="ctr"/>
            <a:r>
              <a:rPr lang="en-US" sz="2000" b="1" dirty="0" smtClean="0"/>
              <a:t>Environment</a:t>
            </a:r>
            <a:endParaRPr lang="en-US" sz="2000" b="1" dirty="0"/>
          </a:p>
        </p:txBody>
      </p:sp>
      <p:sp>
        <p:nvSpPr>
          <p:cNvPr id="9" name="TextBox 8"/>
          <p:cNvSpPr txBox="1"/>
          <p:nvPr/>
        </p:nvSpPr>
        <p:spPr>
          <a:xfrm>
            <a:off x="304800" y="119390"/>
            <a:ext cx="8229600" cy="646331"/>
          </a:xfrm>
          <a:prstGeom prst="rect">
            <a:avLst/>
          </a:prstGeom>
          <a:noFill/>
        </p:spPr>
        <p:txBody>
          <a:bodyPr wrap="square" rtlCol="0">
            <a:spAutoFit/>
          </a:bodyPr>
          <a:lstStyle/>
          <a:p>
            <a:pPr algn="ctr"/>
            <a:r>
              <a:rPr lang="en-US" sz="3600" b="1" dirty="0" smtClean="0">
                <a:solidFill>
                  <a:schemeClr val="bg1"/>
                </a:solidFill>
                <a:latin typeface="+mn-lt"/>
              </a:rPr>
              <a:t>3-Nested-Dependencies Model</a:t>
            </a:r>
            <a:endParaRPr lang="en-US" sz="2800" b="1" dirty="0">
              <a:solidFill>
                <a:schemeClr val="bg1"/>
              </a:solidFill>
              <a:latin typeface="+mn-lt"/>
            </a:endParaRPr>
          </a:p>
        </p:txBody>
      </p:sp>
    </p:spTree>
    <p:extLst>
      <p:ext uri="{BB962C8B-B14F-4D97-AF65-F5344CB8AC3E}">
        <p14:creationId xmlns:p14="http://schemas.microsoft.com/office/powerpoint/2010/main" val="3489912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Earthrise.png" descr="Earthrise.png"/>
          <p:cNvPicPr>
            <a:picLocks noChangeAspect="1"/>
          </p:cNvPicPr>
          <p:nvPr/>
        </p:nvPicPr>
        <p:blipFill>
          <a:blip r:embed="rId3">
            <a:extLst/>
          </a:blip>
          <a:stretch>
            <a:fillRect/>
          </a:stretch>
        </p:blipFill>
        <p:spPr>
          <a:xfrm>
            <a:off x="311662" y="857250"/>
            <a:ext cx="6915151" cy="5143501"/>
          </a:xfrm>
          <a:prstGeom prst="rect">
            <a:avLst/>
          </a:prstGeom>
          <a:ln w="12700">
            <a:miter lim="400000"/>
          </a:ln>
        </p:spPr>
      </p:pic>
    </p:spTree>
    <p:extLst>
      <p:ext uri="{BB962C8B-B14F-4D97-AF65-F5344CB8AC3E}">
        <p14:creationId xmlns:p14="http://schemas.microsoft.com/office/powerpoint/2010/main" val="4662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ThinBlueLine.png" descr="ThinBlueLine.png"/>
          <p:cNvPicPr>
            <a:picLocks noChangeAspect="1"/>
          </p:cNvPicPr>
          <p:nvPr/>
        </p:nvPicPr>
        <p:blipFill>
          <a:blip r:embed="rId3">
            <a:extLst/>
          </a:blip>
          <a:stretch>
            <a:fillRect/>
          </a:stretch>
        </p:blipFill>
        <p:spPr>
          <a:xfrm>
            <a:off x="0" y="857250"/>
            <a:ext cx="9144000" cy="5143500"/>
          </a:xfrm>
          <a:prstGeom prst="rect">
            <a:avLst/>
          </a:prstGeom>
          <a:ln w="12700">
            <a:miter lim="400000"/>
          </a:ln>
        </p:spPr>
      </p:pic>
    </p:spTree>
    <p:extLst>
      <p:ext uri="{BB962C8B-B14F-4D97-AF65-F5344CB8AC3E}">
        <p14:creationId xmlns:p14="http://schemas.microsoft.com/office/powerpoint/2010/main" val="310138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4000" y="1526602"/>
            <a:ext cx="6670682" cy="3885141"/>
            <a:chOff x="371856" y="1702338"/>
            <a:chExt cx="6670682" cy="3885141"/>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56" y="1986326"/>
              <a:ext cx="627889" cy="62788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56" y="3352074"/>
              <a:ext cx="627889" cy="6278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856" y="4816069"/>
              <a:ext cx="627889" cy="627889"/>
            </a:xfrm>
            <a:prstGeom prst="rect">
              <a:avLst/>
            </a:prstGeom>
          </p:spPr>
        </p:pic>
        <p:sp>
          <p:nvSpPr>
            <p:cNvPr id="8" name="TextBox 7">
              <a:hlinkClick r:id="rId5"/>
            </p:cNvPr>
            <p:cNvSpPr txBox="1"/>
            <p:nvPr/>
          </p:nvSpPr>
          <p:spPr>
            <a:xfrm>
              <a:off x="1108535" y="2045732"/>
              <a:ext cx="4419600" cy="430887"/>
            </a:xfrm>
            <a:prstGeom prst="rect">
              <a:avLst/>
            </a:prstGeom>
            <a:noFill/>
          </p:spPr>
          <p:txBody>
            <a:bodyPr wrap="square" rtlCol="0">
              <a:spAutoFit/>
            </a:bodyPr>
            <a:lstStyle/>
            <a:p>
              <a:r>
                <a:rPr lang="en-US" sz="2200" dirty="0" smtClean="0"/>
                <a:t>North Seattle College (60 points)</a:t>
              </a:r>
              <a:endParaRPr lang="en-US" sz="2200" dirty="0"/>
            </a:p>
          </p:txBody>
        </p:sp>
        <p:sp>
          <p:nvSpPr>
            <p:cNvPr id="9" name="TextBox 8">
              <a:hlinkClick r:id="rId6"/>
            </p:cNvPr>
            <p:cNvSpPr txBox="1"/>
            <p:nvPr/>
          </p:nvSpPr>
          <p:spPr>
            <a:xfrm>
              <a:off x="1085088" y="3444477"/>
              <a:ext cx="4544567" cy="430887"/>
            </a:xfrm>
            <a:prstGeom prst="rect">
              <a:avLst/>
            </a:prstGeom>
            <a:noFill/>
          </p:spPr>
          <p:txBody>
            <a:bodyPr wrap="square" rtlCol="0">
              <a:spAutoFit/>
            </a:bodyPr>
            <a:lstStyle/>
            <a:p>
              <a:r>
                <a:rPr lang="en-US" sz="2200" dirty="0" smtClean="0"/>
                <a:t>Seattle Central College (41 points)</a:t>
              </a:r>
              <a:endParaRPr lang="en-US" sz="2200" dirty="0"/>
            </a:p>
          </p:txBody>
        </p:sp>
        <p:sp>
          <p:nvSpPr>
            <p:cNvPr id="10" name="TextBox 9">
              <a:hlinkClick r:id="rId7"/>
            </p:cNvPr>
            <p:cNvSpPr txBox="1"/>
            <p:nvPr/>
          </p:nvSpPr>
          <p:spPr>
            <a:xfrm>
              <a:off x="1085089" y="4892933"/>
              <a:ext cx="4419600" cy="430887"/>
            </a:xfrm>
            <a:prstGeom prst="rect">
              <a:avLst/>
            </a:prstGeom>
            <a:noFill/>
          </p:spPr>
          <p:txBody>
            <a:bodyPr wrap="square" rtlCol="0">
              <a:spAutoFit/>
            </a:bodyPr>
            <a:lstStyle/>
            <a:p>
              <a:r>
                <a:rPr lang="en-US" sz="2200" dirty="0" smtClean="0"/>
                <a:t>South Seattle College (43 points)</a:t>
              </a:r>
              <a:endParaRPr lang="en-US" sz="2200" dirty="0"/>
            </a:p>
          </p:txBody>
        </p:sp>
        <p:pic>
          <p:nvPicPr>
            <p:cNvPr id="11" name="Picture 10">
              <a:hlinkClick r:id="rId5"/>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8256" y="1702338"/>
              <a:ext cx="1175422" cy="1195864"/>
            </a:xfrm>
            <a:prstGeom prst="rect">
              <a:avLst/>
            </a:prstGeom>
          </p:spPr>
        </p:pic>
        <p:pic>
          <p:nvPicPr>
            <p:cNvPr id="12" name="Picture 11">
              <a:hlinkClick r:id="rId6"/>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8256" y="3076752"/>
              <a:ext cx="1151056" cy="1166336"/>
            </a:xfrm>
            <a:prstGeom prst="rect">
              <a:avLst/>
            </a:prstGeom>
          </p:spPr>
        </p:pic>
        <p:pic>
          <p:nvPicPr>
            <p:cNvPr id="13" name="Picture 12">
              <a:hlinkClick r:id="rId7"/>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1482" y="4421143"/>
              <a:ext cx="1151056" cy="1166336"/>
            </a:xfrm>
            <a:prstGeom prst="rect">
              <a:avLst/>
            </a:prstGeom>
          </p:spPr>
        </p:pic>
      </p:grpSp>
      <p:sp>
        <p:nvSpPr>
          <p:cNvPr id="15" name="TextBox 14"/>
          <p:cNvSpPr txBox="1"/>
          <p:nvPr/>
        </p:nvSpPr>
        <p:spPr>
          <a:xfrm>
            <a:off x="304800" y="119390"/>
            <a:ext cx="8229600" cy="523220"/>
          </a:xfrm>
          <a:prstGeom prst="rect">
            <a:avLst/>
          </a:prstGeom>
          <a:noFill/>
        </p:spPr>
        <p:txBody>
          <a:bodyPr wrap="square" rtlCol="0">
            <a:spAutoFit/>
          </a:bodyPr>
          <a:lstStyle/>
          <a:p>
            <a:pPr algn="ctr"/>
            <a:r>
              <a:rPr lang="en-US" sz="2800" b="1" dirty="0" smtClean="0">
                <a:solidFill>
                  <a:schemeClr val="bg1"/>
                </a:solidFill>
                <a:latin typeface="+mn-lt"/>
              </a:rPr>
              <a:t>2017 Seattle Colleges STARS Scores</a:t>
            </a:r>
            <a:endParaRPr lang="en-US" sz="2800" b="1" dirty="0">
              <a:solidFill>
                <a:schemeClr val="bg1"/>
              </a:solidFill>
              <a:latin typeface="+mn-lt"/>
            </a:endParaRPr>
          </a:p>
        </p:txBody>
      </p:sp>
    </p:spTree>
    <p:extLst>
      <p:ext uri="{BB962C8B-B14F-4D97-AF65-F5344CB8AC3E}">
        <p14:creationId xmlns:p14="http://schemas.microsoft.com/office/powerpoint/2010/main" val="3258625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9572</TotalTime>
  <Words>805</Words>
  <Application>Microsoft Office PowerPoint</Application>
  <PresentationFormat>On-screen Show (4:3)</PresentationFormat>
  <Paragraphs>132</Paragraphs>
  <Slides>27</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ＭＳ Ｐゴシック</vt:lpstr>
      <vt:lpstr>Arial</vt:lpstr>
      <vt:lpstr>Calibri</vt:lpstr>
      <vt:lpstr>Courier</vt:lpstr>
      <vt:lpstr>Gill Sans</vt:lpstr>
      <vt:lpstr>Helvetica Neue Light</vt:lpstr>
      <vt:lpstr>Office Theme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Seattle Community Colleges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Seattle Community College Email Replacement Planning</dc:title>
  <dc:creator>pcclark</dc:creator>
  <cp:lastModifiedBy>Maurer, Adam</cp:lastModifiedBy>
  <cp:revision>793</cp:revision>
  <cp:lastPrinted>2014-04-30T20:35:28Z</cp:lastPrinted>
  <dcterms:created xsi:type="dcterms:W3CDTF">2009-06-08T15:49:14Z</dcterms:created>
  <dcterms:modified xsi:type="dcterms:W3CDTF">2019-04-19T20:27:25Z</dcterms:modified>
</cp:coreProperties>
</file>