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4"/>
  </p:notesMasterIdLst>
  <p:handoutMasterIdLst>
    <p:handoutMasterId r:id="rId25"/>
  </p:handoutMasterIdLst>
  <p:sldIdLst>
    <p:sldId id="257" r:id="rId2"/>
    <p:sldId id="714" r:id="rId3"/>
    <p:sldId id="715" r:id="rId4"/>
    <p:sldId id="699" r:id="rId5"/>
    <p:sldId id="698" r:id="rId6"/>
    <p:sldId id="603" r:id="rId7"/>
    <p:sldId id="575" r:id="rId8"/>
    <p:sldId id="719" r:id="rId9"/>
    <p:sldId id="600" r:id="rId10"/>
    <p:sldId id="700" r:id="rId11"/>
    <p:sldId id="701" r:id="rId12"/>
    <p:sldId id="702" r:id="rId13"/>
    <p:sldId id="703" r:id="rId14"/>
    <p:sldId id="721" r:id="rId15"/>
    <p:sldId id="720" r:id="rId16"/>
    <p:sldId id="728" r:id="rId17"/>
    <p:sldId id="722" r:id="rId18"/>
    <p:sldId id="723" r:id="rId19"/>
    <p:sldId id="724" r:id="rId20"/>
    <p:sldId id="725" r:id="rId21"/>
    <p:sldId id="726" r:id="rId22"/>
    <p:sldId id="727" r:id="rId23"/>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T Services" initials="IS" lastIdx="5" clrIdx="0">
    <p:extLst>
      <p:ext uri="{19B8F6BF-5375-455C-9EA6-DF929625EA0E}">
        <p15:presenceInfo xmlns:p15="http://schemas.microsoft.com/office/powerpoint/2012/main" userId="IT Services" providerId="None"/>
      </p:ext>
    </p:extLst>
  </p:cmAuthor>
  <p:cmAuthor id="2" name="stephanie dykes" initials="sd" lastIdx="7" clrIdx="1">
    <p:extLst>
      <p:ext uri="{19B8F6BF-5375-455C-9EA6-DF929625EA0E}">
        <p15:presenceInfo xmlns:p15="http://schemas.microsoft.com/office/powerpoint/2012/main" userId="0c6b8c8e0e5f200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6" autoAdjust="0"/>
    <p:restoredTop sz="94660"/>
  </p:normalViewPr>
  <p:slideViewPr>
    <p:cSldViewPr snapToGrid="0">
      <p:cViewPr>
        <p:scale>
          <a:sx n="70" d="100"/>
          <a:sy n="70" d="100"/>
        </p:scale>
        <p:origin x="48" y="4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6725"/>
          </a:xfrm>
          <a:prstGeom prst="rect">
            <a:avLst/>
          </a:prstGeom>
        </p:spPr>
        <p:txBody>
          <a:bodyPr vert="horz" lIns="91440" tIns="45720" rIns="91440" bIns="45720" rtlCol="0"/>
          <a:lstStyle>
            <a:lvl1pPr algn="r">
              <a:defRPr sz="1200"/>
            </a:lvl1pPr>
          </a:lstStyle>
          <a:p>
            <a:fld id="{3B42D467-3460-4673-A94B-D147F21CF336}" type="datetimeFigureOut">
              <a:rPr lang="en-US" smtClean="0"/>
              <a:t>2/1/2021</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70D02C7B-468A-487C-A8E2-754F6E43A983}" type="slidenum">
              <a:rPr lang="en-US" smtClean="0"/>
              <a:t>‹#›</a:t>
            </a:fld>
            <a:endParaRPr lang="en-US"/>
          </a:p>
        </p:txBody>
      </p:sp>
    </p:spTree>
    <p:extLst>
      <p:ext uri="{BB962C8B-B14F-4D97-AF65-F5344CB8AC3E}">
        <p14:creationId xmlns:p14="http://schemas.microsoft.com/office/powerpoint/2010/main" val="1825898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FCA35AFB-EFDA-468E-9E19-EA2B7F73F867}" type="datetimeFigureOut">
              <a:rPr lang="en-US" smtClean="0"/>
              <a:t>2/1/2021</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0248A033-4D01-4C4E-9D5B-3B4750DC3593}" type="slidenum">
              <a:rPr lang="en-US" smtClean="0"/>
              <a:t>‹#›</a:t>
            </a:fld>
            <a:endParaRPr lang="en-US"/>
          </a:p>
        </p:txBody>
      </p:sp>
    </p:spTree>
    <p:extLst>
      <p:ext uri="{BB962C8B-B14F-4D97-AF65-F5344CB8AC3E}">
        <p14:creationId xmlns:p14="http://schemas.microsoft.com/office/powerpoint/2010/main" val="4048124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a:t>
            </a:fld>
            <a:endParaRPr lang="en-US"/>
          </a:p>
        </p:txBody>
      </p:sp>
    </p:spTree>
    <p:extLst>
      <p:ext uri="{BB962C8B-B14F-4D97-AF65-F5344CB8AC3E}">
        <p14:creationId xmlns:p14="http://schemas.microsoft.com/office/powerpoint/2010/main" val="685403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10</a:t>
            </a:fld>
            <a:endParaRPr lang="en-US"/>
          </a:p>
        </p:txBody>
      </p:sp>
    </p:spTree>
    <p:extLst>
      <p:ext uri="{BB962C8B-B14F-4D97-AF65-F5344CB8AC3E}">
        <p14:creationId xmlns:p14="http://schemas.microsoft.com/office/powerpoint/2010/main" val="29581411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11</a:t>
            </a:fld>
            <a:endParaRPr lang="en-US"/>
          </a:p>
        </p:txBody>
      </p:sp>
    </p:spTree>
    <p:extLst>
      <p:ext uri="{BB962C8B-B14F-4D97-AF65-F5344CB8AC3E}">
        <p14:creationId xmlns:p14="http://schemas.microsoft.com/office/powerpoint/2010/main" val="3601425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12</a:t>
            </a:fld>
            <a:endParaRPr lang="en-US"/>
          </a:p>
        </p:txBody>
      </p:sp>
    </p:spTree>
    <p:extLst>
      <p:ext uri="{BB962C8B-B14F-4D97-AF65-F5344CB8AC3E}">
        <p14:creationId xmlns:p14="http://schemas.microsoft.com/office/powerpoint/2010/main" val="2907247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13</a:t>
            </a:fld>
            <a:endParaRPr lang="en-US"/>
          </a:p>
        </p:txBody>
      </p:sp>
    </p:spTree>
    <p:extLst>
      <p:ext uri="{BB962C8B-B14F-4D97-AF65-F5344CB8AC3E}">
        <p14:creationId xmlns:p14="http://schemas.microsoft.com/office/powerpoint/2010/main" val="7170679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14</a:t>
            </a:fld>
            <a:endParaRPr lang="en-US"/>
          </a:p>
        </p:txBody>
      </p:sp>
    </p:spTree>
    <p:extLst>
      <p:ext uri="{BB962C8B-B14F-4D97-AF65-F5344CB8AC3E}">
        <p14:creationId xmlns:p14="http://schemas.microsoft.com/office/powerpoint/2010/main" val="7248874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15</a:t>
            </a:fld>
            <a:endParaRPr lang="en-US"/>
          </a:p>
        </p:txBody>
      </p:sp>
    </p:spTree>
    <p:extLst>
      <p:ext uri="{BB962C8B-B14F-4D97-AF65-F5344CB8AC3E}">
        <p14:creationId xmlns:p14="http://schemas.microsoft.com/office/powerpoint/2010/main" val="3705225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16</a:t>
            </a:fld>
            <a:endParaRPr lang="en-US"/>
          </a:p>
        </p:txBody>
      </p:sp>
    </p:spTree>
    <p:extLst>
      <p:ext uri="{BB962C8B-B14F-4D97-AF65-F5344CB8AC3E}">
        <p14:creationId xmlns:p14="http://schemas.microsoft.com/office/powerpoint/2010/main" val="2671929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17</a:t>
            </a:fld>
            <a:endParaRPr lang="en-US"/>
          </a:p>
        </p:txBody>
      </p:sp>
    </p:spTree>
    <p:extLst>
      <p:ext uri="{BB962C8B-B14F-4D97-AF65-F5344CB8AC3E}">
        <p14:creationId xmlns:p14="http://schemas.microsoft.com/office/powerpoint/2010/main" val="1213123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18</a:t>
            </a:fld>
            <a:endParaRPr lang="en-US"/>
          </a:p>
        </p:txBody>
      </p:sp>
    </p:spTree>
    <p:extLst>
      <p:ext uri="{BB962C8B-B14F-4D97-AF65-F5344CB8AC3E}">
        <p14:creationId xmlns:p14="http://schemas.microsoft.com/office/powerpoint/2010/main" val="1736460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19</a:t>
            </a:fld>
            <a:endParaRPr lang="en-US"/>
          </a:p>
        </p:txBody>
      </p:sp>
    </p:spTree>
    <p:extLst>
      <p:ext uri="{BB962C8B-B14F-4D97-AF65-F5344CB8AC3E}">
        <p14:creationId xmlns:p14="http://schemas.microsoft.com/office/powerpoint/2010/main" val="2277446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2</a:t>
            </a:fld>
            <a:endParaRPr lang="en-US"/>
          </a:p>
        </p:txBody>
      </p:sp>
    </p:spTree>
    <p:extLst>
      <p:ext uri="{BB962C8B-B14F-4D97-AF65-F5344CB8AC3E}">
        <p14:creationId xmlns:p14="http://schemas.microsoft.com/office/powerpoint/2010/main" val="36795298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20</a:t>
            </a:fld>
            <a:endParaRPr lang="en-US"/>
          </a:p>
        </p:txBody>
      </p:sp>
    </p:spTree>
    <p:extLst>
      <p:ext uri="{BB962C8B-B14F-4D97-AF65-F5344CB8AC3E}">
        <p14:creationId xmlns:p14="http://schemas.microsoft.com/office/powerpoint/2010/main" val="66911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3</a:t>
            </a:fld>
            <a:endParaRPr lang="en-US"/>
          </a:p>
        </p:txBody>
      </p:sp>
    </p:spTree>
    <p:extLst>
      <p:ext uri="{BB962C8B-B14F-4D97-AF65-F5344CB8AC3E}">
        <p14:creationId xmlns:p14="http://schemas.microsoft.com/office/powerpoint/2010/main" val="3653851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4</a:t>
            </a:fld>
            <a:endParaRPr lang="en-US"/>
          </a:p>
        </p:txBody>
      </p:sp>
    </p:spTree>
    <p:extLst>
      <p:ext uri="{BB962C8B-B14F-4D97-AF65-F5344CB8AC3E}">
        <p14:creationId xmlns:p14="http://schemas.microsoft.com/office/powerpoint/2010/main" val="2466495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5</a:t>
            </a:fld>
            <a:endParaRPr lang="en-US"/>
          </a:p>
        </p:txBody>
      </p:sp>
    </p:spTree>
    <p:extLst>
      <p:ext uri="{BB962C8B-B14F-4D97-AF65-F5344CB8AC3E}">
        <p14:creationId xmlns:p14="http://schemas.microsoft.com/office/powerpoint/2010/main" val="1022414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6</a:t>
            </a:fld>
            <a:endParaRPr lang="en-US"/>
          </a:p>
        </p:txBody>
      </p:sp>
    </p:spTree>
    <p:extLst>
      <p:ext uri="{BB962C8B-B14F-4D97-AF65-F5344CB8AC3E}">
        <p14:creationId xmlns:p14="http://schemas.microsoft.com/office/powerpoint/2010/main" val="3818825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7</a:t>
            </a:fld>
            <a:endParaRPr lang="en-US"/>
          </a:p>
        </p:txBody>
      </p:sp>
    </p:spTree>
    <p:extLst>
      <p:ext uri="{BB962C8B-B14F-4D97-AF65-F5344CB8AC3E}">
        <p14:creationId xmlns:p14="http://schemas.microsoft.com/office/powerpoint/2010/main" val="2185416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8</a:t>
            </a:fld>
            <a:endParaRPr lang="en-US"/>
          </a:p>
        </p:txBody>
      </p:sp>
    </p:spTree>
    <p:extLst>
      <p:ext uri="{BB962C8B-B14F-4D97-AF65-F5344CB8AC3E}">
        <p14:creationId xmlns:p14="http://schemas.microsoft.com/office/powerpoint/2010/main" val="2501585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248A033-4D01-4C4E-9D5B-3B4750DC3593}" type="slidenum">
              <a:rPr lang="en-US" smtClean="0"/>
              <a:t>9</a:t>
            </a:fld>
            <a:endParaRPr lang="en-US"/>
          </a:p>
        </p:txBody>
      </p:sp>
    </p:spTree>
    <p:extLst>
      <p:ext uri="{BB962C8B-B14F-4D97-AF65-F5344CB8AC3E}">
        <p14:creationId xmlns:p14="http://schemas.microsoft.com/office/powerpoint/2010/main" val="827973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F96F4C-6597-4B5D-B64A-BF39E61B1291}" type="datetime1">
              <a:rPr lang="en-US" smtClean="0"/>
              <a:t>2/1/2021</a:t>
            </a:fld>
            <a:endParaRPr lang="en-US"/>
          </a:p>
        </p:txBody>
      </p:sp>
      <p:sp>
        <p:nvSpPr>
          <p:cNvPr id="5" name="Footer Placeholder 4"/>
          <p:cNvSpPr>
            <a:spLocks noGrp="1"/>
          </p:cNvSpPr>
          <p:nvPr>
            <p:ph type="ftr" sz="quarter" idx="11"/>
          </p:nvPr>
        </p:nvSpPr>
        <p:spPr/>
        <p:txBody>
          <a:bodyPr/>
          <a:lstStyle/>
          <a:p>
            <a:r>
              <a:rPr lang="en-US"/>
              <a:t>District - Wide Employee Survey - Spring 2020</a:t>
            </a:r>
          </a:p>
        </p:txBody>
      </p:sp>
      <p:sp>
        <p:nvSpPr>
          <p:cNvPr id="6" name="Slide Number Placeholder 5"/>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707774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749DC5-5F29-47DA-ACED-CE6DED1B476B}" type="datetime1">
              <a:rPr lang="en-US" smtClean="0"/>
              <a:t>2/1/2021</a:t>
            </a:fld>
            <a:endParaRPr lang="en-US"/>
          </a:p>
        </p:txBody>
      </p:sp>
      <p:sp>
        <p:nvSpPr>
          <p:cNvPr id="5" name="Footer Placeholder 4"/>
          <p:cNvSpPr>
            <a:spLocks noGrp="1"/>
          </p:cNvSpPr>
          <p:nvPr>
            <p:ph type="ftr" sz="quarter" idx="11"/>
          </p:nvPr>
        </p:nvSpPr>
        <p:spPr/>
        <p:txBody>
          <a:bodyPr/>
          <a:lstStyle/>
          <a:p>
            <a:r>
              <a:rPr lang="en-US"/>
              <a:t>District - Wide Employee Survey - Spring 2020</a:t>
            </a:r>
          </a:p>
        </p:txBody>
      </p:sp>
      <p:sp>
        <p:nvSpPr>
          <p:cNvPr id="6" name="Slide Number Placeholder 5"/>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3406546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58C905-FF3E-4DEA-A72A-1ECF489F3B57}" type="datetime1">
              <a:rPr lang="en-US" smtClean="0"/>
              <a:t>2/1/2021</a:t>
            </a:fld>
            <a:endParaRPr lang="en-US"/>
          </a:p>
        </p:txBody>
      </p:sp>
      <p:sp>
        <p:nvSpPr>
          <p:cNvPr id="5" name="Footer Placeholder 4"/>
          <p:cNvSpPr>
            <a:spLocks noGrp="1"/>
          </p:cNvSpPr>
          <p:nvPr>
            <p:ph type="ftr" sz="quarter" idx="11"/>
          </p:nvPr>
        </p:nvSpPr>
        <p:spPr/>
        <p:txBody>
          <a:bodyPr/>
          <a:lstStyle/>
          <a:p>
            <a:r>
              <a:rPr lang="en-US"/>
              <a:t>District - Wide Employee Survey - Spring 2020</a:t>
            </a:r>
          </a:p>
        </p:txBody>
      </p:sp>
      <p:sp>
        <p:nvSpPr>
          <p:cNvPr id="6" name="Slide Number Placeholder 5"/>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30528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805041-64FD-4F96-A595-D5E1D3193FA7}" type="datetime1">
              <a:rPr lang="en-US" smtClean="0"/>
              <a:t>2/1/2021</a:t>
            </a:fld>
            <a:endParaRPr lang="en-US"/>
          </a:p>
        </p:txBody>
      </p:sp>
      <p:sp>
        <p:nvSpPr>
          <p:cNvPr id="5" name="Footer Placeholder 4"/>
          <p:cNvSpPr>
            <a:spLocks noGrp="1"/>
          </p:cNvSpPr>
          <p:nvPr>
            <p:ph type="ftr" sz="quarter" idx="11"/>
          </p:nvPr>
        </p:nvSpPr>
        <p:spPr/>
        <p:txBody>
          <a:bodyPr/>
          <a:lstStyle/>
          <a:p>
            <a:r>
              <a:rPr lang="en-US"/>
              <a:t>District - Wide Employee Survey - Spring 2020</a:t>
            </a:r>
          </a:p>
        </p:txBody>
      </p:sp>
      <p:sp>
        <p:nvSpPr>
          <p:cNvPr id="6" name="Slide Number Placeholder 5"/>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4210609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B55A2F-5895-4728-9C95-8AC1B6652AE3}" type="datetime1">
              <a:rPr lang="en-US" smtClean="0"/>
              <a:t>2/1/2021</a:t>
            </a:fld>
            <a:endParaRPr lang="en-US"/>
          </a:p>
        </p:txBody>
      </p:sp>
      <p:sp>
        <p:nvSpPr>
          <p:cNvPr id="5" name="Footer Placeholder 4"/>
          <p:cNvSpPr>
            <a:spLocks noGrp="1"/>
          </p:cNvSpPr>
          <p:nvPr>
            <p:ph type="ftr" sz="quarter" idx="11"/>
          </p:nvPr>
        </p:nvSpPr>
        <p:spPr/>
        <p:txBody>
          <a:bodyPr/>
          <a:lstStyle/>
          <a:p>
            <a:r>
              <a:rPr lang="en-US"/>
              <a:t>District - Wide Employee Survey - Spring 2020</a:t>
            </a:r>
          </a:p>
        </p:txBody>
      </p:sp>
      <p:sp>
        <p:nvSpPr>
          <p:cNvPr id="6" name="Slide Number Placeholder 5"/>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2636715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B0F36B-D910-4CBF-9E6C-5CFD4EAE53DB}" type="datetime1">
              <a:rPr lang="en-US" smtClean="0"/>
              <a:t>2/1/2021</a:t>
            </a:fld>
            <a:endParaRPr lang="en-US"/>
          </a:p>
        </p:txBody>
      </p:sp>
      <p:sp>
        <p:nvSpPr>
          <p:cNvPr id="6" name="Footer Placeholder 5"/>
          <p:cNvSpPr>
            <a:spLocks noGrp="1"/>
          </p:cNvSpPr>
          <p:nvPr>
            <p:ph type="ftr" sz="quarter" idx="11"/>
          </p:nvPr>
        </p:nvSpPr>
        <p:spPr/>
        <p:txBody>
          <a:bodyPr/>
          <a:lstStyle/>
          <a:p>
            <a:r>
              <a:rPr lang="en-US"/>
              <a:t>District - Wide Employee Survey - Spring 2020</a:t>
            </a:r>
          </a:p>
        </p:txBody>
      </p:sp>
      <p:sp>
        <p:nvSpPr>
          <p:cNvPr id="7" name="Slide Number Placeholder 6"/>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552883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6C6579-A882-417E-BACC-19CD2025CA92}" type="datetime1">
              <a:rPr lang="en-US" smtClean="0"/>
              <a:t>2/1/2021</a:t>
            </a:fld>
            <a:endParaRPr lang="en-US"/>
          </a:p>
        </p:txBody>
      </p:sp>
      <p:sp>
        <p:nvSpPr>
          <p:cNvPr id="8" name="Footer Placeholder 7"/>
          <p:cNvSpPr>
            <a:spLocks noGrp="1"/>
          </p:cNvSpPr>
          <p:nvPr>
            <p:ph type="ftr" sz="quarter" idx="11"/>
          </p:nvPr>
        </p:nvSpPr>
        <p:spPr/>
        <p:txBody>
          <a:bodyPr/>
          <a:lstStyle/>
          <a:p>
            <a:r>
              <a:rPr lang="en-US"/>
              <a:t>District - Wide Employee Survey - Spring 2020</a:t>
            </a:r>
          </a:p>
        </p:txBody>
      </p:sp>
      <p:sp>
        <p:nvSpPr>
          <p:cNvPr id="9" name="Slide Number Placeholder 8"/>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713165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3C3F4-139D-4798-876C-018375AD14C1}" type="datetime1">
              <a:rPr lang="en-US" smtClean="0"/>
              <a:t>2/1/2021</a:t>
            </a:fld>
            <a:endParaRPr lang="en-US"/>
          </a:p>
        </p:txBody>
      </p:sp>
      <p:sp>
        <p:nvSpPr>
          <p:cNvPr id="4" name="Footer Placeholder 3"/>
          <p:cNvSpPr>
            <a:spLocks noGrp="1"/>
          </p:cNvSpPr>
          <p:nvPr>
            <p:ph type="ftr" sz="quarter" idx="11"/>
          </p:nvPr>
        </p:nvSpPr>
        <p:spPr/>
        <p:txBody>
          <a:bodyPr/>
          <a:lstStyle/>
          <a:p>
            <a:r>
              <a:rPr lang="en-US"/>
              <a:t>District - Wide Employee Survey - Spring 2020</a:t>
            </a:r>
          </a:p>
        </p:txBody>
      </p:sp>
      <p:sp>
        <p:nvSpPr>
          <p:cNvPr id="5" name="Slide Number Placeholder 4"/>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2395013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E7B646-9D8B-4D3A-BAE9-F7FB93B7E72C}" type="datetime1">
              <a:rPr lang="en-US" smtClean="0"/>
              <a:t>2/1/2021</a:t>
            </a:fld>
            <a:endParaRPr lang="en-US"/>
          </a:p>
        </p:txBody>
      </p:sp>
      <p:sp>
        <p:nvSpPr>
          <p:cNvPr id="3" name="Footer Placeholder 2"/>
          <p:cNvSpPr>
            <a:spLocks noGrp="1"/>
          </p:cNvSpPr>
          <p:nvPr>
            <p:ph type="ftr" sz="quarter" idx="11"/>
          </p:nvPr>
        </p:nvSpPr>
        <p:spPr/>
        <p:txBody>
          <a:bodyPr/>
          <a:lstStyle/>
          <a:p>
            <a:r>
              <a:rPr lang="en-US"/>
              <a:t>District - Wide Employee Survey - Spring 2020</a:t>
            </a:r>
          </a:p>
        </p:txBody>
      </p:sp>
      <p:sp>
        <p:nvSpPr>
          <p:cNvPr id="4" name="Slide Number Placeholder 3"/>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13192970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CD296A-369A-45F7-95AF-937E2FB09042}" type="datetime1">
              <a:rPr lang="en-US" smtClean="0"/>
              <a:t>2/1/2021</a:t>
            </a:fld>
            <a:endParaRPr lang="en-US"/>
          </a:p>
        </p:txBody>
      </p:sp>
      <p:sp>
        <p:nvSpPr>
          <p:cNvPr id="6" name="Footer Placeholder 5"/>
          <p:cNvSpPr>
            <a:spLocks noGrp="1"/>
          </p:cNvSpPr>
          <p:nvPr>
            <p:ph type="ftr" sz="quarter" idx="11"/>
          </p:nvPr>
        </p:nvSpPr>
        <p:spPr/>
        <p:txBody>
          <a:bodyPr/>
          <a:lstStyle/>
          <a:p>
            <a:r>
              <a:rPr lang="en-US"/>
              <a:t>District - Wide Employee Survey - Spring 2020</a:t>
            </a:r>
          </a:p>
        </p:txBody>
      </p:sp>
      <p:sp>
        <p:nvSpPr>
          <p:cNvPr id="7" name="Slide Number Placeholder 6"/>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2544292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48A7D38-7582-442D-BEE9-AB47806ABA84}" type="datetime1">
              <a:rPr lang="en-US" smtClean="0"/>
              <a:t>2/1/2021</a:t>
            </a:fld>
            <a:endParaRPr lang="en-US"/>
          </a:p>
        </p:txBody>
      </p:sp>
      <p:sp>
        <p:nvSpPr>
          <p:cNvPr id="6" name="Footer Placeholder 5"/>
          <p:cNvSpPr>
            <a:spLocks noGrp="1"/>
          </p:cNvSpPr>
          <p:nvPr>
            <p:ph type="ftr" sz="quarter" idx="11"/>
          </p:nvPr>
        </p:nvSpPr>
        <p:spPr/>
        <p:txBody>
          <a:bodyPr/>
          <a:lstStyle/>
          <a:p>
            <a:r>
              <a:rPr lang="en-US"/>
              <a:t>District - Wide Employee Survey - Spring 2020</a:t>
            </a:r>
          </a:p>
        </p:txBody>
      </p:sp>
      <p:sp>
        <p:nvSpPr>
          <p:cNvPr id="7" name="Slide Number Placeholder 6"/>
          <p:cNvSpPr>
            <a:spLocks noGrp="1"/>
          </p:cNvSpPr>
          <p:nvPr>
            <p:ph type="sldNum" sz="quarter" idx="12"/>
          </p:nvPr>
        </p:nvSpPr>
        <p:spPr/>
        <p:txBody>
          <a:bodyPr/>
          <a:lstStyle/>
          <a:p>
            <a:fld id="{7446803C-9142-4649-8B8A-104257045383}" type="slidenum">
              <a:rPr lang="en-US" smtClean="0"/>
              <a:t>‹#›</a:t>
            </a:fld>
            <a:endParaRPr lang="en-US"/>
          </a:p>
        </p:txBody>
      </p:sp>
    </p:spTree>
    <p:extLst>
      <p:ext uri="{BB962C8B-B14F-4D97-AF65-F5344CB8AC3E}">
        <p14:creationId xmlns:p14="http://schemas.microsoft.com/office/powerpoint/2010/main" val="1652603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C43E0-D7F7-4793-B789-4CCBD28929C5}" type="datetime1">
              <a:rPr lang="en-US" smtClean="0"/>
              <a:t>2/1/2021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District - Wide Employee Survey - Spring 2020</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6803C-9142-4649-8B8A-104257045383}" type="slidenum">
              <a:rPr lang="en-US" smtClean="0"/>
              <a:t>‹#›</a:t>
            </a:fld>
            <a:endParaRPr lang="en-US"/>
          </a:p>
        </p:txBody>
      </p:sp>
    </p:spTree>
    <p:extLst>
      <p:ext uri="{BB962C8B-B14F-4D97-AF65-F5344CB8AC3E}">
        <p14:creationId xmlns:p14="http://schemas.microsoft.com/office/powerpoint/2010/main" val="46766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s://tableau.sbctc.edu/#/site/Seattle_Colleges-Sandbox/workbooks/8502/views"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hyperlink" Target="https://www.sbctc.edu/colleges-staff/research/data-public/faculty-and-staff-data-dashboard.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ctrTitle"/>
          </p:nvPr>
        </p:nvSpPr>
        <p:spPr>
          <a:xfrm>
            <a:off x="-1" y="1476767"/>
            <a:ext cx="12191999" cy="2387600"/>
          </a:xfrm>
        </p:spPr>
        <p:txBody>
          <a:bodyPr>
            <a:normAutofit/>
          </a:bodyPr>
          <a:lstStyle/>
          <a:p>
            <a:r>
              <a:rPr lang="en-US" sz="4800" b="1" dirty="0"/>
              <a:t>District – Wide Employee Survey – Spring 2020</a:t>
            </a:r>
            <a:br>
              <a:rPr lang="en-US" sz="4800" b="1" dirty="0"/>
            </a:br>
            <a:r>
              <a:rPr lang="en-US" sz="4800" b="1" dirty="0"/>
              <a:t>SUMMARY</a:t>
            </a:r>
            <a:endParaRPr lang="en-US" sz="4800" u="sng" dirty="0">
              <a:solidFill>
                <a:srgbClr val="FF0000"/>
              </a:solidFill>
            </a:endParaRPr>
          </a:p>
        </p:txBody>
      </p:sp>
      <p:sp>
        <p:nvSpPr>
          <p:cNvPr id="15" name="Title 13"/>
          <p:cNvSpPr txBox="1">
            <a:spLocks/>
          </p:cNvSpPr>
          <p:nvPr/>
        </p:nvSpPr>
        <p:spPr>
          <a:xfrm>
            <a:off x="-15106" y="2797851"/>
            <a:ext cx="12222208" cy="1786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a:t>September 28, </a:t>
            </a:r>
            <a:r>
              <a:rPr lang="en-US" sz="3600" dirty="0"/>
              <a:t>2020</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461" t="9074" r="17510" b="11008"/>
          <a:stretch/>
        </p:blipFill>
        <p:spPr>
          <a:xfrm>
            <a:off x="-110836" y="-27709"/>
            <a:ext cx="3200400" cy="230484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13837" y="4738396"/>
            <a:ext cx="1325764" cy="883843"/>
          </a:xfrm>
          <a:prstGeom prst="rect">
            <a:avLst/>
          </a:prstGeom>
        </p:spPr>
      </p:pic>
      <p:pic>
        <p:nvPicPr>
          <p:cNvPr id="3" name="Picture 2"/>
          <p:cNvPicPr>
            <a:picLocks noChangeAspect="1"/>
          </p:cNvPicPr>
          <p:nvPr/>
        </p:nvPicPr>
        <p:blipFill rotWithShape="1">
          <a:blip r:embed="rId5" cstate="print">
            <a:extLst>
              <a:ext uri="{28A0092B-C50C-407E-A947-70E740481C1C}">
                <a14:useLocalDpi xmlns:a14="http://schemas.microsoft.com/office/drawing/2010/main" val="0"/>
              </a:ext>
            </a:extLst>
          </a:blip>
          <a:srcRect t="14293" b="1247"/>
          <a:stretch/>
        </p:blipFill>
        <p:spPr>
          <a:xfrm>
            <a:off x="3031376" y="-27709"/>
            <a:ext cx="5294376" cy="2304842"/>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l="5576" t="-11733" r="-5576" b="11733"/>
          <a:stretch/>
        </p:blipFill>
        <p:spPr>
          <a:xfrm>
            <a:off x="6628015" y="-429490"/>
            <a:ext cx="3792357" cy="2708946"/>
          </a:xfrm>
          <a:prstGeom prst="rect">
            <a:avLst/>
          </a:prstGeom>
        </p:spPr>
      </p:pic>
      <p:pic>
        <p:nvPicPr>
          <p:cNvPr id="5" name="Picture 4"/>
          <p:cNvPicPr>
            <a:picLocks noChangeAspect="1"/>
          </p:cNvPicPr>
          <p:nvPr/>
        </p:nvPicPr>
        <p:blipFill rotWithShape="1">
          <a:blip r:embed="rId7" cstate="print">
            <a:extLst>
              <a:ext uri="{28A0092B-C50C-407E-A947-70E740481C1C}">
                <a14:useLocalDpi xmlns:a14="http://schemas.microsoft.com/office/drawing/2010/main" val="0"/>
              </a:ext>
            </a:extLst>
          </a:blip>
          <a:srcRect l="32613" t="13840" r="8333" b="55133"/>
          <a:stretch/>
        </p:blipFill>
        <p:spPr>
          <a:xfrm>
            <a:off x="9204687" y="-91440"/>
            <a:ext cx="3017520" cy="2368573"/>
          </a:xfrm>
          <a:prstGeom prst="rect">
            <a:avLst/>
          </a:prstGeom>
        </p:spPr>
      </p:pic>
    </p:spTree>
    <p:extLst>
      <p:ext uri="{BB962C8B-B14F-4D97-AF65-F5344CB8AC3E}">
        <p14:creationId xmlns:p14="http://schemas.microsoft.com/office/powerpoint/2010/main" val="18242465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136525"/>
            <a:ext cx="10515600" cy="1325563"/>
          </a:xfrm>
        </p:spPr>
        <p:txBody>
          <a:bodyPr/>
          <a:lstStyle/>
          <a:p>
            <a:r>
              <a:rPr lang="en-US" dirty="0">
                <a:latin typeface="Myriad Pro" panose="020B0503030403020204" pitchFamily="34" charset="0"/>
              </a:rPr>
              <a:t>Executive Summary – Continued</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10</a:t>
            </a:fld>
            <a:endParaRPr lang="en-US"/>
          </a:p>
        </p:txBody>
      </p:sp>
      <p:sp>
        <p:nvSpPr>
          <p:cNvPr id="7" name="Content Placeholder 6"/>
          <p:cNvSpPr>
            <a:spLocks noGrp="1"/>
          </p:cNvSpPr>
          <p:nvPr>
            <p:ph idx="1"/>
          </p:nvPr>
        </p:nvSpPr>
        <p:spPr>
          <a:xfrm>
            <a:off x="749710" y="1147199"/>
            <a:ext cx="10515600" cy="4351338"/>
          </a:xfrm>
        </p:spPr>
        <p:txBody>
          <a:bodyPr>
            <a:normAutofit/>
          </a:bodyPr>
          <a:lstStyle/>
          <a:p>
            <a:r>
              <a:rPr lang="en-US" sz="2000" u="sng" dirty="0"/>
              <a:t>Employee Safety</a:t>
            </a:r>
          </a:p>
          <a:p>
            <a:r>
              <a:rPr lang="en-US" sz="2000" dirty="0"/>
              <a:t>Mean ratings for employees of both North Seattle College and South Seattle College are statistically significantly greater than Seattle Central College on the following aspects of physical safety:</a:t>
            </a:r>
          </a:p>
          <a:p>
            <a:pPr lvl="1"/>
            <a:r>
              <a:rPr lang="en-US" sz="1600" dirty="0"/>
              <a:t>While on campus</a:t>
            </a:r>
          </a:p>
          <a:p>
            <a:pPr lvl="1"/>
            <a:r>
              <a:rPr lang="en-US" sz="1600" dirty="0"/>
              <a:t>In classrooms</a:t>
            </a:r>
          </a:p>
          <a:p>
            <a:pPr lvl="1"/>
            <a:r>
              <a:rPr lang="en-US" sz="1600" dirty="0"/>
              <a:t>In hallways</a:t>
            </a:r>
          </a:p>
          <a:p>
            <a:pPr lvl="1"/>
            <a:r>
              <a:rPr lang="en-US" sz="1600" dirty="0"/>
              <a:t>In restrooms</a:t>
            </a:r>
          </a:p>
          <a:p>
            <a:pPr lvl="1"/>
            <a:r>
              <a:rPr lang="en-US" sz="1600" dirty="0"/>
              <a:t>Parking lots and garages</a:t>
            </a:r>
          </a:p>
          <a:p>
            <a:pPr lvl="1"/>
            <a:r>
              <a:rPr lang="en-US" sz="1600" dirty="0"/>
              <a:t>Outside of one’s primary work location</a:t>
            </a:r>
          </a:p>
          <a:p>
            <a:pPr lvl="1"/>
            <a:endParaRPr lang="en-US" sz="1600" dirty="0"/>
          </a:p>
          <a:p>
            <a:endParaRPr lang="en-US" sz="2000" dirty="0"/>
          </a:p>
        </p:txBody>
      </p:sp>
      <p:sp>
        <p:nvSpPr>
          <p:cNvPr id="8" name="Footer Placeholder 7"/>
          <p:cNvSpPr>
            <a:spLocks noGrp="1"/>
          </p:cNvSpPr>
          <p:nvPr>
            <p:ph type="ftr" sz="quarter" idx="11"/>
          </p:nvPr>
        </p:nvSpPr>
        <p:spPr/>
        <p:txBody>
          <a:bodyPr/>
          <a:lstStyle/>
          <a:p>
            <a:r>
              <a:rPr lang="en-US"/>
              <a:t>District - Wide Employee Survey - Spring 2020</a:t>
            </a:r>
          </a:p>
        </p:txBody>
      </p:sp>
    </p:spTree>
    <p:extLst>
      <p:ext uri="{BB962C8B-B14F-4D97-AF65-F5344CB8AC3E}">
        <p14:creationId xmlns:p14="http://schemas.microsoft.com/office/powerpoint/2010/main" val="2319115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18255"/>
            <a:ext cx="10515600" cy="1325563"/>
          </a:xfrm>
        </p:spPr>
        <p:txBody>
          <a:bodyPr/>
          <a:lstStyle/>
          <a:p>
            <a:r>
              <a:rPr lang="en-US" dirty="0">
                <a:latin typeface="Myriad Pro" panose="020B0503030403020204" pitchFamily="34" charset="0"/>
              </a:rPr>
              <a:t>Executive Summary – Continued</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11</a:t>
            </a:fld>
            <a:endParaRPr lang="en-US"/>
          </a:p>
        </p:txBody>
      </p:sp>
      <p:sp>
        <p:nvSpPr>
          <p:cNvPr id="7" name="Content Placeholder 6"/>
          <p:cNvSpPr>
            <a:spLocks noGrp="1"/>
          </p:cNvSpPr>
          <p:nvPr>
            <p:ph idx="1"/>
          </p:nvPr>
        </p:nvSpPr>
        <p:spPr>
          <a:xfrm>
            <a:off x="838199" y="1078374"/>
            <a:ext cx="10515600" cy="4351338"/>
          </a:xfrm>
        </p:spPr>
        <p:txBody>
          <a:bodyPr>
            <a:normAutofit/>
          </a:bodyPr>
          <a:lstStyle/>
          <a:p>
            <a:r>
              <a:rPr lang="en-US" sz="2000" u="sng" dirty="0"/>
              <a:t>Equity, Diversity, and Inclusion (EDI)</a:t>
            </a:r>
          </a:p>
          <a:p>
            <a:r>
              <a:rPr lang="en-US" sz="2000" dirty="0"/>
              <a:t>Across all respondents, more than one in four employees (26.9 %) report having felt discriminated against within the current academic year.</a:t>
            </a:r>
          </a:p>
          <a:p>
            <a:r>
              <a:rPr lang="en-US" sz="2000" dirty="0"/>
              <a:t>There are no statistically significant mean differences by primary work location regarding the following aspects of equity, diversity, and inclusion:</a:t>
            </a:r>
          </a:p>
          <a:p>
            <a:pPr lvl="1"/>
            <a:r>
              <a:rPr lang="en-US" sz="1600" dirty="0"/>
              <a:t>Satisfaction with the use Inclusion Advocates in the hiring process</a:t>
            </a:r>
          </a:p>
          <a:p>
            <a:pPr lvl="1"/>
            <a:r>
              <a:rPr lang="en-US" sz="1600" dirty="0"/>
              <a:t>Satisfaction with the progress being made on equity, diversity, and inclusion (EDI) initiatives at one’s work location</a:t>
            </a:r>
          </a:p>
          <a:p>
            <a:pPr lvl="1"/>
            <a:r>
              <a:rPr lang="en-US" sz="1600" dirty="0"/>
              <a:t>Being able to apply new skills acquired at EDI activities to one’s day to day work</a:t>
            </a:r>
          </a:p>
          <a:p>
            <a:pPr lvl="1"/>
            <a:r>
              <a:rPr lang="en-US" sz="1600" dirty="0"/>
              <a:t>One’s own contributions to the progress their college is making in realizing its commitment of creating a more equitable, diverse, and inclusive workplace </a:t>
            </a:r>
          </a:p>
          <a:p>
            <a:pPr lvl="1"/>
            <a:endParaRPr lang="en-US" sz="1600" dirty="0"/>
          </a:p>
          <a:p>
            <a:endParaRPr lang="en-US" sz="2000" dirty="0"/>
          </a:p>
          <a:p>
            <a:endParaRPr lang="en-US" sz="2000" dirty="0"/>
          </a:p>
          <a:p>
            <a:endParaRPr lang="en-US" sz="2000" dirty="0"/>
          </a:p>
        </p:txBody>
      </p:sp>
      <p:sp>
        <p:nvSpPr>
          <p:cNvPr id="8" name="Footer Placeholder 7"/>
          <p:cNvSpPr>
            <a:spLocks noGrp="1"/>
          </p:cNvSpPr>
          <p:nvPr>
            <p:ph type="ftr" sz="quarter" idx="11"/>
          </p:nvPr>
        </p:nvSpPr>
        <p:spPr/>
        <p:txBody>
          <a:bodyPr/>
          <a:lstStyle/>
          <a:p>
            <a:r>
              <a:rPr lang="en-US"/>
              <a:t>District - Wide Employee Survey - Spring 2020</a:t>
            </a:r>
          </a:p>
        </p:txBody>
      </p:sp>
    </p:spTree>
    <p:extLst>
      <p:ext uri="{BB962C8B-B14F-4D97-AF65-F5344CB8AC3E}">
        <p14:creationId xmlns:p14="http://schemas.microsoft.com/office/powerpoint/2010/main" val="3493712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6858" y="55091"/>
            <a:ext cx="10515600" cy="1325563"/>
          </a:xfrm>
        </p:spPr>
        <p:txBody>
          <a:bodyPr/>
          <a:lstStyle/>
          <a:p>
            <a:r>
              <a:rPr lang="en-US" dirty="0">
                <a:latin typeface="Myriad Pro" panose="020B0503030403020204" pitchFamily="34" charset="0"/>
              </a:rPr>
              <a:t>Executive Summary – Continued</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12</a:t>
            </a:fld>
            <a:endParaRPr lang="en-US"/>
          </a:p>
        </p:txBody>
      </p:sp>
      <p:sp>
        <p:nvSpPr>
          <p:cNvPr id="7" name="Content Placeholder 6"/>
          <p:cNvSpPr>
            <a:spLocks noGrp="1"/>
          </p:cNvSpPr>
          <p:nvPr>
            <p:ph idx="1"/>
          </p:nvPr>
        </p:nvSpPr>
        <p:spPr>
          <a:xfrm>
            <a:off x="759542" y="968826"/>
            <a:ext cx="11050230" cy="4847807"/>
          </a:xfrm>
        </p:spPr>
        <p:txBody>
          <a:bodyPr>
            <a:normAutofit/>
          </a:bodyPr>
          <a:lstStyle/>
          <a:p>
            <a:r>
              <a:rPr lang="en-US" sz="2000" u="sng" dirty="0"/>
              <a:t>Mission and Goals</a:t>
            </a:r>
          </a:p>
          <a:p>
            <a:r>
              <a:rPr lang="en-US" sz="2000" dirty="0"/>
              <a:t>Mean ratings of employees of the district office are significantly greater than those of employees of Seattle Central College on the following aspects of mission and goals:</a:t>
            </a:r>
          </a:p>
          <a:p>
            <a:pPr lvl="1"/>
            <a:r>
              <a:rPr lang="en-US" sz="1600" dirty="0"/>
              <a:t>Having a good understanding of the mission and goals of the Seattle Colleges</a:t>
            </a:r>
          </a:p>
          <a:p>
            <a:pPr lvl="1"/>
            <a:r>
              <a:rPr lang="en-US" sz="1600" dirty="0"/>
              <a:t>Understanding how one’s work directly contributes to the overall success of the Seattle Colleges</a:t>
            </a:r>
          </a:p>
          <a:p>
            <a:pPr lvl="1"/>
            <a:r>
              <a:rPr lang="en-US" sz="1600" dirty="0"/>
              <a:t>Satisfaction with the extent to which the mission is communicated</a:t>
            </a:r>
          </a:p>
          <a:p>
            <a:r>
              <a:rPr lang="en-US" sz="2000" u="sng" dirty="0"/>
              <a:t>Strategic Planning</a:t>
            </a:r>
          </a:p>
          <a:p>
            <a:r>
              <a:rPr lang="en-US" sz="2000" dirty="0"/>
              <a:t>Mean ratings of employees of the district office are significantly greater than those of employees of both North Seattle College and Seattle Central College on the following aspects of strategic planning:</a:t>
            </a:r>
          </a:p>
          <a:p>
            <a:pPr lvl="1"/>
            <a:r>
              <a:rPr lang="en-US" sz="1600" dirty="0"/>
              <a:t>Satisfaction with one’s involvement in strategic planning</a:t>
            </a:r>
          </a:p>
          <a:p>
            <a:pPr lvl="1"/>
            <a:r>
              <a:rPr lang="en-US" sz="1600" dirty="0"/>
              <a:t>Satisfaction with the overall effectiveness of strategic planning</a:t>
            </a:r>
          </a:p>
          <a:p>
            <a:r>
              <a:rPr lang="en-US" sz="2000" dirty="0"/>
              <a:t>Mean ratings of North Seattle College employees are significantly greater than those of employees of both Seattle Central College and South Seattle College on the following aspects of strategic planning:</a:t>
            </a:r>
          </a:p>
          <a:p>
            <a:pPr lvl="1"/>
            <a:r>
              <a:rPr lang="en-US" sz="1600" dirty="0"/>
              <a:t>Encouragement by one’s unit administrator to participate in college-wide planning activities</a:t>
            </a:r>
          </a:p>
          <a:p>
            <a:pPr lvl="1"/>
            <a:r>
              <a:rPr lang="en-US" sz="1600" dirty="0"/>
              <a:t>Faculty sharing participation and responsibility for committee work</a:t>
            </a:r>
            <a:endParaRPr lang="en-US" sz="2000" dirty="0"/>
          </a:p>
          <a:p>
            <a:endParaRPr lang="en-US" sz="2000" dirty="0"/>
          </a:p>
          <a:p>
            <a:endParaRPr lang="en-US" sz="2000" dirty="0"/>
          </a:p>
          <a:p>
            <a:endParaRPr lang="en-US" sz="2000" dirty="0"/>
          </a:p>
          <a:p>
            <a:endParaRPr lang="en-US" sz="2000" dirty="0"/>
          </a:p>
        </p:txBody>
      </p:sp>
      <p:sp>
        <p:nvSpPr>
          <p:cNvPr id="8" name="Footer Placeholder 7"/>
          <p:cNvSpPr>
            <a:spLocks noGrp="1"/>
          </p:cNvSpPr>
          <p:nvPr>
            <p:ph type="ftr" sz="quarter" idx="11"/>
          </p:nvPr>
        </p:nvSpPr>
        <p:spPr/>
        <p:txBody>
          <a:bodyPr/>
          <a:lstStyle/>
          <a:p>
            <a:r>
              <a:rPr lang="en-US"/>
              <a:t>District - Wide Employee Survey - Spring 2020</a:t>
            </a:r>
          </a:p>
        </p:txBody>
      </p:sp>
    </p:spTree>
    <p:extLst>
      <p:ext uri="{BB962C8B-B14F-4D97-AF65-F5344CB8AC3E}">
        <p14:creationId xmlns:p14="http://schemas.microsoft.com/office/powerpoint/2010/main" val="2086836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8" y="74661"/>
            <a:ext cx="10515600" cy="1325563"/>
          </a:xfrm>
        </p:spPr>
        <p:txBody>
          <a:bodyPr/>
          <a:lstStyle/>
          <a:p>
            <a:r>
              <a:rPr lang="en-US" dirty="0">
                <a:latin typeface="Myriad Pro" panose="020B0503030403020204" pitchFamily="34" charset="0"/>
              </a:rPr>
              <a:t>Executive Summary – Continued</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13</a:t>
            </a:fld>
            <a:endParaRPr lang="en-US"/>
          </a:p>
        </p:txBody>
      </p:sp>
      <p:sp>
        <p:nvSpPr>
          <p:cNvPr id="7" name="Content Placeholder 6"/>
          <p:cNvSpPr>
            <a:spLocks noGrp="1"/>
          </p:cNvSpPr>
          <p:nvPr>
            <p:ph idx="1"/>
          </p:nvPr>
        </p:nvSpPr>
        <p:spPr>
          <a:xfrm>
            <a:off x="838198" y="1144476"/>
            <a:ext cx="10881853" cy="4808682"/>
          </a:xfrm>
        </p:spPr>
        <p:txBody>
          <a:bodyPr>
            <a:normAutofit lnSpcReduction="10000"/>
          </a:bodyPr>
          <a:lstStyle/>
          <a:p>
            <a:r>
              <a:rPr lang="en-US" sz="2000" u="sng" dirty="0"/>
              <a:t>Faculty</a:t>
            </a:r>
          </a:p>
          <a:p>
            <a:r>
              <a:rPr lang="en-US" sz="2000" dirty="0"/>
              <a:t>Mean ratings by North Seattle College respondents are significantly greater than those of Seattle Central College regarding the degree of agreement with following aspects of curriculum and instruction:</a:t>
            </a:r>
          </a:p>
          <a:p>
            <a:pPr lvl="1"/>
            <a:r>
              <a:rPr lang="en-US" sz="1600" dirty="0"/>
              <a:t>Support for faculty in developing and using innovative teaching methods.</a:t>
            </a:r>
          </a:p>
          <a:p>
            <a:pPr lvl="1"/>
            <a:r>
              <a:rPr lang="en-US" sz="1600" dirty="0"/>
              <a:t>Effectiveness of the process for evaluating curriculum</a:t>
            </a:r>
          </a:p>
          <a:p>
            <a:r>
              <a:rPr lang="en-US" sz="2000" u="sng" dirty="0"/>
              <a:t>Canvas</a:t>
            </a:r>
          </a:p>
          <a:p>
            <a:r>
              <a:rPr lang="en-US" sz="2000" dirty="0"/>
              <a:t>Prior to March 2020, the most frequently cited ways that Canvas had been utilized were for the following:</a:t>
            </a:r>
          </a:p>
          <a:p>
            <a:pPr lvl="1"/>
            <a:r>
              <a:rPr lang="en-US" sz="1600" dirty="0"/>
              <a:t>Communicating with students</a:t>
            </a:r>
          </a:p>
          <a:p>
            <a:pPr lvl="1"/>
            <a:r>
              <a:rPr lang="en-US" sz="1600" dirty="0"/>
              <a:t>Making course materials available</a:t>
            </a:r>
          </a:p>
          <a:p>
            <a:r>
              <a:rPr lang="en-US" sz="2000" dirty="0"/>
              <a:t>Mean ratings by respondents from North Seattle College are significantly greater than both Seattle Central College and South Seattle College on the following:</a:t>
            </a:r>
          </a:p>
          <a:p>
            <a:pPr lvl="1"/>
            <a:r>
              <a:rPr lang="en-US" sz="1600" dirty="0"/>
              <a:t>Satisfaction with the reliability of classroom technology</a:t>
            </a:r>
          </a:p>
          <a:p>
            <a:pPr lvl="1"/>
            <a:r>
              <a:rPr lang="en-US" sz="1600" dirty="0"/>
              <a:t>Satisfaction with the support provided by the Teaching and Learning Center (TLC)</a:t>
            </a:r>
          </a:p>
          <a:p>
            <a:pPr lvl="1"/>
            <a:r>
              <a:rPr lang="en-US" sz="1600" dirty="0"/>
              <a:t>Satisfaction with the adequacy of classroom technology</a:t>
            </a:r>
          </a:p>
          <a:p>
            <a:endParaRPr lang="en-US" sz="2000" dirty="0"/>
          </a:p>
          <a:p>
            <a:endParaRPr lang="en-US" sz="2000" dirty="0"/>
          </a:p>
        </p:txBody>
      </p:sp>
      <p:sp>
        <p:nvSpPr>
          <p:cNvPr id="8" name="Footer Placeholder 7"/>
          <p:cNvSpPr>
            <a:spLocks noGrp="1"/>
          </p:cNvSpPr>
          <p:nvPr>
            <p:ph type="ftr" sz="quarter" idx="11"/>
          </p:nvPr>
        </p:nvSpPr>
        <p:spPr/>
        <p:txBody>
          <a:bodyPr/>
          <a:lstStyle/>
          <a:p>
            <a:r>
              <a:rPr lang="en-US"/>
              <a:t>District - Wide Employee Survey - Spring 2020</a:t>
            </a:r>
          </a:p>
        </p:txBody>
      </p:sp>
    </p:spTree>
    <p:extLst>
      <p:ext uri="{BB962C8B-B14F-4D97-AF65-F5344CB8AC3E}">
        <p14:creationId xmlns:p14="http://schemas.microsoft.com/office/powerpoint/2010/main" val="92089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p:cNvSpPr>
            <a:spLocks noGrp="1"/>
          </p:cNvSpPr>
          <p:nvPr>
            <p:ph type="ctrTitle"/>
          </p:nvPr>
        </p:nvSpPr>
        <p:spPr>
          <a:xfrm>
            <a:off x="-1" y="1476767"/>
            <a:ext cx="12191999" cy="2387600"/>
          </a:xfrm>
        </p:spPr>
        <p:txBody>
          <a:bodyPr>
            <a:normAutofit/>
          </a:bodyPr>
          <a:lstStyle/>
          <a:p>
            <a:r>
              <a:rPr lang="en-US" sz="4800" b="1" dirty="0"/>
              <a:t>District – Wide Employee Survey – Spring 2020</a:t>
            </a:r>
            <a:br>
              <a:rPr lang="en-US" sz="4800" b="1" dirty="0"/>
            </a:br>
            <a:r>
              <a:rPr lang="en-US" sz="4800" b="1" dirty="0"/>
              <a:t>Seattle Central Summary</a:t>
            </a:r>
            <a:endParaRPr lang="en-US" sz="4800" u="sng" dirty="0">
              <a:solidFill>
                <a:srgbClr val="FF0000"/>
              </a:solidFill>
            </a:endParaRPr>
          </a:p>
        </p:txBody>
      </p:sp>
      <p:sp>
        <p:nvSpPr>
          <p:cNvPr id="15" name="Title 13"/>
          <p:cNvSpPr txBox="1">
            <a:spLocks/>
          </p:cNvSpPr>
          <p:nvPr/>
        </p:nvSpPr>
        <p:spPr>
          <a:xfrm>
            <a:off x="-15106" y="2797851"/>
            <a:ext cx="12222208" cy="178618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3600" dirty="0"/>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4461" t="9074" r="17510" b="11008"/>
          <a:stretch/>
        </p:blipFill>
        <p:spPr>
          <a:xfrm>
            <a:off x="-110836" y="-27709"/>
            <a:ext cx="3200400" cy="2304842"/>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14293" b="1247"/>
          <a:stretch/>
        </p:blipFill>
        <p:spPr>
          <a:xfrm>
            <a:off x="3031376" y="-27709"/>
            <a:ext cx="5294376" cy="2304842"/>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5576" t="-11733" r="-5576" b="11733"/>
          <a:stretch/>
        </p:blipFill>
        <p:spPr>
          <a:xfrm>
            <a:off x="6628015" y="-429490"/>
            <a:ext cx="3792357" cy="2708946"/>
          </a:xfrm>
          <a:prstGeom prst="rect">
            <a:avLst/>
          </a:prstGeom>
        </p:spPr>
      </p:pic>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l="32613" t="13840" r="8333" b="55133"/>
          <a:stretch/>
        </p:blipFill>
        <p:spPr>
          <a:xfrm>
            <a:off x="9204687" y="-91440"/>
            <a:ext cx="3017520" cy="2368573"/>
          </a:xfrm>
          <a:prstGeom prst="rect">
            <a:avLst/>
          </a:prstGeom>
        </p:spPr>
      </p:pic>
      <p:sp>
        <p:nvSpPr>
          <p:cNvPr id="6" name="TextBox 5">
            <a:extLst>
              <a:ext uri="{FF2B5EF4-FFF2-40B4-BE49-F238E27FC236}">
                <a16:creationId xmlns:a16="http://schemas.microsoft.com/office/drawing/2014/main" id="{4ED9D726-42D4-4780-9C27-D0B66C75667A}"/>
              </a:ext>
            </a:extLst>
          </p:cNvPr>
          <p:cNvSpPr txBox="1"/>
          <p:nvPr/>
        </p:nvSpPr>
        <p:spPr>
          <a:xfrm>
            <a:off x="136477" y="5325438"/>
            <a:ext cx="11537582" cy="369332"/>
          </a:xfrm>
          <a:prstGeom prst="rect">
            <a:avLst/>
          </a:prstGeom>
          <a:noFill/>
        </p:spPr>
        <p:txBody>
          <a:bodyPr wrap="none" rtlCol="0">
            <a:spAutoFit/>
          </a:bodyPr>
          <a:lstStyle/>
          <a:p>
            <a:r>
              <a:rPr lang="en-US" dirty="0"/>
              <a:t>Full survey details are available here: </a:t>
            </a:r>
            <a:r>
              <a:rPr lang="en-US" dirty="0">
                <a:hlinkClick r:id="rId7"/>
              </a:rPr>
              <a:t>https://tableau.sbctc.edu/#/site/Seattle_Colleges-Sandbox/workbooks/8502/views</a:t>
            </a:r>
            <a:r>
              <a:rPr lang="en-US" dirty="0"/>
              <a:t>  </a:t>
            </a:r>
          </a:p>
        </p:txBody>
      </p:sp>
    </p:spTree>
    <p:extLst>
      <p:ext uri="{BB962C8B-B14F-4D97-AF65-F5344CB8AC3E}">
        <p14:creationId xmlns:p14="http://schemas.microsoft.com/office/powerpoint/2010/main" val="28389258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District - Wide Employee Survey - Spring 2020</a:t>
            </a:r>
          </a:p>
        </p:txBody>
      </p:sp>
      <p:sp>
        <p:nvSpPr>
          <p:cNvPr id="12" name="Slide Number Placeholder 11"/>
          <p:cNvSpPr>
            <a:spLocks noGrp="1"/>
          </p:cNvSpPr>
          <p:nvPr>
            <p:ph type="sldNum" sz="quarter" idx="12"/>
          </p:nvPr>
        </p:nvSpPr>
        <p:spPr/>
        <p:txBody>
          <a:bodyPr/>
          <a:lstStyle/>
          <a:p>
            <a:fld id="{7446803C-9142-4649-8B8A-104257045383}" type="slidenum">
              <a:rPr lang="en-US" smtClean="0"/>
              <a:t>15</a:t>
            </a:fld>
            <a:endParaRPr lang="en-US"/>
          </a:p>
        </p:txBody>
      </p:sp>
      <p:pic>
        <p:nvPicPr>
          <p:cNvPr id="19" name="Picture 18" descr="Table&#10;&#10;Description automatically generated">
            <a:extLst>
              <a:ext uri="{FF2B5EF4-FFF2-40B4-BE49-F238E27FC236}">
                <a16:creationId xmlns:a16="http://schemas.microsoft.com/office/drawing/2014/main" id="{95F92677-3C2F-4153-A369-AD05CC856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3141" y="746973"/>
            <a:ext cx="8134066" cy="4240098"/>
          </a:xfrm>
          <a:prstGeom prst="rect">
            <a:avLst/>
          </a:prstGeom>
        </p:spPr>
      </p:pic>
    </p:spTree>
    <p:extLst>
      <p:ext uri="{BB962C8B-B14F-4D97-AF65-F5344CB8AC3E}">
        <p14:creationId xmlns:p14="http://schemas.microsoft.com/office/powerpoint/2010/main" val="252098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District - Wide Employee Survey - Spring 2020</a:t>
            </a:r>
          </a:p>
        </p:txBody>
      </p:sp>
      <p:sp>
        <p:nvSpPr>
          <p:cNvPr id="12" name="Slide Number Placeholder 11"/>
          <p:cNvSpPr>
            <a:spLocks noGrp="1"/>
          </p:cNvSpPr>
          <p:nvPr>
            <p:ph type="sldNum" sz="quarter" idx="12"/>
          </p:nvPr>
        </p:nvSpPr>
        <p:spPr/>
        <p:txBody>
          <a:bodyPr/>
          <a:lstStyle/>
          <a:p>
            <a:fld id="{7446803C-9142-4649-8B8A-104257045383}" type="slidenum">
              <a:rPr lang="en-US" smtClean="0"/>
              <a:t>16</a:t>
            </a:fld>
            <a:endParaRPr lang="en-US"/>
          </a:p>
        </p:txBody>
      </p:sp>
      <p:pic>
        <p:nvPicPr>
          <p:cNvPr id="16" name="Picture 15" descr="Chart, box and whisker chart&#10;&#10;Description automatically generated">
            <a:extLst>
              <a:ext uri="{FF2B5EF4-FFF2-40B4-BE49-F238E27FC236}">
                <a16:creationId xmlns:a16="http://schemas.microsoft.com/office/drawing/2014/main" id="{71C4296C-3A6D-4BEB-8B1A-87B1E7D760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0" y="0"/>
            <a:ext cx="8572499" cy="6858000"/>
          </a:xfrm>
          <a:prstGeom prst="rect">
            <a:avLst/>
          </a:prstGeom>
        </p:spPr>
      </p:pic>
      <p:sp>
        <p:nvSpPr>
          <p:cNvPr id="17" name="TextBox 16">
            <a:extLst>
              <a:ext uri="{FF2B5EF4-FFF2-40B4-BE49-F238E27FC236}">
                <a16:creationId xmlns:a16="http://schemas.microsoft.com/office/drawing/2014/main" id="{36F81CA0-54D8-4D0F-A12A-1D37AA7FA223}"/>
              </a:ext>
            </a:extLst>
          </p:cNvPr>
          <p:cNvSpPr txBox="1"/>
          <p:nvPr/>
        </p:nvSpPr>
        <p:spPr>
          <a:xfrm>
            <a:off x="300251" y="286602"/>
            <a:ext cx="3319249" cy="1077218"/>
          </a:xfrm>
          <a:prstGeom prst="rect">
            <a:avLst/>
          </a:prstGeom>
          <a:solidFill>
            <a:schemeClr val="accent1">
              <a:lumMod val="75000"/>
            </a:schemeClr>
          </a:solidFill>
        </p:spPr>
        <p:txBody>
          <a:bodyPr wrap="square" rtlCol="0">
            <a:spAutoFit/>
          </a:bodyPr>
          <a:lstStyle/>
          <a:p>
            <a:pPr algn="ctr"/>
            <a:r>
              <a:rPr lang="en-US" sz="3200" dirty="0"/>
              <a:t>Overall Satisfaction</a:t>
            </a:r>
          </a:p>
        </p:txBody>
      </p:sp>
    </p:spTree>
    <p:extLst>
      <p:ext uri="{BB962C8B-B14F-4D97-AF65-F5344CB8AC3E}">
        <p14:creationId xmlns:p14="http://schemas.microsoft.com/office/powerpoint/2010/main" val="1121329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District - Wide Employee Survey - Spring 2020</a:t>
            </a:r>
          </a:p>
        </p:txBody>
      </p:sp>
      <p:sp>
        <p:nvSpPr>
          <p:cNvPr id="12" name="Slide Number Placeholder 11"/>
          <p:cNvSpPr>
            <a:spLocks noGrp="1"/>
          </p:cNvSpPr>
          <p:nvPr>
            <p:ph type="sldNum" sz="quarter" idx="12"/>
          </p:nvPr>
        </p:nvSpPr>
        <p:spPr/>
        <p:txBody>
          <a:bodyPr/>
          <a:lstStyle/>
          <a:p>
            <a:fld id="{7446803C-9142-4649-8B8A-104257045383}" type="slidenum">
              <a:rPr lang="en-US" smtClean="0"/>
              <a:t>17</a:t>
            </a:fld>
            <a:endParaRPr lang="en-US"/>
          </a:p>
        </p:txBody>
      </p:sp>
      <p:pic>
        <p:nvPicPr>
          <p:cNvPr id="3" name="Picture 2" descr="Chart, bar chart&#10;&#10;Description automatically generated">
            <a:extLst>
              <a:ext uri="{FF2B5EF4-FFF2-40B4-BE49-F238E27FC236}">
                <a16:creationId xmlns:a16="http://schemas.microsoft.com/office/drawing/2014/main" id="{3FC7BEE9-C0B3-4672-93C7-FF7F7A66D8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5965" y="136525"/>
            <a:ext cx="8157663" cy="6526131"/>
          </a:xfrm>
          <a:prstGeom prst="rect">
            <a:avLst/>
          </a:prstGeom>
        </p:spPr>
      </p:pic>
      <p:sp>
        <p:nvSpPr>
          <p:cNvPr id="7" name="TextBox 6">
            <a:extLst>
              <a:ext uri="{FF2B5EF4-FFF2-40B4-BE49-F238E27FC236}">
                <a16:creationId xmlns:a16="http://schemas.microsoft.com/office/drawing/2014/main" id="{0706C657-0F07-4736-AB81-CC255BF11C1C}"/>
              </a:ext>
            </a:extLst>
          </p:cNvPr>
          <p:cNvSpPr txBox="1"/>
          <p:nvPr/>
        </p:nvSpPr>
        <p:spPr>
          <a:xfrm>
            <a:off x="59993" y="286602"/>
            <a:ext cx="3319249" cy="1077218"/>
          </a:xfrm>
          <a:prstGeom prst="rect">
            <a:avLst/>
          </a:prstGeom>
          <a:solidFill>
            <a:schemeClr val="accent1">
              <a:lumMod val="75000"/>
            </a:schemeClr>
          </a:solidFill>
        </p:spPr>
        <p:txBody>
          <a:bodyPr wrap="square" rtlCol="0">
            <a:spAutoFit/>
          </a:bodyPr>
          <a:lstStyle/>
          <a:p>
            <a:pPr algn="ctr"/>
            <a:r>
              <a:rPr lang="en-US" sz="3200" dirty="0"/>
              <a:t>Professional Development</a:t>
            </a:r>
          </a:p>
        </p:txBody>
      </p:sp>
    </p:spTree>
    <p:extLst>
      <p:ext uri="{BB962C8B-B14F-4D97-AF65-F5344CB8AC3E}">
        <p14:creationId xmlns:p14="http://schemas.microsoft.com/office/powerpoint/2010/main" val="309612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District - Wide Employee Survey - Spring 2020</a:t>
            </a:r>
          </a:p>
        </p:txBody>
      </p:sp>
      <p:sp>
        <p:nvSpPr>
          <p:cNvPr id="12" name="Slide Number Placeholder 11"/>
          <p:cNvSpPr>
            <a:spLocks noGrp="1"/>
          </p:cNvSpPr>
          <p:nvPr>
            <p:ph type="sldNum" sz="quarter" idx="12"/>
          </p:nvPr>
        </p:nvSpPr>
        <p:spPr/>
        <p:txBody>
          <a:bodyPr/>
          <a:lstStyle/>
          <a:p>
            <a:fld id="{7446803C-9142-4649-8B8A-104257045383}" type="slidenum">
              <a:rPr lang="en-US" smtClean="0"/>
              <a:t>18</a:t>
            </a:fld>
            <a:endParaRPr lang="en-US"/>
          </a:p>
        </p:txBody>
      </p:sp>
      <p:pic>
        <p:nvPicPr>
          <p:cNvPr id="4" name="Picture 3" descr="Chart&#10;&#10;Description automatically generated">
            <a:extLst>
              <a:ext uri="{FF2B5EF4-FFF2-40B4-BE49-F238E27FC236}">
                <a16:creationId xmlns:a16="http://schemas.microsoft.com/office/drawing/2014/main" id="{04DB97EC-EB8F-468E-9923-B7428B5F80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4622" y="243555"/>
            <a:ext cx="5591955" cy="5715798"/>
          </a:xfrm>
          <a:prstGeom prst="rect">
            <a:avLst/>
          </a:prstGeom>
        </p:spPr>
      </p:pic>
      <p:pic>
        <p:nvPicPr>
          <p:cNvPr id="7" name="Picture 6" descr="Text&#10;&#10;Description automatically generated">
            <a:extLst>
              <a:ext uri="{FF2B5EF4-FFF2-40B4-BE49-F238E27FC236}">
                <a16:creationId xmlns:a16="http://schemas.microsoft.com/office/drawing/2014/main" id="{6B7476B1-5716-4463-B14D-F2466B695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5423" y="2165375"/>
            <a:ext cx="4799709" cy="3793978"/>
          </a:xfrm>
          <a:prstGeom prst="rect">
            <a:avLst/>
          </a:prstGeom>
        </p:spPr>
      </p:pic>
      <p:sp>
        <p:nvSpPr>
          <p:cNvPr id="9" name="TextBox 8">
            <a:extLst>
              <a:ext uri="{FF2B5EF4-FFF2-40B4-BE49-F238E27FC236}">
                <a16:creationId xmlns:a16="http://schemas.microsoft.com/office/drawing/2014/main" id="{85CE6D1E-ACE9-4FF8-A6C9-B0E68D51C492}"/>
              </a:ext>
            </a:extLst>
          </p:cNvPr>
          <p:cNvSpPr txBox="1"/>
          <p:nvPr/>
        </p:nvSpPr>
        <p:spPr>
          <a:xfrm>
            <a:off x="510369" y="241450"/>
            <a:ext cx="3319249" cy="1077218"/>
          </a:xfrm>
          <a:prstGeom prst="rect">
            <a:avLst/>
          </a:prstGeom>
          <a:solidFill>
            <a:schemeClr val="accent1">
              <a:lumMod val="75000"/>
            </a:schemeClr>
          </a:solidFill>
        </p:spPr>
        <p:txBody>
          <a:bodyPr wrap="square" rtlCol="0">
            <a:spAutoFit/>
          </a:bodyPr>
          <a:lstStyle/>
          <a:p>
            <a:pPr algn="ctr"/>
            <a:r>
              <a:rPr lang="en-US" sz="3200" dirty="0"/>
              <a:t>Equity, Diversity &amp; Inclusion</a:t>
            </a:r>
          </a:p>
        </p:txBody>
      </p:sp>
    </p:spTree>
    <p:extLst>
      <p:ext uri="{BB962C8B-B14F-4D97-AF65-F5344CB8AC3E}">
        <p14:creationId xmlns:p14="http://schemas.microsoft.com/office/powerpoint/2010/main" val="16770571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District - Wide Employee Survey - Spring 2020</a:t>
            </a:r>
          </a:p>
        </p:txBody>
      </p:sp>
      <p:sp>
        <p:nvSpPr>
          <p:cNvPr id="12" name="Slide Number Placeholder 11"/>
          <p:cNvSpPr>
            <a:spLocks noGrp="1"/>
          </p:cNvSpPr>
          <p:nvPr>
            <p:ph type="sldNum" sz="quarter" idx="12"/>
          </p:nvPr>
        </p:nvSpPr>
        <p:spPr/>
        <p:txBody>
          <a:bodyPr/>
          <a:lstStyle/>
          <a:p>
            <a:fld id="{7446803C-9142-4649-8B8A-104257045383}" type="slidenum">
              <a:rPr lang="en-US" smtClean="0"/>
              <a:t>19</a:t>
            </a:fld>
            <a:endParaRPr lang="en-US"/>
          </a:p>
        </p:txBody>
      </p:sp>
      <p:pic>
        <p:nvPicPr>
          <p:cNvPr id="4" name="Picture 3" descr="Chart, bar chart&#10;&#10;Description automatically generated">
            <a:extLst>
              <a:ext uri="{FF2B5EF4-FFF2-40B4-BE49-F238E27FC236}">
                <a16:creationId xmlns:a16="http://schemas.microsoft.com/office/drawing/2014/main" id="{7269B506-28A8-412F-A7C9-36BD34F71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7014" y="136525"/>
            <a:ext cx="7106786" cy="5685429"/>
          </a:xfrm>
          <a:prstGeom prst="rect">
            <a:avLst/>
          </a:prstGeom>
        </p:spPr>
      </p:pic>
      <p:sp>
        <p:nvSpPr>
          <p:cNvPr id="7" name="TextBox 6">
            <a:extLst>
              <a:ext uri="{FF2B5EF4-FFF2-40B4-BE49-F238E27FC236}">
                <a16:creationId xmlns:a16="http://schemas.microsoft.com/office/drawing/2014/main" id="{01E49EB2-9B6A-4FB6-BEFD-78D4D476EEA0}"/>
              </a:ext>
            </a:extLst>
          </p:cNvPr>
          <p:cNvSpPr txBox="1"/>
          <p:nvPr/>
        </p:nvSpPr>
        <p:spPr>
          <a:xfrm>
            <a:off x="510369" y="241450"/>
            <a:ext cx="3319249" cy="584775"/>
          </a:xfrm>
          <a:prstGeom prst="rect">
            <a:avLst/>
          </a:prstGeom>
          <a:solidFill>
            <a:schemeClr val="accent1">
              <a:lumMod val="75000"/>
            </a:schemeClr>
          </a:solidFill>
        </p:spPr>
        <p:txBody>
          <a:bodyPr wrap="square" rtlCol="0">
            <a:spAutoFit/>
          </a:bodyPr>
          <a:lstStyle/>
          <a:p>
            <a:pPr algn="ctr"/>
            <a:r>
              <a:rPr lang="en-US" sz="3200" dirty="0"/>
              <a:t>Safety</a:t>
            </a:r>
          </a:p>
        </p:txBody>
      </p:sp>
    </p:spTree>
    <p:extLst>
      <p:ext uri="{BB962C8B-B14F-4D97-AF65-F5344CB8AC3E}">
        <p14:creationId xmlns:p14="http://schemas.microsoft.com/office/powerpoint/2010/main" val="371464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Myriad Pro" panose="020B0503030403020204" pitchFamily="34" charset="0"/>
              </a:rPr>
              <a:t>Background</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2</a:t>
            </a:fld>
            <a:endParaRPr lang="en-US"/>
          </a:p>
        </p:txBody>
      </p:sp>
      <p:sp>
        <p:nvSpPr>
          <p:cNvPr id="7" name="Content Placeholder 6"/>
          <p:cNvSpPr>
            <a:spLocks noGrp="1"/>
          </p:cNvSpPr>
          <p:nvPr>
            <p:ph idx="1"/>
          </p:nvPr>
        </p:nvSpPr>
        <p:spPr>
          <a:xfrm>
            <a:off x="838199" y="1690688"/>
            <a:ext cx="10515600" cy="4351338"/>
          </a:xfrm>
        </p:spPr>
        <p:txBody>
          <a:bodyPr/>
          <a:lstStyle/>
          <a:p>
            <a:r>
              <a:rPr lang="en-US" dirty="0"/>
              <a:t>In the spring of 2020, the Seattle College District launched its first – ever district – wide employee survey.</a:t>
            </a:r>
          </a:p>
          <a:p>
            <a:r>
              <a:rPr lang="en-US" dirty="0"/>
              <a:t>Respondents were asked to respond to a common set of items, as well as campus – specific items for employees of North Seattle, Seattle Central College, and South Seattle College.</a:t>
            </a:r>
          </a:p>
          <a:p>
            <a:r>
              <a:rPr lang="en-US" dirty="0"/>
              <a:t>A total of 813 employees responded to the survey across all primary work locations.</a:t>
            </a:r>
          </a:p>
          <a:p>
            <a:r>
              <a:rPr lang="en-US" dirty="0"/>
              <a:t>However, not all respondents provided a response to all of the common items.</a:t>
            </a:r>
          </a:p>
          <a:p>
            <a:endParaRPr lang="en-US" dirty="0"/>
          </a:p>
        </p:txBody>
      </p:sp>
      <p:sp>
        <p:nvSpPr>
          <p:cNvPr id="8" name="Footer Placeholder 7"/>
          <p:cNvSpPr>
            <a:spLocks noGrp="1"/>
          </p:cNvSpPr>
          <p:nvPr>
            <p:ph type="ftr" sz="quarter" idx="11"/>
          </p:nvPr>
        </p:nvSpPr>
        <p:spPr/>
        <p:txBody>
          <a:bodyPr/>
          <a:lstStyle/>
          <a:p>
            <a:r>
              <a:rPr lang="en-US"/>
              <a:t>District - Wide Employee Survey - Spring 2020</a:t>
            </a:r>
          </a:p>
        </p:txBody>
      </p:sp>
    </p:spTree>
    <p:extLst>
      <p:ext uri="{BB962C8B-B14F-4D97-AF65-F5344CB8AC3E}">
        <p14:creationId xmlns:p14="http://schemas.microsoft.com/office/powerpoint/2010/main" val="3195118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r>
              <a:rPr lang="en-US"/>
              <a:t>District - Wide Employee Survey - Spring 2020</a:t>
            </a:r>
          </a:p>
        </p:txBody>
      </p:sp>
      <p:sp>
        <p:nvSpPr>
          <p:cNvPr id="12" name="Slide Number Placeholder 11"/>
          <p:cNvSpPr>
            <a:spLocks noGrp="1"/>
          </p:cNvSpPr>
          <p:nvPr>
            <p:ph type="sldNum" sz="quarter" idx="12"/>
          </p:nvPr>
        </p:nvSpPr>
        <p:spPr/>
        <p:txBody>
          <a:bodyPr/>
          <a:lstStyle/>
          <a:p>
            <a:fld id="{7446803C-9142-4649-8B8A-104257045383}" type="slidenum">
              <a:rPr lang="en-US" smtClean="0"/>
              <a:t>20</a:t>
            </a:fld>
            <a:endParaRPr lang="en-US"/>
          </a:p>
        </p:txBody>
      </p:sp>
      <p:pic>
        <p:nvPicPr>
          <p:cNvPr id="6" name="Picture 5" descr="Chart&#10;&#10;Description automatically generated">
            <a:extLst>
              <a:ext uri="{FF2B5EF4-FFF2-40B4-BE49-F238E27FC236}">
                <a16:creationId xmlns:a16="http://schemas.microsoft.com/office/drawing/2014/main" id="{1F966BA9-9554-4CD6-BE47-2ED3D7634257}"/>
              </a:ext>
            </a:extLst>
          </p:cNvPr>
          <p:cNvPicPr>
            <a:picLocks noChangeAspect="1"/>
          </p:cNvPicPr>
          <p:nvPr/>
        </p:nvPicPr>
        <p:blipFill rotWithShape="1">
          <a:blip r:embed="rId3">
            <a:extLst>
              <a:ext uri="{28A0092B-C50C-407E-A947-70E740481C1C}">
                <a14:useLocalDpi xmlns:a14="http://schemas.microsoft.com/office/drawing/2010/main" val="0"/>
              </a:ext>
            </a:extLst>
          </a:blip>
          <a:srcRect b="17478"/>
          <a:stretch/>
        </p:blipFill>
        <p:spPr>
          <a:xfrm>
            <a:off x="3829618" y="507811"/>
            <a:ext cx="7857413" cy="5187286"/>
          </a:xfrm>
          <a:prstGeom prst="rect">
            <a:avLst/>
          </a:prstGeom>
        </p:spPr>
      </p:pic>
      <p:sp>
        <p:nvSpPr>
          <p:cNvPr id="9" name="TextBox 8">
            <a:extLst>
              <a:ext uri="{FF2B5EF4-FFF2-40B4-BE49-F238E27FC236}">
                <a16:creationId xmlns:a16="http://schemas.microsoft.com/office/drawing/2014/main" id="{D9EC8E98-4387-4B12-A657-97E3DD291F29}"/>
              </a:ext>
            </a:extLst>
          </p:cNvPr>
          <p:cNvSpPr txBox="1"/>
          <p:nvPr/>
        </p:nvSpPr>
        <p:spPr>
          <a:xfrm>
            <a:off x="278357" y="268746"/>
            <a:ext cx="3319249" cy="1569660"/>
          </a:xfrm>
          <a:prstGeom prst="rect">
            <a:avLst/>
          </a:prstGeom>
          <a:solidFill>
            <a:schemeClr val="accent1">
              <a:lumMod val="75000"/>
            </a:schemeClr>
          </a:solidFill>
        </p:spPr>
        <p:txBody>
          <a:bodyPr wrap="square" rtlCol="0">
            <a:spAutoFit/>
          </a:bodyPr>
          <a:lstStyle/>
          <a:p>
            <a:pPr algn="ctr"/>
            <a:r>
              <a:rPr lang="en-US" sz="3200" dirty="0"/>
              <a:t>Mission, Goals, Themes &amp; Planning</a:t>
            </a:r>
          </a:p>
        </p:txBody>
      </p:sp>
    </p:spTree>
    <p:extLst>
      <p:ext uri="{BB962C8B-B14F-4D97-AF65-F5344CB8AC3E}">
        <p14:creationId xmlns:p14="http://schemas.microsoft.com/office/powerpoint/2010/main" val="11262402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995500-58F3-4EFA-A8B8-8B840BCE5A63}"/>
              </a:ext>
            </a:extLst>
          </p:cNvPr>
          <p:cNvSpPr>
            <a:spLocks noGrp="1"/>
          </p:cNvSpPr>
          <p:nvPr>
            <p:ph type="ftr" sz="quarter" idx="11"/>
          </p:nvPr>
        </p:nvSpPr>
        <p:spPr/>
        <p:txBody>
          <a:bodyPr/>
          <a:lstStyle/>
          <a:p>
            <a:r>
              <a:rPr lang="en-US"/>
              <a:t>District - Wide Employee Survey - Spring 2020</a:t>
            </a:r>
          </a:p>
        </p:txBody>
      </p:sp>
      <p:sp>
        <p:nvSpPr>
          <p:cNvPr id="3" name="Slide Number Placeholder 2">
            <a:extLst>
              <a:ext uri="{FF2B5EF4-FFF2-40B4-BE49-F238E27FC236}">
                <a16:creationId xmlns:a16="http://schemas.microsoft.com/office/drawing/2014/main" id="{6A43C501-EEA7-43F9-B093-EF193669C76D}"/>
              </a:ext>
            </a:extLst>
          </p:cNvPr>
          <p:cNvSpPr>
            <a:spLocks noGrp="1"/>
          </p:cNvSpPr>
          <p:nvPr>
            <p:ph type="sldNum" sz="quarter" idx="12"/>
          </p:nvPr>
        </p:nvSpPr>
        <p:spPr/>
        <p:txBody>
          <a:bodyPr/>
          <a:lstStyle/>
          <a:p>
            <a:fld id="{7446803C-9142-4649-8B8A-104257045383}" type="slidenum">
              <a:rPr lang="en-US" smtClean="0"/>
              <a:t>21</a:t>
            </a:fld>
            <a:endParaRPr lang="en-US"/>
          </a:p>
        </p:txBody>
      </p:sp>
      <p:pic>
        <p:nvPicPr>
          <p:cNvPr id="5" name="Picture 4" descr="Chart&#10;&#10;Description automatically generated">
            <a:extLst>
              <a:ext uri="{FF2B5EF4-FFF2-40B4-BE49-F238E27FC236}">
                <a16:creationId xmlns:a16="http://schemas.microsoft.com/office/drawing/2014/main" id="{94064F2B-C35E-4884-B07B-639BF44A59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8881" y="420975"/>
            <a:ext cx="5591955" cy="5715798"/>
          </a:xfrm>
          <a:prstGeom prst="rect">
            <a:avLst/>
          </a:prstGeom>
        </p:spPr>
      </p:pic>
      <p:sp>
        <p:nvSpPr>
          <p:cNvPr id="6" name="TextBox 5">
            <a:extLst>
              <a:ext uri="{FF2B5EF4-FFF2-40B4-BE49-F238E27FC236}">
                <a16:creationId xmlns:a16="http://schemas.microsoft.com/office/drawing/2014/main" id="{381A6172-73C1-4713-A170-EE8E260DB572}"/>
              </a:ext>
            </a:extLst>
          </p:cNvPr>
          <p:cNvSpPr txBox="1"/>
          <p:nvPr/>
        </p:nvSpPr>
        <p:spPr>
          <a:xfrm>
            <a:off x="278357" y="268746"/>
            <a:ext cx="3319249" cy="1569660"/>
          </a:xfrm>
          <a:prstGeom prst="rect">
            <a:avLst/>
          </a:prstGeom>
          <a:solidFill>
            <a:schemeClr val="accent1">
              <a:lumMod val="75000"/>
            </a:schemeClr>
          </a:solidFill>
        </p:spPr>
        <p:txBody>
          <a:bodyPr wrap="square" rtlCol="0">
            <a:spAutoFit/>
          </a:bodyPr>
          <a:lstStyle/>
          <a:p>
            <a:pPr algn="ctr"/>
            <a:r>
              <a:rPr lang="en-US" sz="3200" dirty="0"/>
              <a:t>Faculty – Instruction &amp; Curriculum</a:t>
            </a:r>
          </a:p>
        </p:txBody>
      </p:sp>
    </p:spTree>
    <p:extLst>
      <p:ext uri="{BB962C8B-B14F-4D97-AF65-F5344CB8AC3E}">
        <p14:creationId xmlns:p14="http://schemas.microsoft.com/office/powerpoint/2010/main" val="290933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995500-58F3-4EFA-A8B8-8B840BCE5A63}"/>
              </a:ext>
            </a:extLst>
          </p:cNvPr>
          <p:cNvSpPr>
            <a:spLocks noGrp="1"/>
          </p:cNvSpPr>
          <p:nvPr>
            <p:ph type="ftr" sz="quarter" idx="11"/>
          </p:nvPr>
        </p:nvSpPr>
        <p:spPr/>
        <p:txBody>
          <a:bodyPr/>
          <a:lstStyle/>
          <a:p>
            <a:r>
              <a:rPr lang="en-US"/>
              <a:t>District - Wide Employee Survey - Spring 2020</a:t>
            </a:r>
          </a:p>
        </p:txBody>
      </p:sp>
      <p:sp>
        <p:nvSpPr>
          <p:cNvPr id="3" name="Slide Number Placeholder 2">
            <a:extLst>
              <a:ext uri="{FF2B5EF4-FFF2-40B4-BE49-F238E27FC236}">
                <a16:creationId xmlns:a16="http://schemas.microsoft.com/office/drawing/2014/main" id="{6A43C501-EEA7-43F9-B093-EF193669C76D}"/>
              </a:ext>
            </a:extLst>
          </p:cNvPr>
          <p:cNvSpPr>
            <a:spLocks noGrp="1"/>
          </p:cNvSpPr>
          <p:nvPr>
            <p:ph type="sldNum" sz="quarter" idx="12"/>
          </p:nvPr>
        </p:nvSpPr>
        <p:spPr/>
        <p:txBody>
          <a:bodyPr/>
          <a:lstStyle/>
          <a:p>
            <a:fld id="{7446803C-9142-4649-8B8A-104257045383}" type="slidenum">
              <a:rPr lang="en-US" smtClean="0"/>
              <a:t>22</a:t>
            </a:fld>
            <a:endParaRPr lang="en-US"/>
          </a:p>
        </p:txBody>
      </p:sp>
      <p:pic>
        <p:nvPicPr>
          <p:cNvPr id="6" name="Picture 5" descr="Chart&#10;&#10;Description automatically generated">
            <a:extLst>
              <a:ext uri="{FF2B5EF4-FFF2-40B4-BE49-F238E27FC236}">
                <a16:creationId xmlns:a16="http://schemas.microsoft.com/office/drawing/2014/main" id="{33173987-AA03-4A03-9317-CF1E77F37D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0392" y="538904"/>
            <a:ext cx="5591955" cy="5725324"/>
          </a:xfrm>
          <a:prstGeom prst="rect">
            <a:avLst/>
          </a:prstGeom>
        </p:spPr>
      </p:pic>
      <p:sp>
        <p:nvSpPr>
          <p:cNvPr id="7" name="TextBox 6">
            <a:extLst>
              <a:ext uri="{FF2B5EF4-FFF2-40B4-BE49-F238E27FC236}">
                <a16:creationId xmlns:a16="http://schemas.microsoft.com/office/drawing/2014/main" id="{A71B9800-C2ED-4460-AECD-5D3241560F9D}"/>
              </a:ext>
            </a:extLst>
          </p:cNvPr>
          <p:cNvSpPr txBox="1"/>
          <p:nvPr/>
        </p:nvSpPr>
        <p:spPr>
          <a:xfrm>
            <a:off x="278357" y="268746"/>
            <a:ext cx="3319249" cy="1077218"/>
          </a:xfrm>
          <a:prstGeom prst="rect">
            <a:avLst/>
          </a:prstGeom>
          <a:solidFill>
            <a:schemeClr val="accent1">
              <a:lumMod val="75000"/>
            </a:schemeClr>
          </a:solidFill>
        </p:spPr>
        <p:txBody>
          <a:bodyPr wrap="square" rtlCol="0">
            <a:spAutoFit/>
          </a:bodyPr>
          <a:lstStyle/>
          <a:p>
            <a:pPr algn="ctr"/>
            <a:r>
              <a:rPr lang="en-US" sz="3200" dirty="0"/>
              <a:t>Faculty – Canvas Satisfaction</a:t>
            </a:r>
          </a:p>
        </p:txBody>
      </p:sp>
    </p:spTree>
    <p:extLst>
      <p:ext uri="{BB962C8B-B14F-4D97-AF65-F5344CB8AC3E}">
        <p14:creationId xmlns:p14="http://schemas.microsoft.com/office/powerpoint/2010/main" val="160547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Myriad Pro" panose="020B0503030403020204" pitchFamily="34" charset="0"/>
              </a:rPr>
              <a:t>Missing Data</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3</a:t>
            </a:fld>
            <a:endParaRPr lang="en-US"/>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3689650035"/>
              </p:ext>
            </p:extLst>
          </p:nvPr>
        </p:nvGraphicFramePr>
        <p:xfrm>
          <a:off x="838200" y="1690688"/>
          <a:ext cx="7576127" cy="3230880"/>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22558344"/>
                    </a:ext>
                  </a:extLst>
                </a:gridCol>
                <a:gridCol w="2318327">
                  <a:extLst>
                    <a:ext uri="{9D8B030D-6E8A-4147-A177-3AD203B41FA5}">
                      <a16:colId xmlns:a16="http://schemas.microsoft.com/office/drawing/2014/main" val="2925770701"/>
                    </a:ext>
                  </a:extLst>
                </a:gridCol>
              </a:tblGrid>
              <a:tr h="350548">
                <a:tc>
                  <a:txBody>
                    <a:bodyPr/>
                    <a:lstStyle/>
                    <a:p>
                      <a:r>
                        <a:rPr lang="en-US" dirty="0"/>
                        <a:t>Demographic Data</a:t>
                      </a:r>
                    </a:p>
                  </a:txBody>
                  <a:tcPr/>
                </a:tc>
                <a:tc>
                  <a:txBody>
                    <a:bodyPr/>
                    <a:lstStyle/>
                    <a:p>
                      <a:pPr algn="ctr"/>
                      <a:r>
                        <a:rPr lang="en-US" dirty="0"/>
                        <a:t>Percent</a:t>
                      </a:r>
                      <a:r>
                        <a:rPr lang="en-US" baseline="0" dirty="0"/>
                        <a:t> Missing Data </a:t>
                      </a:r>
                      <a:r>
                        <a:rPr lang="en-US" baseline="30000" dirty="0"/>
                        <a:t>1</a:t>
                      </a:r>
                    </a:p>
                  </a:txBody>
                  <a:tcPr/>
                </a:tc>
                <a:extLst>
                  <a:ext uri="{0D108BD9-81ED-4DB2-BD59-A6C34878D82A}">
                    <a16:rowId xmlns:a16="http://schemas.microsoft.com/office/drawing/2014/main" val="3808312308"/>
                  </a:ext>
                </a:extLst>
              </a:tr>
              <a:tr h="370840">
                <a:tc>
                  <a:txBody>
                    <a:bodyPr/>
                    <a:lstStyle/>
                    <a:p>
                      <a:r>
                        <a:rPr lang="en-US" dirty="0"/>
                        <a:t>What employee type best describes the work you do?</a:t>
                      </a:r>
                    </a:p>
                  </a:txBody>
                  <a:tcPr/>
                </a:tc>
                <a:tc>
                  <a:txBody>
                    <a:bodyPr/>
                    <a:lstStyle/>
                    <a:p>
                      <a:pPr algn="ctr"/>
                      <a:r>
                        <a:rPr lang="en-US" dirty="0"/>
                        <a:t>13.9 %</a:t>
                      </a:r>
                    </a:p>
                  </a:txBody>
                  <a:tcPr/>
                </a:tc>
                <a:extLst>
                  <a:ext uri="{0D108BD9-81ED-4DB2-BD59-A6C34878D82A}">
                    <a16:rowId xmlns:a16="http://schemas.microsoft.com/office/drawing/2014/main" val="4194193801"/>
                  </a:ext>
                </a:extLst>
              </a:tr>
              <a:tr h="370840">
                <a:tc>
                  <a:txBody>
                    <a:bodyPr/>
                    <a:lstStyle/>
                    <a:p>
                      <a:r>
                        <a:rPr lang="en-US" dirty="0"/>
                        <a:t>Ethnicity / Race</a:t>
                      </a:r>
                    </a:p>
                  </a:txBody>
                  <a:tcPr/>
                </a:tc>
                <a:tc>
                  <a:txBody>
                    <a:bodyPr/>
                    <a:lstStyle/>
                    <a:p>
                      <a:pPr algn="ctr"/>
                      <a:r>
                        <a:rPr lang="en-US" dirty="0"/>
                        <a:t>31.8 %</a:t>
                      </a:r>
                    </a:p>
                  </a:txBody>
                  <a:tcPr/>
                </a:tc>
                <a:extLst>
                  <a:ext uri="{0D108BD9-81ED-4DB2-BD59-A6C34878D82A}">
                    <a16:rowId xmlns:a16="http://schemas.microsoft.com/office/drawing/2014/main" val="882604873"/>
                  </a:ext>
                </a:extLst>
              </a:tr>
              <a:tr h="370840">
                <a:tc>
                  <a:txBody>
                    <a:bodyPr/>
                    <a:lstStyle/>
                    <a:p>
                      <a:r>
                        <a:rPr lang="en-US" dirty="0"/>
                        <a:t>Gender Identity</a:t>
                      </a:r>
                    </a:p>
                  </a:txBody>
                  <a:tcPr/>
                </a:tc>
                <a:tc>
                  <a:txBody>
                    <a:bodyPr/>
                    <a:lstStyle/>
                    <a:p>
                      <a:pPr algn="ctr"/>
                      <a:r>
                        <a:rPr lang="en-US" dirty="0"/>
                        <a:t>31.6 %</a:t>
                      </a:r>
                    </a:p>
                  </a:txBody>
                  <a:tcPr/>
                </a:tc>
                <a:extLst>
                  <a:ext uri="{0D108BD9-81ED-4DB2-BD59-A6C34878D82A}">
                    <a16:rowId xmlns:a16="http://schemas.microsoft.com/office/drawing/2014/main" val="2790680939"/>
                  </a:ext>
                </a:extLst>
              </a:tr>
              <a:tr h="370840">
                <a:tc>
                  <a:txBody>
                    <a:bodyPr/>
                    <a:lstStyle/>
                    <a:p>
                      <a:r>
                        <a:rPr lang="en-US" dirty="0"/>
                        <a:t>Sexual Orientation</a:t>
                      </a:r>
                    </a:p>
                  </a:txBody>
                  <a:tcPr/>
                </a:tc>
                <a:tc>
                  <a:txBody>
                    <a:bodyPr/>
                    <a:lstStyle/>
                    <a:p>
                      <a:pPr algn="ctr"/>
                      <a:r>
                        <a:rPr lang="en-US" dirty="0"/>
                        <a:t>38.0 %</a:t>
                      </a:r>
                    </a:p>
                  </a:txBody>
                  <a:tcPr/>
                </a:tc>
                <a:extLst>
                  <a:ext uri="{0D108BD9-81ED-4DB2-BD59-A6C34878D82A}">
                    <a16:rowId xmlns:a16="http://schemas.microsoft.com/office/drawing/2014/main" val="1015955028"/>
                  </a:ext>
                </a:extLst>
              </a:tr>
              <a:tr h="370840">
                <a:tc>
                  <a:txBody>
                    <a:bodyPr/>
                    <a:lstStyle/>
                    <a:p>
                      <a:r>
                        <a:rPr lang="en-US" dirty="0"/>
                        <a:t>Years Worked at Seattle Colleges (range)</a:t>
                      </a:r>
                    </a:p>
                  </a:txBody>
                  <a:tcPr/>
                </a:tc>
                <a:tc>
                  <a:txBody>
                    <a:bodyPr/>
                    <a:lstStyle/>
                    <a:p>
                      <a:pPr algn="ctr"/>
                      <a:r>
                        <a:rPr lang="en-US" dirty="0"/>
                        <a:t>18.0 %</a:t>
                      </a:r>
                    </a:p>
                  </a:txBody>
                  <a:tcPr/>
                </a:tc>
                <a:extLst>
                  <a:ext uri="{0D108BD9-81ED-4DB2-BD59-A6C34878D82A}">
                    <a16:rowId xmlns:a16="http://schemas.microsoft.com/office/drawing/2014/main" val="913077905"/>
                  </a:ext>
                </a:extLst>
              </a:tr>
              <a:tr h="370840">
                <a:tc>
                  <a:txBody>
                    <a:bodyPr/>
                    <a:lstStyle/>
                    <a:p>
                      <a:r>
                        <a:rPr lang="en-US" dirty="0"/>
                        <a:t>Respondent Age (range)</a:t>
                      </a:r>
                    </a:p>
                  </a:txBody>
                  <a:tcPr/>
                </a:tc>
                <a:tc>
                  <a:txBody>
                    <a:bodyPr/>
                    <a:lstStyle/>
                    <a:p>
                      <a:pPr algn="ctr"/>
                      <a:r>
                        <a:rPr lang="en-US" dirty="0"/>
                        <a:t>29.4 %</a:t>
                      </a:r>
                    </a:p>
                  </a:txBody>
                  <a:tcPr/>
                </a:tc>
                <a:extLst>
                  <a:ext uri="{0D108BD9-81ED-4DB2-BD59-A6C34878D82A}">
                    <a16:rowId xmlns:a16="http://schemas.microsoft.com/office/drawing/2014/main" val="1480484680"/>
                  </a:ext>
                </a:extLst>
              </a:tr>
              <a:tr h="370840">
                <a:tc gridSpan="2">
                  <a:txBody>
                    <a:bodyPr/>
                    <a:lstStyle/>
                    <a:p>
                      <a:pPr algn="ctr"/>
                      <a:r>
                        <a:rPr lang="en-US" baseline="30000" dirty="0"/>
                        <a:t>1</a:t>
                      </a:r>
                      <a:r>
                        <a:rPr lang="en-US" dirty="0"/>
                        <a:t> Percent of respondents</a:t>
                      </a:r>
                      <a:r>
                        <a:rPr lang="en-US" baseline="0" dirty="0"/>
                        <a:t> indicating “prefer not to answer” </a:t>
                      </a:r>
                      <a:r>
                        <a:rPr lang="en-US" u="sng" baseline="0" dirty="0"/>
                        <a:t>or</a:t>
                      </a:r>
                      <a:r>
                        <a:rPr lang="en-US" baseline="0" dirty="0"/>
                        <a:t> providing no answer at all</a:t>
                      </a:r>
                      <a:endParaRPr lang="en-US" dirty="0"/>
                    </a:p>
                  </a:txBody>
                  <a:tcPr/>
                </a:tc>
                <a:tc hMerge="1">
                  <a:txBody>
                    <a:bodyPr/>
                    <a:lstStyle/>
                    <a:p>
                      <a:endParaRPr lang="en-US" dirty="0"/>
                    </a:p>
                  </a:txBody>
                  <a:tcPr/>
                </a:tc>
                <a:extLst>
                  <a:ext uri="{0D108BD9-81ED-4DB2-BD59-A6C34878D82A}">
                    <a16:rowId xmlns:a16="http://schemas.microsoft.com/office/drawing/2014/main" val="1460177531"/>
                  </a:ext>
                </a:extLst>
              </a:tr>
            </a:tbl>
          </a:graphicData>
        </a:graphic>
      </p:graphicFrame>
      <p:sp>
        <p:nvSpPr>
          <p:cNvPr id="8" name="Footer Placeholder 7"/>
          <p:cNvSpPr>
            <a:spLocks noGrp="1"/>
          </p:cNvSpPr>
          <p:nvPr>
            <p:ph type="ftr" sz="quarter" idx="11"/>
          </p:nvPr>
        </p:nvSpPr>
        <p:spPr/>
        <p:txBody>
          <a:bodyPr/>
          <a:lstStyle/>
          <a:p>
            <a:r>
              <a:rPr lang="en-US"/>
              <a:t>District - Wide Employee Survey - Spring 2020</a:t>
            </a:r>
          </a:p>
        </p:txBody>
      </p:sp>
      <p:sp>
        <p:nvSpPr>
          <p:cNvPr id="14" name="TextBox 13"/>
          <p:cNvSpPr txBox="1"/>
          <p:nvPr/>
        </p:nvSpPr>
        <p:spPr>
          <a:xfrm>
            <a:off x="8610600" y="1690688"/>
            <a:ext cx="3054927" cy="3139321"/>
          </a:xfrm>
          <a:prstGeom prst="rect">
            <a:avLst/>
          </a:prstGeom>
          <a:noFill/>
          <a:ln w="12700">
            <a:solidFill>
              <a:schemeClr val="tx1"/>
            </a:solidFill>
          </a:ln>
        </p:spPr>
        <p:txBody>
          <a:bodyPr wrap="square" rtlCol="0">
            <a:spAutoFit/>
          </a:bodyPr>
          <a:lstStyle/>
          <a:p>
            <a:r>
              <a:rPr lang="en-US" dirty="0"/>
              <a:t>Large percentages of respondents chose to either indicate “prefer not to answer” or provided no answer at all for demographic questions.</a:t>
            </a:r>
          </a:p>
          <a:p>
            <a:endParaRPr lang="en-US" dirty="0"/>
          </a:p>
          <a:p>
            <a:r>
              <a:rPr lang="en-US" dirty="0"/>
              <a:t>This makes it challenging to conduct meaningful statistical analyses by these demographic variables.</a:t>
            </a:r>
          </a:p>
        </p:txBody>
      </p:sp>
    </p:spTree>
    <p:extLst>
      <p:ext uri="{BB962C8B-B14F-4D97-AF65-F5344CB8AC3E}">
        <p14:creationId xmlns:p14="http://schemas.microsoft.com/office/powerpoint/2010/main" val="602799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latin typeface="Myriad Pro" panose="020B0503030403020204" pitchFamily="34" charset="0"/>
              </a:rPr>
              <a:t>Interpretive Guidelines</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4</a:t>
            </a:fld>
            <a:endParaRPr lang="en-US"/>
          </a:p>
        </p:txBody>
      </p:sp>
      <p:sp>
        <p:nvSpPr>
          <p:cNvPr id="7" name="Content Placeholder 6"/>
          <p:cNvSpPr>
            <a:spLocks noGrp="1"/>
          </p:cNvSpPr>
          <p:nvPr>
            <p:ph idx="1"/>
          </p:nvPr>
        </p:nvSpPr>
        <p:spPr>
          <a:xfrm>
            <a:off x="838199" y="1690688"/>
            <a:ext cx="10515600" cy="4351338"/>
          </a:xfrm>
        </p:spPr>
        <p:txBody>
          <a:bodyPr/>
          <a:lstStyle/>
          <a:p>
            <a:r>
              <a:rPr lang="en-US" dirty="0"/>
              <a:t>For items that use a five – point rating scale, the following guidelines can be used as benchmarks of good performance for comparing item statistics:</a:t>
            </a:r>
          </a:p>
          <a:p>
            <a:pPr lvl="1"/>
            <a:r>
              <a:rPr lang="en-US" dirty="0"/>
              <a:t>Means equal to or greater than 4.0</a:t>
            </a:r>
          </a:p>
          <a:p>
            <a:pPr lvl="1"/>
            <a:r>
              <a:rPr lang="en-US" dirty="0"/>
              <a:t>Top two most positive response frequencies equal to or greater than 80.0 %</a:t>
            </a:r>
          </a:p>
          <a:p>
            <a:r>
              <a:rPr lang="en-US" dirty="0"/>
              <a:t>Missing Data – Results of items with more than 3 % missing data should be interpreted with caution.</a:t>
            </a:r>
          </a:p>
          <a:p>
            <a:r>
              <a:rPr lang="en-US" dirty="0"/>
              <a:t>Sample Size – Results of items with sample sizes less than 30 respondents should be interpreted with caution.</a:t>
            </a:r>
          </a:p>
        </p:txBody>
      </p:sp>
      <p:sp>
        <p:nvSpPr>
          <p:cNvPr id="8" name="Footer Placeholder 7"/>
          <p:cNvSpPr>
            <a:spLocks noGrp="1"/>
          </p:cNvSpPr>
          <p:nvPr>
            <p:ph type="ftr" sz="quarter" idx="11"/>
          </p:nvPr>
        </p:nvSpPr>
        <p:spPr/>
        <p:txBody>
          <a:bodyPr/>
          <a:lstStyle/>
          <a:p>
            <a:r>
              <a:rPr lang="en-US"/>
              <a:t>District - Wide Employee Survey - Spring 2020</a:t>
            </a:r>
          </a:p>
        </p:txBody>
      </p:sp>
      <mc:AlternateContent xmlns:mc="http://schemas.openxmlformats.org/markup-compatibility/2006" xmlns:pslz="http://schemas.microsoft.com/office/powerpoint/2016/slidezoom">
        <mc:Choice Requires="pslz">
          <p:graphicFrame>
            <p:nvGraphicFramePr>
              <p:cNvPr id="4" name="Slide Zoom 3">
                <a:extLst>
                  <a:ext uri="{FF2B5EF4-FFF2-40B4-BE49-F238E27FC236}">
                    <a16:creationId xmlns:a16="http://schemas.microsoft.com/office/drawing/2014/main" id="{72871704-4202-4092-9E4D-305B50400B73}"/>
                  </a:ext>
                </a:extLst>
              </p:cNvPr>
              <p:cNvGraphicFramePr>
                <a:graphicFrameLocks noChangeAspect="1"/>
              </p:cNvGraphicFramePr>
              <p:nvPr>
                <p:extLst>
                  <p:ext uri="{D42A27DB-BD31-4B8C-83A1-F6EECF244321}">
                    <p14:modId xmlns:p14="http://schemas.microsoft.com/office/powerpoint/2010/main" val="2186634631"/>
                  </p:ext>
                </p:extLst>
              </p:nvPr>
            </p:nvGraphicFramePr>
            <p:xfrm>
              <a:off x="-2477729" y="2188567"/>
              <a:ext cx="3048000" cy="1714500"/>
            </p:xfrm>
            <a:graphic>
              <a:graphicData uri="http://schemas.microsoft.com/office/powerpoint/2016/slidezoom">
                <pslz:sldZm>
                  <pslz:sldZmObj sldId="699" cId="1337997523">
                    <pslz:zmPr id="{79EE1BCC-A52C-41E2-96EB-D7158CAE924E}" returnToParent="0" transitionDur="1000">
                      <p166:blipFill xmlns:p166="http://schemas.microsoft.com/office/powerpoint/2016/6/main">
                        <a:blip r:embed="rId3"/>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xmlns="">
          <p:pic>
            <p:nvPicPr>
              <p:cNvPr id="4" name="Slide Zoom 3">
                <a:extLst>
                  <a:ext uri="{FF2B5EF4-FFF2-40B4-BE49-F238E27FC236}">
                    <a16:creationId xmlns:a16="http://schemas.microsoft.com/office/drawing/2014/main" id="{72871704-4202-4092-9E4D-305B50400B73}"/>
                  </a:ext>
                </a:extLst>
              </p:cNvPr>
              <p:cNvPicPr>
                <a:picLocks noGrp="1" noRot="1" noChangeAspect="1" noMove="1" noResize="1" noEditPoints="1" noAdjustHandles="1" noChangeArrowheads="1" noChangeShapeType="1"/>
              </p:cNvPicPr>
              <p:nvPr/>
            </p:nvPicPr>
            <p:blipFill>
              <a:blip r:embed="rId4"/>
              <a:stretch>
                <a:fillRect/>
              </a:stretch>
            </p:blipFill>
            <p:spPr>
              <a:xfrm>
                <a:off x="-2477729" y="2188567"/>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337997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800522" cy="1325563"/>
          </a:xfrm>
        </p:spPr>
        <p:txBody>
          <a:bodyPr>
            <a:normAutofit/>
          </a:bodyPr>
          <a:lstStyle/>
          <a:p>
            <a:r>
              <a:rPr lang="en-US" dirty="0">
                <a:latin typeface="Myriad Pro" panose="020B0503030403020204"/>
              </a:rPr>
              <a:t>Respondents by Primary Work Location</a:t>
            </a:r>
          </a:p>
        </p:txBody>
      </p:sp>
      <p:sp>
        <p:nvSpPr>
          <p:cNvPr id="12" name="Slide Number Placeholder 11"/>
          <p:cNvSpPr>
            <a:spLocks noGrp="1"/>
          </p:cNvSpPr>
          <p:nvPr>
            <p:ph type="sldNum" sz="quarter" idx="12"/>
          </p:nvPr>
        </p:nvSpPr>
        <p:spPr/>
        <p:txBody>
          <a:bodyPr/>
          <a:lstStyle/>
          <a:p>
            <a:fld id="{7446803C-9142-4649-8B8A-104257045383}" type="slidenum">
              <a:rPr lang="en-US" smtClean="0"/>
              <a:t>5</a:t>
            </a:fld>
            <a:endParaRPr lang="en-US"/>
          </a:p>
        </p:txBody>
      </p:sp>
      <p:sp>
        <p:nvSpPr>
          <p:cNvPr id="8" name="Footer Placeholder 7"/>
          <p:cNvSpPr>
            <a:spLocks noGrp="1"/>
          </p:cNvSpPr>
          <p:nvPr>
            <p:ph type="ftr" sz="quarter" idx="11"/>
          </p:nvPr>
        </p:nvSpPr>
        <p:spPr/>
        <p:txBody>
          <a:bodyPr/>
          <a:lstStyle/>
          <a:p>
            <a:r>
              <a:rPr lang="en-US"/>
              <a:t>District - Wide Employee Survey - Spring 2020</a:t>
            </a:r>
          </a:p>
        </p:txBody>
      </p:sp>
      <p:graphicFrame>
        <p:nvGraphicFramePr>
          <p:cNvPr id="10" name="Content Placeholder 6"/>
          <p:cNvGraphicFramePr>
            <a:graphicFrameLocks/>
          </p:cNvGraphicFramePr>
          <p:nvPr>
            <p:extLst>
              <p:ext uri="{D42A27DB-BD31-4B8C-83A1-F6EECF244321}">
                <p14:modId xmlns:p14="http://schemas.microsoft.com/office/powerpoint/2010/main" val="3945158285"/>
              </p:ext>
            </p:extLst>
          </p:nvPr>
        </p:nvGraphicFramePr>
        <p:xfrm>
          <a:off x="1672834" y="1617192"/>
          <a:ext cx="8846329" cy="2743200"/>
        </p:xfrm>
        <a:graphic>
          <a:graphicData uri="http://schemas.openxmlformats.org/drawingml/2006/table">
            <a:tbl>
              <a:tblPr firstRow="1" bandRow="1">
                <a:tableStyleId>{5C22544A-7EE6-4342-B048-85BDC9FD1C3A}</a:tableStyleId>
              </a:tblPr>
              <a:tblGrid>
                <a:gridCol w="1641035">
                  <a:extLst>
                    <a:ext uri="{9D8B030D-6E8A-4147-A177-3AD203B41FA5}">
                      <a16:colId xmlns:a16="http://schemas.microsoft.com/office/drawing/2014/main" val="20000"/>
                    </a:ext>
                  </a:extLst>
                </a:gridCol>
                <a:gridCol w="1463871">
                  <a:extLst>
                    <a:ext uri="{9D8B030D-6E8A-4147-A177-3AD203B41FA5}">
                      <a16:colId xmlns:a16="http://schemas.microsoft.com/office/drawing/2014/main" val="20001"/>
                    </a:ext>
                  </a:extLst>
                </a:gridCol>
                <a:gridCol w="610305">
                  <a:extLst>
                    <a:ext uri="{9D8B030D-6E8A-4147-A177-3AD203B41FA5}">
                      <a16:colId xmlns:a16="http://schemas.microsoft.com/office/drawing/2014/main" val="20002"/>
                    </a:ext>
                  </a:extLst>
                </a:gridCol>
                <a:gridCol w="248186">
                  <a:extLst>
                    <a:ext uri="{9D8B030D-6E8A-4147-A177-3AD203B41FA5}">
                      <a16:colId xmlns:a16="http://schemas.microsoft.com/office/drawing/2014/main" val="2389528294"/>
                    </a:ext>
                  </a:extLst>
                </a:gridCol>
                <a:gridCol w="2071151">
                  <a:extLst>
                    <a:ext uri="{9D8B030D-6E8A-4147-A177-3AD203B41FA5}">
                      <a16:colId xmlns:a16="http://schemas.microsoft.com/office/drawing/2014/main" val="1293867116"/>
                    </a:ext>
                  </a:extLst>
                </a:gridCol>
                <a:gridCol w="1216660">
                  <a:extLst>
                    <a:ext uri="{9D8B030D-6E8A-4147-A177-3AD203B41FA5}">
                      <a16:colId xmlns:a16="http://schemas.microsoft.com/office/drawing/2014/main" val="1529384333"/>
                    </a:ext>
                  </a:extLst>
                </a:gridCol>
                <a:gridCol w="208280">
                  <a:extLst>
                    <a:ext uri="{9D8B030D-6E8A-4147-A177-3AD203B41FA5}">
                      <a16:colId xmlns:a16="http://schemas.microsoft.com/office/drawing/2014/main" val="3909107288"/>
                    </a:ext>
                  </a:extLst>
                </a:gridCol>
                <a:gridCol w="1386841">
                  <a:extLst>
                    <a:ext uri="{9D8B030D-6E8A-4147-A177-3AD203B41FA5}">
                      <a16:colId xmlns:a16="http://schemas.microsoft.com/office/drawing/2014/main" val="3736212670"/>
                    </a:ext>
                  </a:extLst>
                </a:gridCol>
              </a:tblGrid>
              <a:tr h="287850">
                <a:tc gridSpan="3">
                  <a:txBody>
                    <a:bodyPr/>
                    <a:lstStyle/>
                    <a:p>
                      <a:pPr algn="ctr"/>
                      <a:r>
                        <a:rPr lang="en-US" sz="1200" dirty="0">
                          <a:solidFill>
                            <a:schemeClr val="bg1"/>
                          </a:solidFill>
                        </a:rPr>
                        <a:t>Primary Work Location</a:t>
                      </a:r>
                    </a:p>
                  </a:txBody>
                  <a:tcPr/>
                </a:tc>
                <a:tc hMerge="1">
                  <a:txBody>
                    <a:bodyPr/>
                    <a:lstStyle/>
                    <a:p>
                      <a:endParaRPr lang="en-US" sz="1200" dirty="0"/>
                    </a:p>
                  </a:txBody>
                  <a:tcPr/>
                </a:tc>
                <a:tc hMerge="1">
                  <a:txBody>
                    <a:bodyPr/>
                    <a:lstStyle/>
                    <a:p>
                      <a:endParaRPr lang="en-US" sz="1200" dirty="0"/>
                    </a:p>
                  </a:txBody>
                  <a:tcPr/>
                </a:tc>
                <a:tc>
                  <a:txBody>
                    <a:bodyPr/>
                    <a:lstStyle/>
                    <a:p>
                      <a:pPr algn="ctr"/>
                      <a:endParaRPr lang="en-US" sz="1200" dirty="0">
                        <a:solidFill>
                          <a:schemeClr val="bg1"/>
                        </a:solidFill>
                      </a:endParaRPr>
                    </a:p>
                  </a:txBody>
                  <a:tcPr/>
                </a:tc>
                <a:tc>
                  <a:txBody>
                    <a:bodyPr/>
                    <a:lstStyle/>
                    <a:p>
                      <a:pPr algn="ctr"/>
                      <a:r>
                        <a:rPr lang="en-US" sz="1200" dirty="0">
                          <a:solidFill>
                            <a:schemeClr val="bg1"/>
                          </a:solidFill>
                        </a:rPr>
                        <a:t>Total Employee Headcount – Winter 2020 </a:t>
                      </a:r>
                      <a:r>
                        <a:rPr lang="en-US" sz="1200" baseline="30000" dirty="0">
                          <a:solidFill>
                            <a:schemeClr val="bg1"/>
                          </a:solidFill>
                        </a:rPr>
                        <a:t>1</a:t>
                      </a:r>
                    </a:p>
                  </a:txBody>
                  <a:tcPr/>
                </a:tc>
                <a:tc>
                  <a:txBody>
                    <a:bodyPr/>
                    <a:lstStyle/>
                    <a:p>
                      <a:pPr algn="ctr"/>
                      <a:r>
                        <a:rPr lang="en-US" sz="1200" baseline="0" dirty="0">
                          <a:solidFill>
                            <a:schemeClr val="bg1"/>
                          </a:solidFill>
                        </a:rPr>
                        <a:t>% of Total Employees</a:t>
                      </a:r>
                    </a:p>
                  </a:txBody>
                  <a:tcPr/>
                </a:tc>
                <a:tc>
                  <a:txBody>
                    <a:bodyPr/>
                    <a:lstStyle/>
                    <a:p>
                      <a:pPr algn="ctr"/>
                      <a:endParaRPr lang="en-US" sz="1200" baseline="30000" dirty="0">
                        <a:solidFill>
                          <a:schemeClr val="bg1"/>
                        </a:solidFill>
                      </a:endParaRPr>
                    </a:p>
                  </a:txBody>
                  <a:tcPr/>
                </a:tc>
                <a:tc>
                  <a:txBody>
                    <a:bodyPr/>
                    <a:lstStyle/>
                    <a:p>
                      <a:pPr algn="ctr"/>
                      <a:r>
                        <a:rPr lang="en-US" sz="1200" dirty="0">
                          <a:solidFill>
                            <a:schemeClr val="bg1"/>
                          </a:solidFill>
                        </a:rPr>
                        <a:t>Survey Response Rate</a:t>
                      </a:r>
                    </a:p>
                  </a:txBody>
                  <a:tcPr/>
                </a:tc>
                <a:extLst>
                  <a:ext uri="{0D108BD9-81ED-4DB2-BD59-A6C34878D82A}">
                    <a16:rowId xmlns:a16="http://schemas.microsoft.com/office/drawing/2014/main" val="10000"/>
                  </a:ext>
                </a:extLst>
              </a:tr>
              <a:tr h="370840">
                <a:tc>
                  <a:txBody>
                    <a:bodyPr/>
                    <a:lstStyle/>
                    <a:p>
                      <a:r>
                        <a:rPr lang="en-US" sz="1200" b="1" dirty="0">
                          <a:solidFill>
                            <a:schemeClr val="tx1"/>
                          </a:solidFill>
                        </a:rPr>
                        <a:t>Response</a:t>
                      </a:r>
                    </a:p>
                  </a:txBody>
                  <a:tcPr/>
                </a:tc>
                <a:tc>
                  <a:txBody>
                    <a:bodyPr/>
                    <a:lstStyle/>
                    <a:p>
                      <a:pPr algn="ctr"/>
                      <a:r>
                        <a:rPr lang="en-US" sz="1200" b="1" dirty="0">
                          <a:solidFill>
                            <a:schemeClr val="tx1"/>
                          </a:solidFill>
                        </a:rPr>
                        <a:t>% of Total Respondents</a:t>
                      </a:r>
                    </a:p>
                  </a:txBody>
                  <a:tcPr/>
                </a:tc>
                <a:tc>
                  <a:txBody>
                    <a:bodyPr/>
                    <a:lstStyle/>
                    <a:p>
                      <a:pPr algn="ctr"/>
                      <a:r>
                        <a:rPr lang="en-US" sz="1200" b="1" dirty="0">
                          <a:solidFill>
                            <a:schemeClr val="tx1"/>
                          </a:solidFill>
                        </a:rPr>
                        <a:t>n</a:t>
                      </a:r>
                    </a:p>
                  </a:txBody>
                  <a:tcPr/>
                </a:tc>
                <a:tc>
                  <a:txBody>
                    <a:bodyPr/>
                    <a:lstStyle/>
                    <a:p>
                      <a:pPr algn="ctr"/>
                      <a:endParaRPr lang="en-US" sz="1200" b="1" dirty="0">
                        <a:solidFill>
                          <a:schemeClr val="tx1"/>
                        </a:solidFill>
                      </a:endParaRPr>
                    </a:p>
                  </a:txBody>
                  <a:tcPr/>
                </a:tc>
                <a:tc>
                  <a:txBody>
                    <a:bodyPr/>
                    <a:lstStyle/>
                    <a:p>
                      <a:pPr algn="ctr"/>
                      <a:r>
                        <a:rPr lang="en-US" sz="1200" b="1" dirty="0">
                          <a:solidFill>
                            <a:schemeClr val="tx1"/>
                          </a:solidFill>
                        </a:rPr>
                        <a:t>N</a:t>
                      </a:r>
                    </a:p>
                  </a:txBody>
                  <a:tcPr/>
                </a:tc>
                <a:tc>
                  <a:txBody>
                    <a:bodyPr/>
                    <a:lstStyle/>
                    <a:p>
                      <a:pPr algn="ctr"/>
                      <a:r>
                        <a:rPr lang="en-US" sz="1200" b="1" dirty="0">
                          <a:solidFill>
                            <a:schemeClr val="tx1"/>
                          </a:solidFill>
                        </a:rPr>
                        <a:t>%</a:t>
                      </a:r>
                    </a:p>
                  </a:txBody>
                  <a:tcPr/>
                </a:tc>
                <a:tc>
                  <a:txBody>
                    <a:bodyPr/>
                    <a:lstStyle/>
                    <a:p>
                      <a:pPr algn="ctr"/>
                      <a:endParaRPr lang="en-US" sz="1200" b="1" dirty="0">
                        <a:solidFill>
                          <a:schemeClr val="tx1"/>
                        </a:solidFill>
                      </a:endParaRPr>
                    </a:p>
                  </a:txBody>
                  <a:tcPr/>
                </a:tc>
                <a:tc>
                  <a:txBody>
                    <a:bodyPr/>
                    <a:lstStyle/>
                    <a:p>
                      <a:pPr algn="ctr"/>
                      <a:endParaRPr lang="en-US" sz="1200" b="1" dirty="0">
                        <a:solidFill>
                          <a:schemeClr val="tx1"/>
                        </a:solidFill>
                      </a:endParaRPr>
                    </a:p>
                  </a:txBody>
                  <a:tcPr/>
                </a:tc>
                <a:extLst>
                  <a:ext uri="{0D108BD9-81ED-4DB2-BD59-A6C34878D82A}">
                    <a16:rowId xmlns:a16="http://schemas.microsoft.com/office/drawing/2014/main" val="10001"/>
                  </a:ext>
                </a:extLst>
              </a:tr>
              <a:tr h="0">
                <a:tc>
                  <a:txBody>
                    <a:bodyPr/>
                    <a:lstStyle/>
                    <a:p>
                      <a:r>
                        <a:rPr lang="en-US" sz="1200" b="1" dirty="0">
                          <a:solidFill>
                            <a:schemeClr val="tx1"/>
                          </a:solidFill>
                        </a:rPr>
                        <a:t>District Office</a:t>
                      </a:r>
                    </a:p>
                  </a:txBody>
                  <a:tcPr/>
                </a:tc>
                <a:tc>
                  <a:txBody>
                    <a:bodyPr/>
                    <a:lstStyle/>
                    <a:p>
                      <a:pPr algn="ctr"/>
                      <a:r>
                        <a:rPr lang="en-US" sz="1200" dirty="0">
                          <a:solidFill>
                            <a:schemeClr val="tx1"/>
                          </a:solidFill>
                        </a:rPr>
                        <a:t>6.9 %</a:t>
                      </a:r>
                    </a:p>
                  </a:txBody>
                  <a:tcPr/>
                </a:tc>
                <a:tc>
                  <a:txBody>
                    <a:bodyPr/>
                    <a:lstStyle/>
                    <a:p>
                      <a:pPr algn="ctr"/>
                      <a:r>
                        <a:rPr lang="en-US" sz="1200" dirty="0">
                          <a:solidFill>
                            <a:schemeClr val="tx1"/>
                          </a:solidFill>
                        </a:rPr>
                        <a:t>56</a:t>
                      </a:r>
                    </a:p>
                  </a:txBody>
                  <a:tcPr/>
                </a:tc>
                <a:tc>
                  <a:txBody>
                    <a:bodyPr/>
                    <a:lstStyle/>
                    <a:p>
                      <a:pPr algn="ctr"/>
                      <a:endParaRPr lang="en-US" sz="1200" dirty="0">
                        <a:solidFill>
                          <a:schemeClr val="tx1"/>
                        </a:solidFill>
                      </a:endParaRPr>
                    </a:p>
                  </a:txBody>
                  <a:tcPr/>
                </a:tc>
                <a:tc>
                  <a:txBody>
                    <a:bodyPr/>
                    <a:lstStyle/>
                    <a:p>
                      <a:pPr algn="ctr"/>
                      <a:r>
                        <a:rPr lang="en-US" sz="1200" dirty="0">
                          <a:solidFill>
                            <a:schemeClr val="tx1"/>
                          </a:solidFill>
                        </a:rPr>
                        <a:t>123</a:t>
                      </a:r>
                    </a:p>
                  </a:txBody>
                  <a:tcPr/>
                </a:tc>
                <a:tc>
                  <a:txBody>
                    <a:bodyPr/>
                    <a:lstStyle/>
                    <a:p>
                      <a:pPr algn="ctr"/>
                      <a:r>
                        <a:rPr lang="en-US" sz="1200" dirty="0">
                          <a:solidFill>
                            <a:schemeClr val="tx1"/>
                          </a:solidFill>
                        </a:rPr>
                        <a:t>7.0 %</a:t>
                      </a:r>
                    </a:p>
                  </a:txBody>
                  <a:tcPr/>
                </a:tc>
                <a:tc>
                  <a:txBody>
                    <a:bodyPr/>
                    <a:lstStyle/>
                    <a:p>
                      <a:pPr algn="ctr"/>
                      <a:endParaRPr lang="en-US" sz="1200" dirty="0">
                        <a:solidFill>
                          <a:schemeClr val="tx1"/>
                        </a:solidFill>
                      </a:endParaRPr>
                    </a:p>
                  </a:txBody>
                  <a:tcPr/>
                </a:tc>
                <a:tc>
                  <a:txBody>
                    <a:bodyPr/>
                    <a:lstStyle/>
                    <a:p>
                      <a:pPr algn="ctr"/>
                      <a:r>
                        <a:rPr lang="en-US" sz="1200" dirty="0">
                          <a:solidFill>
                            <a:schemeClr val="tx1"/>
                          </a:solidFill>
                        </a:rPr>
                        <a:t>45.5 %</a:t>
                      </a:r>
                    </a:p>
                  </a:txBody>
                  <a:tcPr/>
                </a:tc>
                <a:extLst>
                  <a:ext uri="{0D108BD9-81ED-4DB2-BD59-A6C34878D82A}">
                    <a16:rowId xmlns:a16="http://schemas.microsoft.com/office/drawing/2014/main" val="10002"/>
                  </a:ext>
                </a:extLst>
              </a:tr>
              <a:tr h="0">
                <a:tc>
                  <a:txBody>
                    <a:bodyPr/>
                    <a:lstStyle/>
                    <a:p>
                      <a:r>
                        <a:rPr lang="en-US" sz="1200" b="1" dirty="0">
                          <a:solidFill>
                            <a:schemeClr val="tx1"/>
                          </a:solidFill>
                        </a:rPr>
                        <a:t>North</a:t>
                      </a:r>
                      <a:r>
                        <a:rPr lang="en-US" sz="1200" b="1" baseline="0" dirty="0">
                          <a:solidFill>
                            <a:schemeClr val="tx1"/>
                          </a:solidFill>
                        </a:rPr>
                        <a:t> Seattle College</a:t>
                      </a:r>
                      <a:endParaRPr lang="en-US" sz="1200" b="1" dirty="0">
                        <a:solidFill>
                          <a:schemeClr val="tx1"/>
                        </a:solidFill>
                      </a:endParaRPr>
                    </a:p>
                  </a:txBody>
                  <a:tcPr/>
                </a:tc>
                <a:tc>
                  <a:txBody>
                    <a:bodyPr/>
                    <a:lstStyle/>
                    <a:p>
                      <a:pPr algn="ctr"/>
                      <a:r>
                        <a:rPr lang="en-US" sz="1200" dirty="0">
                          <a:solidFill>
                            <a:schemeClr val="tx1"/>
                          </a:solidFill>
                        </a:rPr>
                        <a:t>25.8 %</a:t>
                      </a:r>
                    </a:p>
                  </a:txBody>
                  <a:tcPr/>
                </a:tc>
                <a:tc>
                  <a:txBody>
                    <a:bodyPr/>
                    <a:lstStyle/>
                    <a:p>
                      <a:pPr algn="ctr"/>
                      <a:r>
                        <a:rPr lang="en-US" sz="1200" dirty="0">
                          <a:solidFill>
                            <a:schemeClr val="tx1"/>
                          </a:solidFill>
                        </a:rPr>
                        <a:t>210</a:t>
                      </a:r>
                    </a:p>
                  </a:txBody>
                  <a:tcPr/>
                </a:tc>
                <a:tc>
                  <a:txBody>
                    <a:bodyPr/>
                    <a:lstStyle/>
                    <a:p>
                      <a:pPr algn="ctr"/>
                      <a:endParaRPr lang="en-US" sz="1200" dirty="0">
                        <a:solidFill>
                          <a:schemeClr val="tx1"/>
                        </a:solidFill>
                      </a:endParaRPr>
                    </a:p>
                  </a:txBody>
                  <a:tcPr/>
                </a:tc>
                <a:tc>
                  <a:txBody>
                    <a:bodyPr/>
                    <a:lstStyle/>
                    <a:p>
                      <a:pPr algn="ctr"/>
                      <a:r>
                        <a:rPr lang="en-US" sz="1200" dirty="0">
                          <a:solidFill>
                            <a:schemeClr val="tx1"/>
                          </a:solidFill>
                        </a:rPr>
                        <a:t>472</a:t>
                      </a:r>
                    </a:p>
                  </a:txBody>
                  <a:tcPr/>
                </a:tc>
                <a:tc>
                  <a:txBody>
                    <a:bodyPr/>
                    <a:lstStyle/>
                    <a:p>
                      <a:pPr algn="ctr"/>
                      <a:r>
                        <a:rPr lang="en-US" sz="1200" dirty="0">
                          <a:solidFill>
                            <a:schemeClr val="tx1"/>
                          </a:solidFill>
                        </a:rPr>
                        <a:t>26.7 %</a:t>
                      </a:r>
                    </a:p>
                  </a:txBody>
                  <a:tcPr/>
                </a:tc>
                <a:tc>
                  <a:txBody>
                    <a:bodyPr/>
                    <a:lstStyle/>
                    <a:p>
                      <a:pPr algn="ctr"/>
                      <a:endParaRPr lang="en-US" sz="1200" dirty="0">
                        <a:solidFill>
                          <a:schemeClr val="tx1"/>
                        </a:solidFill>
                      </a:endParaRPr>
                    </a:p>
                  </a:txBody>
                  <a:tcPr/>
                </a:tc>
                <a:tc>
                  <a:txBody>
                    <a:bodyPr/>
                    <a:lstStyle/>
                    <a:p>
                      <a:pPr algn="ctr"/>
                      <a:r>
                        <a:rPr lang="en-US" sz="1200" dirty="0">
                          <a:solidFill>
                            <a:schemeClr val="tx1"/>
                          </a:solidFill>
                        </a:rPr>
                        <a:t>44.5 %</a:t>
                      </a:r>
                    </a:p>
                  </a:txBody>
                  <a:tcPr/>
                </a:tc>
                <a:extLst>
                  <a:ext uri="{0D108BD9-81ED-4DB2-BD59-A6C34878D82A}">
                    <a16:rowId xmlns:a16="http://schemas.microsoft.com/office/drawing/2014/main" val="10003"/>
                  </a:ext>
                </a:extLst>
              </a:tr>
              <a:tr h="0">
                <a:tc>
                  <a:txBody>
                    <a:bodyPr/>
                    <a:lstStyle/>
                    <a:p>
                      <a:r>
                        <a:rPr lang="en-US" sz="1200" b="1" dirty="0">
                          <a:solidFill>
                            <a:schemeClr val="tx1"/>
                          </a:solidFill>
                        </a:rPr>
                        <a:t>Seattle Central College</a:t>
                      </a:r>
                    </a:p>
                  </a:txBody>
                  <a:tcPr/>
                </a:tc>
                <a:tc>
                  <a:txBody>
                    <a:bodyPr/>
                    <a:lstStyle/>
                    <a:p>
                      <a:pPr algn="ctr"/>
                      <a:r>
                        <a:rPr lang="en-US" sz="1200" dirty="0">
                          <a:solidFill>
                            <a:schemeClr val="tx1"/>
                          </a:solidFill>
                        </a:rPr>
                        <a:t>39.4 %</a:t>
                      </a:r>
                    </a:p>
                  </a:txBody>
                  <a:tcPr/>
                </a:tc>
                <a:tc>
                  <a:txBody>
                    <a:bodyPr/>
                    <a:lstStyle/>
                    <a:p>
                      <a:pPr algn="ctr"/>
                      <a:r>
                        <a:rPr lang="en-US" sz="1200" dirty="0">
                          <a:solidFill>
                            <a:schemeClr val="tx1"/>
                          </a:solidFill>
                        </a:rPr>
                        <a:t>320</a:t>
                      </a:r>
                    </a:p>
                  </a:txBody>
                  <a:tcPr/>
                </a:tc>
                <a:tc>
                  <a:txBody>
                    <a:bodyPr/>
                    <a:lstStyle/>
                    <a:p>
                      <a:pPr algn="ctr"/>
                      <a:endParaRPr lang="en-US" sz="1200" dirty="0">
                        <a:solidFill>
                          <a:schemeClr val="tx1"/>
                        </a:solidFill>
                      </a:endParaRPr>
                    </a:p>
                  </a:txBody>
                  <a:tcPr/>
                </a:tc>
                <a:tc>
                  <a:txBody>
                    <a:bodyPr/>
                    <a:lstStyle/>
                    <a:p>
                      <a:pPr algn="ctr"/>
                      <a:r>
                        <a:rPr lang="en-US" sz="1200" dirty="0">
                          <a:solidFill>
                            <a:schemeClr val="tx1"/>
                          </a:solidFill>
                        </a:rPr>
                        <a:t>729</a:t>
                      </a:r>
                    </a:p>
                  </a:txBody>
                  <a:tcPr/>
                </a:tc>
                <a:tc>
                  <a:txBody>
                    <a:bodyPr/>
                    <a:lstStyle/>
                    <a:p>
                      <a:pPr algn="ctr"/>
                      <a:r>
                        <a:rPr lang="en-US" sz="1200" dirty="0">
                          <a:solidFill>
                            <a:schemeClr val="tx1"/>
                          </a:solidFill>
                        </a:rPr>
                        <a:t>41.3 %</a:t>
                      </a:r>
                    </a:p>
                  </a:txBody>
                  <a:tcPr/>
                </a:tc>
                <a:tc>
                  <a:txBody>
                    <a:bodyPr/>
                    <a:lstStyle/>
                    <a:p>
                      <a:pPr algn="ctr"/>
                      <a:endParaRPr lang="en-US" sz="1200" dirty="0">
                        <a:solidFill>
                          <a:schemeClr val="tx1"/>
                        </a:solidFill>
                      </a:endParaRPr>
                    </a:p>
                  </a:txBody>
                  <a:tcPr/>
                </a:tc>
                <a:tc>
                  <a:txBody>
                    <a:bodyPr/>
                    <a:lstStyle/>
                    <a:p>
                      <a:pPr algn="ctr"/>
                      <a:r>
                        <a:rPr lang="en-US" sz="1200" dirty="0">
                          <a:solidFill>
                            <a:schemeClr val="tx1"/>
                          </a:solidFill>
                        </a:rPr>
                        <a:t>43.9 %</a:t>
                      </a:r>
                    </a:p>
                  </a:txBody>
                  <a:tcPr/>
                </a:tc>
                <a:extLst>
                  <a:ext uri="{0D108BD9-81ED-4DB2-BD59-A6C34878D82A}">
                    <a16:rowId xmlns:a16="http://schemas.microsoft.com/office/drawing/2014/main" val="10004"/>
                  </a:ext>
                </a:extLst>
              </a:tr>
              <a:tr h="0">
                <a:tc>
                  <a:txBody>
                    <a:bodyPr/>
                    <a:lstStyle/>
                    <a:p>
                      <a:r>
                        <a:rPr lang="en-US" sz="1200" b="1" dirty="0">
                          <a:solidFill>
                            <a:schemeClr val="tx1"/>
                          </a:solidFill>
                        </a:rPr>
                        <a:t>South</a:t>
                      </a:r>
                      <a:r>
                        <a:rPr lang="en-US" sz="1200" b="1" baseline="0" dirty="0">
                          <a:solidFill>
                            <a:schemeClr val="tx1"/>
                          </a:solidFill>
                        </a:rPr>
                        <a:t> Seattle College</a:t>
                      </a:r>
                      <a:endParaRPr lang="en-US" sz="1200" b="1" dirty="0">
                        <a:solidFill>
                          <a:schemeClr val="tx1"/>
                        </a:solidFill>
                      </a:endParaRPr>
                    </a:p>
                  </a:txBody>
                  <a:tcPr/>
                </a:tc>
                <a:tc>
                  <a:txBody>
                    <a:bodyPr/>
                    <a:lstStyle/>
                    <a:p>
                      <a:pPr algn="ctr"/>
                      <a:r>
                        <a:rPr lang="en-US" sz="1200" dirty="0">
                          <a:solidFill>
                            <a:schemeClr val="tx1"/>
                          </a:solidFill>
                        </a:rPr>
                        <a:t>27.9 %</a:t>
                      </a:r>
                    </a:p>
                  </a:txBody>
                  <a:tcPr/>
                </a:tc>
                <a:tc>
                  <a:txBody>
                    <a:bodyPr/>
                    <a:lstStyle/>
                    <a:p>
                      <a:pPr algn="ctr"/>
                      <a:r>
                        <a:rPr lang="en-US" sz="1200" dirty="0">
                          <a:solidFill>
                            <a:schemeClr val="tx1"/>
                          </a:solidFill>
                        </a:rPr>
                        <a:t>227</a:t>
                      </a:r>
                    </a:p>
                  </a:txBody>
                  <a:tcPr/>
                </a:tc>
                <a:tc>
                  <a:txBody>
                    <a:bodyPr/>
                    <a:lstStyle/>
                    <a:p>
                      <a:pPr algn="ctr"/>
                      <a:endParaRPr lang="en-US" sz="1200" dirty="0">
                        <a:solidFill>
                          <a:schemeClr val="tx1"/>
                        </a:solidFill>
                      </a:endParaRPr>
                    </a:p>
                  </a:txBody>
                  <a:tcPr/>
                </a:tc>
                <a:tc>
                  <a:txBody>
                    <a:bodyPr/>
                    <a:lstStyle/>
                    <a:p>
                      <a:pPr algn="ctr"/>
                      <a:r>
                        <a:rPr lang="en-US" sz="1200" dirty="0">
                          <a:solidFill>
                            <a:schemeClr val="tx1"/>
                          </a:solidFill>
                        </a:rPr>
                        <a:t>442</a:t>
                      </a:r>
                    </a:p>
                  </a:txBody>
                  <a:tcPr/>
                </a:tc>
                <a:tc>
                  <a:txBody>
                    <a:bodyPr/>
                    <a:lstStyle/>
                    <a:p>
                      <a:pPr algn="ctr"/>
                      <a:r>
                        <a:rPr lang="en-US" sz="1200" dirty="0">
                          <a:solidFill>
                            <a:schemeClr val="tx1"/>
                          </a:solidFill>
                        </a:rPr>
                        <a:t>25.0 %</a:t>
                      </a:r>
                    </a:p>
                  </a:txBody>
                  <a:tcPr/>
                </a:tc>
                <a:tc>
                  <a:txBody>
                    <a:bodyPr/>
                    <a:lstStyle/>
                    <a:p>
                      <a:pPr algn="ctr"/>
                      <a:endParaRPr lang="en-US" sz="1200" dirty="0">
                        <a:solidFill>
                          <a:schemeClr val="tx1"/>
                        </a:solidFill>
                      </a:endParaRPr>
                    </a:p>
                  </a:txBody>
                  <a:tcPr/>
                </a:tc>
                <a:tc>
                  <a:txBody>
                    <a:bodyPr/>
                    <a:lstStyle/>
                    <a:p>
                      <a:pPr algn="ctr"/>
                      <a:r>
                        <a:rPr lang="en-US" sz="1200" dirty="0">
                          <a:solidFill>
                            <a:schemeClr val="tx1"/>
                          </a:solidFill>
                        </a:rPr>
                        <a:t>51.4 %</a:t>
                      </a:r>
                    </a:p>
                  </a:txBody>
                  <a:tcPr/>
                </a:tc>
                <a:extLst>
                  <a:ext uri="{0D108BD9-81ED-4DB2-BD59-A6C34878D82A}">
                    <a16:rowId xmlns:a16="http://schemas.microsoft.com/office/drawing/2014/main" val="10005"/>
                  </a:ext>
                </a:extLst>
              </a:tr>
              <a:tr h="0">
                <a:tc>
                  <a:txBody>
                    <a:bodyPr/>
                    <a:lstStyle/>
                    <a:p>
                      <a:r>
                        <a:rPr lang="en-US" sz="1200" b="1" dirty="0"/>
                        <a:t>Total</a:t>
                      </a:r>
                    </a:p>
                  </a:txBody>
                  <a:tcPr/>
                </a:tc>
                <a:tc>
                  <a:txBody>
                    <a:bodyPr/>
                    <a:lstStyle/>
                    <a:p>
                      <a:pPr algn="ctr"/>
                      <a:r>
                        <a:rPr lang="en-US" sz="1200" b="1" dirty="0"/>
                        <a:t>100.0 %</a:t>
                      </a:r>
                    </a:p>
                  </a:txBody>
                  <a:tcPr/>
                </a:tc>
                <a:tc>
                  <a:txBody>
                    <a:bodyPr/>
                    <a:lstStyle/>
                    <a:p>
                      <a:pPr algn="ctr"/>
                      <a:r>
                        <a:rPr lang="en-US" sz="1200" b="1" dirty="0"/>
                        <a:t>813</a:t>
                      </a:r>
                    </a:p>
                  </a:txBody>
                  <a:tcPr/>
                </a:tc>
                <a:tc>
                  <a:txBody>
                    <a:bodyPr/>
                    <a:lstStyle/>
                    <a:p>
                      <a:pPr algn="ctr"/>
                      <a:endParaRPr lang="en-US" sz="1200" b="1" dirty="0"/>
                    </a:p>
                  </a:txBody>
                  <a:tcPr/>
                </a:tc>
                <a:tc>
                  <a:txBody>
                    <a:bodyPr/>
                    <a:lstStyle/>
                    <a:p>
                      <a:pPr algn="ctr"/>
                      <a:r>
                        <a:rPr lang="en-US" sz="1200" b="1" dirty="0"/>
                        <a:t>1,766</a:t>
                      </a:r>
                    </a:p>
                  </a:txBody>
                  <a:tcPr/>
                </a:tc>
                <a:tc>
                  <a:txBody>
                    <a:bodyPr/>
                    <a:lstStyle/>
                    <a:p>
                      <a:pPr algn="ctr"/>
                      <a:r>
                        <a:rPr lang="en-US" sz="1200" b="1" dirty="0"/>
                        <a:t>100.0 %</a:t>
                      </a:r>
                    </a:p>
                  </a:txBody>
                  <a:tcPr/>
                </a:tc>
                <a:tc>
                  <a:txBody>
                    <a:bodyPr/>
                    <a:lstStyle/>
                    <a:p>
                      <a:pPr algn="ctr"/>
                      <a:endParaRPr lang="en-US" sz="1200" b="1" dirty="0"/>
                    </a:p>
                  </a:txBody>
                  <a:tcPr/>
                </a:tc>
                <a:tc>
                  <a:txBody>
                    <a:bodyPr/>
                    <a:lstStyle/>
                    <a:p>
                      <a:pPr algn="ctr"/>
                      <a:r>
                        <a:rPr lang="en-US" sz="1200" b="1" dirty="0"/>
                        <a:t>46.0 %</a:t>
                      </a:r>
                    </a:p>
                  </a:txBody>
                  <a:tcPr/>
                </a:tc>
                <a:extLst>
                  <a:ext uri="{0D108BD9-81ED-4DB2-BD59-A6C34878D82A}">
                    <a16:rowId xmlns:a16="http://schemas.microsoft.com/office/drawing/2014/main" val="10006"/>
                  </a:ext>
                </a:extLst>
              </a:tr>
              <a:tr h="370840">
                <a:tc gridSpan="8">
                  <a:txBody>
                    <a:bodyPr/>
                    <a:lstStyle/>
                    <a:p>
                      <a:r>
                        <a:rPr lang="en-US" sz="1200" b="1" baseline="30000" dirty="0"/>
                        <a:t>1 </a:t>
                      </a:r>
                      <a:r>
                        <a:rPr lang="en-US" sz="1200" b="1" dirty="0"/>
                        <a:t>Most recently available official data from SBCTC.</a:t>
                      </a:r>
                    </a:p>
                    <a:p>
                      <a:r>
                        <a:rPr lang="en-US" sz="1200" b="1" dirty="0"/>
                        <a:t>Source: </a:t>
                      </a:r>
                      <a:r>
                        <a:rPr lang="en-US" sz="1200" dirty="0">
                          <a:hlinkClick r:id="rId3"/>
                        </a:rPr>
                        <a:t>https://www.sbctc.edu/colleges-staff/research/data-public/faculty-and-staff-data-dashboard.aspx</a:t>
                      </a:r>
                      <a:endParaRPr lang="en-US" sz="1200" b="1" dirty="0"/>
                    </a:p>
                  </a:txBody>
                  <a:tcPr/>
                </a:tc>
                <a:tc hMerge="1">
                  <a:txBody>
                    <a:bodyPr/>
                    <a:lstStyle/>
                    <a:p>
                      <a:pPr algn="ctr"/>
                      <a:endParaRPr lang="en-US" sz="1200" b="1" dirty="0"/>
                    </a:p>
                  </a:txBody>
                  <a:tcPr/>
                </a:tc>
                <a:tc hMerge="1">
                  <a:txBody>
                    <a:bodyPr/>
                    <a:lstStyle/>
                    <a:p>
                      <a:pPr algn="ctr"/>
                      <a:endParaRPr lang="en-US" sz="1200" b="1" dirty="0"/>
                    </a:p>
                  </a:txBody>
                  <a:tcPr/>
                </a:tc>
                <a:tc hMerge="1">
                  <a:txBody>
                    <a:bodyPr/>
                    <a:lstStyle/>
                    <a:p>
                      <a:pPr algn="ctr"/>
                      <a:endParaRPr lang="en-US" sz="1200" b="1" dirty="0"/>
                    </a:p>
                  </a:txBody>
                  <a:tcPr/>
                </a:tc>
                <a:tc hMerge="1">
                  <a:txBody>
                    <a:bodyPr/>
                    <a:lstStyle/>
                    <a:p>
                      <a:pPr algn="ctr"/>
                      <a:endParaRPr lang="en-US" sz="1200" b="1" dirty="0"/>
                    </a:p>
                  </a:txBody>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tc>
                <a:extLst>
                  <a:ext uri="{0D108BD9-81ED-4DB2-BD59-A6C34878D82A}">
                    <a16:rowId xmlns:a16="http://schemas.microsoft.com/office/drawing/2014/main" val="2602096596"/>
                  </a:ext>
                </a:extLst>
              </a:tr>
            </a:tbl>
          </a:graphicData>
        </a:graphic>
      </p:graphicFrame>
      <p:sp>
        <p:nvSpPr>
          <p:cNvPr id="3" name="TextBox 2">
            <a:extLst>
              <a:ext uri="{FF2B5EF4-FFF2-40B4-BE49-F238E27FC236}">
                <a16:creationId xmlns:a16="http://schemas.microsoft.com/office/drawing/2014/main" id="{5C7E382E-7D21-4627-8746-795548BE5893}"/>
              </a:ext>
            </a:extLst>
          </p:cNvPr>
          <p:cNvSpPr txBox="1"/>
          <p:nvPr/>
        </p:nvSpPr>
        <p:spPr>
          <a:xfrm>
            <a:off x="1361350" y="4526900"/>
            <a:ext cx="9469296" cy="1077218"/>
          </a:xfrm>
          <a:prstGeom prst="rect">
            <a:avLst/>
          </a:prstGeom>
          <a:noFill/>
          <a:ln w="12700">
            <a:solidFill>
              <a:schemeClr val="tx1"/>
            </a:solidFill>
          </a:ln>
        </p:spPr>
        <p:txBody>
          <a:bodyPr wrap="square" rtlCol="0">
            <a:spAutoFit/>
          </a:bodyPr>
          <a:lstStyle/>
          <a:p>
            <a:r>
              <a:rPr lang="en-US" sz="1600" dirty="0"/>
              <a:t>Respondents to the 2020 Seattle College District employee survey are represented roughly proportionally to their composition of the overall district employee base.</a:t>
            </a:r>
          </a:p>
          <a:p>
            <a:endParaRPr lang="en-US" sz="1600" dirty="0"/>
          </a:p>
          <a:p>
            <a:r>
              <a:rPr lang="en-US" sz="1600" dirty="0"/>
              <a:t>South Seattle College has the highest survey response rate at 51.4 % of its employees responding to this survey.</a:t>
            </a:r>
          </a:p>
        </p:txBody>
      </p:sp>
      <p:sp>
        <p:nvSpPr>
          <p:cNvPr id="4" name="Oval 3">
            <a:extLst>
              <a:ext uri="{FF2B5EF4-FFF2-40B4-BE49-F238E27FC236}">
                <a16:creationId xmlns:a16="http://schemas.microsoft.com/office/drawing/2014/main" id="{CA3E388C-482F-4479-903A-095A7C135639}"/>
              </a:ext>
            </a:extLst>
          </p:cNvPr>
          <p:cNvSpPr/>
          <p:nvPr/>
        </p:nvSpPr>
        <p:spPr>
          <a:xfrm>
            <a:off x="9370904" y="3310869"/>
            <a:ext cx="914400" cy="33689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824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365125"/>
            <a:ext cx="10735733" cy="1325563"/>
          </a:xfrm>
        </p:spPr>
        <p:txBody>
          <a:bodyPr>
            <a:normAutofit/>
          </a:bodyPr>
          <a:lstStyle/>
          <a:p>
            <a:r>
              <a:rPr lang="en-US" dirty="0">
                <a:latin typeface="Myriad Pro" panose="020B0503030403020204"/>
              </a:rPr>
              <a:t>Top Four Predictors of Engagement Items</a:t>
            </a:r>
          </a:p>
        </p:txBody>
      </p:sp>
      <p:sp>
        <p:nvSpPr>
          <p:cNvPr id="12" name="Slide Number Placeholder 11"/>
          <p:cNvSpPr>
            <a:spLocks noGrp="1"/>
          </p:cNvSpPr>
          <p:nvPr>
            <p:ph type="sldNum" sz="quarter" idx="12"/>
          </p:nvPr>
        </p:nvSpPr>
        <p:spPr/>
        <p:txBody>
          <a:bodyPr/>
          <a:lstStyle/>
          <a:p>
            <a:fld id="{7446803C-9142-4649-8B8A-104257045383}" type="slidenum">
              <a:rPr lang="en-US" smtClean="0"/>
              <a:t>6</a:t>
            </a:fld>
            <a:endParaRPr lang="en-US"/>
          </a:p>
        </p:txBody>
      </p:sp>
      <p:sp>
        <p:nvSpPr>
          <p:cNvPr id="8" name="Footer Placeholder 7"/>
          <p:cNvSpPr>
            <a:spLocks noGrp="1"/>
          </p:cNvSpPr>
          <p:nvPr>
            <p:ph type="ftr" sz="quarter" idx="11"/>
          </p:nvPr>
        </p:nvSpPr>
        <p:spPr/>
        <p:txBody>
          <a:bodyPr/>
          <a:lstStyle/>
          <a:p>
            <a:r>
              <a:rPr lang="en-US"/>
              <a:t>District - Wide Employee Survey - Spring 2020</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00486230"/>
              </p:ext>
            </p:extLst>
          </p:nvPr>
        </p:nvGraphicFramePr>
        <p:xfrm>
          <a:off x="838200" y="1406525"/>
          <a:ext cx="10515600" cy="259080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1665737525"/>
                    </a:ext>
                  </a:extLst>
                </a:gridCol>
                <a:gridCol w="2628900">
                  <a:extLst>
                    <a:ext uri="{9D8B030D-6E8A-4147-A177-3AD203B41FA5}">
                      <a16:colId xmlns:a16="http://schemas.microsoft.com/office/drawing/2014/main" val="2600808020"/>
                    </a:ext>
                  </a:extLst>
                </a:gridCol>
                <a:gridCol w="2628900">
                  <a:extLst>
                    <a:ext uri="{9D8B030D-6E8A-4147-A177-3AD203B41FA5}">
                      <a16:colId xmlns:a16="http://schemas.microsoft.com/office/drawing/2014/main" val="3297329471"/>
                    </a:ext>
                  </a:extLst>
                </a:gridCol>
                <a:gridCol w="2628900">
                  <a:extLst>
                    <a:ext uri="{9D8B030D-6E8A-4147-A177-3AD203B41FA5}">
                      <a16:colId xmlns:a16="http://schemas.microsoft.com/office/drawing/2014/main" val="1714532217"/>
                    </a:ext>
                  </a:extLst>
                </a:gridCol>
              </a:tblGrid>
              <a:tr h="370840">
                <a:tc>
                  <a:txBody>
                    <a:bodyPr/>
                    <a:lstStyle/>
                    <a:p>
                      <a:r>
                        <a:rPr lang="en-US" sz="1000" dirty="0"/>
                        <a:t>What is your overall satisfaction with being an employee at your primary workplace? (Adjusted R</a:t>
                      </a:r>
                      <a:r>
                        <a:rPr lang="en-US" sz="1000" baseline="30000" dirty="0"/>
                        <a:t>2</a:t>
                      </a:r>
                      <a:r>
                        <a:rPr lang="en-US" sz="1000" dirty="0"/>
                        <a:t> = .384)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What is your overall satisfaction with being an employee of Seattle Colleges? (Adjusted R</a:t>
                      </a:r>
                      <a:r>
                        <a:rPr lang="en-US" sz="1000" baseline="30000" dirty="0"/>
                        <a:t>2</a:t>
                      </a:r>
                      <a:r>
                        <a:rPr lang="en-US" sz="1000" dirty="0"/>
                        <a:t> = .321)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To what extent do you agree with the following: “I would recommend my as a place to work.“(Adjusted R</a:t>
                      </a:r>
                      <a:r>
                        <a:rPr lang="en-US" sz="1000" baseline="30000" dirty="0"/>
                        <a:t>2</a:t>
                      </a:r>
                      <a:r>
                        <a:rPr lang="en-US" sz="1000" dirty="0"/>
                        <a:t> = .400)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To what extent do you agree with the following: “I would recommend Seattle Colleges as a place to work.“</a:t>
                      </a:r>
                      <a:r>
                        <a:rPr lang="en-US" sz="1000" baseline="0" dirty="0"/>
                        <a:t> </a:t>
                      </a:r>
                      <a:r>
                        <a:rPr lang="en-US" sz="1000" dirty="0"/>
                        <a:t>(R</a:t>
                      </a:r>
                      <a:r>
                        <a:rPr lang="en-US" sz="1000" baseline="30000" dirty="0"/>
                        <a:t>2</a:t>
                      </a:r>
                      <a:r>
                        <a:rPr lang="en-US" sz="1000" dirty="0"/>
                        <a:t> = .346)</a:t>
                      </a:r>
                    </a:p>
                  </a:txBody>
                  <a:tcPr/>
                </a:tc>
                <a:extLst>
                  <a:ext uri="{0D108BD9-81ED-4DB2-BD59-A6C34878D82A}">
                    <a16:rowId xmlns:a16="http://schemas.microsoft.com/office/drawing/2014/main" val="3122368937"/>
                  </a:ext>
                </a:extLst>
              </a:tr>
              <a:tr h="370840">
                <a:tc>
                  <a:txBody>
                    <a:bodyPr/>
                    <a:lstStyle/>
                    <a:p>
                      <a:r>
                        <a:rPr lang="en-US" sz="1000" b="0" kern="1200" dirty="0">
                          <a:solidFill>
                            <a:schemeClr val="dk1"/>
                          </a:solidFill>
                          <a:effectLst/>
                          <a:latin typeface="+mn-lt"/>
                          <a:ea typeface="+mn-ea"/>
                          <a:cs typeface="+mn-cs"/>
                        </a:rPr>
                        <a:t>The climate at my primary work location … values and supports differences of opinions and beliefs.</a:t>
                      </a:r>
                      <a:endParaRPr lang="en-US" sz="1000" b="0" dirty="0"/>
                    </a:p>
                  </a:txBody>
                  <a:tcPr/>
                </a:tc>
                <a:tc>
                  <a:txBody>
                    <a:bodyPr/>
                    <a:lstStyle/>
                    <a:p>
                      <a:r>
                        <a:rPr lang="en-US" sz="1000" b="0" kern="1200" dirty="0">
                          <a:solidFill>
                            <a:schemeClr val="dk1"/>
                          </a:solidFill>
                          <a:effectLst/>
                          <a:latin typeface="+mn-lt"/>
                          <a:ea typeface="+mn-ea"/>
                          <a:cs typeface="+mn-cs"/>
                        </a:rPr>
                        <a:t>How satisfied are you with the overall effectiveness of strategic planning?</a:t>
                      </a:r>
                      <a:endParaRPr lang="en-US" sz="1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effectLst/>
                          <a:latin typeface="+mn-lt"/>
                          <a:ea typeface="+mn-ea"/>
                          <a:cs typeface="+mn-cs"/>
                        </a:rPr>
                        <a:t>The climate at my primary work location … values and supports differences of opinions and beliefs.</a:t>
                      </a:r>
                      <a:endParaRPr lang="en-US" sz="1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dk1"/>
                          </a:solidFill>
                          <a:effectLst/>
                          <a:latin typeface="+mn-lt"/>
                          <a:ea typeface="+mn-ea"/>
                          <a:cs typeface="+mn-cs"/>
                        </a:rPr>
                        <a:t>How satisfied are you with the overall effectiveness of strategic planning?</a:t>
                      </a:r>
                      <a:endParaRPr lang="en-US" sz="1000" b="0" dirty="0"/>
                    </a:p>
                  </a:txBody>
                  <a:tcPr/>
                </a:tc>
                <a:extLst>
                  <a:ext uri="{0D108BD9-81ED-4DB2-BD59-A6C34878D82A}">
                    <a16:rowId xmlns:a16="http://schemas.microsoft.com/office/drawing/2014/main" val="498626587"/>
                  </a:ext>
                </a:extLst>
              </a:tr>
              <a:tr h="370840">
                <a:tc>
                  <a:txBody>
                    <a:bodyPr/>
                    <a:lstStyle/>
                    <a:p>
                      <a:r>
                        <a:rPr lang="en-US" sz="1000" kern="1200" dirty="0">
                          <a:solidFill>
                            <a:schemeClr val="dk1"/>
                          </a:solidFill>
                          <a:effectLst/>
                          <a:latin typeface="+mn-lt"/>
                          <a:ea typeface="+mn-ea"/>
                          <a:cs typeface="+mn-cs"/>
                        </a:rPr>
                        <a:t>Overall, I am satisfied with professional development opportunities.</a:t>
                      </a:r>
                      <a:endParaRPr lang="en-US" sz="1000" dirty="0"/>
                    </a:p>
                  </a:txBody>
                  <a:tcPr/>
                </a:tc>
                <a:tc>
                  <a:txBody>
                    <a:bodyPr/>
                    <a:lstStyle/>
                    <a:p>
                      <a:r>
                        <a:rPr lang="en-US" sz="1000" kern="1200" dirty="0">
                          <a:solidFill>
                            <a:schemeClr val="dk1"/>
                          </a:solidFill>
                          <a:effectLst/>
                          <a:latin typeface="+mn-lt"/>
                          <a:ea typeface="+mn-ea"/>
                          <a:cs typeface="+mn-cs"/>
                        </a:rPr>
                        <a:t>I am provided the resources I need to engage in professional development activities.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Physical safety when on campus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I am provided the resources I need to engage in professional development activities.</a:t>
                      </a:r>
                      <a:endParaRPr lang="en-US" sz="1000" dirty="0"/>
                    </a:p>
                  </a:txBody>
                  <a:tcPr/>
                </a:tc>
                <a:extLst>
                  <a:ext uri="{0D108BD9-81ED-4DB2-BD59-A6C34878D82A}">
                    <a16:rowId xmlns:a16="http://schemas.microsoft.com/office/drawing/2014/main" val="400156353"/>
                  </a:ext>
                </a:extLst>
              </a:tr>
              <a:tr h="0">
                <a:tc>
                  <a:txBody>
                    <a:bodyPr/>
                    <a:lstStyle/>
                    <a:p>
                      <a:r>
                        <a:rPr lang="en-US" sz="1000" dirty="0"/>
                        <a:t>Physical safety when on campus</a:t>
                      </a:r>
                    </a:p>
                  </a:txBody>
                  <a:tcPr/>
                </a:tc>
                <a:tc>
                  <a:txBody>
                    <a:bodyPr/>
                    <a:lstStyle/>
                    <a:p>
                      <a:r>
                        <a:rPr lang="en-US" sz="1000" kern="1200" dirty="0">
                          <a:solidFill>
                            <a:schemeClr val="dk1"/>
                          </a:solidFill>
                          <a:effectLst/>
                          <a:latin typeface="+mn-lt"/>
                          <a:ea typeface="+mn-ea"/>
                          <a:cs typeface="+mn-cs"/>
                        </a:rPr>
                        <a:t>The climate at my primary work location … values and supports differences of opinions and beliefs.</a:t>
                      </a:r>
                      <a:endParaRPr lang="en-US" sz="1000" dirty="0"/>
                    </a:p>
                  </a:txBody>
                  <a:tcPr/>
                </a:tc>
                <a:tc>
                  <a:txBody>
                    <a:bodyPr/>
                    <a:lstStyle/>
                    <a:p>
                      <a:r>
                        <a:rPr lang="en-US" sz="1000" kern="1200" dirty="0">
                          <a:solidFill>
                            <a:schemeClr val="dk1"/>
                          </a:solidFill>
                          <a:effectLst/>
                          <a:latin typeface="+mn-lt"/>
                          <a:ea typeface="+mn-ea"/>
                          <a:cs typeface="+mn-cs"/>
                        </a:rPr>
                        <a:t>Overall, I am satisfied with professional development opportunities.</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The climate at my primary work location … values and supports differences of opinions and beliefs.</a:t>
                      </a:r>
                      <a:endParaRPr lang="en-US" sz="1000" dirty="0"/>
                    </a:p>
                  </a:txBody>
                  <a:tcPr/>
                </a:tc>
                <a:extLst>
                  <a:ext uri="{0D108BD9-81ED-4DB2-BD59-A6C34878D82A}">
                    <a16:rowId xmlns:a16="http://schemas.microsoft.com/office/drawing/2014/main" val="10424264"/>
                  </a:ext>
                </a:extLst>
              </a:tr>
              <a:tr h="370840">
                <a:tc>
                  <a:txBody>
                    <a:bodyPr/>
                    <a:lstStyle/>
                    <a:p>
                      <a:r>
                        <a:rPr lang="en-US" sz="1000" kern="1200" dirty="0">
                          <a:solidFill>
                            <a:schemeClr val="dk1"/>
                          </a:solidFill>
                          <a:effectLst/>
                          <a:latin typeface="+mn-lt"/>
                          <a:ea typeface="+mn-ea"/>
                          <a:cs typeface="+mn-cs"/>
                        </a:rPr>
                        <a:t>How satisfied are you with the extent to which the mission is reflected in the work that you do?</a:t>
                      </a:r>
                      <a:endParaRPr lang="en-US"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Physical safety when on campus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dirty="0">
                          <a:solidFill>
                            <a:schemeClr val="dk1"/>
                          </a:solidFill>
                          <a:effectLst/>
                          <a:latin typeface="+mn-lt"/>
                          <a:ea typeface="+mn-ea"/>
                          <a:cs typeface="+mn-cs"/>
                        </a:rPr>
                        <a:t>How satisfied are you with the extent to which the mission is reflected in the work that you do?</a:t>
                      </a:r>
                      <a:endParaRPr lang="en-US" sz="1000" dirty="0"/>
                    </a:p>
                  </a:txBody>
                  <a:tcPr/>
                </a:tc>
                <a:tc>
                  <a:txBody>
                    <a:bodyPr/>
                    <a:lstStyle/>
                    <a:p>
                      <a:r>
                        <a:rPr lang="en-US" sz="1000" dirty="0"/>
                        <a:t>Physical safety in classrooms</a:t>
                      </a:r>
                    </a:p>
                  </a:txBody>
                  <a:tcPr/>
                </a:tc>
                <a:extLst>
                  <a:ext uri="{0D108BD9-81ED-4DB2-BD59-A6C34878D82A}">
                    <a16:rowId xmlns:a16="http://schemas.microsoft.com/office/drawing/2014/main" val="810177182"/>
                  </a:ext>
                </a:extLst>
              </a:tr>
            </a:tbl>
          </a:graphicData>
        </a:graphic>
      </p:graphicFrame>
      <p:sp>
        <p:nvSpPr>
          <p:cNvPr id="13" name="TextBox 12">
            <a:extLst>
              <a:ext uri="{FF2B5EF4-FFF2-40B4-BE49-F238E27FC236}">
                <a16:creationId xmlns:a16="http://schemas.microsoft.com/office/drawing/2014/main" id="{32897DB3-0754-408D-B173-FDF4B06D3CB6}"/>
              </a:ext>
            </a:extLst>
          </p:cNvPr>
          <p:cNvSpPr txBox="1"/>
          <p:nvPr/>
        </p:nvSpPr>
        <p:spPr>
          <a:xfrm>
            <a:off x="906780" y="4144769"/>
            <a:ext cx="10386060" cy="1384995"/>
          </a:xfrm>
          <a:prstGeom prst="rect">
            <a:avLst/>
          </a:prstGeom>
          <a:noFill/>
          <a:ln w="12700">
            <a:solidFill>
              <a:schemeClr val="tx1"/>
            </a:solidFill>
          </a:ln>
        </p:spPr>
        <p:txBody>
          <a:bodyPr wrap="square" rtlCol="0">
            <a:spAutoFit/>
          </a:bodyPr>
          <a:lstStyle/>
          <a:p>
            <a:r>
              <a:rPr lang="en-US" sz="1400" dirty="0"/>
              <a:t>Based on stepwise multiple linear regression analysis, the top predictor of both overall satisfaction with one’s primary work location and the likelihood to recommend one’s primary work place is the extent to which the climate value and supports differences of opinion and beliefs.</a:t>
            </a:r>
          </a:p>
          <a:p>
            <a:endParaRPr lang="en-US" sz="1400" dirty="0"/>
          </a:p>
          <a:p>
            <a:r>
              <a:rPr lang="en-US" sz="1400" dirty="0"/>
              <a:t>Based on stepwise multiple linear regression analysis, the top predictor of both overall satisfaction with being an employee of the Seattle College District and the likelihood to recommend the Seattle Colleges as a place to work is satisfaction with the effectiveness of strategic planning.</a:t>
            </a:r>
          </a:p>
        </p:txBody>
      </p:sp>
      <p:sp>
        <p:nvSpPr>
          <p:cNvPr id="3" name="Rectangle 2">
            <a:extLst>
              <a:ext uri="{FF2B5EF4-FFF2-40B4-BE49-F238E27FC236}">
                <a16:creationId xmlns:a16="http://schemas.microsoft.com/office/drawing/2014/main" id="{83C6998C-B33A-4047-BA9D-7E8EAF4F378E}"/>
              </a:ext>
            </a:extLst>
          </p:cNvPr>
          <p:cNvSpPr/>
          <p:nvPr/>
        </p:nvSpPr>
        <p:spPr>
          <a:xfrm>
            <a:off x="835743" y="1986116"/>
            <a:ext cx="2507226" cy="491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0324F5A-8371-4F82-9409-BE4173101616}"/>
              </a:ext>
            </a:extLst>
          </p:cNvPr>
          <p:cNvSpPr/>
          <p:nvPr/>
        </p:nvSpPr>
        <p:spPr>
          <a:xfrm>
            <a:off x="6103374" y="1986116"/>
            <a:ext cx="2507226" cy="491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859FC69-72DC-4F21-877D-1F4221A1835D}"/>
              </a:ext>
            </a:extLst>
          </p:cNvPr>
          <p:cNvSpPr/>
          <p:nvPr/>
        </p:nvSpPr>
        <p:spPr>
          <a:xfrm>
            <a:off x="3519947" y="2937387"/>
            <a:ext cx="2507226" cy="491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3751254-302B-4FC3-A62D-53EB2B946CF9}"/>
              </a:ext>
            </a:extLst>
          </p:cNvPr>
          <p:cNvSpPr/>
          <p:nvPr/>
        </p:nvSpPr>
        <p:spPr>
          <a:xfrm>
            <a:off x="8708920" y="2917683"/>
            <a:ext cx="2507226" cy="49161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A494EB6-9849-49E6-A71C-3877BD388F1D}"/>
              </a:ext>
            </a:extLst>
          </p:cNvPr>
          <p:cNvSpPr/>
          <p:nvPr/>
        </p:nvSpPr>
        <p:spPr>
          <a:xfrm>
            <a:off x="3519947" y="1966638"/>
            <a:ext cx="2507226" cy="49161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002437E-DD3B-43D6-90F2-18C595C27C36}"/>
              </a:ext>
            </a:extLst>
          </p:cNvPr>
          <p:cNvSpPr/>
          <p:nvPr/>
        </p:nvSpPr>
        <p:spPr>
          <a:xfrm>
            <a:off x="8728587" y="1978668"/>
            <a:ext cx="2507226" cy="49161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ABD26C-0E22-479F-AB22-D6D5FAE4702D}"/>
              </a:ext>
            </a:extLst>
          </p:cNvPr>
          <p:cNvSpPr/>
          <p:nvPr/>
        </p:nvSpPr>
        <p:spPr>
          <a:xfrm>
            <a:off x="835743" y="2917682"/>
            <a:ext cx="2507226" cy="49161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BB60F96-D8EC-4DD9-A267-E32AFD6E9C5C}"/>
              </a:ext>
            </a:extLst>
          </p:cNvPr>
          <p:cNvSpPr/>
          <p:nvPr/>
        </p:nvSpPr>
        <p:spPr>
          <a:xfrm>
            <a:off x="3519947" y="3451560"/>
            <a:ext cx="2507226" cy="49161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AF9287C-A775-4670-B252-0467CF1B5185}"/>
              </a:ext>
            </a:extLst>
          </p:cNvPr>
          <p:cNvSpPr/>
          <p:nvPr/>
        </p:nvSpPr>
        <p:spPr>
          <a:xfrm>
            <a:off x="6114433" y="2516659"/>
            <a:ext cx="2507226" cy="401023"/>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A5A0188-29EE-4C04-AC13-8E3ED47D253C}"/>
              </a:ext>
            </a:extLst>
          </p:cNvPr>
          <p:cNvSpPr/>
          <p:nvPr/>
        </p:nvSpPr>
        <p:spPr>
          <a:xfrm>
            <a:off x="8728587" y="3409295"/>
            <a:ext cx="2507226" cy="491613"/>
          </a:xfrm>
          <a:prstGeom prst="rect">
            <a:avLst/>
          </a:prstGeom>
          <a:noFill/>
          <a:ln w="3810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9D44022-8F36-42E5-9304-AB864901B16D}"/>
              </a:ext>
            </a:extLst>
          </p:cNvPr>
          <p:cNvSpPr/>
          <p:nvPr/>
        </p:nvSpPr>
        <p:spPr>
          <a:xfrm>
            <a:off x="835743" y="2507872"/>
            <a:ext cx="2507226" cy="42951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189411-3676-4912-9BAF-80A69D404376}"/>
              </a:ext>
            </a:extLst>
          </p:cNvPr>
          <p:cNvSpPr/>
          <p:nvPr/>
        </p:nvSpPr>
        <p:spPr>
          <a:xfrm>
            <a:off x="3529777" y="2503527"/>
            <a:ext cx="2507226" cy="429515"/>
          </a:xfrm>
          <a:prstGeom prst="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E2FF029-5305-4DDA-9953-EB677BF0D73C}"/>
              </a:ext>
            </a:extLst>
          </p:cNvPr>
          <p:cNvSpPr/>
          <p:nvPr/>
        </p:nvSpPr>
        <p:spPr>
          <a:xfrm>
            <a:off x="6124264" y="2933042"/>
            <a:ext cx="2507226" cy="429515"/>
          </a:xfrm>
          <a:prstGeom prst="rect">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52E50C73-9E67-41DF-AFCC-76050C9B21A6}"/>
              </a:ext>
            </a:extLst>
          </p:cNvPr>
          <p:cNvSpPr/>
          <p:nvPr/>
        </p:nvSpPr>
        <p:spPr>
          <a:xfrm>
            <a:off x="8728587" y="2477729"/>
            <a:ext cx="2507226" cy="429515"/>
          </a:xfrm>
          <a:prstGeom prst="rect">
            <a:avLst/>
          </a:prstGeom>
          <a:noFill/>
          <a:ln w="38100">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4BE00C6-412C-42AA-B8A6-D577B4A705ED}"/>
              </a:ext>
            </a:extLst>
          </p:cNvPr>
          <p:cNvSpPr/>
          <p:nvPr/>
        </p:nvSpPr>
        <p:spPr>
          <a:xfrm>
            <a:off x="850495" y="3416704"/>
            <a:ext cx="2507226" cy="5806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AC378B85-320C-4F5C-9929-2205BA8883BA}"/>
              </a:ext>
            </a:extLst>
          </p:cNvPr>
          <p:cNvSpPr/>
          <p:nvPr/>
        </p:nvSpPr>
        <p:spPr>
          <a:xfrm>
            <a:off x="6119208" y="3424223"/>
            <a:ext cx="2507226" cy="58062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317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136525"/>
            <a:ext cx="10515600" cy="1325563"/>
          </a:xfrm>
        </p:spPr>
        <p:txBody>
          <a:bodyPr/>
          <a:lstStyle/>
          <a:p>
            <a:r>
              <a:rPr lang="en-US" dirty="0">
                <a:latin typeface="Myriad Pro" panose="020B0503030403020204" pitchFamily="34" charset="0"/>
              </a:rPr>
              <a:t>Recommendations</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7</a:t>
            </a:fld>
            <a:endParaRPr lang="en-US"/>
          </a:p>
        </p:txBody>
      </p:sp>
      <p:sp>
        <p:nvSpPr>
          <p:cNvPr id="7" name="Content Placeholder 6"/>
          <p:cNvSpPr>
            <a:spLocks noGrp="1"/>
          </p:cNvSpPr>
          <p:nvPr>
            <p:ph idx="1"/>
          </p:nvPr>
        </p:nvSpPr>
        <p:spPr>
          <a:xfrm>
            <a:off x="838199" y="1306932"/>
            <a:ext cx="10515600" cy="4351338"/>
          </a:xfrm>
        </p:spPr>
        <p:txBody>
          <a:bodyPr>
            <a:normAutofit lnSpcReduction="10000"/>
          </a:bodyPr>
          <a:lstStyle/>
          <a:p>
            <a:r>
              <a:rPr lang="en-US" sz="2000" b="1" u="sng" dirty="0"/>
              <a:t>Predictors of Engagement Items </a:t>
            </a:r>
            <a:r>
              <a:rPr lang="en-US" sz="2000" dirty="0"/>
              <a:t>– The Seattle Colleges and its constituent institutions should conduct additional research to operationalize the variables that have been identified as key predictors of engagement items. Once these predictors are operationalized, interventions should be implemented to increase satisfaction with these variables.</a:t>
            </a:r>
          </a:p>
          <a:p>
            <a:r>
              <a:rPr lang="en-US" sz="2000" b="1" u="sng" dirty="0"/>
              <a:t>Missing Data</a:t>
            </a:r>
            <a:r>
              <a:rPr lang="en-US" sz="2000" dirty="0"/>
              <a:t> – Large percentages of missing data on demographic variables makes it difficult to conduct meaningful analyses to identify differences by subgroup. Efforts should be made to increase the percentage of employee respondents who respond meaningfully to demographic variables.</a:t>
            </a:r>
          </a:p>
          <a:p>
            <a:r>
              <a:rPr lang="en-US" sz="2000" b="1" u="sng" dirty="0"/>
              <a:t>Power of Predictive Models </a:t>
            </a:r>
            <a:r>
              <a:rPr lang="en-US" sz="2000" dirty="0"/>
              <a:t>– The R</a:t>
            </a:r>
            <a:r>
              <a:rPr lang="en-US" sz="2000" baseline="30000" dirty="0"/>
              <a:t>2</a:t>
            </a:r>
            <a:r>
              <a:rPr lang="en-US" sz="2000" dirty="0"/>
              <a:t> (r – square) is a statistic that indicates the predictive power of a given linear model. The values of R</a:t>
            </a:r>
            <a:r>
              <a:rPr lang="en-US" sz="2000" baseline="30000" dirty="0"/>
              <a:t>2</a:t>
            </a:r>
            <a:r>
              <a:rPr lang="en-US" sz="2000" dirty="0"/>
              <a:t> range from 0 (zero) to 1 (one). The closer an R2 is to 1.0, the greater the percentage of variance in an outcome it predicts. Additional research should be conducted to determine what other factors are predictive of the engagement variables measured in this survey.</a:t>
            </a:r>
          </a:p>
          <a:p>
            <a:r>
              <a:rPr lang="en-US" sz="2000" b="1" u="sng" dirty="0"/>
              <a:t>Frequency of Administration of this Survey </a:t>
            </a:r>
            <a:r>
              <a:rPr lang="en-US" sz="2000" dirty="0"/>
              <a:t>– This survey should be administered again in Spring 2021 to measure any changes that have occurred in the variables measured in this survey.</a:t>
            </a:r>
          </a:p>
          <a:p>
            <a:endParaRPr lang="en-US" sz="1600" dirty="0"/>
          </a:p>
        </p:txBody>
      </p:sp>
      <p:sp>
        <p:nvSpPr>
          <p:cNvPr id="8" name="Footer Placeholder 7"/>
          <p:cNvSpPr>
            <a:spLocks noGrp="1"/>
          </p:cNvSpPr>
          <p:nvPr>
            <p:ph type="ftr" sz="quarter" idx="11"/>
          </p:nvPr>
        </p:nvSpPr>
        <p:spPr/>
        <p:txBody>
          <a:bodyPr/>
          <a:lstStyle/>
          <a:p>
            <a:r>
              <a:rPr lang="en-US"/>
              <a:t>District - Wide Employee Survey - Spring 2020</a:t>
            </a:r>
          </a:p>
        </p:txBody>
      </p:sp>
    </p:spTree>
    <p:extLst>
      <p:ext uri="{BB962C8B-B14F-4D97-AF65-F5344CB8AC3E}">
        <p14:creationId xmlns:p14="http://schemas.microsoft.com/office/powerpoint/2010/main" val="1237962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136525"/>
            <a:ext cx="10515600" cy="1325563"/>
          </a:xfrm>
        </p:spPr>
        <p:txBody>
          <a:bodyPr/>
          <a:lstStyle/>
          <a:p>
            <a:r>
              <a:rPr lang="en-US" dirty="0">
                <a:latin typeface="Myriad Pro" panose="020B0503030403020204" pitchFamily="34" charset="0"/>
              </a:rPr>
              <a:t>Executive Summary</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8</a:t>
            </a:fld>
            <a:endParaRPr lang="en-US"/>
          </a:p>
        </p:txBody>
      </p:sp>
      <p:sp>
        <p:nvSpPr>
          <p:cNvPr id="7" name="Content Placeholder 6"/>
          <p:cNvSpPr>
            <a:spLocks noGrp="1"/>
          </p:cNvSpPr>
          <p:nvPr>
            <p:ph idx="1"/>
          </p:nvPr>
        </p:nvSpPr>
        <p:spPr>
          <a:xfrm>
            <a:off x="838199" y="1306932"/>
            <a:ext cx="10515600" cy="4351338"/>
          </a:xfrm>
        </p:spPr>
        <p:txBody>
          <a:bodyPr>
            <a:normAutofit/>
          </a:bodyPr>
          <a:lstStyle/>
          <a:p>
            <a:r>
              <a:rPr lang="en-US" sz="2000" u="sng" dirty="0"/>
              <a:t>Overall Comment:</a:t>
            </a:r>
            <a:r>
              <a:rPr lang="en-US" sz="2000" dirty="0"/>
              <a:t> Mean ratings by primary work location typically do not meet or exceed 4.0 on a five - point scale across items on this survey.</a:t>
            </a:r>
          </a:p>
          <a:p>
            <a:r>
              <a:rPr lang="en-US" sz="2000" u="sng" dirty="0"/>
              <a:t>Employee Engagement</a:t>
            </a:r>
          </a:p>
          <a:p>
            <a:pPr lvl="1"/>
            <a:r>
              <a:rPr lang="en-US" sz="2000" dirty="0"/>
              <a:t>Employees tended to give higher engagement ratings to their own work location than to the Seattle College District overall.</a:t>
            </a:r>
          </a:p>
          <a:p>
            <a:pPr lvl="1"/>
            <a:r>
              <a:rPr lang="en-US" sz="2000" dirty="0"/>
              <a:t>Mean ratings of engagement by employees of North Seattle College were significantly higher than those at Seattle Central College on the following items:</a:t>
            </a:r>
            <a:endParaRPr lang="en-US" sz="1600" dirty="0"/>
          </a:p>
          <a:p>
            <a:pPr lvl="2"/>
            <a:r>
              <a:rPr lang="en-US" sz="1600" dirty="0"/>
              <a:t>Satisfaction with being an employee of one’s primary work location</a:t>
            </a:r>
          </a:p>
          <a:p>
            <a:pPr lvl="2"/>
            <a:r>
              <a:rPr lang="en-US" sz="1600" dirty="0"/>
              <a:t>Likelihood to recommend one’s primary work location as a place to work</a:t>
            </a:r>
          </a:p>
        </p:txBody>
      </p:sp>
      <p:sp>
        <p:nvSpPr>
          <p:cNvPr id="8" name="Footer Placeholder 7"/>
          <p:cNvSpPr>
            <a:spLocks noGrp="1"/>
          </p:cNvSpPr>
          <p:nvPr>
            <p:ph type="ftr" sz="quarter" idx="11"/>
          </p:nvPr>
        </p:nvSpPr>
        <p:spPr/>
        <p:txBody>
          <a:bodyPr/>
          <a:lstStyle/>
          <a:p>
            <a:r>
              <a:rPr lang="en-US"/>
              <a:t>District - Wide Employee Survey - Spring 2020</a:t>
            </a:r>
          </a:p>
        </p:txBody>
      </p:sp>
    </p:spTree>
    <p:extLst>
      <p:ext uri="{BB962C8B-B14F-4D97-AF65-F5344CB8AC3E}">
        <p14:creationId xmlns:p14="http://schemas.microsoft.com/office/powerpoint/2010/main" val="1181723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805714"/>
            <a:ext cx="12192000" cy="90484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953158"/>
            <a:ext cx="12192000" cy="9048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199" y="136525"/>
            <a:ext cx="10515600" cy="1325563"/>
          </a:xfrm>
        </p:spPr>
        <p:txBody>
          <a:bodyPr/>
          <a:lstStyle/>
          <a:p>
            <a:r>
              <a:rPr lang="en-US" dirty="0">
                <a:latin typeface="Myriad Pro" panose="020B0503030403020204" pitchFamily="34" charset="0"/>
              </a:rPr>
              <a:t>Executive Summary – Continued</a:t>
            </a:r>
            <a:endParaRPr lang="en-US" dirty="0"/>
          </a:p>
        </p:txBody>
      </p:sp>
      <p:sp>
        <p:nvSpPr>
          <p:cNvPr id="12" name="Slide Number Placeholder 11"/>
          <p:cNvSpPr>
            <a:spLocks noGrp="1"/>
          </p:cNvSpPr>
          <p:nvPr>
            <p:ph type="sldNum" sz="quarter" idx="12"/>
          </p:nvPr>
        </p:nvSpPr>
        <p:spPr/>
        <p:txBody>
          <a:bodyPr/>
          <a:lstStyle/>
          <a:p>
            <a:fld id="{7446803C-9142-4649-8B8A-104257045383}" type="slidenum">
              <a:rPr lang="en-US" smtClean="0"/>
              <a:t>9</a:t>
            </a:fld>
            <a:endParaRPr lang="en-US"/>
          </a:p>
        </p:txBody>
      </p:sp>
      <p:sp>
        <p:nvSpPr>
          <p:cNvPr id="7" name="Content Placeholder 6"/>
          <p:cNvSpPr>
            <a:spLocks noGrp="1"/>
          </p:cNvSpPr>
          <p:nvPr>
            <p:ph idx="1"/>
          </p:nvPr>
        </p:nvSpPr>
        <p:spPr>
          <a:xfrm>
            <a:off x="720213" y="1176696"/>
            <a:ext cx="10515600" cy="4351338"/>
          </a:xfrm>
        </p:spPr>
        <p:txBody>
          <a:bodyPr>
            <a:normAutofit/>
          </a:bodyPr>
          <a:lstStyle/>
          <a:p>
            <a:r>
              <a:rPr lang="en-US" sz="2000" u="sng" dirty="0"/>
              <a:t>Professional Development</a:t>
            </a:r>
          </a:p>
          <a:p>
            <a:pPr lvl="1"/>
            <a:r>
              <a:rPr lang="en-US" sz="2000" dirty="0"/>
              <a:t>There are no statistically significant differences in mean satisfaction with professional development opportunities by primary work location.</a:t>
            </a:r>
          </a:p>
          <a:p>
            <a:pPr lvl="1"/>
            <a:r>
              <a:rPr lang="en-US" sz="2000" dirty="0"/>
              <a:t>Mean ratings are significantly higher for employees of North Seattle College than either Seattle Central College or South Seattle College on the following aspects of professional development:</a:t>
            </a:r>
            <a:endParaRPr lang="en-US" sz="1600" dirty="0"/>
          </a:p>
          <a:p>
            <a:pPr lvl="2"/>
            <a:r>
              <a:rPr lang="en-US" sz="1600" dirty="0"/>
              <a:t>The opportunity to take part in formal professional development activities</a:t>
            </a:r>
          </a:p>
          <a:p>
            <a:pPr lvl="2"/>
            <a:r>
              <a:rPr lang="en-US" sz="1600" dirty="0"/>
              <a:t>Being provided the resources I need to engage in professional development activities</a:t>
            </a:r>
          </a:p>
          <a:p>
            <a:pPr lvl="2"/>
            <a:endParaRPr lang="en-US" dirty="0"/>
          </a:p>
        </p:txBody>
      </p:sp>
      <p:sp>
        <p:nvSpPr>
          <p:cNvPr id="8" name="Footer Placeholder 7"/>
          <p:cNvSpPr>
            <a:spLocks noGrp="1"/>
          </p:cNvSpPr>
          <p:nvPr>
            <p:ph type="ftr" sz="quarter" idx="11"/>
          </p:nvPr>
        </p:nvSpPr>
        <p:spPr/>
        <p:txBody>
          <a:bodyPr/>
          <a:lstStyle/>
          <a:p>
            <a:r>
              <a:rPr lang="en-US"/>
              <a:t>District - Wide Employee Survey - Spring 2020</a:t>
            </a:r>
          </a:p>
        </p:txBody>
      </p:sp>
    </p:spTree>
    <p:extLst>
      <p:ext uri="{BB962C8B-B14F-4D97-AF65-F5344CB8AC3E}">
        <p14:creationId xmlns:p14="http://schemas.microsoft.com/office/powerpoint/2010/main" val="5050222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22292</TotalTime>
  <Words>1966</Words>
  <Application>Microsoft Office PowerPoint</Application>
  <PresentationFormat>Widescreen</PresentationFormat>
  <Paragraphs>235</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Myriad Pro</vt:lpstr>
      <vt:lpstr>Office Theme</vt:lpstr>
      <vt:lpstr>District – Wide Employee Survey – Spring 2020 SUMMARY</vt:lpstr>
      <vt:lpstr>Background</vt:lpstr>
      <vt:lpstr>Missing Data</vt:lpstr>
      <vt:lpstr>Interpretive Guidelines</vt:lpstr>
      <vt:lpstr>Respondents by Primary Work Location</vt:lpstr>
      <vt:lpstr>Top Four Predictors of Engagement Items</vt:lpstr>
      <vt:lpstr>Recommendations</vt:lpstr>
      <vt:lpstr>Executive Summary</vt:lpstr>
      <vt:lpstr>Executive Summary – Continued</vt:lpstr>
      <vt:lpstr>Executive Summary – Continued</vt:lpstr>
      <vt:lpstr>Executive Summary – Continued</vt:lpstr>
      <vt:lpstr>Executive Summary – Continued</vt:lpstr>
      <vt:lpstr>Executive Summary – Continued</vt:lpstr>
      <vt:lpstr>District – Wide Employee Survey – Spring 2020 Seattle Central Summary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North Seattle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Services</dc:creator>
  <cp:lastModifiedBy>Branstad, Jennifer</cp:lastModifiedBy>
  <cp:revision>2251</cp:revision>
  <cp:lastPrinted>2017-10-16T21:44:23Z</cp:lastPrinted>
  <dcterms:created xsi:type="dcterms:W3CDTF">2015-05-04T23:56:34Z</dcterms:created>
  <dcterms:modified xsi:type="dcterms:W3CDTF">2021-02-01T22:31:52Z</dcterms:modified>
</cp:coreProperties>
</file>