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handoutMasterIdLst>
    <p:handoutMasterId r:id="rId65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304" r:id="rId12"/>
    <p:sldId id="305" r:id="rId13"/>
    <p:sldId id="266" r:id="rId14"/>
    <p:sldId id="267" r:id="rId15"/>
    <p:sldId id="271" r:id="rId16"/>
    <p:sldId id="270" r:id="rId17"/>
    <p:sldId id="269" r:id="rId18"/>
    <p:sldId id="268" r:id="rId19"/>
    <p:sldId id="272" r:id="rId20"/>
    <p:sldId id="273" r:id="rId21"/>
    <p:sldId id="307" r:id="rId22"/>
    <p:sldId id="308" r:id="rId23"/>
    <p:sldId id="274" r:id="rId24"/>
    <p:sldId id="317" r:id="rId25"/>
    <p:sldId id="278" r:id="rId26"/>
    <p:sldId id="294" r:id="rId27"/>
    <p:sldId id="279" r:id="rId28"/>
    <p:sldId id="282" r:id="rId29"/>
    <p:sldId id="283" r:id="rId30"/>
    <p:sldId id="284" r:id="rId31"/>
    <p:sldId id="285" r:id="rId32"/>
    <p:sldId id="297" r:id="rId33"/>
    <p:sldId id="309" r:id="rId34"/>
    <p:sldId id="311" r:id="rId35"/>
    <p:sldId id="295" r:id="rId36"/>
    <p:sldId id="310" r:id="rId37"/>
    <p:sldId id="312" r:id="rId38"/>
    <p:sldId id="296" r:id="rId39"/>
    <p:sldId id="319" r:id="rId40"/>
    <p:sldId id="280" r:id="rId41"/>
    <p:sldId id="286" r:id="rId42"/>
    <p:sldId id="287" r:id="rId43"/>
    <p:sldId id="288" r:id="rId44"/>
    <p:sldId id="289" r:id="rId45"/>
    <p:sldId id="298" r:id="rId46"/>
    <p:sldId id="313" r:id="rId47"/>
    <p:sldId id="315" r:id="rId48"/>
    <p:sldId id="299" r:id="rId49"/>
    <p:sldId id="314" r:id="rId50"/>
    <p:sldId id="316" r:id="rId51"/>
    <p:sldId id="300" r:id="rId52"/>
    <p:sldId id="318" r:id="rId53"/>
    <p:sldId id="281" r:id="rId54"/>
    <p:sldId id="290" r:id="rId55"/>
    <p:sldId id="291" r:id="rId56"/>
    <p:sldId id="292" r:id="rId57"/>
    <p:sldId id="293" r:id="rId58"/>
    <p:sldId id="301" r:id="rId59"/>
    <p:sldId id="302" r:id="rId60"/>
    <p:sldId id="303" r:id="rId61"/>
    <p:sldId id="275" r:id="rId62"/>
    <p:sldId id="276" r:id="rId63"/>
    <p:sldId id="277" r:id="rId64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36.9</c:v>
                </c:pt>
                <c:pt idx="1">
                  <c:v>58.4</c:v>
                </c:pt>
                <c:pt idx="2">
                  <c:v>35.5</c:v>
                </c:pt>
                <c:pt idx="3">
                  <c:v>45.8</c:v>
                </c:pt>
                <c:pt idx="4">
                  <c:v>65.5</c:v>
                </c:pt>
                <c:pt idx="5">
                  <c:v>66</c:v>
                </c:pt>
                <c:pt idx="6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1-45E5-BAE7-9DB7D06D15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41.4</c:v>
                </c:pt>
                <c:pt idx="1">
                  <c:v>57.9</c:v>
                </c:pt>
                <c:pt idx="2">
                  <c:v>37.1</c:v>
                </c:pt>
                <c:pt idx="3">
                  <c:v>47.6</c:v>
                </c:pt>
                <c:pt idx="4">
                  <c:v>65.400000000000006</c:v>
                </c:pt>
                <c:pt idx="5">
                  <c:v>68.8</c:v>
                </c:pt>
                <c:pt idx="6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1-45E5-BAE7-9DB7D06D15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6035168"/>
        <c:axId val="506035496"/>
      </c:barChart>
      <c:catAx>
        <c:axId val="5060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35496"/>
        <c:crosses val="autoZero"/>
        <c:auto val="1"/>
        <c:lblAlgn val="ctr"/>
        <c:lblOffset val="100"/>
        <c:noMultiLvlLbl val="0"/>
      </c:catAx>
      <c:valAx>
        <c:axId val="50603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Therms 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1372</c:v>
                </c:pt>
                <c:pt idx="1">
                  <c:v>1498</c:v>
                </c:pt>
                <c:pt idx="2">
                  <c:v>1975</c:v>
                </c:pt>
                <c:pt idx="3">
                  <c:v>2716</c:v>
                </c:pt>
                <c:pt idx="4">
                  <c:v>4840</c:v>
                </c:pt>
                <c:pt idx="5">
                  <c:v>6275</c:v>
                </c:pt>
                <c:pt idx="6">
                  <c:v>6177</c:v>
                </c:pt>
                <c:pt idx="7">
                  <c:v>4712</c:v>
                </c:pt>
                <c:pt idx="8">
                  <c:v>4296</c:v>
                </c:pt>
                <c:pt idx="9">
                  <c:v>3318</c:v>
                </c:pt>
                <c:pt idx="10">
                  <c:v>2680</c:v>
                </c:pt>
                <c:pt idx="11">
                  <c:v>2246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4-4323-8367-1D4D9952B9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Therms FY17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2017</c:v>
                </c:pt>
                <c:pt idx="1">
                  <c:v>1790</c:v>
                </c:pt>
                <c:pt idx="2">
                  <c:v>2358</c:v>
                </c:pt>
                <c:pt idx="3">
                  <c:v>3478</c:v>
                </c:pt>
                <c:pt idx="4">
                  <c:v>4155</c:v>
                </c:pt>
                <c:pt idx="5">
                  <c:v>6938</c:v>
                </c:pt>
                <c:pt idx="6">
                  <c:v>7826</c:v>
                </c:pt>
                <c:pt idx="7">
                  <c:v>6048</c:v>
                </c:pt>
                <c:pt idx="8">
                  <c:v>5013</c:v>
                </c:pt>
                <c:pt idx="9">
                  <c:v>3936</c:v>
                </c:pt>
                <c:pt idx="10">
                  <c:v>3119</c:v>
                </c:pt>
                <c:pt idx="11">
                  <c:v>2125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4-4323-8367-1D4D9952B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0550096"/>
        <c:axId val="640550752"/>
      </c:lineChart>
      <c:catAx>
        <c:axId val="64055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50752"/>
        <c:crosses val="autoZero"/>
        <c:auto val="1"/>
        <c:lblAlgn val="ctr"/>
        <c:lblOffset val="100"/>
        <c:noMultiLvlLbl val="0"/>
      </c:catAx>
      <c:valAx>
        <c:axId val="64055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5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62.423043743050208</c:v>
                </c:pt>
                <c:pt idx="1">
                  <c:v>43.980793025290218</c:v>
                </c:pt>
                <c:pt idx="2">
                  <c:v>29.395337496011809</c:v>
                </c:pt>
                <c:pt idx="3">
                  <c:v>83.153849237101326</c:v>
                </c:pt>
                <c:pt idx="4">
                  <c:v>52.202222500930844</c:v>
                </c:pt>
                <c:pt idx="5">
                  <c:v>63.371201118316783</c:v>
                </c:pt>
                <c:pt idx="6">
                  <c:v>76.94674932500989</c:v>
                </c:pt>
                <c:pt idx="7">
                  <c:v>63.800933263461282</c:v>
                </c:pt>
                <c:pt idx="8">
                  <c:v>42.331394482546941</c:v>
                </c:pt>
                <c:pt idx="9">
                  <c:v>116.07090248366013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6-4BF4-997C-C8C7DDE68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58.577154889889663</c:v>
                </c:pt>
                <c:pt idx="1">
                  <c:v>43.970430386322874</c:v>
                </c:pt>
                <c:pt idx="2">
                  <c:v>34.359489731820474</c:v>
                </c:pt>
                <c:pt idx="3">
                  <c:v>66.261251710520426</c:v>
                </c:pt>
                <c:pt idx="4">
                  <c:v>54.255179065302734</c:v>
                </c:pt>
                <c:pt idx="5">
                  <c:v>67.638631926125882</c:v>
                </c:pt>
                <c:pt idx="6">
                  <c:v>82.13018943337805</c:v>
                </c:pt>
                <c:pt idx="7">
                  <c:v>65.499798716633919</c:v>
                </c:pt>
                <c:pt idx="8">
                  <c:v>43.701500391265</c:v>
                </c:pt>
                <c:pt idx="9">
                  <c:v>101.23768704569353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6-4BF4-997C-C8C7DDE680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9273928"/>
        <c:axId val="659270976"/>
      </c:barChart>
      <c:catAx>
        <c:axId val="65927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70976"/>
        <c:crosses val="autoZero"/>
        <c:auto val="1"/>
        <c:lblAlgn val="ctr"/>
        <c:lblOffset val="100"/>
        <c:noMultiLvlLbl val="0"/>
      </c:catAx>
      <c:valAx>
        <c:axId val="65927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7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63.352478932512192</c:v>
                </c:pt>
                <c:pt idx="1">
                  <c:v>43.816132477641169</c:v>
                </c:pt>
                <c:pt idx="2">
                  <c:v>28.417073881311321</c:v>
                </c:pt>
                <c:pt idx="3">
                  <c:v>90.514566370462219</c:v>
                </c:pt>
                <c:pt idx="4">
                  <c:v>52.519456178512876</c:v>
                </c:pt>
                <c:pt idx="5">
                  <c:v>61.438574981620036</c:v>
                </c:pt>
                <c:pt idx="6">
                  <c:v>77.804047154723207</c:v>
                </c:pt>
                <c:pt idx="7">
                  <c:v>59.114125437792033</c:v>
                </c:pt>
                <c:pt idx="8">
                  <c:v>42.738795876463236</c:v>
                </c:pt>
                <c:pt idx="9">
                  <c:v>116.77626707334787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A-462A-AEF0-E06B0D5E98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57.05486760756137</c:v>
                </c:pt>
                <c:pt idx="1">
                  <c:v>43.408150100897096</c:v>
                </c:pt>
                <c:pt idx="2">
                  <c:v>31.399859030602752</c:v>
                </c:pt>
                <c:pt idx="3">
                  <c:v>66.603786147275613</c:v>
                </c:pt>
                <c:pt idx="4">
                  <c:v>52.356738246879225</c:v>
                </c:pt>
                <c:pt idx="5">
                  <c:v>66.375900566613851</c:v>
                </c:pt>
                <c:pt idx="6">
                  <c:v>76.08968308999296</c:v>
                </c:pt>
                <c:pt idx="7">
                  <c:v>67.550519306519945</c:v>
                </c:pt>
                <c:pt idx="8">
                  <c:v>42.405492707605681</c:v>
                </c:pt>
                <c:pt idx="9">
                  <c:v>114.7492795933188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A-462A-AEF0-E06B0D5E98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9040672"/>
        <c:axId val="659045920"/>
      </c:barChart>
      <c:catAx>
        <c:axId val="6590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45920"/>
        <c:crosses val="autoZero"/>
        <c:auto val="1"/>
        <c:lblAlgn val="ctr"/>
        <c:lblOffset val="100"/>
        <c:noMultiLvlLbl val="0"/>
      </c:catAx>
      <c:valAx>
        <c:axId val="6590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4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64.376708202891109</c:v>
                </c:pt>
                <c:pt idx="1">
                  <c:v>43.875612518818706</c:v>
                </c:pt>
                <c:pt idx="2">
                  <c:v>28.81468123687219</c:v>
                </c:pt>
                <c:pt idx="3">
                  <c:v>89.384725218709107</c:v>
                </c:pt>
                <c:pt idx="4">
                  <c:v>51.66159117364635</c:v>
                </c:pt>
                <c:pt idx="5">
                  <c:v>60.744258965423732</c:v>
                </c:pt>
                <c:pt idx="6">
                  <c:v>77.266590895802167</c:v>
                </c:pt>
                <c:pt idx="7">
                  <c:v>60.657805982794002</c:v>
                </c:pt>
                <c:pt idx="8">
                  <c:v>42.340251307127282</c:v>
                </c:pt>
                <c:pt idx="9">
                  <c:v>114.86881638344228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9-4FFB-8162-1D1E9A1DC6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55.545571137114024</c:v>
                </c:pt>
                <c:pt idx="1">
                  <c:v>43.20635834785918</c:v>
                </c:pt>
                <c:pt idx="2">
                  <c:v>32.562426972328581</c:v>
                </c:pt>
                <c:pt idx="3">
                  <c:v>65.233701122167105</c:v>
                </c:pt>
                <c:pt idx="4">
                  <c:v>52.562816314775262</c:v>
                </c:pt>
                <c:pt idx="5">
                  <c:v>66.531624258049945</c:v>
                </c:pt>
                <c:pt idx="6">
                  <c:v>78.616674337753011</c:v>
                </c:pt>
                <c:pt idx="7">
                  <c:v>65.519641563841233</c:v>
                </c:pt>
                <c:pt idx="8">
                  <c:v>42.666372365487604</c:v>
                </c:pt>
                <c:pt idx="9">
                  <c:v>109.03216497923019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9-4FFB-8162-1D1E9A1DC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70827552"/>
        <c:axId val="670825912"/>
      </c:barChart>
      <c:catAx>
        <c:axId val="6708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5912"/>
        <c:crosses val="autoZero"/>
        <c:auto val="1"/>
        <c:lblAlgn val="ctr"/>
        <c:lblOffset val="100"/>
        <c:noMultiLvlLbl val="0"/>
      </c:catAx>
      <c:valAx>
        <c:axId val="67082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59.605207054075777</c:v>
                </c:pt>
                <c:pt idx="1">
                  <c:v>44.373058462325446</c:v>
                </c:pt>
                <c:pt idx="2">
                  <c:v>35.405146916427377</c:v>
                </c:pt>
                <c:pt idx="3">
                  <c:v>65.410368088448024</c:v>
                </c:pt>
                <c:pt idx="4">
                  <c:v>54.828886068758287</c:v>
                </c:pt>
                <c:pt idx="5">
                  <c:v>67.452816153316292</c:v>
                </c:pt>
                <c:pt idx="6">
                  <c:v>84.61647113377704</c:v>
                </c:pt>
                <c:pt idx="7">
                  <c:v>63.135160990226645</c:v>
                </c:pt>
                <c:pt idx="8">
                  <c:v>44.135731143815747</c:v>
                </c:pt>
                <c:pt idx="9">
                  <c:v>94.494498276310821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8-409E-8B76-EE5F42B28D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63.228338927380037</c:v>
                </c:pt>
                <c:pt idx="1">
                  <c:v>44.112084586776803</c:v>
                </c:pt>
                <c:pt idx="2">
                  <c:v>29.939346122145114</c:v>
                </c:pt>
                <c:pt idx="3">
                  <c:v>81.53280760487705</c:v>
                </c:pt>
                <c:pt idx="4">
                  <c:v>52.079757131565707</c:v>
                </c:pt>
                <c:pt idx="5">
                  <c:v>64.616983021461849</c:v>
                </c:pt>
                <c:pt idx="6">
                  <c:v>76.182037524291033</c:v>
                </c:pt>
                <c:pt idx="7">
                  <c:v>67.138729900869023</c:v>
                </c:pt>
                <c:pt idx="8">
                  <c:v>42.050002730678862</c:v>
                </c:pt>
                <c:pt idx="9">
                  <c:v>115.7986024691358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8-409E-8B76-EE5F42B28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70821976"/>
        <c:axId val="670822960"/>
      </c:barChart>
      <c:catAx>
        <c:axId val="67082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2960"/>
        <c:crosses val="autoZero"/>
        <c:auto val="1"/>
        <c:lblAlgn val="ctr"/>
        <c:lblOffset val="100"/>
        <c:noMultiLvlLbl val="0"/>
      </c:catAx>
      <c:valAx>
        <c:axId val="67082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58.734648909417501</c:v>
                </c:pt>
                <c:pt idx="1">
                  <c:v>44.119342517924203</c:v>
                </c:pt>
                <c:pt idx="2">
                  <c:v>30.410248743718594</c:v>
                </c:pt>
                <c:pt idx="3">
                  <c:v>71.183297754356957</c:v>
                </c:pt>
                <c:pt idx="4">
                  <c:v>52.54808551999843</c:v>
                </c:pt>
                <c:pt idx="5">
                  <c:v>66.684987504761537</c:v>
                </c:pt>
                <c:pt idx="6">
                  <c:v>76.534321725223123</c:v>
                </c:pt>
                <c:pt idx="7">
                  <c:v>68.293071732390061</c:v>
                </c:pt>
                <c:pt idx="8">
                  <c:v>42.196528015918368</c:v>
                </c:pt>
                <c:pt idx="9">
                  <c:v>116.83992400871459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9-417E-A23F-B4D0C6349A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62.102973760807458</c:v>
                </c:pt>
                <c:pt idx="1">
                  <c:v>44.894154634209805</c:v>
                </c:pt>
                <c:pt idx="2">
                  <c:v>38.070526007923213</c:v>
                </c:pt>
                <c:pt idx="3">
                  <c:v>67.797151484190962</c:v>
                </c:pt>
                <c:pt idx="4">
                  <c:v>57.27227563079817</c:v>
                </c:pt>
                <c:pt idx="5">
                  <c:v>70.194186726523427</c:v>
                </c:pt>
                <c:pt idx="6">
                  <c:v>89.197929171989202</c:v>
                </c:pt>
                <c:pt idx="7">
                  <c:v>65.793873005947844</c:v>
                </c:pt>
                <c:pt idx="8">
                  <c:v>45.598405348150976</c:v>
                </c:pt>
                <c:pt idx="9">
                  <c:v>86.674805333914307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9-417E-A23F-B4D0C6349A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13781608"/>
        <c:axId val="513785216"/>
      </c:barChart>
      <c:catAx>
        <c:axId val="51378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85216"/>
        <c:crosses val="autoZero"/>
        <c:auto val="1"/>
        <c:lblAlgn val="ctr"/>
        <c:lblOffset val="100"/>
        <c:noMultiLvlLbl val="0"/>
      </c:catAx>
      <c:valAx>
        <c:axId val="5137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8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104468</c:v>
                </c:pt>
                <c:pt idx="1">
                  <c:v>1889969</c:v>
                </c:pt>
                <c:pt idx="2">
                  <c:v>1280328</c:v>
                </c:pt>
                <c:pt idx="3">
                  <c:v>137547</c:v>
                </c:pt>
                <c:pt idx="4">
                  <c:v>197883</c:v>
                </c:pt>
                <c:pt idx="5">
                  <c:v>1726328</c:v>
                </c:pt>
                <c:pt idx="6">
                  <c:v>101274</c:v>
                </c:pt>
                <c:pt idx="7">
                  <c:v>94204</c:v>
                </c:pt>
                <c:pt idx="8">
                  <c:v>451557</c:v>
                </c:pt>
                <c:pt idx="9">
                  <c:v>66499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E-4690-BD6C-190945B0E4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104126.16800000001</c:v>
                </c:pt>
                <c:pt idx="1">
                  <c:v>1920289.4979999999</c:v>
                </c:pt>
                <c:pt idx="2">
                  <c:v>1337234.6649999998</c:v>
                </c:pt>
                <c:pt idx="3">
                  <c:v>122785.33600000001</c:v>
                </c:pt>
                <c:pt idx="4">
                  <c:v>195086.66699999999</c:v>
                </c:pt>
                <c:pt idx="5">
                  <c:v>1814840.3079999997</c:v>
                </c:pt>
                <c:pt idx="6">
                  <c:v>103557.33300000001</c:v>
                </c:pt>
                <c:pt idx="7">
                  <c:v>98867.664999999994</c:v>
                </c:pt>
                <c:pt idx="8">
                  <c:v>480476.49999999994</c:v>
                </c:pt>
                <c:pt idx="9">
                  <c:v>63293.334000000003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E-4690-BD6C-190945B0E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14013112"/>
        <c:axId val="514009504"/>
      </c:barChart>
      <c:catAx>
        <c:axId val="514013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09504"/>
        <c:crosses val="autoZero"/>
        <c:auto val="1"/>
        <c:lblAlgn val="ctr"/>
        <c:lblOffset val="100"/>
        <c:noMultiLvlLbl val="0"/>
      </c:catAx>
      <c:valAx>
        <c:axId val="5140095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14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18813</c:v>
                </c:pt>
                <c:pt idx="1">
                  <c:v>31426</c:v>
                </c:pt>
                <c:pt idx="2">
                  <c:v>18632</c:v>
                </c:pt>
                <c:pt idx="3">
                  <c:v>21094</c:v>
                </c:pt>
                <c:pt idx="4">
                  <c:v>19890</c:v>
                </c:pt>
                <c:pt idx="5">
                  <c:v>81498</c:v>
                </c:pt>
                <c:pt idx="6">
                  <c:v>25986</c:v>
                </c:pt>
                <c:pt idx="7">
                  <c:v>22658</c:v>
                </c:pt>
                <c:pt idx="8">
                  <c:v>11177</c:v>
                </c:pt>
                <c:pt idx="9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6-4EB7-B916-B054FC34B8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20841.340000000004</c:v>
                </c:pt>
                <c:pt idx="1">
                  <c:v>32865.192999999999</c:v>
                </c:pt>
                <c:pt idx="2">
                  <c:v>31717.360000000001</c:v>
                </c:pt>
                <c:pt idx="3">
                  <c:v>22533.578999999998</c:v>
                </c:pt>
                <c:pt idx="4">
                  <c:v>22707.159</c:v>
                </c:pt>
                <c:pt idx="5">
                  <c:v>87887.660999999993</c:v>
                </c:pt>
                <c:pt idx="6">
                  <c:v>31168.500000000004</c:v>
                </c:pt>
                <c:pt idx="7">
                  <c:v>21903.441000000003</c:v>
                </c:pt>
                <c:pt idx="8">
                  <c:v>12337.78</c:v>
                </c:pt>
                <c:pt idx="9">
                  <c:v>17035.539000000001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6-4EB7-B916-B054FC34B8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59266384"/>
        <c:axId val="659261136"/>
      </c:barChart>
      <c:catAx>
        <c:axId val="65926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61136"/>
        <c:crosses val="autoZero"/>
        <c:auto val="1"/>
        <c:lblAlgn val="ctr"/>
        <c:lblOffset val="100"/>
        <c:noMultiLvlLbl val="0"/>
      </c:catAx>
      <c:valAx>
        <c:axId val="6592611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926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9387</c:v>
                </c:pt>
                <c:pt idx="1">
                  <c:v>9559</c:v>
                </c:pt>
                <c:pt idx="2">
                  <c:v>10706</c:v>
                </c:pt>
                <c:pt idx="3">
                  <c:v>13893</c:v>
                </c:pt>
                <c:pt idx="4">
                  <c:v>12759</c:v>
                </c:pt>
                <c:pt idx="5">
                  <c:v>11711</c:v>
                </c:pt>
                <c:pt idx="6">
                  <c:v>12560</c:v>
                </c:pt>
                <c:pt idx="7">
                  <c:v>12131</c:v>
                </c:pt>
                <c:pt idx="8">
                  <c:v>11682</c:v>
                </c:pt>
                <c:pt idx="9">
                  <c:v>11809</c:v>
                </c:pt>
                <c:pt idx="10">
                  <c:v>12871</c:v>
                </c:pt>
                <c:pt idx="11">
                  <c:v>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4E-4CF7-BB72-FC9CBF28B3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7678</c:v>
                </c:pt>
                <c:pt idx="1">
                  <c:v>8939</c:v>
                </c:pt>
                <c:pt idx="2">
                  <c:v>9797</c:v>
                </c:pt>
                <c:pt idx="3">
                  <c:v>12542</c:v>
                </c:pt>
                <c:pt idx="4">
                  <c:v>12379</c:v>
                </c:pt>
                <c:pt idx="5">
                  <c:v>11067</c:v>
                </c:pt>
                <c:pt idx="6">
                  <c:v>12250</c:v>
                </c:pt>
                <c:pt idx="7">
                  <c:v>11212</c:v>
                </c:pt>
                <c:pt idx="8">
                  <c:v>10678</c:v>
                </c:pt>
                <c:pt idx="9">
                  <c:v>9026</c:v>
                </c:pt>
                <c:pt idx="10">
                  <c:v>9282</c:v>
                </c:pt>
                <c:pt idx="11">
                  <c:v>8473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4E-4CF7-BB72-FC9CBF28B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0554688"/>
        <c:axId val="640548456"/>
      </c:lineChart>
      <c:catAx>
        <c:axId val="6405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48456"/>
        <c:crosses val="autoZero"/>
        <c:auto val="1"/>
        <c:lblAlgn val="ctr"/>
        <c:lblOffset val="100"/>
        <c:noMultiLvlLbl val="0"/>
      </c:catAx>
      <c:valAx>
        <c:axId val="64054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455</c:v>
                </c:pt>
                <c:pt idx="1">
                  <c:v>463</c:v>
                </c:pt>
                <c:pt idx="2">
                  <c:v>1225</c:v>
                </c:pt>
                <c:pt idx="3">
                  <c:v>1945</c:v>
                </c:pt>
                <c:pt idx="4">
                  <c:v>2657</c:v>
                </c:pt>
                <c:pt idx="5">
                  <c:v>2828</c:v>
                </c:pt>
                <c:pt idx="6">
                  <c:v>2867</c:v>
                </c:pt>
                <c:pt idx="7">
                  <c:v>2563</c:v>
                </c:pt>
                <c:pt idx="8">
                  <c:v>2511</c:v>
                </c:pt>
                <c:pt idx="9">
                  <c:v>1478</c:v>
                </c:pt>
                <c:pt idx="10">
                  <c:v>1362</c:v>
                </c:pt>
                <c:pt idx="11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4-4E8B-833D-3DA0652971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507</c:v>
                </c:pt>
                <c:pt idx="1">
                  <c:v>505</c:v>
                </c:pt>
                <c:pt idx="2">
                  <c:v>776</c:v>
                </c:pt>
                <c:pt idx="3">
                  <c:v>2093</c:v>
                </c:pt>
                <c:pt idx="4">
                  <c:v>2316</c:v>
                </c:pt>
                <c:pt idx="5">
                  <c:v>2917</c:v>
                </c:pt>
                <c:pt idx="6">
                  <c:v>3172</c:v>
                </c:pt>
                <c:pt idx="7">
                  <c:v>2610</c:v>
                </c:pt>
                <c:pt idx="8">
                  <c:v>2704</c:v>
                </c:pt>
                <c:pt idx="9">
                  <c:v>2403</c:v>
                </c:pt>
                <c:pt idx="10">
                  <c:v>1791</c:v>
                </c:pt>
                <c:pt idx="11">
                  <c:v>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F4-4E8B-833D-3DA06529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062976"/>
        <c:axId val="659063304"/>
      </c:lineChart>
      <c:catAx>
        <c:axId val="6590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63304"/>
        <c:crosses val="autoZero"/>
        <c:auto val="1"/>
        <c:lblAlgn val="ctr"/>
        <c:lblOffset val="100"/>
        <c:noMultiLvlLbl val="0"/>
      </c:catAx>
      <c:valAx>
        <c:axId val="65906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35.86960371</c:v>
                </c:pt>
                <c:pt idx="1">
                  <c:v>57.598730580000002</c:v>
                </c:pt>
                <c:pt idx="2">
                  <c:v>35.219851839999997</c:v>
                </c:pt>
                <c:pt idx="3">
                  <c:v>47.594698999999999</c:v>
                </c:pt>
                <c:pt idx="4">
                  <c:v>68.291402980000001</c:v>
                </c:pt>
                <c:pt idx="5">
                  <c:v>64.032292269999999</c:v>
                </c:pt>
                <c:pt idx="6">
                  <c:v>73.357408649999996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4-4529-B2AE-E4CBC64202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40.110830980000003</c:v>
                </c:pt>
                <c:pt idx="1">
                  <c:v>57.346701029999998</c:v>
                </c:pt>
                <c:pt idx="2">
                  <c:v>36.392678580000002</c:v>
                </c:pt>
                <c:pt idx="3">
                  <c:v>43.509682179999999</c:v>
                </c:pt>
                <c:pt idx="4">
                  <c:v>78.257884009999998</c:v>
                </c:pt>
                <c:pt idx="5">
                  <c:v>69.020315890000006</c:v>
                </c:pt>
                <c:pt idx="6">
                  <c:v>74.955472310000005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4-4529-B2AE-E4CBC64202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908312"/>
        <c:axId val="350908968"/>
      </c:barChart>
      <c:catAx>
        <c:axId val="35090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08968"/>
        <c:crosses val="autoZero"/>
        <c:auto val="1"/>
        <c:lblAlgn val="ctr"/>
        <c:lblOffset val="100"/>
        <c:noMultiLvlLbl val="0"/>
      </c:catAx>
      <c:valAx>
        <c:axId val="35090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0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1682</c:v>
                </c:pt>
                <c:pt idx="1">
                  <c:v>11532</c:v>
                </c:pt>
                <c:pt idx="2">
                  <c:v>4340</c:v>
                </c:pt>
                <c:pt idx="3">
                  <c:v>269</c:v>
                </c:pt>
                <c:pt idx="4">
                  <c:v>3138</c:v>
                </c:pt>
                <c:pt idx="5">
                  <c:v>12494</c:v>
                </c:pt>
                <c:pt idx="6">
                  <c:v>1958</c:v>
                </c:pt>
                <c:pt idx="7">
                  <c:v>1367</c:v>
                </c:pt>
                <c:pt idx="8">
                  <c:v>3607</c:v>
                </c:pt>
                <c:pt idx="9">
                  <c:v>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5-429F-8A46-40BF5493F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Blackstone</c:v>
                </c:pt>
                <c:pt idx="1">
                  <c:v>Broadway</c:v>
                </c:pt>
                <c:pt idx="2">
                  <c:v>Blumel</c:v>
                </c:pt>
                <c:pt idx="3">
                  <c:v>King Albert</c:v>
                </c:pt>
                <c:pt idx="4">
                  <c:v>Montgomery</c:v>
                </c:pt>
                <c:pt idx="5">
                  <c:v>Ondine</c:v>
                </c:pt>
                <c:pt idx="6">
                  <c:v>Parkway</c:v>
                </c:pt>
                <c:pt idx="7">
                  <c:v>St. Helens</c:v>
                </c:pt>
                <c:pt idx="8">
                  <c:v>Stephen Epler</c:v>
                </c:pt>
                <c:pt idx="9">
                  <c:v>Stratford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1181.4189999999999</c:v>
                </c:pt>
                <c:pt idx="1">
                  <c:v>10776.569000000001</c:v>
                </c:pt>
                <c:pt idx="2">
                  <c:v>4240</c:v>
                </c:pt>
                <c:pt idx="3">
                  <c:v>276</c:v>
                </c:pt>
                <c:pt idx="4">
                  <c:v>51.779999999999994</c:v>
                </c:pt>
                <c:pt idx="5">
                  <c:v>11580.597000000002</c:v>
                </c:pt>
                <c:pt idx="6">
                  <c:v>1588.4869999999999</c:v>
                </c:pt>
                <c:pt idx="7">
                  <c:v>1450.1350000000002</c:v>
                </c:pt>
                <c:pt idx="8">
                  <c:v>3685.5213903743315</c:v>
                </c:pt>
                <c:pt idx="9">
                  <c:v>985.75400000000002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5-429F-8A46-40BF5493FA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13763240"/>
        <c:axId val="513766520"/>
      </c:barChart>
      <c:catAx>
        <c:axId val="513763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66520"/>
        <c:crosses val="autoZero"/>
        <c:auto val="1"/>
        <c:lblAlgn val="ctr"/>
        <c:lblOffset val="100"/>
        <c:noMultiLvlLbl val="0"/>
      </c:catAx>
      <c:valAx>
        <c:axId val="513766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1376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174</c:v>
                </c:pt>
                <c:pt idx="1">
                  <c:v>123</c:v>
                </c:pt>
                <c:pt idx="2">
                  <c:v>135</c:v>
                </c:pt>
                <c:pt idx="3">
                  <c:v>206</c:v>
                </c:pt>
                <c:pt idx="4">
                  <c:v>388</c:v>
                </c:pt>
                <c:pt idx="5">
                  <c:v>327</c:v>
                </c:pt>
                <c:pt idx="6">
                  <c:v>317</c:v>
                </c:pt>
                <c:pt idx="7">
                  <c:v>311</c:v>
                </c:pt>
                <c:pt idx="8">
                  <c:v>306</c:v>
                </c:pt>
                <c:pt idx="9">
                  <c:v>336</c:v>
                </c:pt>
                <c:pt idx="10">
                  <c:v>340</c:v>
                </c:pt>
                <c:pt idx="11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67-4F2A-9CB7-CAA01F5C3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0.46</c:v>
                </c:pt>
                <c:pt idx="1">
                  <c:v>7.58</c:v>
                </c:pt>
                <c:pt idx="2">
                  <c:v>4.82</c:v>
                </c:pt>
                <c:pt idx="3">
                  <c:v>4.82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4.2</c:v>
                </c:pt>
                <c:pt idx="8">
                  <c:v>4.3</c:v>
                </c:pt>
                <c:pt idx="9">
                  <c:v>4.5</c:v>
                </c:pt>
                <c:pt idx="10">
                  <c:v>4.3</c:v>
                </c:pt>
                <c:pt idx="11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67-4F2A-9CB7-CAA01F5C3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070952"/>
        <c:axId val="510071936"/>
      </c:lineChart>
      <c:catAx>
        <c:axId val="51007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71936"/>
        <c:crosses val="autoZero"/>
        <c:auto val="1"/>
        <c:lblAlgn val="ctr"/>
        <c:lblOffset val="100"/>
        <c:noMultiLvlLbl val="0"/>
      </c:catAx>
      <c:valAx>
        <c:axId val="51007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7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SB1</c:v>
                </c:pt>
                <c:pt idx="1">
                  <c:v>SRTC</c:v>
                </c:pt>
                <c:pt idx="2">
                  <c:v>RGH</c:v>
                </c:pt>
                <c:pt idx="3">
                  <c:v>CPS</c:v>
                </c:pt>
                <c:pt idx="4">
                  <c:v>CH</c:v>
                </c:pt>
                <c:pt idx="5">
                  <c:v>HSB</c:v>
                </c:pt>
                <c:pt idx="6">
                  <c:v>CLSB</c:v>
                </c:pt>
                <c:pt idx="7">
                  <c:v>PKM</c:v>
                </c:pt>
                <c:pt idx="8">
                  <c:v>NH</c:v>
                </c:pt>
                <c:pt idx="9">
                  <c:v>AB</c:v>
                </c:pt>
                <c:pt idx="10">
                  <c:v>SEC</c:v>
                </c:pt>
                <c:pt idx="11">
                  <c:v>ML</c:v>
                </c:pt>
                <c:pt idx="12">
                  <c:v>USB</c:v>
                </c:pt>
                <c:pt idx="13">
                  <c:v>FAB</c:v>
                </c:pt>
                <c:pt idx="14">
                  <c:v>EB</c:v>
                </c:pt>
                <c:pt idx="15">
                  <c:v>HH</c:v>
                </c:pt>
                <c:pt idx="16">
                  <c:v>SH</c:v>
                </c:pt>
                <c:pt idx="17">
                  <c:v>URBN</c:v>
                </c:pt>
                <c:pt idx="18">
                  <c:v>SBH</c:v>
                </c:pt>
                <c:pt idx="19">
                  <c:v>UCB</c:v>
                </c:pt>
                <c:pt idx="20">
                  <c:v>HOFF</c:v>
                </c:pt>
                <c:pt idx="21">
                  <c:v>EH</c:v>
                </c:pt>
                <c:pt idx="22">
                  <c:v>UH</c:v>
                </c:pt>
                <c:pt idx="23">
                  <c:v>LH</c:v>
                </c:pt>
                <c:pt idx="24">
                  <c:v>KMC</c:v>
                </c:pt>
                <c:pt idx="25">
                  <c:v>PRES</c:v>
                </c:pt>
                <c:pt idx="26">
                  <c:v>MCB</c:v>
                </c:pt>
                <c:pt idx="27">
                  <c:v>PNT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149.70831120109418</c:v>
                </c:pt>
                <c:pt idx="1">
                  <c:v>140.59780096204332</c:v>
                </c:pt>
                <c:pt idx="2">
                  <c:v>108.34975384417423</c:v>
                </c:pt>
                <c:pt idx="3">
                  <c:v>104.37214966971207</c:v>
                </c:pt>
                <c:pt idx="4">
                  <c:v>92.063462510422667</c:v>
                </c:pt>
                <c:pt idx="5">
                  <c:v>88.621346174906947</c:v>
                </c:pt>
                <c:pt idx="6">
                  <c:v>79.381275699798394</c:v>
                </c:pt>
                <c:pt idx="7">
                  <c:v>76.411183627587107</c:v>
                </c:pt>
                <c:pt idx="8">
                  <c:v>74.661940674474735</c:v>
                </c:pt>
                <c:pt idx="9">
                  <c:v>68.087973828434428</c:v>
                </c:pt>
                <c:pt idx="10">
                  <c:v>65.106404634401088</c:v>
                </c:pt>
                <c:pt idx="11">
                  <c:v>63.109275152241672</c:v>
                </c:pt>
                <c:pt idx="12">
                  <c:v>58.014399870894863</c:v>
                </c:pt>
                <c:pt idx="13">
                  <c:v>57.434821594077242</c:v>
                </c:pt>
                <c:pt idx="14">
                  <c:v>56.977367487419968</c:v>
                </c:pt>
                <c:pt idx="15">
                  <c:v>56.495032410730168</c:v>
                </c:pt>
                <c:pt idx="16">
                  <c:v>55.649549920938121</c:v>
                </c:pt>
                <c:pt idx="17">
                  <c:v>54.28631439095065</c:v>
                </c:pt>
                <c:pt idx="18">
                  <c:v>50.794205624455536</c:v>
                </c:pt>
                <c:pt idx="19">
                  <c:v>50.697187023715408</c:v>
                </c:pt>
                <c:pt idx="20">
                  <c:v>48.384272941430254</c:v>
                </c:pt>
                <c:pt idx="21">
                  <c:v>47.665723858800057</c:v>
                </c:pt>
                <c:pt idx="22">
                  <c:v>46.69390467826247</c:v>
                </c:pt>
                <c:pt idx="23">
                  <c:v>43.994429898853802</c:v>
                </c:pt>
                <c:pt idx="24">
                  <c:v>41.283123792203028</c:v>
                </c:pt>
                <c:pt idx="25">
                  <c:v>34.676324856749595</c:v>
                </c:pt>
                <c:pt idx="26">
                  <c:v>31.897747666725738</c:v>
                </c:pt>
                <c:pt idx="27">
                  <c:v>27.179987940123151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2-4101-B5D3-80AC39B0F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56787632"/>
        <c:axId val="656786648"/>
      </c:barChart>
      <c:catAx>
        <c:axId val="65678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786648"/>
        <c:crosses val="autoZero"/>
        <c:auto val="1"/>
        <c:lblAlgn val="ctr"/>
        <c:lblOffset val="100"/>
        <c:noMultiLvlLbl val="0"/>
      </c:catAx>
      <c:valAx>
        <c:axId val="6567866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5678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Harrision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University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46.728183649359096</c:v>
                </c:pt>
                <c:pt idx="1">
                  <c:v>44.665974261503131</c:v>
                </c:pt>
                <c:pt idx="2">
                  <c:v>48.472926366933542</c:v>
                </c:pt>
                <c:pt idx="3">
                  <c:v>109.27988798816187</c:v>
                </c:pt>
                <c:pt idx="4">
                  <c:v>46.796954905208906</c:v>
                </c:pt>
                <c:pt idx="5">
                  <c:v>32.663336295212211</c:v>
                </c:pt>
                <c:pt idx="6">
                  <c:v>26.167041937094357</c:v>
                </c:pt>
                <c:pt idx="7">
                  <c:v>68.935440300010086</c:v>
                </c:pt>
                <c:pt idx="8">
                  <c:v>51.980790929841731</c:v>
                </c:pt>
                <c:pt idx="9">
                  <c:v>48.876372381359566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3-440A-B2AC-8387AC5A5E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Harrision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University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88.621346174906947</c:v>
                </c:pt>
                <c:pt idx="1">
                  <c:v>50.794205624455536</c:v>
                </c:pt>
                <c:pt idx="2">
                  <c:v>56.495032410730168</c:v>
                </c:pt>
                <c:pt idx="3">
                  <c:v>108.34975384417423</c:v>
                </c:pt>
                <c:pt idx="4">
                  <c:v>46.69390467826247</c:v>
                </c:pt>
                <c:pt idx="5">
                  <c:v>34.676324856749595</c:v>
                </c:pt>
                <c:pt idx="6">
                  <c:v>27.179987940123151</c:v>
                </c:pt>
                <c:pt idx="7">
                  <c:v>104.37214966971207</c:v>
                </c:pt>
                <c:pt idx="8">
                  <c:v>48.384272941430254</c:v>
                </c:pt>
                <c:pt idx="9">
                  <c:v>47.665723858800057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3-440A-B2AC-8387AC5A5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70828208"/>
        <c:axId val="670825256"/>
      </c:barChart>
      <c:catAx>
        <c:axId val="67082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5256"/>
        <c:crosses val="autoZero"/>
        <c:auto val="1"/>
        <c:lblAlgn val="ctr"/>
        <c:lblOffset val="100"/>
        <c:noMultiLvlLbl val="0"/>
      </c:catAx>
      <c:valAx>
        <c:axId val="67082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32.817659873589697</c:v>
                </c:pt>
                <c:pt idx="1">
                  <c:v>41.636136532826498</c:v>
                </c:pt>
                <c:pt idx="2">
                  <c:v>45.792915349346465</c:v>
                </c:pt>
                <c:pt idx="3">
                  <c:v>115.99466589461493</c:v>
                </c:pt>
                <c:pt idx="4">
                  <c:v>48.986858089453342</c:v>
                </c:pt>
                <c:pt idx="5">
                  <c:v>31.691925012195966</c:v>
                </c:pt>
                <c:pt idx="6">
                  <c:v>26.208066566816441</c:v>
                </c:pt>
                <c:pt idx="7">
                  <c:v>64.126144165911612</c:v>
                </c:pt>
                <c:pt idx="8">
                  <c:v>52.043886924022367</c:v>
                </c:pt>
                <c:pt idx="9">
                  <c:v>50.5847571896822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4-4519-91D8-8873F1FAB2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63.225354362336809</c:v>
                </c:pt>
                <c:pt idx="1">
                  <c:v>48.12421667854597</c:v>
                </c:pt>
                <c:pt idx="2">
                  <c:v>52.419092862519669</c:v>
                </c:pt>
                <c:pt idx="3">
                  <c:v>111.38804992601172</c:v>
                </c:pt>
                <c:pt idx="4">
                  <c:v>44.17260568133014</c:v>
                </c:pt>
                <c:pt idx="5">
                  <c:v>33.539914279740742</c:v>
                </c:pt>
                <c:pt idx="6">
                  <c:v>27.166083940755531</c:v>
                </c:pt>
                <c:pt idx="7">
                  <c:v>91.99704953186351</c:v>
                </c:pt>
                <c:pt idx="8">
                  <c:v>48.151170341385104</c:v>
                </c:pt>
                <c:pt idx="9">
                  <c:v>46.548043152344313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4-4519-91D8-8873F1FAB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5926560"/>
        <c:axId val="655927872"/>
      </c:barChart>
      <c:catAx>
        <c:axId val="6559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27872"/>
        <c:crosses val="autoZero"/>
        <c:auto val="1"/>
        <c:lblAlgn val="ctr"/>
        <c:lblOffset val="100"/>
        <c:noMultiLvlLbl val="0"/>
      </c:catAx>
      <c:valAx>
        <c:axId val="6559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35.469170772047967</c:v>
                </c:pt>
                <c:pt idx="1">
                  <c:v>42.06201029539875</c:v>
                </c:pt>
                <c:pt idx="2">
                  <c:v>46.321304318072947</c:v>
                </c:pt>
                <c:pt idx="3">
                  <c:v>112.25259242102557</c:v>
                </c:pt>
                <c:pt idx="4">
                  <c:v>47.844316093011848</c:v>
                </c:pt>
                <c:pt idx="5">
                  <c:v>32.11564192626664</c:v>
                </c:pt>
                <c:pt idx="6">
                  <c:v>26.052258146114159</c:v>
                </c:pt>
                <c:pt idx="7">
                  <c:v>60.34507902949764</c:v>
                </c:pt>
                <c:pt idx="8">
                  <c:v>52.319895753379988</c:v>
                </c:pt>
                <c:pt idx="9">
                  <c:v>48.988348582015099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8-4E37-82C6-85E793ADBD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69.514666194104805</c:v>
                </c:pt>
                <c:pt idx="1">
                  <c:v>48.762506042923896</c:v>
                </c:pt>
                <c:pt idx="2">
                  <c:v>53.335158615753095</c:v>
                </c:pt>
                <c:pt idx="3">
                  <c:v>103.80934800231616</c:v>
                </c:pt>
                <c:pt idx="4">
                  <c:v>44.048250414626665</c:v>
                </c:pt>
                <c:pt idx="5">
                  <c:v>33.139803793016938</c:v>
                </c:pt>
                <c:pt idx="6">
                  <c:v>27.408179564519887</c:v>
                </c:pt>
                <c:pt idx="7">
                  <c:v>98.518887941004735</c:v>
                </c:pt>
                <c:pt idx="8">
                  <c:v>47.731489359520403</c:v>
                </c:pt>
                <c:pt idx="9">
                  <c:v>46.679406572780387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8-4E37-82C6-85E793ADBD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13770456"/>
        <c:axId val="513771768"/>
      </c:barChart>
      <c:catAx>
        <c:axId val="51377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71768"/>
        <c:crosses val="autoZero"/>
        <c:auto val="1"/>
        <c:lblAlgn val="ctr"/>
        <c:lblOffset val="100"/>
        <c:noMultiLvlLbl val="0"/>
      </c:catAx>
      <c:valAx>
        <c:axId val="51377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7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56.312925040000003</c:v>
                </c:pt>
                <c:pt idx="1">
                  <c:v>46.641813259999999</c:v>
                </c:pt>
                <c:pt idx="2">
                  <c:v>50.066789839999998</c:v>
                </c:pt>
                <c:pt idx="3">
                  <c:v>103.9505944</c:v>
                </c:pt>
                <c:pt idx="4">
                  <c:v>45.6805296</c:v>
                </c:pt>
                <c:pt idx="5">
                  <c:v>33.066510000000001</c:v>
                </c:pt>
                <c:pt idx="6">
                  <c:v>26.057141349999998</c:v>
                </c:pt>
                <c:pt idx="7">
                  <c:v>72.108706740000002</c:v>
                </c:pt>
                <c:pt idx="8">
                  <c:v>52.729435770000002</c:v>
                </c:pt>
                <c:pt idx="9">
                  <c:v>48.620739399999998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C-4243-9BE8-2F961A68A6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100.2625958</c:v>
                </c:pt>
                <c:pt idx="1">
                  <c:v>50.3788281</c:v>
                </c:pt>
                <c:pt idx="2">
                  <c:v>57.675755180000003</c:v>
                </c:pt>
                <c:pt idx="3">
                  <c:v>108.37460590000001</c:v>
                </c:pt>
                <c:pt idx="4">
                  <c:v>47.231196320000002</c:v>
                </c:pt>
                <c:pt idx="5">
                  <c:v>34.351382630000003</c:v>
                </c:pt>
                <c:pt idx="6">
                  <c:v>27.589120269999999</c:v>
                </c:pt>
                <c:pt idx="7">
                  <c:v>108.4493162</c:v>
                </c:pt>
                <c:pt idx="8">
                  <c:v>48.902864180000002</c:v>
                </c:pt>
                <c:pt idx="9">
                  <c:v>47.06570301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C-4243-9BE8-2F961A68A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70819024"/>
        <c:axId val="670820008"/>
      </c:barChart>
      <c:catAx>
        <c:axId val="67081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20008"/>
        <c:crosses val="autoZero"/>
        <c:auto val="1"/>
        <c:lblAlgn val="ctr"/>
        <c:lblOffset val="100"/>
        <c:noMultiLvlLbl val="0"/>
      </c:catAx>
      <c:valAx>
        <c:axId val="67082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1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62.31297891192628</c:v>
                </c:pt>
                <c:pt idx="1">
                  <c:v>48.323936960481511</c:v>
                </c:pt>
                <c:pt idx="2">
                  <c:v>51.710695955655915</c:v>
                </c:pt>
                <c:pt idx="3">
                  <c:v>104.92169928585214</c:v>
                </c:pt>
                <c:pt idx="4">
                  <c:v>44.676115835327323</c:v>
                </c:pt>
                <c:pt idx="5">
                  <c:v>33.779268241689316</c:v>
                </c:pt>
                <c:pt idx="6">
                  <c:v>26.350701680812112</c:v>
                </c:pt>
                <c:pt idx="7">
                  <c:v>79.161831269505697</c:v>
                </c:pt>
                <c:pt idx="8">
                  <c:v>50.829945268016154</c:v>
                </c:pt>
                <c:pt idx="9">
                  <c:v>47.311644349437081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8-4673-B530-7CE2592E1D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121.48276833528264</c:v>
                </c:pt>
                <c:pt idx="1">
                  <c:v>55.911271673715056</c:v>
                </c:pt>
                <c:pt idx="2">
                  <c:v>62.550122986381986</c:v>
                </c:pt>
                <c:pt idx="3">
                  <c:v>109.82701151643828</c:v>
                </c:pt>
                <c:pt idx="4">
                  <c:v>51.323566297564263</c:v>
                </c:pt>
                <c:pt idx="5">
                  <c:v>37.674198727158682</c:v>
                </c:pt>
                <c:pt idx="6">
                  <c:v>26.556567985621566</c:v>
                </c:pt>
                <c:pt idx="7">
                  <c:v>118.52334500523507</c:v>
                </c:pt>
                <c:pt idx="8">
                  <c:v>48.751567887526022</c:v>
                </c:pt>
                <c:pt idx="9">
                  <c:v>50.369742705030639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8-4673-B530-7CE2592E1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3788824"/>
        <c:axId val="513789808"/>
      </c:barChart>
      <c:catAx>
        <c:axId val="51378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89808"/>
        <c:crosses val="autoZero"/>
        <c:auto val="1"/>
        <c:lblAlgn val="ctr"/>
        <c:lblOffset val="100"/>
        <c:noMultiLvlLbl val="0"/>
      </c:catAx>
      <c:valAx>
        <c:axId val="5137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8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15984</c:v>
                </c:pt>
                <c:pt idx="1">
                  <c:v>16198</c:v>
                </c:pt>
                <c:pt idx="2">
                  <c:v>26470</c:v>
                </c:pt>
                <c:pt idx="3">
                  <c:v>124499</c:v>
                </c:pt>
                <c:pt idx="4">
                  <c:v>27514</c:v>
                </c:pt>
                <c:pt idx="5">
                  <c:v>24769</c:v>
                </c:pt>
                <c:pt idx="6">
                  <c:v>78580</c:v>
                </c:pt>
                <c:pt idx="7">
                  <c:v>81432</c:v>
                </c:pt>
                <c:pt idx="8">
                  <c:v>143279</c:v>
                </c:pt>
                <c:pt idx="9">
                  <c:v>96874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F-4F74-8275-E3A47DE793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18476.167000000001</c:v>
                </c:pt>
                <c:pt idx="1">
                  <c:v>15774.758</c:v>
                </c:pt>
                <c:pt idx="2">
                  <c:v>28797.831999999995</c:v>
                </c:pt>
                <c:pt idx="3">
                  <c:v>115144</c:v>
                </c:pt>
                <c:pt idx="4">
                  <c:v>24471.400999999994</c:v>
                </c:pt>
                <c:pt idx="5">
                  <c:v>23711.066000000003</c:v>
                </c:pt>
                <c:pt idx="6">
                  <c:v>75263</c:v>
                </c:pt>
                <c:pt idx="7">
                  <c:v>116931.999</c:v>
                </c:pt>
                <c:pt idx="8">
                  <c:v>139486.66800000001</c:v>
                </c:pt>
                <c:pt idx="9">
                  <c:v>94136.666000000012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F-4F74-8275-E3A47DE793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28878888"/>
        <c:axId val="628876264"/>
      </c:barChart>
      <c:catAx>
        <c:axId val="628878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76264"/>
        <c:crosses val="autoZero"/>
        <c:auto val="1"/>
        <c:lblAlgn val="ctr"/>
        <c:lblOffset val="100"/>
        <c:noMultiLvlLbl val="0"/>
      </c:catAx>
      <c:valAx>
        <c:axId val="628876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2887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2158</c:v>
                </c:pt>
                <c:pt idx="1">
                  <c:v>1937</c:v>
                </c:pt>
                <c:pt idx="2">
                  <c:v>1128</c:v>
                </c:pt>
                <c:pt idx="3">
                  <c:v>1366</c:v>
                </c:pt>
                <c:pt idx="4">
                  <c:v>1103</c:v>
                </c:pt>
                <c:pt idx="5">
                  <c:v>1050</c:v>
                </c:pt>
                <c:pt idx="6">
                  <c:v>1091</c:v>
                </c:pt>
                <c:pt idx="7">
                  <c:v>1505</c:v>
                </c:pt>
                <c:pt idx="8">
                  <c:v>1144</c:v>
                </c:pt>
                <c:pt idx="9">
                  <c:v>999</c:v>
                </c:pt>
                <c:pt idx="10">
                  <c:v>978</c:v>
                </c:pt>
                <c:pt idx="11">
                  <c:v>1525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1F-46B4-A07B-D0294A13ED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2506</c:v>
                </c:pt>
                <c:pt idx="1">
                  <c:v>2891</c:v>
                </c:pt>
                <c:pt idx="2">
                  <c:v>1905</c:v>
                </c:pt>
                <c:pt idx="3">
                  <c:v>1305</c:v>
                </c:pt>
                <c:pt idx="4">
                  <c:v>1618</c:v>
                </c:pt>
                <c:pt idx="5">
                  <c:v>1596</c:v>
                </c:pt>
                <c:pt idx="6">
                  <c:v>1643</c:v>
                </c:pt>
                <c:pt idx="7">
                  <c:v>1069</c:v>
                </c:pt>
                <c:pt idx="8">
                  <c:v>931</c:v>
                </c:pt>
                <c:pt idx="9">
                  <c:v>878</c:v>
                </c:pt>
                <c:pt idx="10">
                  <c:v>1104</c:v>
                </c:pt>
                <c:pt idx="11">
                  <c:v>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1F-46B4-A07B-D0294A13E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99464"/>
        <c:axId val="513692576"/>
      </c:lineChart>
      <c:catAx>
        <c:axId val="51369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92576"/>
        <c:crosses val="autoZero"/>
        <c:auto val="1"/>
        <c:lblAlgn val="ctr"/>
        <c:lblOffset val="100"/>
        <c:noMultiLvlLbl val="0"/>
      </c:catAx>
      <c:valAx>
        <c:axId val="5136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9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36.002040350000001</c:v>
                </c:pt>
                <c:pt idx="1">
                  <c:v>57.918432580000001</c:v>
                </c:pt>
                <c:pt idx="2">
                  <c:v>34.943213810000003</c:v>
                </c:pt>
                <c:pt idx="3">
                  <c:v>46.133446540000001</c:v>
                </c:pt>
                <c:pt idx="4">
                  <c:v>65.395702819999997</c:v>
                </c:pt>
                <c:pt idx="5">
                  <c:v>65.873377750000003</c:v>
                </c:pt>
                <c:pt idx="6">
                  <c:v>73.958958999999993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B-44E2-B69E-58FA64ED3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41.084767409999998</c:v>
                </c:pt>
                <c:pt idx="1">
                  <c:v>55.582272760000002</c:v>
                </c:pt>
                <c:pt idx="2">
                  <c:v>36.897816110000001</c:v>
                </c:pt>
                <c:pt idx="3">
                  <c:v>43.25216357</c:v>
                </c:pt>
                <c:pt idx="4">
                  <c:v>68.369581969999999</c:v>
                </c:pt>
                <c:pt idx="5">
                  <c:v>69.569604889999994</c:v>
                </c:pt>
                <c:pt idx="6">
                  <c:v>74.826002040000006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B-44E2-B69E-58FA64ED35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4262784"/>
        <c:axId val="354263112"/>
      </c:barChart>
      <c:catAx>
        <c:axId val="3542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3112"/>
        <c:crosses val="autoZero"/>
        <c:auto val="1"/>
        <c:lblAlgn val="ctr"/>
        <c:lblOffset val="100"/>
        <c:noMultiLvlLbl val="0"/>
      </c:catAx>
      <c:valAx>
        <c:axId val="35426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6157328160066E-2"/>
          <c:y val="3.5914010816902757E-2"/>
          <c:w val="0.92883021415801281"/>
          <c:h val="0.80306241436542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4039</c:v>
                </c:pt>
                <c:pt idx="1">
                  <c:v>4108</c:v>
                </c:pt>
                <c:pt idx="2">
                  <c:v>4475</c:v>
                </c:pt>
                <c:pt idx="3">
                  <c:v>5241</c:v>
                </c:pt>
                <c:pt idx="4">
                  <c:v>4790</c:v>
                </c:pt>
                <c:pt idx="5">
                  <c:v>4841</c:v>
                </c:pt>
                <c:pt idx="6">
                  <c:v>6621</c:v>
                </c:pt>
                <c:pt idx="7">
                  <c:v>8067</c:v>
                </c:pt>
                <c:pt idx="8">
                  <c:v>9753</c:v>
                </c:pt>
                <c:pt idx="9">
                  <c:v>9906</c:v>
                </c:pt>
                <c:pt idx="10">
                  <c:v>9885</c:v>
                </c:pt>
                <c:pt idx="11">
                  <c:v>9706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93-480B-B98D-60A0E2ADE7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10780</c:v>
                </c:pt>
                <c:pt idx="1">
                  <c:v>10611</c:v>
                </c:pt>
                <c:pt idx="2">
                  <c:v>8976</c:v>
                </c:pt>
                <c:pt idx="3">
                  <c:v>9080</c:v>
                </c:pt>
                <c:pt idx="4">
                  <c:v>9205</c:v>
                </c:pt>
                <c:pt idx="5">
                  <c:v>11335</c:v>
                </c:pt>
                <c:pt idx="6">
                  <c:v>11674</c:v>
                </c:pt>
                <c:pt idx="7">
                  <c:v>9317</c:v>
                </c:pt>
                <c:pt idx="8">
                  <c:v>9707</c:v>
                </c:pt>
                <c:pt idx="9">
                  <c:v>9027</c:v>
                </c:pt>
                <c:pt idx="10">
                  <c:v>8554</c:v>
                </c:pt>
                <c:pt idx="11">
                  <c:v>8662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93-480B-B98D-60A0E2ADE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566072"/>
        <c:axId val="514566400"/>
      </c:lineChart>
      <c:catAx>
        <c:axId val="51456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66400"/>
        <c:crosses val="autoZero"/>
        <c:auto val="1"/>
        <c:lblAlgn val="ctr"/>
        <c:lblOffset val="100"/>
        <c:noMultiLvlLbl val="0"/>
      </c:catAx>
      <c:valAx>
        <c:axId val="5145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6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2984</c:v>
                </c:pt>
                <c:pt idx="1">
                  <c:v>1477</c:v>
                </c:pt>
                <c:pt idx="2">
                  <c:v>1637</c:v>
                </c:pt>
                <c:pt idx="3">
                  <c:v>1545</c:v>
                </c:pt>
                <c:pt idx="4">
                  <c:v>1545</c:v>
                </c:pt>
                <c:pt idx="5">
                  <c:v>2369</c:v>
                </c:pt>
                <c:pt idx="6">
                  <c:v>0</c:v>
                </c:pt>
                <c:pt idx="7">
                  <c:v>8832</c:v>
                </c:pt>
                <c:pt idx="8">
                  <c:v>1553</c:v>
                </c:pt>
                <c:pt idx="9">
                  <c:v>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E31-9F06-8453FA8410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6550.0210000000006</c:v>
                </c:pt>
                <c:pt idx="1">
                  <c:v>1886.32</c:v>
                </c:pt>
                <c:pt idx="2">
                  <c:v>2117.799</c:v>
                </c:pt>
                <c:pt idx="3">
                  <c:v>1804.7190000000001</c:v>
                </c:pt>
                <c:pt idx="4">
                  <c:v>1804.7190000000001</c:v>
                </c:pt>
                <c:pt idx="5">
                  <c:v>2893.5970000000002</c:v>
                </c:pt>
                <c:pt idx="6">
                  <c:v>0</c:v>
                </c:pt>
                <c:pt idx="7">
                  <c:v>11304.980000000001</c:v>
                </c:pt>
                <c:pt idx="8">
                  <c:v>1891.761</c:v>
                </c:pt>
                <c:pt idx="9">
                  <c:v>8954.6009999999987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8-4E31-9F06-8453FA841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21609016"/>
        <c:axId val="521611968"/>
      </c:barChart>
      <c:catAx>
        <c:axId val="521609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11968"/>
        <c:crosses val="autoZero"/>
        <c:auto val="1"/>
        <c:lblAlgn val="ctr"/>
        <c:lblOffset val="100"/>
        <c:noMultiLvlLbl val="0"/>
      </c:catAx>
      <c:valAx>
        <c:axId val="5216119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160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38</c:v>
                </c:pt>
                <c:pt idx="3">
                  <c:v>103</c:v>
                </c:pt>
                <c:pt idx="4">
                  <c:v>477</c:v>
                </c:pt>
                <c:pt idx="5">
                  <c:v>661</c:v>
                </c:pt>
                <c:pt idx="6">
                  <c:v>647</c:v>
                </c:pt>
                <c:pt idx="7">
                  <c:v>415</c:v>
                </c:pt>
                <c:pt idx="8">
                  <c:v>317</c:v>
                </c:pt>
                <c:pt idx="9">
                  <c:v>169</c:v>
                </c:pt>
                <c:pt idx="10">
                  <c:v>86</c:v>
                </c:pt>
                <c:pt idx="11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0-4C7D-8FE7-ED650C902B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27</c:v>
                </c:pt>
                <c:pt idx="1">
                  <c:v>18</c:v>
                </c:pt>
                <c:pt idx="2">
                  <c:v>118</c:v>
                </c:pt>
                <c:pt idx="3">
                  <c:v>346</c:v>
                </c:pt>
                <c:pt idx="4">
                  <c:v>596</c:v>
                </c:pt>
                <c:pt idx="5">
                  <c:v>1424</c:v>
                </c:pt>
                <c:pt idx="6">
                  <c:v>1543</c:v>
                </c:pt>
                <c:pt idx="7">
                  <c:v>943</c:v>
                </c:pt>
                <c:pt idx="8">
                  <c:v>631</c:v>
                </c:pt>
                <c:pt idx="9">
                  <c:v>438</c:v>
                </c:pt>
                <c:pt idx="10">
                  <c:v>281</c:v>
                </c:pt>
                <c:pt idx="11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0-4C7D-8FE7-ED650C902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463792"/>
        <c:axId val="504459200"/>
      </c:lineChart>
      <c:catAx>
        <c:axId val="50446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459200"/>
        <c:crosses val="autoZero"/>
        <c:auto val="1"/>
        <c:lblAlgn val="ctr"/>
        <c:lblOffset val="100"/>
        <c:noMultiLvlLbl val="0"/>
      </c:catAx>
      <c:valAx>
        <c:axId val="5044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46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4135950397503E-2"/>
          <c:y val="3.2995368321192244E-2"/>
          <c:w val="0.94715765148921605"/>
          <c:h val="0.80306241436542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15</c:v>
                </c:pt>
                <c:pt idx="2">
                  <c:v>109</c:v>
                </c:pt>
                <c:pt idx="3">
                  <c:v>441</c:v>
                </c:pt>
                <c:pt idx="4">
                  <c:v>1099</c:v>
                </c:pt>
                <c:pt idx="5">
                  <c:v>1770</c:v>
                </c:pt>
                <c:pt idx="6">
                  <c:v>1799</c:v>
                </c:pt>
                <c:pt idx="7">
                  <c:v>962</c:v>
                </c:pt>
                <c:pt idx="8">
                  <c:v>749</c:v>
                </c:pt>
                <c:pt idx="9">
                  <c:v>531</c:v>
                </c:pt>
                <c:pt idx="10">
                  <c:v>667</c:v>
                </c:pt>
                <c:pt idx="11">
                  <c:v>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D-4FAD-B816-2D95FD01C0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482</c:v>
                </c:pt>
                <c:pt idx="1">
                  <c:v>120</c:v>
                </c:pt>
                <c:pt idx="2">
                  <c:v>163</c:v>
                </c:pt>
                <c:pt idx="3">
                  <c:v>739</c:v>
                </c:pt>
                <c:pt idx="4">
                  <c:v>708</c:v>
                </c:pt>
                <c:pt idx="5">
                  <c:v>2482</c:v>
                </c:pt>
                <c:pt idx="6">
                  <c:v>1927</c:v>
                </c:pt>
                <c:pt idx="7">
                  <c:v>1512</c:v>
                </c:pt>
                <c:pt idx="8">
                  <c:v>1383</c:v>
                </c:pt>
                <c:pt idx="9">
                  <c:v>990</c:v>
                </c:pt>
                <c:pt idx="10">
                  <c:v>472</c:v>
                </c:pt>
                <c:pt idx="11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AD-4FAD-B816-2D95FD01C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564432"/>
        <c:axId val="514563776"/>
      </c:lineChart>
      <c:catAx>
        <c:axId val="5145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63776"/>
        <c:crosses val="autoZero"/>
        <c:auto val="1"/>
        <c:lblAlgn val="ctr"/>
        <c:lblOffset val="100"/>
        <c:noMultiLvlLbl val="0"/>
      </c:catAx>
      <c:valAx>
        <c:axId val="5145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1737</c:v>
                </c:pt>
                <c:pt idx="1">
                  <c:v>49</c:v>
                </c:pt>
                <c:pt idx="2">
                  <c:v>22</c:v>
                </c:pt>
                <c:pt idx="3">
                  <c:v>0</c:v>
                </c:pt>
                <c:pt idx="4">
                  <c:v>30</c:v>
                </c:pt>
                <c:pt idx="5">
                  <c:v>1225</c:v>
                </c:pt>
                <c:pt idx="6">
                  <c:v>0</c:v>
                </c:pt>
                <c:pt idx="7">
                  <c:v>299</c:v>
                </c:pt>
                <c:pt idx="8">
                  <c:v>1158</c:v>
                </c:pt>
                <c:pt idx="9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2-4369-A562-088E468B01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Harrison Street Building</c:v>
                </c:pt>
                <c:pt idx="1">
                  <c:v>Simon Benson House</c:v>
                </c:pt>
                <c:pt idx="2">
                  <c:v>Harder House</c:v>
                </c:pt>
                <c:pt idx="3">
                  <c:v>Research Greenhouse</c:v>
                </c:pt>
                <c:pt idx="4">
                  <c:v>University Honors</c:v>
                </c:pt>
                <c:pt idx="5">
                  <c:v>President's Residence</c:v>
                </c:pt>
                <c:pt idx="6">
                  <c:v>Universtiy Pointe</c:v>
                </c:pt>
                <c:pt idx="7">
                  <c:v>Campus Public Safety</c:v>
                </c:pt>
                <c:pt idx="8">
                  <c:v>Hoffmann Hall</c:v>
                </c:pt>
                <c:pt idx="9">
                  <c:v>East Hall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1834</c:v>
                </c:pt>
                <c:pt idx="1">
                  <c:v>39.095000000000006</c:v>
                </c:pt>
                <c:pt idx="2">
                  <c:v>13.413</c:v>
                </c:pt>
                <c:pt idx="3">
                  <c:v>0</c:v>
                </c:pt>
                <c:pt idx="4">
                  <c:v>28.817999999999998</c:v>
                </c:pt>
                <c:pt idx="5">
                  <c:v>581.60500000000002</c:v>
                </c:pt>
                <c:pt idx="6">
                  <c:v>0</c:v>
                </c:pt>
                <c:pt idx="7">
                  <c:v>166.69399999999999</c:v>
                </c:pt>
                <c:pt idx="8">
                  <c:v>1224</c:v>
                </c:pt>
                <c:pt idx="9">
                  <c:v>105.56099999999999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2-4369-A562-088E468B01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28509664"/>
        <c:axId val="628513928"/>
      </c:barChart>
      <c:catAx>
        <c:axId val="62850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513928"/>
        <c:crosses val="autoZero"/>
        <c:auto val="1"/>
        <c:lblAlgn val="ctr"/>
        <c:lblOffset val="100"/>
        <c:noMultiLvlLbl val="0"/>
      </c:catAx>
      <c:valAx>
        <c:axId val="6285139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2850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324</c:v>
                </c:pt>
                <c:pt idx="1">
                  <c:v>380</c:v>
                </c:pt>
                <c:pt idx="2">
                  <c:v>346</c:v>
                </c:pt>
                <c:pt idx="3">
                  <c:v>47</c:v>
                </c:pt>
                <c:pt idx="4">
                  <c:v>41</c:v>
                </c:pt>
                <c:pt idx="5">
                  <c:v>23</c:v>
                </c:pt>
                <c:pt idx="6">
                  <c:v>20</c:v>
                </c:pt>
                <c:pt idx="7">
                  <c:v>5</c:v>
                </c:pt>
                <c:pt idx="8">
                  <c:v>7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0A-4E94-B935-BAFD9A4399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44</c:v>
                </c:pt>
                <c:pt idx="1">
                  <c:v>210</c:v>
                </c:pt>
                <c:pt idx="2">
                  <c:v>159</c:v>
                </c:pt>
                <c:pt idx="3">
                  <c:v>17</c:v>
                </c:pt>
                <c:pt idx="4">
                  <c:v>16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9</c:v>
                </c:pt>
                <c:pt idx="10">
                  <c:v>23</c:v>
                </c:pt>
                <c:pt idx="11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0A-4E94-B935-BAFD9A439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89296"/>
        <c:axId val="513690936"/>
      </c:lineChart>
      <c:catAx>
        <c:axId val="51368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90936"/>
        <c:crosses val="autoZero"/>
        <c:auto val="1"/>
        <c:lblAlgn val="ctr"/>
        <c:lblOffset val="100"/>
        <c:noMultiLvlLbl val="0"/>
      </c:catAx>
      <c:valAx>
        <c:axId val="51369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8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61.760031949128269</c:v>
                </c:pt>
                <c:pt idx="1">
                  <c:v>61.175779133383266</c:v>
                </c:pt>
                <c:pt idx="2">
                  <c:v>62.527917447346454</c:v>
                </c:pt>
                <c:pt idx="3">
                  <c:v>48.02956458753598</c:v>
                </c:pt>
                <c:pt idx="4">
                  <c:v>74.803098164420376</c:v>
                </c:pt>
                <c:pt idx="5">
                  <c:v>132.05087781737035</c:v>
                </c:pt>
                <c:pt idx="6">
                  <c:v>51.252268163695049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A-4B14-9889-FA9019E31A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76.411183627587107</c:v>
                </c:pt>
                <c:pt idx="1">
                  <c:v>68.087973828434428</c:v>
                </c:pt>
                <c:pt idx="2">
                  <c:v>65.106404634401088</c:v>
                </c:pt>
                <c:pt idx="3">
                  <c:v>58.014399870894863</c:v>
                </c:pt>
                <c:pt idx="4">
                  <c:v>79.381275699798394</c:v>
                </c:pt>
                <c:pt idx="5">
                  <c:v>149.70831120109418</c:v>
                </c:pt>
                <c:pt idx="6">
                  <c:v>41.283123792203028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A-4B14-9889-FA9019E31A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6436280"/>
        <c:axId val="516437264"/>
      </c:barChart>
      <c:catAx>
        <c:axId val="51643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437264"/>
        <c:crosses val="autoZero"/>
        <c:auto val="1"/>
        <c:lblAlgn val="ctr"/>
        <c:lblOffset val="100"/>
        <c:noMultiLvlLbl val="0"/>
      </c:catAx>
      <c:valAx>
        <c:axId val="51643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43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56.238920804954937</c:v>
                </c:pt>
                <c:pt idx="1">
                  <c:v>59.831538234315211</c:v>
                </c:pt>
                <c:pt idx="2">
                  <c:v>60.699955032844997</c:v>
                </c:pt>
                <c:pt idx="3">
                  <c:v>43.352906081390039</c:v>
                </c:pt>
                <c:pt idx="4">
                  <c:v>67.771113385479211</c:v>
                </c:pt>
                <c:pt idx="5">
                  <c:v>129.49792180830005</c:v>
                </c:pt>
                <c:pt idx="6">
                  <c:v>54.150606126194539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9-4E38-B9EE-AAF4B7B5D8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74.406791465538149</c:v>
                </c:pt>
                <c:pt idx="1">
                  <c:v>62.143799675486775</c:v>
                </c:pt>
                <c:pt idx="2">
                  <c:v>64.676914934121911</c:v>
                </c:pt>
                <c:pt idx="3">
                  <c:v>54.154014341429324</c:v>
                </c:pt>
                <c:pt idx="4">
                  <c:v>80.593673186771255</c:v>
                </c:pt>
                <c:pt idx="5">
                  <c:v>139.77688898966997</c:v>
                </c:pt>
                <c:pt idx="6">
                  <c:v>44.02445903423834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9-4E38-B9EE-AAF4B7B5D8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792056"/>
        <c:axId val="627786808"/>
      </c:barChart>
      <c:catAx>
        <c:axId val="62779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86808"/>
        <c:crosses val="autoZero"/>
        <c:auto val="1"/>
        <c:lblAlgn val="ctr"/>
        <c:lblOffset val="100"/>
        <c:noMultiLvlLbl val="0"/>
      </c:catAx>
      <c:valAx>
        <c:axId val="62778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9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76.5392247129097</c:v>
                </c:pt>
                <c:pt idx="1">
                  <c:v>65.15573847220837</c:v>
                </c:pt>
                <c:pt idx="2">
                  <c:v>63.518643004793184</c:v>
                </c:pt>
                <c:pt idx="3">
                  <c:v>57.755916447456912</c:v>
                </c:pt>
                <c:pt idx="4">
                  <c:v>78.044934047065965</c:v>
                </c:pt>
                <c:pt idx="5">
                  <c:v>144.56710150811645</c:v>
                </c:pt>
                <c:pt idx="6">
                  <c:v>41.472798818505161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5-41EF-8C84-8DD24B70BC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56.869093081178768</c:v>
                </c:pt>
                <c:pt idx="1">
                  <c:v>60.377530703944082</c:v>
                </c:pt>
                <c:pt idx="2">
                  <c:v>60.692017998901406</c:v>
                </c:pt>
                <c:pt idx="3">
                  <c:v>44.717892616799816</c:v>
                </c:pt>
                <c:pt idx="4">
                  <c:v>71.823664276335734</c:v>
                </c:pt>
                <c:pt idx="5">
                  <c:v>128.45532421984669</c:v>
                </c:pt>
                <c:pt idx="6">
                  <c:v>50.277919865831279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5-41EF-8C84-8DD24B70BC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9056088"/>
        <c:axId val="659050840"/>
      </c:barChart>
      <c:catAx>
        <c:axId val="65905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50840"/>
        <c:crosses val="autoZero"/>
        <c:auto val="1"/>
        <c:lblAlgn val="ctr"/>
        <c:lblOffset val="100"/>
        <c:noMultiLvlLbl val="0"/>
      </c:catAx>
      <c:valAx>
        <c:axId val="65905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5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78.726443474619231</c:v>
                </c:pt>
                <c:pt idx="1">
                  <c:v>70.493796741221502</c:v>
                </c:pt>
                <c:pt idx="2">
                  <c:v>64.270656118798769</c:v>
                </c:pt>
                <c:pt idx="3">
                  <c:v>59.962476236585161</c:v>
                </c:pt>
                <c:pt idx="4">
                  <c:v>78.455989211714495</c:v>
                </c:pt>
                <c:pt idx="5">
                  <c:v>154.46929883741859</c:v>
                </c:pt>
                <c:pt idx="6">
                  <c:v>40.491710337497629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3-4B55-98AE-8719939E8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63.360059908748262</c:v>
                </c:pt>
                <c:pt idx="1">
                  <c:v>61.564210475952756</c:v>
                </c:pt>
                <c:pt idx="2">
                  <c:v>63.735161576258299</c:v>
                </c:pt>
                <c:pt idx="3">
                  <c:v>50.091582237284491</c:v>
                </c:pt>
                <c:pt idx="4">
                  <c:v>77.939320128531733</c:v>
                </c:pt>
                <c:pt idx="5">
                  <c:v>133.09247760141093</c:v>
                </c:pt>
                <c:pt idx="6">
                  <c:v>50.688420669577873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3-4B55-98AE-8719939E89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3773736"/>
        <c:axId val="513773080"/>
      </c:barChart>
      <c:catAx>
        <c:axId val="51377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73080"/>
        <c:crosses val="autoZero"/>
        <c:auto val="1"/>
        <c:lblAlgn val="ctr"/>
        <c:lblOffset val="100"/>
        <c:noMultiLvlLbl val="0"/>
      </c:catAx>
      <c:valAx>
        <c:axId val="51377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7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37.134567840000003</c:v>
                </c:pt>
                <c:pt idx="1">
                  <c:v>59.634248059999997</c:v>
                </c:pt>
                <c:pt idx="2">
                  <c:v>35.493162779999999</c:v>
                </c:pt>
                <c:pt idx="3">
                  <c:v>44.934141289999999</c:v>
                </c:pt>
                <c:pt idx="4">
                  <c:v>63.820801469999999</c:v>
                </c:pt>
                <c:pt idx="5">
                  <c:v>66.957432240000003</c:v>
                </c:pt>
                <c:pt idx="6">
                  <c:v>74.377988799999997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6-482E-B553-0D5AA96DEF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41.741302330000003</c:v>
                </c:pt>
                <c:pt idx="1">
                  <c:v>56.571808470000001</c:v>
                </c:pt>
                <c:pt idx="2">
                  <c:v>37.68389123</c:v>
                </c:pt>
                <c:pt idx="3">
                  <c:v>48.716884229999998</c:v>
                </c:pt>
                <c:pt idx="4">
                  <c:v>62.5020788</c:v>
                </c:pt>
                <c:pt idx="5">
                  <c:v>68.022283380000005</c:v>
                </c:pt>
                <c:pt idx="6">
                  <c:v>77.641212620000005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6-482E-B553-0D5AA96DEF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5747480"/>
        <c:axId val="435748792"/>
      </c:barChart>
      <c:catAx>
        <c:axId val="43574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748792"/>
        <c:crosses val="autoZero"/>
        <c:auto val="1"/>
        <c:lblAlgn val="ctr"/>
        <c:lblOffset val="100"/>
        <c:noMultiLvlLbl val="0"/>
      </c:catAx>
      <c:valAx>
        <c:axId val="43574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74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70.572054001631074</c:v>
                </c:pt>
                <c:pt idx="1">
                  <c:v>62.929837119321014</c:v>
                </c:pt>
                <c:pt idx="2">
                  <c:v>64.984535181381077</c:v>
                </c:pt>
                <c:pt idx="3">
                  <c:v>53.95587741466958</c:v>
                </c:pt>
                <c:pt idx="4">
                  <c:v>81.678294867334785</c:v>
                </c:pt>
                <c:pt idx="5">
                  <c:v>137.15778763992373</c:v>
                </c:pt>
                <c:pt idx="6">
                  <c:v>49.212054907917221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3-437F-9C61-6D6961E61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75.972274857281391</c:v>
                </c:pt>
                <c:pt idx="1">
                  <c:v>74.55856042482111</c:v>
                </c:pt>
                <c:pt idx="2">
                  <c:v>67.959404479890438</c:v>
                </c:pt>
                <c:pt idx="3">
                  <c:v>60.185192458108077</c:v>
                </c:pt>
                <c:pt idx="4">
                  <c:v>80.430506353641803</c:v>
                </c:pt>
                <c:pt idx="5">
                  <c:v>160.0199554691718</c:v>
                </c:pt>
                <c:pt idx="6">
                  <c:v>39.143526978570982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3-437F-9C61-6D6961E61E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548976"/>
        <c:axId val="669544384"/>
      </c:barChart>
      <c:catAx>
        <c:axId val="6695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544384"/>
        <c:crosses val="autoZero"/>
        <c:auto val="1"/>
        <c:lblAlgn val="ctr"/>
        <c:lblOffset val="100"/>
        <c:noMultiLvlLbl val="0"/>
      </c:catAx>
      <c:valAx>
        <c:axId val="66954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54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211686</c:v>
                </c:pt>
                <c:pt idx="1">
                  <c:v>350950</c:v>
                </c:pt>
                <c:pt idx="2">
                  <c:v>589584</c:v>
                </c:pt>
                <c:pt idx="3">
                  <c:v>349874</c:v>
                </c:pt>
                <c:pt idx="4">
                  <c:v>1559587</c:v>
                </c:pt>
                <c:pt idx="5">
                  <c:v>1916993</c:v>
                </c:pt>
                <c:pt idx="6">
                  <c:v>667980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A-4B67-8362-B1BA51CC86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207623</c:v>
                </c:pt>
                <c:pt idx="1">
                  <c:v>403841.33200000005</c:v>
                </c:pt>
                <c:pt idx="2">
                  <c:v>572790.99800000002</c:v>
                </c:pt>
                <c:pt idx="3">
                  <c:v>417457</c:v>
                </c:pt>
                <c:pt idx="4">
                  <c:v>1550904</c:v>
                </c:pt>
                <c:pt idx="5">
                  <c:v>1849395</c:v>
                </c:pt>
                <c:pt idx="6">
                  <c:v>697305.26500000001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A-4B67-8362-B1BA51CC86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11476952"/>
        <c:axId val="511475640"/>
      </c:barChart>
      <c:catAx>
        <c:axId val="511476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475640"/>
        <c:crosses val="autoZero"/>
        <c:auto val="1"/>
        <c:lblAlgn val="ctr"/>
        <c:lblOffset val="100"/>
        <c:noMultiLvlLbl val="0"/>
      </c:catAx>
      <c:valAx>
        <c:axId val="5114756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1147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21687</c:v>
                </c:pt>
                <c:pt idx="1">
                  <c:v>21007</c:v>
                </c:pt>
                <c:pt idx="2">
                  <c:v>18581</c:v>
                </c:pt>
                <c:pt idx="3">
                  <c:v>19273</c:v>
                </c:pt>
                <c:pt idx="4">
                  <c:v>16999</c:v>
                </c:pt>
                <c:pt idx="5">
                  <c:v>13288</c:v>
                </c:pt>
                <c:pt idx="6">
                  <c:v>14614</c:v>
                </c:pt>
                <c:pt idx="7">
                  <c:v>14474</c:v>
                </c:pt>
                <c:pt idx="8">
                  <c:v>17006</c:v>
                </c:pt>
                <c:pt idx="9">
                  <c:v>17984</c:v>
                </c:pt>
                <c:pt idx="10">
                  <c:v>19479</c:v>
                </c:pt>
                <c:pt idx="11">
                  <c:v>17294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AC-471D-8E04-E5D915D6D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21864</c:v>
                </c:pt>
                <c:pt idx="1">
                  <c:v>23732</c:v>
                </c:pt>
                <c:pt idx="2">
                  <c:v>19254</c:v>
                </c:pt>
                <c:pt idx="3">
                  <c:v>18501</c:v>
                </c:pt>
                <c:pt idx="4">
                  <c:v>16991</c:v>
                </c:pt>
                <c:pt idx="5">
                  <c:v>12849</c:v>
                </c:pt>
                <c:pt idx="6">
                  <c:v>13953</c:v>
                </c:pt>
                <c:pt idx="7">
                  <c:v>13289</c:v>
                </c:pt>
                <c:pt idx="8">
                  <c:v>13881</c:v>
                </c:pt>
                <c:pt idx="9">
                  <c:v>16865</c:v>
                </c:pt>
                <c:pt idx="10">
                  <c:v>18177</c:v>
                </c:pt>
                <c:pt idx="11">
                  <c:v>18267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AC-471D-8E04-E5D915D6D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014976"/>
        <c:axId val="510015960"/>
      </c:lineChart>
      <c:catAx>
        <c:axId val="5100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15960"/>
        <c:crosses val="autoZero"/>
        <c:auto val="1"/>
        <c:lblAlgn val="ctr"/>
        <c:lblOffset val="100"/>
        <c:noMultiLvlLbl val="0"/>
      </c:catAx>
      <c:valAx>
        <c:axId val="51001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206480</c:v>
                </c:pt>
                <c:pt idx="1">
                  <c:v>184464</c:v>
                </c:pt>
                <c:pt idx="2">
                  <c:v>161613</c:v>
                </c:pt>
                <c:pt idx="3">
                  <c:v>149794</c:v>
                </c:pt>
                <c:pt idx="4">
                  <c:v>129653</c:v>
                </c:pt>
                <c:pt idx="5">
                  <c:v>134221</c:v>
                </c:pt>
                <c:pt idx="6">
                  <c:v>129583</c:v>
                </c:pt>
                <c:pt idx="7">
                  <c:v>148280</c:v>
                </c:pt>
                <c:pt idx="8">
                  <c:v>163624</c:v>
                </c:pt>
                <c:pt idx="9">
                  <c:v>156071</c:v>
                </c:pt>
                <c:pt idx="10">
                  <c:v>183218</c:v>
                </c:pt>
                <c:pt idx="11">
                  <c:v>169992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4-4932-83B0-513AA5FBB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149618</c:v>
                </c:pt>
                <c:pt idx="1">
                  <c:v>162248</c:v>
                </c:pt>
                <c:pt idx="2">
                  <c:v>164383</c:v>
                </c:pt>
                <c:pt idx="3">
                  <c:v>159238</c:v>
                </c:pt>
                <c:pt idx="4">
                  <c:v>179911</c:v>
                </c:pt>
                <c:pt idx="5">
                  <c:v>151659</c:v>
                </c:pt>
                <c:pt idx="6">
                  <c:v>184723</c:v>
                </c:pt>
                <c:pt idx="7">
                  <c:v>141033</c:v>
                </c:pt>
                <c:pt idx="8">
                  <c:v>169230</c:v>
                </c:pt>
                <c:pt idx="9">
                  <c:v>141796</c:v>
                </c:pt>
                <c:pt idx="10">
                  <c:v>110265</c:v>
                </c:pt>
                <c:pt idx="11">
                  <c:v>135291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4-4932-83B0-513AA5FBB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31496"/>
        <c:axId val="514672896"/>
      </c:lineChart>
      <c:catAx>
        <c:axId val="22733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2896"/>
        <c:crosses val="autoZero"/>
        <c:auto val="1"/>
        <c:lblAlgn val="ctr"/>
        <c:lblOffset val="100"/>
        <c:noMultiLvlLbl val="0"/>
      </c:catAx>
      <c:valAx>
        <c:axId val="5146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3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15080</c:v>
                </c:pt>
                <c:pt idx="1">
                  <c:v>8034</c:v>
                </c:pt>
                <c:pt idx="2">
                  <c:v>8612</c:v>
                </c:pt>
                <c:pt idx="3">
                  <c:v>21527</c:v>
                </c:pt>
                <c:pt idx="4">
                  <c:v>19302</c:v>
                </c:pt>
                <c:pt idx="5">
                  <c:v>64183</c:v>
                </c:pt>
                <c:pt idx="6">
                  <c:v>25113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A-455F-94A3-0FB2A2864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15266</c:v>
                </c:pt>
                <c:pt idx="1">
                  <c:v>10295.86</c:v>
                </c:pt>
                <c:pt idx="2">
                  <c:v>10585.5</c:v>
                </c:pt>
                <c:pt idx="3">
                  <c:v>24379</c:v>
                </c:pt>
                <c:pt idx="4">
                  <c:v>19915</c:v>
                </c:pt>
                <c:pt idx="5">
                  <c:v>81985</c:v>
                </c:pt>
                <c:pt idx="6">
                  <c:v>21479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A-455F-94A3-0FB2A2864E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11502208"/>
        <c:axId val="511500896"/>
      </c:barChart>
      <c:catAx>
        <c:axId val="51150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500896"/>
        <c:crosses val="autoZero"/>
        <c:auto val="1"/>
        <c:lblAlgn val="ctr"/>
        <c:lblOffset val="100"/>
        <c:noMultiLvlLbl val="0"/>
      </c:catAx>
      <c:valAx>
        <c:axId val="5115008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1150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41865418996542E-2"/>
          <c:y val="0.14019710718863945"/>
          <c:w val="0.94715765148921605"/>
          <c:h val="0.710453887976525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349</c:v>
                </c:pt>
                <c:pt idx="1">
                  <c:v>218</c:v>
                </c:pt>
                <c:pt idx="2">
                  <c:v>450</c:v>
                </c:pt>
                <c:pt idx="3">
                  <c:v>1083</c:v>
                </c:pt>
                <c:pt idx="4">
                  <c:v>1905</c:v>
                </c:pt>
                <c:pt idx="5">
                  <c:v>1687</c:v>
                </c:pt>
                <c:pt idx="6">
                  <c:v>2110</c:v>
                </c:pt>
                <c:pt idx="7">
                  <c:v>1958</c:v>
                </c:pt>
                <c:pt idx="8">
                  <c:v>1957</c:v>
                </c:pt>
                <c:pt idx="9">
                  <c:v>882</c:v>
                </c:pt>
                <c:pt idx="10">
                  <c:v>1684</c:v>
                </c:pt>
                <c:pt idx="11">
                  <c:v>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02-4464-A15D-F75B7BF47B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465</c:v>
                </c:pt>
                <c:pt idx="1">
                  <c:v>488</c:v>
                </c:pt>
                <c:pt idx="2">
                  <c:v>849</c:v>
                </c:pt>
                <c:pt idx="3">
                  <c:v>1308</c:v>
                </c:pt>
                <c:pt idx="4">
                  <c:v>1329</c:v>
                </c:pt>
                <c:pt idx="5">
                  <c:v>3130</c:v>
                </c:pt>
                <c:pt idx="6">
                  <c:v>1633</c:v>
                </c:pt>
                <c:pt idx="7">
                  <c:v>1652</c:v>
                </c:pt>
                <c:pt idx="8">
                  <c:v>1347</c:v>
                </c:pt>
                <c:pt idx="9">
                  <c:v>1857</c:v>
                </c:pt>
                <c:pt idx="10">
                  <c:v>698</c:v>
                </c:pt>
                <c:pt idx="11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02-4464-A15D-F75B7BF47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608720"/>
        <c:axId val="506605112"/>
      </c:lineChart>
      <c:catAx>
        <c:axId val="50660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605112"/>
        <c:crosses val="autoZero"/>
        <c:auto val="1"/>
        <c:lblAlgn val="ctr"/>
        <c:lblOffset val="100"/>
        <c:noMultiLvlLbl val="0"/>
      </c:catAx>
      <c:valAx>
        <c:axId val="50660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60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1704</c:v>
                </c:pt>
                <c:pt idx="1">
                  <c:v>1821</c:v>
                </c:pt>
                <c:pt idx="2">
                  <c:v>3232</c:v>
                </c:pt>
                <c:pt idx="3">
                  <c:v>4697</c:v>
                </c:pt>
                <c:pt idx="4">
                  <c:v>7766</c:v>
                </c:pt>
                <c:pt idx="5">
                  <c:v>10547</c:v>
                </c:pt>
                <c:pt idx="6">
                  <c:v>9707</c:v>
                </c:pt>
                <c:pt idx="7">
                  <c:v>6271</c:v>
                </c:pt>
                <c:pt idx="8">
                  <c:v>6000</c:v>
                </c:pt>
                <c:pt idx="9">
                  <c:v>4763</c:v>
                </c:pt>
                <c:pt idx="10">
                  <c:v>4270</c:v>
                </c:pt>
                <c:pt idx="11">
                  <c:v>3405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F6-469B-BDFF-2CDB617B01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3101</c:v>
                </c:pt>
                <c:pt idx="1">
                  <c:v>3235</c:v>
                </c:pt>
                <c:pt idx="2">
                  <c:v>5202</c:v>
                </c:pt>
                <c:pt idx="3">
                  <c:v>7104</c:v>
                </c:pt>
                <c:pt idx="4">
                  <c:v>6939</c:v>
                </c:pt>
                <c:pt idx="5">
                  <c:v>14711</c:v>
                </c:pt>
                <c:pt idx="6">
                  <c:v>10194</c:v>
                </c:pt>
                <c:pt idx="7">
                  <c:v>10511</c:v>
                </c:pt>
                <c:pt idx="8">
                  <c:v>8161</c:v>
                </c:pt>
                <c:pt idx="9">
                  <c:v>5855</c:v>
                </c:pt>
                <c:pt idx="10">
                  <c:v>3560</c:v>
                </c:pt>
                <c:pt idx="11">
                  <c:v>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F6-469B-BDFF-2CDB617B0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286704"/>
        <c:axId val="518291296"/>
      </c:lineChart>
      <c:catAx>
        <c:axId val="51828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291296"/>
        <c:crosses val="autoZero"/>
        <c:auto val="1"/>
        <c:lblAlgn val="ctr"/>
        <c:lblOffset val="100"/>
        <c:noMultiLvlLbl val="0"/>
      </c:catAx>
      <c:valAx>
        <c:axId val="5182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28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7264</c:v>
                </c:pt>
                <c:pt idx="1">
                  <c:v>212</c:v>
                </c:pt>
                <c:pt idx="2">
                  <c:v>468</c:v>
                </c:pt>
                <c:pt idx="3">
                  <c:v>712</c:v>
                </c:pt>
                <c:pt idx="4">
                  <c:v>1617</c:v>
                </c:pt>
                <c:pt idx="5">
                  <c:v>4039</c:v>
                </c:pt>
                <c:pt idx="6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8-4419-9290-DE4D09750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Parkmill</c:v>
                </c:pt>
                <c:pt idx="1">
                  <c:v>Art Building</c:v>
                </c:pt>
                <c:pt idx="2">
                  <c:v>Science &amp; Education Center</c:v>
                </c:pt>
                <c:pt idx="3">
                  <c:v>University Services Building</c:v>
                </c:pt>
                <c:pt idx="4">
                  <c:v>Collaborative Life Sciences</c:v>
                </c:pt>
                <c:pt idx="5">
                  <c:v>Science Building 1</c:v>
                </c:pt>
                <c:pt idx="6">
                  <c:v>Karl Miller Center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474.01500000000004</c:v>
                </c:pt>
                <c:pt idx="1">
                  <c:v>141.089</c:v>
                </c:pt>
                <c:pt idx="2">
                  <c:v>389.68400000000003</c:v>
                </c:pt>
                <c:pt idx="3">
                  <c:v>660.74</c:v>
                </c:pt>
                <c:pt idx="4">
                  <c:v>1376</c:v>
                </c:pt>
                <c:pt idx="5">
                  <c:v>2231.58</c:v>
                </c:pt>
                <c:pt idx="6">
                  <c:v>687.08900000000006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8-4419-9290-DE4D097506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11478264"/>
        <c:axId val="511480888"/>
      </c:barChart>
      <c:catAx>
        <c:axId val="51147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480888"/>
        <c:crosses val="autoZero"/>
        <c:auto val="1"/>
        <c:lblAlgn val="ctr"/>
        <c:lblOffset val="100"/>
        <c:noMultiLvlLbl val="0"/>
      </c:catAx>
      <c:valAx>
        <c:axId val="5114808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1147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</c:v>
                </c:pt>
                <c:pt idx="1">
                  <c:v>35</c:v>
                </c:pt>
                <c:pt idx="2">
                  <c:v>38</c:v>
                </c:pt>
                <c:pt idx="3">
                  <c:v>49</c:v>
                </c:pt>
                <c:pt idx="4">
                  <c:v>1125</c:v>
                </c:pt>
                <c:pt idx="5">
                  <c:v>1646</c:v>
                </c:pt>
                <c:pt idx="6">
                  <c:v>1663</c:v>
                </c:pt>
                <c:pt idx="7">
                  <c:v>1552</c:v>
                </c:pt>
                <c:pt idx="8">
                  <c:v>848</c:v>
                </c:pt>
                <c:pt idx="9">
                  <c:v>188</c:v>
                </c:pt>
                <c:pt idx="10">
                  <c:v>46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8-4FDE-800A-9371F656D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17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  <c:pt idx="10">
                  <c:v>10</c:v>
                </c:pt>
                <c:pt idx="1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D8-4FDE-800A-9371F656D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979360"/>
        <c:axId val="516982312"/>
      </c:lineChart>
      <c:catAx>
        <c:axId val="5169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982312"/>
        <c:crosses val="autoZero"/>
        <c:auto val="1"/>
        <c:lblAlgn val="ctr"/>
        <c:lblOffset val="100"/>
        <c:noMultiLvlLbl val="0"/>
      </c:catAx>
      <c:valAx>
        <c:axId val="51698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9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59.604981452306816</c:v>
                </c:pt>
                <c:pt idx="1">
                  <c:v>54.615540007529468</c:v>
                </c:pt>
                <c:pt idx="2">
                  <c:v>49.544866006873058</c:v>
                </c:pt>
                <c:pt idx="3">
                  <c:v>40.881747283443097</c:v>
                </c:pt>
                <c:pt idx="4">
                  <c:v>60.651463105570208</c:v>
                </c:pt>
                <c:pt idx="5">
                  <c:v>29.868570433449772</c:v>
                </c:pt>
                <c:pt idx="6">
                  <c:v>146.14321086043421</c:v>
                </c:pt>
                <c:pt idx="7">
                  <c:v>74.357924005986362</c:v>
                </c:pt>
                <c:pt idx="8">
                  <c:v>89.96963518482886</c:v>
                </c:pt>
                <c:pt idx="9">
                  <c:v>61.845376091954023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9-4E13-B85F-19094F2A2E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56.977367487419968</c:v>
                </c:pt>
                <c:pt idx="1">
                  <c:v>54.28631439095065</c:v>
                </c:pt>
                <c:pt idx="2">
                  <c:v>50.697187023715408</c:v>
                </c:pt>
                <c:pt idx="3">
                  <c:v>43.994429898853802</c:v>
                </c:pt>
                <c:pt idx="4">
                  <c:v>63.109275152241672</c:v>
                </c:pt>
                <c:pt idx="5">
                  <c:v>31.897747666725738</c:v>
                </c:pt>
                <c:pt idx="6">
                  <c:v>140.59780096204332</c:v>
                </c:pt>
                <c:pt idx="7">
                  <c:v>74.661940674474735</c:v>
                </c:pt>
                <c:pt idx="8">
                  <c:v>92.063462510422667</c:v>
                </c:pt>
                <c:pt idx="9">
                  <c:v>57.434821594077242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9-4E13-B85F-19094F2A2E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5933448"/>
        <c:axId val="655932464"/>
      </c:barChart>
      <c:catAx>
        <c:axId val="65593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32464"/>
        <c:crosses val="autoZero"/>
        <c:auto val="1"/>
        <c:lblAlgn val="ctr"/>
        <c:lblOffset val="100"/>
        <c:noMultiLvlLbl val="0"/>
      </c:catAx>
      <c:valAx>
        <c:axId val="65593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3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38.629861550000001</c:v>
                </c:pt>
                <c:pt idx="1">
                  <c:v>58.554673899999997</c:v>
                </c:pt>
                <c:pt idx="2">
                  <c:v>36.459055980000002</c:v>
                </c:pt>
                <c:pt idx="3">
                  <c:v>44.654166719999999</c:v>
                </c:pt>
                <c:pt idx="4">
                  <c:v>64.399481140000006</c:v>
                </c:pt>
                <c:pt idx="5">
                  <c:v>67.254954639999994</c:v>
                </c:pt>
                <c:pt idx="6">
                  <c:v>75.48713893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E-4A65-86BF-497F87313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42.580899690000003</c:v>
                </c:pt>
                <c:pt idx="1">
                  <c:v>62.22515611</c:v>
                </c:pt>
                <c:pt idx="2">
                  <c:v>37.368676350000001</c:v>
                </c:pt>
                <c:pt idx="3">
                  <c:v>54.789849889999999</c:v>
                </c:pt>
                <c:pt idx="4">
                  <c:v>52.327934450000001</c:v>
                </c:pt>
                <c:pt idx="5">
                  <c:v>68.744597929999998</c:v>
                </c:pt>
                <c:pt idx="6">
                  <c:v>80.305427899999998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E-4A65-86BF-497F87313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676424"/>
        <c:axId val="440676752"/>
      </c:barChart>
      <c:catAx>
        <c:axId val="44067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76752"/>
        <c:crosses val="autoZero"/>
        <c:auto val="1"/>
        <c:lblAlgn val="ctr"/>
        <c:lblOffset val="100"/>
        <c:noMultiLvlLbl val="0"/>
      </c:catAx>
      <c:valAx>
        <c:axId val="44067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7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60.434890003279065</c:v>
                </c:pt>
                <c:pt idx="1">
                  <c:v>55.126437259274276</c:v>
                </c:pt>
                <c:pt idx="2">
                  <c:v>48.073948297664906</c:v>
                </c:pt>
                <c:pt idx="3">
                  <c:v>40.407052195472943</c:v>
                </c:pt>
                <c:pt idx="4">
                  <c:v>58.424187958123554</c:v>
                </c:pt>
                <c:pt idx="5">
                  <c:v>28.981841926001238</c:v>
                </c:pt>
                <c:pt idx="6">
                  <c:v>141.98624029772384</c:v>
                </c:pt>
                <c:pt idx="7">
                  <c:v>71.644451112773993</c:v>
                </c:pt>
                <c:pt idx="8">
                  <c:v>92.966107642229488</c:v>
                </c:pt>
                <c:pt idx="9">
                  <c:v>64.227438365459435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8-48B6-82E0-CBE820B0BB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58.040576455302357</c:v>
                </c:pt>
                <c:pt idx="1">
                  <c:v>53.022053140656226</c:v>
                </c:pt>
                <c:pt idx="2">
                  <c:v>51.305011467956341</c:v>
                </c:pt>
                <c:pt idx="3">
                  <c:v>42.725974362852263</c:v>
                </c:pt>
                <c:pt idx="4">
                  <c:v>62.756787385918642</c:v>
                </c:pt>
                <c:pt idx="5">
                  <c:v>30.930489338251871</c:v>
                </c:pt>
                <c:pt idx="6">
                  <c:v>144.87109585224994</c:v>
                </c:pt>
                <c:pt idx="7">
                  <c:v>69.817417904717061</c:v>
                </c:pt>
                <c:pt idx="8">
                  <c:v>89.130010967866056</c:v>
                </c:pt>
                <c:pt idx="9">
                  <c:v>58.578766919673626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8-48B6-82E0-CBE820B0BB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27783528"/>
        <c:axId val="627784512"/>
      </c:barChart>
      <c:catAx>
        <c:axId val="62778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84512"/>
        <c:crosses val="autoZero"/>
        <c:auto val="1"/>
        <c:lblAlgn val="ctr"/>
        <c:lblOffset val="100"/>
        <c:noMultiLvlLbl val="0"/>
      </c:catAx>
      <c:valAx>
        <c:axId val="6277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8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59.735011343604462</c:v>
                </c:pt>
                <c:pt idx="1">
                  <c:v>54.712922243780952</c:v>
                </c:pt>
                <c:pt idx="2">
                  <c:v>48.168658741420757</c:v>
                </c:pt>
                <c:pt idx="3">
                  <c:v>40.419198053153316</c:v>
                </c:pt>
                <c:pt idx="4">
                  <c:v>60.364873715336046</c:v>
                </c:pt>
                <c:pt idx="5">
                  <c:v>29.253494581683594</c:v>
                </c:pt>
                <c:pt idx="6">
                  <c:v>142.98032949751382</c:v>
                </c:pt>
                <c:pt idx="7">
                  <c:v>75.158728783585715</c:v>
                </c:pt>
                <c:pt idx="8">
                  <c:v>93.126918446539662</c:v>
                </c:pt>
                <c:pt idx="9">
                  <c:v>63.143597340981351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7-46D0-88D1-703D2DDF86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57.27233535254917</c:v>
                </c:pt>
                <c:pt idx="1">
                  <c:v>52.030800182242047</c:v>
                </c:pt>
                <c:pt idx="2">
                  <c:v>50.135625504802455</c:v>
                </c:pt>
                <c:pt idx="3">
                  <c:v>42.96864777565434</c:v>
                </c:pt>
                <c:pt idx="4">
                  <c:v>62.642168944297929</c:v>
                </c:pt>
                <c:pt idx="5">
                  <c:v>30.713706742527762</c:v>
                </c:pt>
                <c:pt idx="6">
                  <c:v>132.00629034250593</c:v>
                </c:pt>
                <c:pt idx="7">
                  <c:v>69.487538640905129</c:v>
                </c:pt>
                <c:pt idx="8">
                  <c:v>94.615030060077402</c:v>
                </c:pt>
                <c:pt idx="9">
                  <c:v>57.741398857244498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7-46D0-88D1-703D2DDF86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18933080"/>
        <c:axId val="518936688"/>
      </c:barChart>
      <c:catAx>
        <c:axId val="51893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936688"/>
        <c:crosses val="autoZero"/>
        <c:auto val="1"/>
        <c:lblAlgn val="ctr"/>
        <c:lblOffset val="100"/>
        <c:noMultiLvlLbl val="0"/>
      </c:catAx>
      <c:valAx>
        <c:axId val="5189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93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59.498498793154887</c:v>
                </c:pt>
                <c:pt idx="1">
                  <c:v>54.787267614607174</c:v>
                </c:pt>
                <c:pt idx="2">
                  <c:v>50.308520315079214</c:v>
                </c:pt>
                <c:pt idx="3">
                  <c:v>41.126523797084317</c:v>
                </c:pt>
                <c:pt idx="4">
                  <c:v>61.106482678814025</c:v>
                </c:pt>
                <c:pt idx="5">
                  <c:v>30.309522003603405</c:v>
                </c:pt>
                <c:pt idx="6">
                  <c:v>148.41244010006486</c:v>
                </c:pt>
                <c:pt idx="7">
                  <c:v>76.420177679499787</c:v>
                </c:pt>
                <c:pt idx="8">
                  <c:v>87.622496001966951</c:v>
                </c:pt>
                <c:pt idx="9">
                  <c:v>60.625097091531607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FB8-A388-0ABCE37F0C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56.433648626859274</c:v>
                </c:pt>
                <c:pt idx="1">
                  <c:v>54.55934864854769</c:v>
                </c:pt>
                <c:pt idx="2">
                  <c:v>50.00981578355681</c:v>
                </c:pt>
                <c:pt idx="3">
                  <c:v>44.070743908083898</c:v>
                </c:pt>
                <c:pt idx="4">
                  <c:v>63.724044152481419</c:v>
                </c:pt>
                <c:pt idx="5">
                  <c:v>31.326630178313991</c:v>
                </c:pt>
                <c:pt idx="6">
                  <c:v>139.46683352172704</c:v>
                </c:pt>
                <c:pt idx="7">
                  <c:v>76.347114332237496</c:v>
                </c:pt>
                <c:pt idx="8">
                  <c:v>93.475823546704305</c:v>
                </c:pt>
                <c:pt idx="9">
                  <c:v>56.850539610040244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E-4FB8-A388-0ABCE37F0C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70007536"/>
        <c:axId val="670007864"/>
      </c:barChart>
      <c:catAx>
        <c:axId val="67000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07864"/>
        <c:crosses val="autoZero"/>
        <c:auto val="1"/>
        <c:lblAlgn val="ctr"/>
        <c:lblOffset val="100"/>
        <c:noMultiLvlLbl val="0"/>
      </c:catAx>
      <c:valAx>
        <c:axId val="67000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58.751525669188844</c:v>
                </c:pt>
                <c:pt idx="1">
                  <c:v>53.835532912455477</c:v>
                </c:pt>
                <c:pt idx="2">
                  <c:v>51.628336673327361</c:v>
                </c:pt>
                <c:pt idx="3">
                  <c:v>41.574215088061813</c:v>
                </c:pt>
                <c:pt idx="4">
                  <c:v>62.710308070007187</c:v>
                </c:pt>
                <c:pt idx="5">
                  <c:v>30.929423222510849</c:v>
                </c:pt>
                <c:pt idx="6">
                  <c:v>151.19383354643443</c:v>
                </c:pt>
                <c:pt idx="7">
                  <c:v>74.208338448085968</c:v>
                </c:pt>
                <c:pt idx="8">
                  <c:v>86.163018648579296</c:v>
                </c:pt>
                <c:pt idx="9">
                  <c:v>59.385371569843699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7-482A-8059-891660585B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56.16290951496908</c:v>
                </c:pt>
                <c:pt idx="1">
                  <c:v>57.533055592356639</c:v>
                </c:pt>
                <c:pt idx="2">
                  <c:v>51.33829533854604</c:v>
                </c:pt>
                <c:pt idx="3">
                  <c:v>46.212353548824694</c:v>
                </c:pt>
                <c:pt idx="4">
                  <c:v>63.314100126268677</c:v>
                </c:pt>
                <c:pt idx="5">
                  <c:v>34.620164407809334</c:v>
                </c:pt>
                <c:pt idx="6">
                  <c:v>146.04698413169029</c:v>
                </c:pt>
                <c:pt idx="7">
                  <c:v>82.99569182003917</c:v>
                </c:pt>
                <c:pt idx="8">
                  <c:v>91.032985467042934</c:v>
                </c:pt>
                <c:pt idx="9">
                  <c:v>56.568580989350586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7-482A-8059-891660585B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28507368"/>
        <c:axId val="628508680"/>
      </c:barChart>
      <c:catAx>
        <c:axId val="62850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508680"/>
        <c:crosses val="autoZero"/>
        <c:auto val="1"/>
        <c:lblAlgn val="ctr"/>
        <c:lblOffset val="100"/>
        <c:noMultiLvlLbl val="0"/>
      </c:catAx>
      <c:valAx>
        <c:axId val="62850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50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2232807</c:v>
                </c:pt>
                <c:pt idx="1">
                  <c:v>1311446</c:v>
                </c:pt>
                <c:pt idx="2">
                  <c:v>1648149</c:v>
                </c:pt>
                <c:pt idx="3">
                  <c:v>1050419</c:v>
                </c:pt>
                <c:pt idx="4">
                  <c:v>2851060</c:v>
                </c:pt>
                <c:pt idx="5">
                  <c:v>1953300</c:v>
                </c:pt>
                <c:pt idx="6">
                  <c:v>4334289</c:v>
                </c:pt>
                <c:pt idx="7">
                  <c:v>2257122</c:v>
                </c:pt>
                <c:pt idx="8">
                  <c:v>3778553</c:v>
                </c:pt>
                <c:pt idx="9">
                  <c:v>6451712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0-4202-B140-C3DAA38A93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2129597</c:v>
                </c:pt>
                <c:pt idx="1">
                  <c:v>1270467.9980000001</c:v>
                </c:pt>
                <c:pt idx="2">
                  <c:v>1441153.0060000001</c:v>
                </c:pt>
                <c:pt idx="3">
                  <c:v>1063660</c:v>
                </c:pt>
                <c:pt idx="4">
                  <c:v>2560672</c:v>
                </c:pt>
                <c:pt idx="5">
                  <c:v>1933801.007</c:v>
                </c:pt>
                <c:pt idx="6">
                  <c:v>3572043</c:v>
                </c:pt>
                <c:pt idx="7">
                  <c:v>2376077</c:v>
                </c:pt>
                <c:pt idx="8">
                  <c:v>3638956</c:v>
                </c:pt>
                <c:pt idx="9">
                  <c:v>6153481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0-4202-B140-C3DAA38A93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66913176"/>
        <c:axId val="666914816"/>
      </c:barChart>
      <c:catAx>
        <c:axId val="666913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914816"/>
        <c:crosses val="autoZero"/>
        <c:auto val="1"/>
        <c:lblAlgn val="ctr"/>
        <c:lblOffset val="100"/>
        <c:noMultiLvlLbl val="0"/>
      </c:catAx>
      <c:valAx>
        <c:axId val="666914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691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2532</c:v>
                </c:pt>
                <c:pt idx="1">
                  <c:v>28630</c:v>
                </c:pt>
                <c:pt idx="2">
                  <c:v>14911</c:v>
                </c:pt>
                <c:pt idx="3">
                  <c:v>25383</c:v>
                </c:pt>
                <c:pt idx="4">
                  <c:v>34000</c:v>
                </c:pt>
                <c:pt idx="5">
                  <c:v>0</c:v>
                </c:pt>
                <c:pt idx="6">
                  <c:v>176947</c:v>
                </c:pt>
                <c:pt idx="7">
                  <c:v>87954</c:v>
                </c:pt>
                <c:pt idx="8">
                  <c:v>86086</c:v>
                </c:pt>
                <c:pt idx="9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A74-9E15-033D00A3EF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2559.1400000000003</c:v>
                </c:pt>
                <c:pt idx="1">
                  <c:v>36017.199999999997</c:v>
                </c:pt>
                <c:pt idx="2">
                  <c:v>21228.84</c:v>
                </c:pt>
                <c:pt idx="3">
                  <c:v>31479</c:v>
                </c:pt>
                <c:pt idx="4">
                  <c:v>40108</c:v>
                </c:pt>
                <c:pt idx="5">
                  <c:v>9763.34</c:v>
                </c:pt>
                <c:pt idx="6">
                  <c:v>190865</c:v>
                </c:pt>
                <c:pt idx="7">
                  <c:v>120351</c:v>
                </c:pt>
                <c:pt idx="8">
                  <c:v>98931</c:v>
                </c:pt>
                <c:pt idx="9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6-4A74-9E15-033D00A3EF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28864784"/>
        <c:axId val="628865440"/>
      </c:barChart>
      <c:catAx>
        <c:axId val="62886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65440"/>
        <c:crosses val="autoZero"/>
        <c:auto val="1"/>
        <c:lblAlgn val="ctr"/>
        <c:lblOffset val="100"/>
        <c:noMultiLvlLbl val="0"/>
      </c:catAx>
      <c:valAx>
        <c:axId val="6288654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2886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1110</c:v>
                </c:pt>
                <c:pt idx="1">
                  <c:v>3692</c:v>
                </c:pt>
                <c:pt idx="2">
                  <c:v>1046</c:v>
                </c:pt>
                <c:pt idx="3">
                  <c:v>541</c:v>
                </c:pt>
                <c:pt idx="4">
                  <c:v>2895</c:v>
                </c:pt>
                <c:pt idx="5">
                  <c:v>1755</c:v>
                </c:pt>
                <c:pt idx="6">
                  <c:v>9547</c:v>
                </c:pt>
                <c:pt idx="7">
                  <c:v>3775</c:v>
                </c:pt>
                <c:pt idx="8">
                  <c:v>2021</c:v>
                </c:pt>
                <c:pt idx="9">
                  <c:v>11261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1-40CF-BD36-AEFBC0F0B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 Building</c:v>
                </c:pt>
                <c:pt idx="1">
                  <c:v>Urban Center Building</c:v>
                </c:pt>
                <c:pt idx="2">
                  <c:v>University Center Building</c:v>
                </c:pt>
                <c:pt idx="3">
                  <c:v>Lincoln Hall</c:v>
                </c:pt>
                <c:pt idx="4">
                  <c:v>Millar Library</c:v>
                </c:pt>
                <c:pt idx="5">
                  <c:v>Market Center Building</c:v>
                </c:pt>
                <c:pt idx="6">
                  <c:v>Science Research &amp; Teaching Center</c:v>
                </c:pt>
                <c:pt idx="7">
                  <c:v>Neuberger Hall</c:v>
                </c:pt>
                <c:pt idx="8">
                  <c:v>Cramer Hall</c:v>
                </c:pt>
                <c:pt idx="9">
                  <c:v>Fourth Ave Building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855.73500000000001</c:v>
                </c:pt>
                <c:pt idx="1">
                  <c:v>2693.1669999999999</c:v>
                </c:pt>
                <c:pt idx="2">
                  <c:v>901.34999999999991</c:v>
                </c:pt>
                <c:pt idx="3">
                  <c:v>446.10500000000002</c:v>
                </c:pt>
                <c:pt idx="4">
                  <c:v>3059</c:v>
                </c:pt>
                <c:pt idx="5">
                  <c:v>1323.7620000000002</c:v>
                </c:pt>
                <c:pt idx="6">
                  <c:v>6712.5519999999997</c:v>
                </c:pt>
                <c:pt idx="7">
                  <c:v>2927.047</c:v>
                </c:pt>
                <c:pt idx="8">
                  <c:v>1518.3530000000001</c:v>
                </c:pt>
                <c:pt idx="9">
                  <c:v>5983.9550000000017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1-40CF-BD36-AEFBC0F0B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28860848"/>
        <c:axId val="628863472"/>
      </c:barChart>
      <c:catAx>
        <c:axId val="62886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63472"/>
        <c:crosses val="autoZero"/>
        <c:auto val="1"/>
        <c:lblAlgn val="ctr"/>
        <c:lblOffset val="100"/>
        <c:noMultiLvlLbl val="0"/>
      </c:catAx>
      <c:valAx>
        <c:axId val="628863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288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Parking 1</c:v>
                </c:pt>
                <c:pt idx="1">
                  <c:v>Parking 2</c:v>
                </c:pt>
                <c:pt idx="2">
                  <c:v>Parking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1.36341464602286</c:v>
                </c:pt>
                <c:pt idx="1">
                  <c:v>2.1654248979480015</c:v>
                </c:pt>
                <c:pt idx="2">
                  <c:v>4.1971851000576992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0-48D4-89C8-51469B8BB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Parking 1</c:v>
                </c:pt>
                <c:pt idx="1">
                  <c:v>Parking 2</c:v>
                </c:pt>
                <c:pt idx="2">
                  <c:v>Parking 3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1.3992282433325558</c:v>
                </c:pt>
                <c:pt idx="1">
                  <c:v>2.0224356346401473</c:v>
                </c:pt>
                <c:pt idx="2">
                  <c:v>4.2020457518752456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0-48D4-89C8-51469B8BBD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132320"/>
        <c:axId val="512133960"/>
      </c:barChart>
      <c:catAx>
        <c:axId val="51213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33960"/>
        <c:crosses val="autoZero"/>
        <c:auto val="1"/>
        <c:lblAlgn val="ctr"/>
        <c:lblOffset val="100"/>
        <c:noMultiLvlLbl val="0"/>
      </c:catAx>
      <c:valAx>
        <c:axId val="51213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3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Parking 1</c:v>
                </c:pt>
                <c:pt idx="1">
                  <c:v>Parking 2</c:v>
                </c:pt>
                <c:pt idx="2">
                  <c:v>Parking 3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139190</c:v>
                </c:pt>
                <c:pt idx="1">
                  <c:v>72496</c:v>
                </c:pt>
                <c:pt idx="2">
                  <c:v>430487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6-4619-80F3-C2E01B7879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Parking 1</c:v>
                </c:pt>
                <c:pt idx="1">
                  <c:v>Parking 2</c:v>
                </c:pt>
                <c:pt idx="2">
                  <c:v>Parking 3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139234</c:v>
                </c:pt>
                <c:pt idx="1">
                  <c:v>70903</c:v>
                </c:pt>
                <c:pt idx="2">
                  <c:v>428294.50099999999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6-4619-80F3-C2E01B7879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4009832"/>
        <c:axId val="514010488"/>
      </c:barChart>
      <c:catAx>
        <c:axId val="51400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10488"/>
        <c:crosses val="autoZero"/>
        <c:auto val="1"/>
        <c:lblAlgn val="ctr"/>
        <c:lblOffset val="100"/>
        <c:noMultiLvlLbl val="0"/>
      </c:catAx>
      <c:valAx>
        <c:axId val="51401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00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1520590</c:v>
                </c:pt>
                <c:pt idx="1">
                  <c:v>756988</c:v>
                </c:pt>
                <c:pt idx="2">
                  <c:v>281956</c:v>
                </c:pt>
                <c:pt idx="3">
                  <c:v>98051</c:v>
                </c:pt>
                <c:pt idx="4">
                  <c:v>1004541</c:v>
                </c:pt>
                <c:pt idx="5">
                  <c:v>2378312</c:v>
                </c:pt>
                <c:pt idx="6">
                  <c:v>2066566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4-41B6-8C45-336687B9DE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1565028.959</c:v>
                </c:pt>
                <c:pt idx="1">
                  <c:v>778262.33199999982</c:v>
                </c:pt>
                <c:pt idx="2">
                  <c:v>309496.16499999998</c:v>
                </c:pt>
                <c:pt idx="3">
                  <c:v>98413.998999999996</c:v>
                </c:pt>
                <c:pt idx="4">
                  <c:v>747917</c:v>
                </c:pt>
                <c:pt idx="5">
                  <c:v>2536920</c:v>
                </c:pt>
                <c:pt idx="6">
                  <c:v>2290108.5070000002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4-41B6-8C45-336687B9D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235024792"/>
        <c:axId val="516441200"/>
      </c:barChart>
      <c:catAx>
        <c:axId val="235024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441200"/>
        <c:crosses val="autoZero"/>
        <c:auto val="1"/>
        <c:lblAlgn val="ctr"/>
        <c:lblOffset val="100"/>
        <c:noMultiLvlLbl val="0"/>
      </c:catAx>
      <c:valAx>
        <c:axId val="5164412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502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42105</c:v>
                </c:pt>
                <c:pt idx="1">
                  <c:v>10274</c:v>
                </c:pt>
                <c:pt idx="2">
                  <c:v>3003</c:v>
                </c:pt>
                <c:pt idx="3">
                  <c:v>3177</c:v>
                </c:pt>
                <c:pt idx="4">
                  <c:v>74164</c:v>
                </c:pt>
                <c:pt idx="5">
                  <c:v>66291</c:v>
                </c:pt>
                <c:pt idx="6">
                  <c:v>33631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C-4E9E-A2E5-926943578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48807.559000000001</c:v>
                </c:pt>
                <c:pt idx="1">
                  <c:v>13284.398999999999</c:v>
                </c:pt>
                <c:pt idx="2">
                  <c:v>2292.5010000000002</c:v>
                </c:pt>
                <c:pt idx="3">
                  <c:v>5090.759</c:v>
                </c:pt>
                <c:pt idx="4">
                  <c:v>34326</c:v>
                </c:pt>
                <c:pt idx="5">
                  <c:v>67364</c:v>
                </c:pt>
                <c:pt idx="6">
                  <c:v>32668.568999999996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C-4E9E-A2E5-926943578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59065928"/>
        <c:axId val="659067568"/>
      </c:barChart>
      <c:catAx>
        <c:axId val="659065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67568"/>
        <c:crosses val="autoZero"/>
        <c:auto val="1"/>
        <c:lblAlgn val="ctr"/>
        <c:lblOffset val="100"/>
        <c:noMultiLvlLbl val="0"/>
      </c:catAx>
      <c:valAx>
        <c:axId val="6590675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906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5060</c:v>
                </c:pt>
                <c:pt idx="1">
                  <c:v>1228</c:v>
                </c:pt>
                <c:pt idx="2">
                  <c:v>793</c:v>
                </c:pt>
                <c:pt idx="3">
                  <c:v>391</c:v>
                </c:pt>
                <c:pt idx="4">
                  <c:v>4730</c:v>
                </c:pt>
                <c:pt idx="5">
                  <c:v>4796</c:v>
                </c:pt>
                <c:pt idx="6">
                  <c:v>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1-4DF4-93EF-E7115D68C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Academic and Student Recreation Center</c:v>
                </c:pt>
                <c:pt idx="1">
                  <c:v>Corbett Street Building</c:v>
                </c:pt>
                <c:pt idx="2">
                  <c:v>Helen Gordon Child Development Center</c:v>
                </c:pt>
                <c:pt idx="3">
                  <c:v>Native American Student &amp; Community Center</c:v>
                </c:pt>
                <c:pt idx="4">
                  <c:v>Peter Stott Center</c:v>
                </c:pt>
                <c:pt idx="5">
                  <c:v>Smith Memorial Student Union</c:v>
                </c:pt>
                <c:pt idx="6">
                  <c:v>University Place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3522.123</c:v>
                </c:pt>
                <c:pt idx="1">
                  <c:v>636.41399999999999</c:v>
                </c:pt>
                <c:pt idx="2">
                  <c:v>721.63300000000004</c:v>
                </c:pt>
                <c:pt idx="3">
                  <c:v>223.30400000000003</c:v>
                </c:pt>
                <c:pt idx="4">
                  <c:v>5054.5930000000008</c:v>
                </c:pt>
                <c:pt idx="5">
                  <c:v>4077.2610000000009</c:v>
                </c:pt>
                <c:pt idx="6">
                  <c:v>8888.7029999999995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1-4DF4-93EF-E7115D68CC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521156776"/>
        <c:axId val="521160056"/>
      </c:barChart>
      <c:catAx>
        <c:axId val="521156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160056"/>
        <c:crosses val="autoZero"/>
        <c:auto val="1"/>
        <c:lblAlgn val="ctr"/>
        <c:lblOffset val="100"/>
        <c:noMultiLvlLbl val="0"/>
      </c:catAx>
      <c:valAx>
        <c:axId val="521160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115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FY16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132379</c:v>
                </c:pt>
                <c:pt idx="1">
                  <c:v>127402</c:v>
                </c:pt>
                <c:pt idx="2">
                  <c:v>123591</c:v>
                </c:pt>
                <c:pt idx="3">
                  <c:v>128109</c:v>
                </c:pt>
                <c:pt idx="4">
                  <c:v>122513</c:v>
                </c:pt>
                <c:pt idx="5">
                  <c:v>118136</c:v>
                </c:pt>
                <c:pt idx="6">
                  <c:v>120719</c:v>
                </c:pt>
                <c:pt idx="7">
                  <c:v>118224</c:v>
                </c:pt>
                <c:pt idx="8">
                  <c:v>126230</c:v>
                </c:pt>
                <c:pt idx="9">
                  <c:v>135599</c:v>
                </c:pt>
                <c:pt idx="10">
                  <c:v>136413</c:v>
                </c:pt>
                <c:pt idx="11">
                  <c:v>131275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F8-41C4-829E-98FE93D9C8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KWH FY17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168321</c:v>
                </c:pt>
                <c:pt idx="1">
                  <c:v>151189</c:v>
                </c:pt>
                <c:pt idx="2">
                  <c:v>135776</c:v>
                </c:pt>
                <c:pt idx="3">
                  <c:v>125221</c:v>
                </c:pt>
                <c:pt idx="4">
                  <c:v>118013</c:v>
                </c:pt>
                <c:pt idx="5">
                  <c:v>113751</c:v>
                </c:pt>
                <c:pt idx="6">
                  <c:v>119115</c:v>
                </c:pt>
                <c:pt idx="7">
                  <c:v>107656</c:v>
                </c:pt>
                <c:pt idx="8">
                  <c:v>119919</c:v>
                </c:pt>
                <c:pt idx="9">
                  <c:v>121519</c:v>
                </c:pt>
                <c:pt idx="10">
                  <c:v>143267</c:v>
                </c:pt>
                <c:pt idx="11">
                  <c:v>141278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F8-41C4-829E-98FE93D9C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677392"/>
        <c:axId val="633676408"/>
      </c:lineChart>
      <c:catAx>
        <c:axId val="63367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76408"/>
        <c:crosses val="autoZero"/>
        <c:auto val="1"/>
        <c:lblAlgn val="ctr"/>
        <c:lblOffset val="100"/>
        <c:noMultiLvlLbl val="0"/>
      </c:catAx>
      <c:valAx>
        <c:axId val="63367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7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5E16BB-066A-4D78-BE85-6D4559183C5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F1195F-36E5-476F-9E65-7BA12CBC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7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37F2-622C-4212-8AED-0FC84788803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1EBF-1985-4019-9FC6-3219F72D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Utility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 of FY16 and FY17 annual and quarterly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6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Building Annual 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0274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04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&amp; Student Recreation </a:t>
            </a:r>
            <a:r>
              <a:rPr lang="en-US" dirty="0" smtClean="0"/>
              <a:t>Center Monthly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403534"/>
              </p:ext>
            </p:extLst>
          </p:nvPr>
        </p:nvGraphicFramePr>
        <p:xfrm>
          <a:off x="838200" y="1825623"/>
          <a:ext cx="10354937" cy="466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5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&amp; Student Recreation </a:t>
            </a:r>
            <a:r>
              <a:rPr lang="en-US" dirty="0" smtClean="0"/>
              <a:t>Center Monthly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115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13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Buildings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FY16 &amp; FY17 comparison of energy use intensity, electricity use, gas use, and water use</a:t>
            </a:r>
          </a:p>
          <a:p>
            <a:endParaRPr lang="en-US" dirty="0"/>
          </a:p>
        </p:txBody>
      </p:sp>
      <p:pic>
        <p:nvPicPr>
          <p:cNvPr id="2050" name="Picture 2" descr="Image result for pdx.edu broadway 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6" y="658668"/>
            <a:ext cx="3657600" cy="25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dx.edu black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20" y="658668"/>
            <a:ext cx="3852330" cy="25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dx.edu Stephen Ep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34" y="658668"/>
            <a:ext cx="3852330" cy="25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Building Average EUI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1116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43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Housing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5522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3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Housing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66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1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Housing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1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0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Housing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031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00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Building Annual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948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5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1224739"/>
            <a:ext cx="10780776" cy="3355848"/>
          </a:xfrm>
        </p:spPr>
        <p:txBody>
          <a:bodyPr/>
          <a:lstStyle/>
          <a:p>
            <a:r>
              <a:rPr lang="en-US" dirty="0" smtClean="0"/>
              <a:t>Auxiliary Buildings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445" y="4580587"/>
            <a:ext cx="9226296" cy="1645920"/>
          </a:xfrm>
        </p:spPr>
        <p:txBody>
          <a:bodyPr>
            <a:normAutofit/>
          </a:bodyPr>
          <a:lstStyle/>
          <a:p>
            <a:r>
              <a:rPr lang="en-US" dirty="0" smtClean="0"/>
              <a:t>FY16 &amp; FY17 comparison of energy use intensity, electricity use, gas use, and water use</a:t>
            </a:r>
            <a:endParaRPr lang="en-US" dirty="0"/>
          </a:p>
        </p:txBody>
      </p:sp>
      <p:sp>
        <p:nvSpPr>
          <p:cNvPr id="6" name="AutoShape 2" descr="Image result for asrc pdx.e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904197"/>
            <a:ext cx="3365436" cy="2235611"/>
          </a:xfrm>
          <a:prstGeom prst="rect">
            <a:avLst/>
          </a:prstGeom>
        </p:spPr>
      </p:pic>
      <p:pic>
        <p:nvPicPr>
          <p:cNvPr id="1038" name="Picture 14" descr="Image result for University place ps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4571" r="4131" b="5206"/>
          <a:stretch/>
        </p:blipFill>
        <p:spPr bwMode="auto">
          <a:xfrm>
            <a:off x="9350693" y="904196"/>
            <a:ext cx="2544308" cy="22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316" y="904196"/>
            <a:ext cx="5303943" cy="22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Building Annual Natural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7508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0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Albert Monthly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8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758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Alber</a:t>
            </a:r>
            <a:r>
              <a:rPr lang="en-US" dirty="0" smtClean="0"/>
              <a:t>t Monthly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878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72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Building Annual 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732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32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 Monthly 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962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231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Buildings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FY16 &amp; FY17 comparison of energy use intensity, electricity use, gas use, and water use</a:t>
            </a:r>
          </a:p>
          <a:p>
            <a:endParaRPr lang="en-US" dirty="0"/>
          </a:p>
        </p:txBody>
      </p:sp>
      <p:pic>
        <p:nvPicPr>
          <p:cNvPr id="4098" name="Picture 2" descr="Image result for pdx.edu SR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5" y="1254087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50" y="1235243"/>
            <a:ext cx="1590127" cy="1590127"/>
          </a:xfrm>
          <a:prstGeom prst="rect">
            <a:avLst/>
          </a:prstGeom>
        </p:spPr>
      </p:pic>
      <p:pic>
        <p:nvPicPr>
          <p:cNvPr id="4102" name="Picture 6" descr="Image result for pdx.edu millar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78" y="1249893"/>
            <a:ext cx="239494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300" y="1238889"/>
            <a:ext cx="2397349" cy="1586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372" y="1254087"/>
            <a:ext cx="1586481" cy="15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9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43" y="365125"/>
            <a:ext cx="11149070" cy="1325563"/>
          </a:xfrm>
        </p:spPr>
        <p:txBody>
          <a:bodyPr/>
          <a:lstStyle/>
          <a:p>
            <a:r>
              <a:rPr lang="en-US" dirty="0" smtClean="0"/>
              <a:t>E&amp;G FY17 Average Annual EUI (highest – lowest)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63017"/>
              </p:ext>
            </p:extLst>
          </p:nvPr>
        </p:nvGraphicFramePr>
        <p:xfrm>
          <a:off x="99151" y="1993391"/>
          <a:ext cx="11975336" cy="442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65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(&gt;30,000gsf) Average Annual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480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965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E&amp;G (&gt;30,000gsf)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580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401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E&amp;G (&gt;30,000gsf)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733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332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Auxiliary Building Annual EUI Average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9057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569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E&amp;G (&gt;30,000gsf)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4109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422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E&amp;G (&gt;30,000gsf)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120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90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(&gt;30,000gsf) Annual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311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990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Harrison Street Building Monthly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8802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Public Safety Monthly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430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0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(&gt;30,000gsf) Annual Natural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35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92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Harrison Street Building Monthly </a:t>
            </a:r>
            <a:r>
              <a:rPr lang="en-US" dirty="0" smtClean="0"/>
              <a:t>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29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681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Public Safety Monthly </a:t>
            </a:r>
            <a:r>
              <a:rPr lang="en-US" dirty="0" smtClean="0"/>
              <a:t>Gas </a:t>
            </a:r>
            <a:r>
              <a:rPr lang="en-US" dirty="0"/>
              <a:t>Use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88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978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(&gt;30,000gsf) Annual 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6283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178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Residence Monthly 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975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32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Auxiliary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52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212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(30,000-130,000gsf) Average Annual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121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855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E&amp;G (30,000-13,000gsf)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163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967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E&amp;G (30,000-130,000gsf)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47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6821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E&amp;G(30,000-130,000gsf)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066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781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E&amp;G (30,000-130,000gsf)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843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305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(30,000-130,000gsf) Annual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541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524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Parkmill</a:t>
            </a:r>
            <a:r>
              <a:rPr lang="en-US" dirty="0" smtClean="0"/>
              <a:t> Monthly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8786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181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Building 1 Monthly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84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158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E&amp;G (30,000-130,000gsf) Annual </a:t>
            </a:r>
            <a:r>
              <a:rPr lang="en-US" dirty="0" smtClean="0"/>
              <a:t>Natural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7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691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Parkmill</a:t>
            </a:r>
            <a:r>
              <a:rPr lang="en-US" dirty="0"/>
              <a:t> </a:t>
            </a:r>
            <a:r>
              <a:rPr lang="en-US" dirty="0" smtClean="0"/>
              <a:t>Monthly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877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44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Auxiliary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3946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103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Building 1 Monthly </a:t>
            </a:r>
            <a:r>
              <a:rPr lang="en-US" dirty="0" smtClean="0"/>
              <a:t>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517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153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E&amp;G (30,000-130,000gsf) Annual </a:t>
            </a:r>
            <a:r>
              <a:rPr lang="en-US" dirty="0" smtClean="0"/>
              <a:t>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420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177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Parkmill</a:t>
            </a:r>
            <a:r>
              <a:rPr lang="en-US" dirty="0" smtClean="0"/>
              <a:t> Monthly 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5747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421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(over 130,000gsf) Average Annual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5787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771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E&amp;G (&lt;130,000gsf)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8570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672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E&amp;G (&lt;130,000gsf) Annual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119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174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E&amp;G (&lt;130,000gsf)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9496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141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E&amp;G (&lt;130,000gsf)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2399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907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</a:t>
            </a:r>
            <a:r>
              <a:rPr lang="en-US" dirty="0"/>
              <a:t>(&lt;130,000gsf) </a:t>
            </a:r>
            <a:r>
              <a:rPr lang="en-US" dirty="0" smtClean="0"/>
              <a:t>Annual Electricity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255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021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E&amp;G (&lt;130,000gsf) Annual </a:t>
            </a:r>
            <a:r>
              <a:rPr lang="en-US" dirty="0" smtClean="0"/>
              <a:t>Natural Gas </a:t>
            </a:r>
            <a:r>
              <a:rPr lang="en-US" dirty="0"/>
              <a:t>Use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71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98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Auxiliary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282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86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E&amp;G (&lt;130,000gsf) Annual </a:t>
            </a:r>
            <a:r>
              <a:rPr lang="en-US" dirty="0" smtClean="0"/>
              <a:t>Water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7621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416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Buildings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FY16 &amp; FY17 comparison of energy use intensity, electricity use, gas use, and water use</a:t>
            </a:r>
          </a:p>
          <a:p>
            <a:endParaRPr lang="en-US" dirty="0"/>
          </a:p>
        </p:txBody>
      </p:sp>
      <p:pic>
        <p:nvPicPr>
          <p:cNvPr id="3074" name="Picture 2" descr="Image result for pdx.edu park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1" y="932929"/>
            <a:ext cx="3412582" cy="22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dx.edu park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68" y="932929"/>
            <a:ext cx="3412582" cy="22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pdx.edu blumel b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535" y="932929"/>
            <a:ext cx="3393661" cy="22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Building Average Annual EUI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424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725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Building Annual Electricity Use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452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70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Auxiliary Building Average EUI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2578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68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37"/>
            <a:ext cx="9697178" cy="1325563"/>
          </a:xfrm>
        </p:spPr>
        <p:txBody>
          <a:bodyPr/>
          <a:lstStyle/>
          <a:p>
            <a:r>
              <a:rPr lang="en-US" dirty="0" smtClean="0"/>
              <a:t>Auxiliary Buildings Annual Electricity Use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67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3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Building Annual Natural Gas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0538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0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9083</TotalTime>
  <Words>447</Words>
  <Application>Microsoft Office PowerPoint</Application>
  <PresentationFormat>Widescreen</PresentationFormat>
  <Paragraphs>69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Utility Data</vt:lpstr>
      <vt:lpstr>Auxiliary Buildings </vt:lpstr>
      <vt:lpstr>Auxiliary Building Annual EUI Average</vt:lpstr>
      <vt:lpstr>Q1 Auxiliary Building Average EUI</vt:lpstr>
      <vt:lpstr>Q2 Auxiliary Building Average EUI</vt:lpstr>
      <vt:lpstr>Q3 Auxiliary Building Average EUI</vt:lpstr>
      <vt:lpstr>Q4 Auxiliary Building Average EUI</vt:lpstr>
      <vt:lpstr>Auxiliary Buildings Annual Electricity Use</vt:lpstr>
      <vt:lpstr>Auxiliary Building Annual Natural Gas Use</vt:lpstr>
      <vt:lpstr>Auxiliary Building Annual Water Use</vt:lpstr>
      <vt:lpstr>Academic &amp; Student Recreation Center Monthly Electricity Use</vt:lpstr>
      <vt:lpstr>Academic &amp; Student Recreation Center Monthly Gas Use</vt:lpstr>
      <vt:lpstr>Housing Buildings</vt:lpstr>
      <vt:lpstr>Housing Building Average EUI</vt:lpstr>
      <vt:lpstr>Q1 Housing Building Average EUI</vt:lpstr>
      <vt:lpstr>Q2 Housing Building Average EUI</vt:lpstr>
      <vt:lpstr>Q3 Housing Building Average EUI</vt:lpstr>
      <vt:lpstr>Q4 Housing Building Average EUI</vt:lpstr>
      <vt:lpstr>Housing Building Annual Electricity Use</vt:lpstr>
      <vt:lpstr>Housing Building Annual Natural Gas Use</vt:lpstr>
      <vt:lpstr>King Albert Monthly Electricity Use</vt:lpstr>
      <vt:lpstr>King Albert Monthly Gas Use</vt:lpstr>
      <vt:lpstr>Housing Building Annual Water Use</vt:lpstr>
      <vt:lpstr>Montgomery Monthly Water Use</vt:lpstr>
      <vt:lpstr>E&amp;G Buildings</vt:lpstr>
      <vt:lpstr>E&amp;G FY17 Average Annual EUI (highest – lowest)</vt:lpstr>
      <vt:lpstr>E&amp;G (&gt;30,000gsf) Average Annual EUI</vt:lpstr>
      <vt:lpstr>Q1 E&amp;G (&gt;30,000gsf) Average EUI</vt:lpstr>
      <vt:lpstr>Q2 E&amp;G (&gt;30,000gsf) Average EUI</vt:lpstr>
      <vt:lpstr>Q3 E&amp;G (&gt;30,000gsf) Average EUI</vt:lpstr>
      <vt:lpstr>Q4 E&amp;G (&gt;30,000gsf) Average EUI</vt:lpstr>
      <vt:lpstr>E&amp;G (&gt;30,000gsf) Annual Electricity Use</vt:lpstr>
      <vt:lpstr>Harrison Street Building Monthly Electricity Use</vt:lpstr>
      <vt:lpstr>Campus Public Safety Monthly Electricity Use</vt:lpstr>
      <vt:lpstr>E&amp;G (&gt;30,000gsf) Annual Natural Gas Use</vt:lpstr>
      <vt:lpstr>Harrison Street Building Monthly Gas Use</vt:lpstr>
      <vt:lpstr>Campus Public Safety Monthly Gas Use</vt:lpstr>
      <vt:lpstr>E&amp;G (&gt;30,000gsf) Annual Water Use</vt:lpstr>
      <vt:lpstr>President’s Residence Monthly Water Use</vt:lpstr>
      <vt:lpstr>E&amp;G (30,000-130,000gsf) Average Annual EUI</vt:lpstr>
      <vt:lpstr>Q1 E&amp;G (30,000-13,000gsf) Average EUI</vt:lpstr>
      <vt:lpstr>Q2 E&amp;G (30,000-130,000gsf) Average EUI</vt:lpstr>
      <vt:lpstr>Q3 E&amp;G(30,000-130,000gsf) Average EUI</vt:lpstr>
      <vt:lpstr>Q4 E&amp;G (30,000-130,000gsf) Average EUI</vt:lpstr>
      <vt:lpstr>E&amp;G (30,000-130,000gsf) Annual Electricity Use</vt:lpstr>
      <vt:lpstr>Parkmill Monthly Electricity Use</vt:lpstr>
      <vt:lpstr>Science Building 1 Monthly Electricity Use</vt:lpstr>
      <vt:lpstr>E&amp;G (30,000-130,000gsf) Annual Natural Gas Use</vt:lpstr>
      <vt:lpstr>Parkmill Monthly Gas Use</vt:lpstr>
      <vt:lpstr>Science Building 1 Monthly Gas Use</vt:lpstr>
      <vt:lpstr>E&amp;G (30,000-130,000gsf) Annual Water Use</vt:lpstr>
      <vt:lpstr>Parkmill Monthly Water Use</vt:lpstr>
      <vt:lpstr>E&amp;G (over 130,000gsf) Average Annual EUI</vt:lpstr>
      <vt:lpstr>Q1 E&amp;G (&lt;130,000gsf) Average EUI</vt:lpstr>
      <vt:lpstr>Q2 E&amp;G (&lt;130,000gsf) Annual EUI</vt:lpstr>
      <vt:lpstr>Q3 E&amp;G (&lt;130,000gsf) Average EUI</vt:lpstr>
      <vt:lpstr>Q4 E&amp;G (&lt;130,000gsf) Average EUI</vt:lpstr>
      <vt:lpstr>E&amp;G (&lt;130,000gsf) Annual Electricity Use</vt:lpstr>
      <vt:lpstr>E&amp;G (&lt;130,000gsf) Annual Natural Gas Use</vt:lpstr>
      <vt:lpstr>E&amp;G (&lt;130,000gsf) Annual Water Use</vt:lpstr>
      <vt:lpstr>Parking Buildings</vt:lpstr>
      <vt:lpstr>Parking Building Average Annual EUI</vt:lpstr>
      <vt:lpstr>Parking Building Annual Electricity Use </vt:lpstr>
    </vt:vector>
  </TitlesOfParts>
  <Company>Portland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Data</dc:title>
  <dc:creator>Amanda Wolf</dc:creator>
  <cp:lastModifiedBy>Amanda Wolf</cp:lastModifiedBy>
  <cp:revision>64</cp:revision>
  <cp:lastPrinted>2017-12-11T17:37:49Z</cp:lastPrinted>
  <dcterms:created xsi:type="dcterms:W3CDTF">2017-12-04T17:43:04Z</dcterms:created>
  <dcterms:modified xsi:type="dcterms:W3CDTF">2017-12-11T17:44:09Z</dcterms:modified>
</cp:coreProperties>
</file>