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notesMasterIdLst>
    <p:notesMasterId r:id="rId16"/>
  </p:notesMasterIdLst>
  <p:sldIdLst>
    <p:sldId id="256" r:id="rId2"/>
    <p:sldId id="325" r:id="rId3"/>
    <p:sldId id="327" r:id="rId4"/>
    <p:sldId id="324" r:id="rId5"/>
    <p:sldId id="280" r:id="rId6"/>
    <p:sldId id="279" r:id="rId7"/>
    <p:sldId id="314" r:id="rId8"/>
    <p:sldId id="277" r:id="rId9"/>
    <p:sldId id="328" r:id="rId10"/>
    <p:sldId id="329" r:id="rId11"/>
    <p:sldId id="282" r:id="rId12"/>
    <p:sldId id="285" r:id="rId13"/>
    <p:sldId id="323" r:id="rId14"/>
    <p:sldId id="33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B0FF"/>
    <a:srgbClr val="006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395" autoAdjust="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DC3090-1864-4EB0-9ED3-AB1E977FB3D9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582526-64D8-492B-9DFF-BCE0F5F2C639}">
      <dgm:prSet phldrT="[Text]"/>
      <dgm:spPr/>
      <dgm:t>
        <a:bodyPr/>
        <a:lstStyle/>
        <a:p>
          <a:r>
            <a:rPr lang="en-US" dirty="0">
              <a:solidFill>
                <a:srgbClr val="002060"/>
              </a:solidFill>
            </a:rPr>
            <a:t>EDUCATE</a:t>
          </a:r>
        </a:p>
      </dgm:t>
    </dgm:pt>
    <dgm:pt modelId="{0EB773D2-6EF6-4828-B287-9E447858E7F3}" type="parTrans" cxnId="{87667E44-7AC2-4115-BB4B-F52585A1500A}">
      <dgm:prSet/>
      <dgm:spPr/>
      <dgm:t>
        <a:bodyPr/>
        <a:lstStyle/>
        <a:p>
          <a:endParaRPr lang="en-US"/>
        </a:p>
      </dgm:t>
    </dgm:pt>
    <dgm:pt modelId="{61523E4D-696F-4974-A475-8B18AE93C8CB}" type="sibTrans" cxnId="{87667E44-7AC2-4115-BB4B-F52585A1500A}">
      <dgm:prSet/>
      <dgm:spPr/>
      <dgm:t>
        <a:bodyPr/>
        <a:lstStyle/>
        <a:p>
          <a:endParaRPr lang="en-US"/>
        </a:p>
      </dgm:t>
    </dgm:pt>
    <dgm:pt modelId="{F92BB696-82B0-4798-9B4B-6133D879BCB5}">
      <dgm:prSet phldrT="[Text]"/>
      <dgm:spPr/>
      <dgm:t>
        <a:bodyPr/>
        <a:lstStyle/>
        <a:p>
          <a:r>
            <a:rPr lang="en-US" dirty="0">
              <a:solidFill>
                <a:srgbClr val="002060"/>
              </a:solidFill>
            </a:rPr>
            <a:t>INSPIRE</a:t>
          </a:r>
        </a:p>
      </dgm:t>
    </dgm:pt>
    <dgm:pt modelId="{4C60E32B-3284-43EF-9CE0-04A59C5697B0}" type="parTrans" cxnId="{59FDD40B-9A5C-4DDF-9F46-10D93CB43FCA}">
      <dgm:prSet/>
      <dgm:spPr/>
      <dgm:t>
        <a:bodyPr/>
        <a:lstStyle/>
        <a:p>
          <a:endParaRPr lang="en-US"/>
        </a:p>
      </dgm:t>
    </dgm:pt>
    <dgm:pt modelId="{6BA4B8BB-44E3-42C0-A901-3A4C283030F2}" type="sibTrans" cxnId="{59FDD40B-9A5C-4DDF-9F46-10D93CB43FCA}">
      <dgm:prSet/>
      <dgm:spPr/>
      <dgm:t>
        <a:bodyPr/>
        <a:lstStyle/>
        <a:p>
          <a:endParaRPr lang="en-US"/>
        </a:p>
      </dgm:t>
    </dgm:pt>
    <dgm:pt modelId="{9180DF8B-A878-4427-884A-60FDB8974627}">
      <dgm:prSet phldrT="[Text]"/>
      <dgm:spPr/>
      <dgm:t>
        <a:bodyPr/>
        <a:lstStyle/>
        <a:p>
          <a:r>
            <a:rPr lang="en-US" dirty="0">
              <a:solidFill>
                <a:srgbClr val="002060"/>
              </a:solidFill>
            </a:rPr>
            <a:t>EMPOWER</a:t>
          </a:r>
        </a:p>
      </dgm:t>
    </dgm:pt>
    <dgm:pt modelId="{3F738EB8-520A-4A11-B60F-1EACE4AD5AEF}" type="parTrans" cxnId="{A316D7DC-AF07-4536-B643-7F3BC121A50B}">
      <dgm:prSet/>
      <dgm:spPr/>
      <dgm:t>
        <a:bodyPr/>
        <a:lstStyle/>
        <a:p>
          <a:endParaRPr lang="en-US"/>
        </a:p>
      </dgm:t>
    </dgm:pt>
    <dgm:pt modelId="{710C0EED-F02E-46ED-813B-8E6813F1C7BC}" type="sibTrans" cxnId="{A316D7DC-AF07-4536-B643-7F3BC121A50B}">
      <dgm:prSet/>
      <dgm:spPr/>
      <dgm:t>
        <a:bodyPr/>
        <a:lstStyle/>
        <a:p>
          <a:endParaRPr lang="en-US"/>
        </a:p>
      </dgm:t>
    </dgm:pt>
    <dgm:pt modelId="{A6F999B8-D9B9-4FF2-8C17-CB2764C47766}" type="pres">
      <dgm:prSet presAssocID="{01DC3090-1864-4EB0-9ED3-AB1E977FB3D9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4C419699-FB0A-4487-AD60-577EF0E71DED}" type="pres">
      <dgm:prSet presAssocID="{EE582526-64D8-492B-9DFF-BCE0F5F2C639}" presName="Accent1" presStyleCnt="0"/>
      <dgm:spPr/>
    </dgm:pt>
    <dgm:pt modelId="{ACDA4FB0-A455-4A8E-9E2A-0C4A9866CDAF}" type="pres">
      <dgm:prSet presAssocID="{EE582526-64D8-492B-9DFF-BCE0F5F2C639}" presName="Accent" presStyleLbl="node1" presStyleIdx="0" presStyleCnt="3"/>
      <dgm:spPr>
        <a:solidFill>
          <a:srgbClr val="0070C0"/>
        </a:solidFill>
      </dgm:spPr>
    </dgm:pt>
    <dgm:pt modelId="{9856CADC-1309-4BDC-97C7-374A09757211}" type="pres">
      <dgm:prSet presAssocID="{EE582526-64D8-492B-9DFF-BCE0F5F2C639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51A0FD-041C-4773-8782-9F1A97E2CDD0}" type="pres">
      <dgm:prSet presAssocID="{F92BB696-82B0-4798-9B4B-6133D879BCB5}" presName="Accent2" presStyleCnt="0"/>
      <dgm:spPr/>
    </dgm:pt>
    <dgm:pt modelId="{1FB20A6D-F240-41A8-8C24-C3C322189E01}" type="pres">
      <dgm:prSet presAssocID="{F92BB696-82B0-4798-9B4B-6133D879BCB5}" presName="Accent" presStyleLbl="node1" presStyleIdx="1" presStyleCnt="3"/>
      <dgm:spPr>
        <a:solidFill>
          <a:srgbClr val="00B0F0"/>
        </a:solidFill>
      </dgm:spPr>
    </dgm:pt>
    <dgm:pt modelId="{5CBAF46E-1B7D-4335-B2D2-6A770436BE5C}" type="pres">
      <dgm:prSet presAssocID="{F92BB696-82B0-4798-9B4B-6133D879BCB5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8CAAE9-8BA3-44FB-81AC-304C9E7F7B25}" type="pres">
      <dgm:prSet presAssocID="{9180DF8B-A878-4427-884A-60FDB8974627}" presName="Accent3" presStyleCnt="0"/>
      <dgm:spPr/>
    </dgm:pt>
    <dgm:pt modelId="{7B61CC7C-767B-4DA4-BA7C-8AC1D5E399D0}" type="pres">
      <dgm:prSet presAssocID="{9180DF8B-A878-4427-884A-60FDB8974627}" presName="Accent" presStyleLbl="node1" presStyleIdx="2" presStyleCnt="3"/>
      <dgm:spPr>
        <a:solidFill>
          <a:schemeClr val="accent5">
            <a:lumMod val="60000"/>
            <a:lumOff val="40000"/>
          </a:schemeClr>
        </a:solidFill>
      </dgm:spPr>
    </dgm:pt>
    <dgm:pt modelId="{8E0AF4CB-8F8A-4123-99E5-90802945E30B}" type="pres">
      <dgm:prSet presAssocID="{9180DF8B-A878-4427-884A-60FDB8974627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4846B66-947C-4AE4-A414-EF46B26537D9}" type="presOf" srcId="{F92BB696-82B0-4798-9B4B-6133D879BCB5}" destId="{5CBAF46E-1B7D-4335-B2D2-6A770436BE5C}" srcOrd="0" destOrd="0" presId="urn:microsoft.com/office/officeart/2009/layout/CircleArrowProcess"/>
    <dgm:cxn modelId="{9774D655-F3AC-47C3-81BE-476D296F990B}" type="presOf" srcId="{9180DF8B-A878-4427-884A-60FDB8974627}" destId="{8E0AF4CB-8F8A-4123-99E5-90802945E30B}" srcOrd="0" destOrd="0" presId="urn:microsoft.com/office/officeart/2009/layout/CircleArrowProcess"/>
    <dgm:cxn modelId="{59FDD40B-9A5C-4DDF-9F46-10D93CB43FCA}" srcId="{01DC3090-1864-4EB0-9ED3-AB1E977FB3D9}" destId="{F92BB696-82B0-4798-9B4B-6133D879BCB5}" srcOrd="1" destOrd="0" parTransId="{4C60E32B-3284-43EF-9CE0-04A59C5697B0}" sibTransId="{6BA4B8BB-44E3-42C0-A901-3A4C283030F2}"/>
    <dgm:cxn modelId="{C411BFA0-A689-4DBB-BA77-AA4355DDC0E7}" type="presOf" srcId="{01DC3090-1864-4EB0-9ED3-AB1E977FB3D9}" destId="{A6F999B8-D9B9-4FF2-8C17-CB2764C47766}" srcOrd="0" destOrd="0" presId="urn:microsoft.com/office/officeart/2009/layout/CircleArrowProcess"/>
    <dgm:cxn modelId="{87667E44-7AC2-4115-BB4B-F52585A1500A}" srcId="{01DC3090-1864-4EB0-9ED3-AB1E977FB3D9}" destId="{EE582526-64D8-492B-9DFF-BCE0F5F2C639}" srcOrd="0" destOrd="0" parTransId="{0EB773D2-6EF6-4828-B287-9E447858E7F3}" sibTransId="{61523E4D-696F-4974-A475-8B18AE93C8CB}"/>
    <dgm:cxn modelId="{D1A5BDAD-86F7-47AE-80AF-29AFCA895E40}" type="presOf" srcId="{EE582526-64D8-492B-9DFF-BCE0F5F2C639}" destId="{9856CADC-1309-4BDC-97C7-374A09757211}" srcOrd="0" destOrd="0" presId="urn:microsoft.com/office/officeart/2009/layout/CircleArrowProcess"/>
    <dgm:cxn modelId="{A316D7DC-AF07-4536-B643-7F3BC121A50B}" srcId="{01DC3090-1864-4EB0-9ED3-AB1E977FB3D9}" destId="{9180DF8B-A878-4427-884A-60FDB8974627}" srcOrd="2" destOrd="0" parTransId="{3F738EB8-520A-4A11-B60F-1EACE4AD5AEF}" sibTransId="{710C0EED-F02E-46ED-813B-8E6813F1C7BC}"/>
    <dgm:cxn modelId="{8A33B7A6-9778-4CE5-A220-4E0BF1427EC6}" type="presParOf" srcId="{A6F999B8-D9B9-4FF2-8C17-CB2764C47766}" destId="{4C419699-FB0A-4487-AD60-577EF0E71DED}" srcOrd="0" destOrd="0" presId="urn:microsoft.com/office/officeart/2009/layout/CircleArrowProcess"/>
    <dgm:cxn modelId="{29ECA2EB-1209-4DAE-BD15-2182BECBDB22}" type="presParOf" srcId="{4C419699-FB0A-4487-AD60-577EF0E71DED}" destId="{ACDA4FB0-A455-4A8E-9E2A-0C4A9866CDAF}" srcOrd="0" destOrd="0" presId="urn:microsoft.com/office/officeart/2009/layout/CircleArrowProcess"/>
    <dgm:cxn modelId="{D2495C9C-1800-448B-A3FD-D5577B04E8B9}" type="presParOf" srcId="{A6F999B8-D9B9-4FF2-8C17-CB2764C47766}" destId="{9856CADC-1309-4BDC-97C7-374A09757211}" srcOrd="1" destOrd="0" presId="urn:microsoft.com/office/officeart/2009/layout/CircleArrowProcess"/>
    <dgm:cxn modelId="{A05FC90B-6BFE-457F-8D03-A3CB4E531EF0}" type="presParOf" srcId="{A6F999B8-D9B9-4FF2-8C17-CB2764C47766}" destId="{2351A0FD-041C-4773-8782-9F1A97E2CDD0}" srcOrd="2" destOrd="0" presId="urn:microsoft.com/office/officeart/2009/layout/CircleArrowProcess"/>
    <dgm:cxn modelId="{58352B39-19BA-4550-B59C-142772B9E69A}" type="presParOf" srcId="{2351A0FD-041C-4773-8782-9F1A97E2CDD0}" destId="{1FB20A6D-F240-41A8-8C24-C3C322189E01}" srcOrd="0" destOrd="0" presId="urn:microsoft.com/office/officeart/2009/layout/CircleArrowProcess"/>
    <dgm:cxn modelId="{06D15BF9-E4FE-4631-B5F1-F1629B592D23}" type="presParOf" srcId="{A6F999B8-D9B9-4FF2-8C17-CB2764C47766}" destId="{5CBAF46E-1B7D-4335-B2D2-6A770436BE5C}" srcOrd="3" destOrd="0" presId="urn:microsoft.com/office/officeart/2009/layout/CircleArrowProcess"/>
    <dgm:cxn modelId="{C7243754-5E36-43C5-A3AB-233F2795C6FF}" type="presParOf" srcId="{A6F999B8-D9B9-4FF2-8C17-CB2764C47766}" destId="{AB8CAAE9-8BA3-44FB-81AC-304C9E7F7B25}" srcOrd="4" destOrd="0" presId="urn:microsoft.com/office/officeart/2009/layout/CircleArrowProcess"/>
    <dgm:cxn modelId="{B57A5B30-83D0-4CBB-8D62-219EED4AAA27}" type="presParOf" srcId="{AB8CAAE9-8BA3-44FB-81AC-304C9E7F7B25}" destId="{7B61CC7C-767B-4DA4-BA7C-8AC1D5E399D0}" srcOrd="0" destOrd="0" presId="urn:microsoft.com/office/officeart/2009/layout/CircleArrowProcess"/>
    <dgm:cxn modelId="{A0FEB0DB-2325-49AE-BBE9-F99307930868}" type="presParOf" srcId="{A6F999B8-D9B9-4FF2-8C17-CB2764C47766}" destId="{8E0AF4CB-8F8A-4123-99E5-90802945E30B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0D1450-992F-49FD-B554-3454630D0BA0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E1794EB-D8F3-4F8C-83F4-AB8409494135}">
      <dgm:prSet phldrT="[Text]"/>
      <dgm:spPr/>
      <dgm:t>
        <a:bodyPr/>
        <a:lstStyle/>
        <a:p>
          <a:r>
            <a:rPr lang="en-US" dirty="0"/>
            <a:t>84,684 WATER BOTTLES</a:t>
          </a:r>
        </a:p>
      </dgm:t>
    </dgm:pt>
    <dgm:pt modelId="{7F8A06D2-7064-42CC-AF91-796CFA330576}" type="parTrans" cxnId="{B089C72F-7DC9-433B-9F10-3843E500C901}">
      <dgm:prSet/>
      <dgm:spPr/>
      <dgm:t>
        <a:bodyPr/>
        <a:lstStyle/>
        <a:p>
          <a:endParaRPr lang="en-US"/>
        </a:p>
      </dgm:t>
    </dgm:pt>
    <dgm:pt modelId="{475E1531-9A08-4B78-8070-0FC9762FCE80}" type="sibTrans" cxnId="{B089C72F-7DC9-433B-9F10-3843E500C901}">
      <dgm:prSet/>
      <dgm:spPr/>
      <dgm:t>
        <a:bodyPr/>
        <a:lstStyle/>
        <a:p>
          <a:endParaRPr lang="en-US"/>
        </a:p>
      </dgm:t>
    </dgm:pt>
    <dgm:pt modelId="{D953417D-8252-4118-AEFB-F05BD4731A18}">
      <dgm:prSet phldrT="[Text]"/>
      <dgm:spPr/>
      <dgm:t>
        <a:bodyPr/>
        <a:lstStyle/>
        <a:p>
          <a:r>
            <a:rPr lang="en-US" dirty="0"/>
            <a:t>125,800 COFFEE CUPS</a:t>
          </a:r>
        </a:p>
      </dgm:t>
    </dgm:pt>
    <dgm:pt modelId="{2EAAFBC5-A116-4BA5-8A31-53E28403EDF7}" type="parTrans" cxnId="{28EDB825-6660-4F40-9750-4C5F8C9F2035}">
      <dgm:prSet/>
      <dgm:spPr/>
      <dgm:t>
        <a:bodyPr/>
        <a:lstStyle/>
        <a:p>
          <a:endParaRPr lang="en-US"/>
        </a:p>
      </dgm:t>
    </dgm:pt>
    <dgm:pt modelId="{8EB774A9-6710-4840-A9B1-D9E96BD8F18F}" type="sibTrans" cxnId="{28EDB825-6660-4F40-9750-4C5F8C9F2035}">
      <dgm:prSet/>
      <dgm:spPr/>
      <dgm:t>
        <a:bodyPr/>
        <a:lstStyle/>
        <a:p>
          <a:endParaRPr lang="en-US"/>
        </a:p>
      </dgm:t>
    </dgm:pt>
    <dgm:pt modelId="{31A06F1C-239A-447C-9713-D9977841F8EA}">
      <dgm:prSet phldrT="[Text]"/>
      <dgm:spPr/>
      <dgm:t>
        <a:bodyPr/>
        <a:lstStyle/>
        <a:p>
          <a:r>
            <a:rPr lang="en-US" dirty="0"/>
            <a:t>ON CAMPUS!</a:t>
          </a:r>
        </a:p>
      </dgm:t>
    </dgm:pt>
    <dgm:pt modelId="{5C4DF115-41C4-4A17-833E-75B7B00422A6}" type="parTrans" cxnId="{218FAA8F-E14D-4ACB-B5DC-19D21D0000C7}">
      <dgm:prSet/>
      <dgm:spPr/>
      <dgm:t>
        <a:bodyPr/>
        <a:lstStyle/>
        <a:p>
          <a:endParaRPr lang="en-US"/>
        </a:p>
      </dgm:t>
    </dgm:pt>
    <dgm:pt modelId="{CDD56805-75DD-4A1C-AFA0-CD3D7D372013}" type="sibTrans" cxnId="{218FAA8F-E14D-4ACB-B5DC-19D21D0000C7}">
      <dgm:prSet/>
      <dgm:spPr/>
      <dgm:t>
        <a:bodyPr/>
        <a:lstStyle/>
        <a:p>
          <a:endParaRPr lang="en-US"/>
        </a:p>
      </dgm:t>
    </dgm:pt>
    <dgm:pt modelId="{7E510F7D-7BFE-42A0-8753-DE752D6472A3}" type="pres">
      <dgm:prSet presAssocID="{F90D1450-992F-49FD-B554-3454630D0BA0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9B4601E0-90E4-4D12-9075-0AE55B10FB0A}" type="pres">
      <dgm:prSet presAssocID="{9E1794EB-D8F3-4F8C-83F4-AB8409494135}" presName="Accent1" presStyleCnt="0"/>
      <dgm:spPr/>
    </dgm:pt>
    <dgm:pt modelId="{847C65F9-241D-4A74-8C36-E5DA9E94D372}" type="pres">
      <dgm:prSet presAssocID="{9E1794EB-D8F3-4F8C-83F4-AB8409494135}" presName="Accent" presStyleLbl="node1" presStyleIdx="0" presStyleCnt="3"/>
      <dgm:spPr>
        <a:solidFill>
          <a:srgbClr val="47B0FF"/>
        </a:solidFill>
      </dgm:spPr>
    </dgm:pt>
    <dgm:pt modelId="{A74301B7-ADD3-49C6-B1BD-23E0554E2118}" type="pres">
      <dgm:prSet presAssocID="{9E1794EB-D8F3-4F8C-83F4-AB8409494135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E5B319-3075-4C2E-9BEF-1FDC976DFACB}" type="pres">
      <dgm:prSet presAssocID="{D953417D-8252-4118-AEFB-F05BD4731A18}" presName="Accent2" presStyleCnt="0"/>
      <dgm:spPr/>
    </dgm:pt>
    <dgm:pt modelId="{FC39A2AC-1D16-4E54-9911-F6E84669E3E0}" type="pres">
      <dgm:prSet presAssocID="{D953417D-8252-4118-AEFB-F05BD4731A18}" presName="Accent" presStyleLbl="node1" presStyleIdx="1" presStyleCnt="3"/>
      <dgm:spPr>
        <a:solidFill>
          <a:srgbClr val="002060"/>
        </a:solidFill>
      </dgm:spPr>
    </dgm:pt>
    <dgm:pt modelId="{43B0D6A3-07B2-40D9-A9D2-DFFDBE21A53F}" type="pres">
      <dgm:prSet presAssocID="{D953417D-8252-4118-AEFB-F05BD4731A18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141BFA-FF6D-4514-85E5-C869728876CF}" type="pres">
      <dgm:prSet presAssocID="{31A06F1C-239A-447C-9713-D9977841F8EA}" presName="Accent3" presStyleCnt="0"/>
      <dgm:spPr/>
    </dgm:pt>
    <dgm:pt modelId="{3EF7D1FE-5797-4BE0-BEEA-DF27C1874EFB}" type="pres">
      <dgm:prSet presAssocID="{31A06F1C-239A-447C-9713-D9977841F8EA}" presName="Accent" presStyleLbl="node1" presStyleIdx="2" presStyleCnt="3"/>
      <dgm:spPr>
        <a:solidFill>
          <a:srgbClr val="0070C0"/>
        </a:solidFill>
      </dgm:spPr>
    </dgm:pt>
    <dgm:pt modelId="{03E08E06-34FB-4231-A56F-EA2568D0C195}" type="pres">
      <dgm:prSet presAssocID="{31A06F1C-239A-447C-9713-D9977841F8EA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8EDB825-6660-4F40-9750-4C5F8C9F2035}" srcId="{F90D1450-992F-49FD-B554-3454630D0BA0}" destId="{D953417D-8252-4118-AEFB-F05BD4731A18}" srcOrd="1" destOrd="0" parTransId="{2EAAFBC5-A116-4BA5-8A31-53E28403EDF7}" sibTransId="{8EB774A9-6710-4840-A9B1-D9E96BD8F18F}"/>
    <dgm:cxn modelId="{2981ACFD-1980-43A5-9D23-5E391BB43A6D}" type="presOf" srcId="{31A06F1C-239A-447C-9713-D9977841F8EA}" destId="{03E08E06-34FB-4231-A56F-EA2568D0C195}" srcOrd="0" destOrd="0" presId="urn:microsoft.com/office/officeart/2009/layout/CircleArrowProcess"/>
    <dgm:cxn modelId="{8F4CB06E-1DF2-41D3-8858-77443563331D}" type="presOf" srcId="{D953417D-8252-4118-AEFB-F05BD4731A18}" destId="{43B0D6A3-07B2-40D9-A9D2-DFFDBE21A53F}" srcOrd="0" destOrd="0" presId="urn:microsoft.com/office/officeart/2009/layout/CircleArrowProcess"/>
    <dgm:cxn modelId="{218FAA8F-E14D-4ACB-B5DC-19D21D0000C7}" srcId="{F90D1450-992F-49FD-B554-3454630D0BA0}" destId="{31A06F1C-239A-447C-9713-D9977841F8EA}" srcOrd="2" destOrd="0" parTransId="{5C4DF115-41C4-4A17-833E-75B7B00422A6}" sibTransId="{CDD56805-75DD-4A1C-AFA0-CD3D7D372013}"/>
    <dgm:cxn modelId="{B70301CD-57E5-4569-BAC1-1D9318D3467D}" type="presOf" srcId="{F90D1450-992F-49FD-B554-3454630D0BA0}" destId="{7E510F7D-7BFE-42A0-8753-DE752D6472A3}" srcOrd="0" destOrd="0" presId="urn:microsoft.com/office/officeart/2009/layout/CircleArrowProcess"/>
    <dgm:cxn modelId="{B089C72F-7DC9-433B-9F10-3843E500C901}" srcId="{F90D1450-992F-49FD-B554-3454630D0BA0}" destId="{9E1794EB-D8F3-4F8C-83F4-AB8409494135}" srcOrd="0" destOrd="0" parTransId="{7F8A06D2-7064-42CC-AF91-796CFA330576}" sibTransId="{475E1531-9A08-4B78-8070-0FC9762FCE80}"/>
    <dgm:cxn modelId="{1473E735-3F2B-4FCD-8568-39D593C304A0}" type="presOf" srcId="{9E1794EB-D8F3-4F8C-83F4-AB8409494135}" destId="{A74301B7-ADD3-49C6-B1BD-23E0554E2118}" srcOrd="0" destOrd="0" presId="urn:microsoft.com/office/officeart/2009/layout/CircleArrowProcess"/>
    <dgm:cxn modelId="{95991FEB-217C-4B93-99A4-1795A21A692B}" type="presParOf" srcId="{7E510F7D-7BFE-42A0-8753-DE752D6472A3}" destId="{9B4601E0-90E4-4D12-9075-0AE55B10FB0A}" srcOrd="0" destOrd="0" presId="urn:microsoft.com/office/officeart/2009/layout/CircleArrowProcess"/>
    <dgm:cxn modelId="{61E16B47-A0E4-4BB1-9503-6068E9CE5524}" type="presParOf" srcId="{9B4601E0-90E4-4D12-9075-0AE55B10FB0A}" destId="{847C65F9-241D-4A74-8C36-E5DA9E94D372}" srcOrd="0" destOrd="0" presId="urn:microsoft.com/office/officeart/2009/layout/CircleArrowProcess"/>
    <dgm:cxn modelId="{4989B214-3F76-46EF-94F4-0696554C4D4F}" type="presParOf" srcId="{7E510F7D-7BFE-42A0-8753-DE752D6472A3}" destId="{A74301B7-ADD3-49C6-B1BD-23E0554E2118}" srcOrd="1" destOrd="0" presId="urn:microsoft.com/office/officeart/2009/layout/CircleArrowProcess"/>
    <dgm:cxn modelId="{EF39870F-4162-4DFB-BF2C-2913D9D605DE}" type="presParOf" srcId="{7E510F7D-7BFE-42A0-8753-DE752D6472A3}" destId="{01E5B319-3075-4C2E-9BEF-1FDC976DFACB}" srcOrd="2" destOrd="0" presId="urn:microsoft.com/office/officeart/2009/layout/CircleArrowProcess"/>
    <dgm:cxn modelId="{3A033896-7CD4-4D41-A5B4-4E0FB64C125E}" type="presParOf" srcId="{01E5B319-3075-4C2E-9BEF-1FDC976DFACB}" destId="{FC39A2AC-1D16-4E54-9911-F6E84669E3E0}" srcOrd="0" destOrd="0" presId="urn:microsoft.com/office/officeart/2009/layout/CircleArrowProcess"/>
    <dgm:cxn modelId="{52E7C9C7-E82E-4BCA-BF09-C95481E796E0}" type="presParOf" srcId="{7E510F7D-7BFE-42A0-8753-DE752D6472A3}" destId="{43B0D6A3-07B2-40D9-A9D2-DFFDBE21A53F}" srcOrd="3" destOrd="0" presId="urn:microsoft.com/office/officeart/2009/layout/CircleArrowProcess"/>
    <dgm:cxn modelId="{CE6284C5-6D85-4365-B4C7-D65545584E08}" type="presParOf" srcId="{7E510F7D-7BFE-42A0-8753-DE752D6472A3}" destId="{F4141BFA-FF6D-4514-85E5-C869728876CF}" srcOrd="4" destOrd="0" presId="urn:microsoft.com/office/officeart/2009/layout/CircleArrowProcess"/>
    <dgm:cxn modelId="{F57E91A2-807E-4757-9BBC-817DC849B002}" type="presParOf" srcId="{F4141BFA-FF6D-4514-85E5-C869728876CF}" destId="{3EF7D1FE-5797-4BE0-BEEA-DF27C1874EFB}" srcOrd="0" destOrd="0" presId="urn:microsoft.com/office/officeart/2009/layout/CircleArrowProcess"/>
    <dgm:cxn modelId="{6C479FE0-85E6-4DE3-8149-397812B0016C}" type="presParOf" srcId="{7E510F7D-7BFE-42A0-8753-DE752D6472A3}" destId="{03E08E06-34FB-4231-A56F-EA2568D0C195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DA4FB0-A455-4A8E-9E2A-0C4A9866CDAF}">
      <dsp:nvSpPr>
        <dsp:cNvPr id="0" name=""/>
        <dsp:cNvSpPr/>
      </dsp:nvSpPr>
      <dsp:spPr>
        <a:xfrm>
          <a:off x="2436804" y="0"/>
          <a:ext cx="1994270" cy="1994574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0070C0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56CADC-1309-4BDC-97C7-374A09757211}">
      <dsp:nvSpPr>
        <dsp:cNvPr id="0" name=""/>
        <dsp:cNvSpPr/>
      </dsp:nvSpPr>
      <dsp:spPr>
        <a:xfrm>
          <a:off x="2877603" y="720101"/>
          <a:ext cx="1108177" cy="5539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solidFill>
                <a:srgbClr val="002060"/>
              </a:solidFill>
            </a:rPr>
            <a:t>EDUCATE</a:t>
          </a:r>
        </a:p>
      </dsp:txBody>
      <dsp:txXfrm>
        <a:off x="2877603" y="720101"/>
        <a:ext cx="1108177" cy="553956"/>
      </dsp:txXfrm>
    </dsp:sp>
    <dsp:sp modelId="{1FB20A6D-F240-41A8-8C24-C3C322189E01}">
      <dsp:nvSpPr>
        <dsp:cNvPr id="0" name=""/>
        <dsp:cNvSpPr/>
      </dsp:nvSpPr>
      <dsp:spPr>
        <a:xfrm>
          <a:off x="1882902" y="1146030"/>
          <a:ext cx="1994270" cy="1994574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00B0F0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BAF46E-1B7D-4335-B2D2-6A770436BE5C}">
      <dsp:nvSpPr>
        <dsp:cNvPr id="0" name=""/>
        <dsp:cNvSpPr/>
      </dsp:nvSpPr>
      <dsp:spPr>
        <a:xfrm>
          <a:off x="2325949" y="1872761"/>
          <a:ext cx="1108177" cy="5539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solidFill>
                <a:srgbClr val="002060"/>
              </a:solidFill>
            </a:rPr>
            <a:t>INSPIRE</a:t>
          </a:r>
        </a:p>
      </dsp:txBody>
      <dsp:txXfrm>
        <a:off x="2325949" y="1872761"/>
        <a:ext cx="1108177" cy="553956"/>
      </dsp:txXfrm>
    </dsp:sp>
    <dsp:sp modelId="{7B61CC7C-767B-4DA4-BA7C-8AC1D5E399D0}">
      <dsp:nvSpPr>
        <dsp:cNvPr id="0" name=""/>
        <dsp:cNvSpPr/>
      </dsp:nvSpPr>
      <dsp:spPr>
        <a:xfrm>
          <a:off x="2578744" y="2429203"/>
          <a:ext cx="1713387" cy="1714074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5">
            <a:lumMod val="60000"/>
            <a:lumOff val="4000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0AF4CB-8F8A-4123-99E5-90802945E30B}">
      <dsp:nvSpPr>
        <dsp:cNvPr id="0" name=""/>
        <dsp:cNvSpPr/>
      </dsp:nvSpPr>
      <dsp:spPr>
        <a:xfrm>
          <a:off x="2880225" y="3027078"/>
          <a:ext cx="1108177" cy="5539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solidFill>
                <a:srgbClr val="002060"/>
              </a:solidFill>
            </a:rPr>
            <a:t>EMPOWER</a:t>
          </a:r>
        </a:p>
      </dsp:txBody>
      <dsp:txXfrm>
        <a:off x="2880225" y="3027078"/>
        <a:ext cx="1108177" cy="5539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7C65F9-241D-4A74-8C36-E5DA9E94D372}">
      <dsp:nvSpPr>
        <dsp:cNvPr id="0" name=""/>
        <dsp:cNvSpPr/>
      </dsp:nvSpPr>
      <dsp:spPr>
        <a:xfrm>
          <a:off x="2502400" y="0"/>
          <a:ext cx="2082010" cy="2082327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47B0FF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4301B7-ADD3-49C6-B1BD-23E0554E2118}">
      <dsp:nvSpPr>
        <dsp:cNvPr id="0" name=""/>
        <dsp:cNvSpPr/>
      </dsp:nvSpPr>
      <dsp:spPr>
        <a:xfrm>
          <a:off x="2962593" y="751783"/>
          <a:ext cx="1156933" cy="578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84,684 WATER BOTTLES</a:t>
          </a:r>
        </a:p>
      </dsp:txBody>
      <dsp:txXfrm>
        <a:off x="2962593" y="751783"/>
        <a:ext cx="1156933" cy="578328"/>
      </dsp:txXfrm>
    </dsp:sp>
    <dsp:sp modelId="{FC39A2AC-1D16-4E54-9911-F6E84669E3E0}">
      <dsp:nvSpPr>
        <dsp:cNvPr id="0" name=""/>
        <dsp:cNvSpPr/>
      </dsp:nvSpPr>
      <dsp:spPr>
        <a:xfrm>
          <a:off x="1924129" y="1196451"/>
          <a:ext cx="2082010" cy="208232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002060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B0D6A3-07B2-40D9-A9D2-DFFDBE21A53F}">
      <dsp:nvSpPr>
        <dsp:cNvPr id="0" name=""/>
        <dsp:cNvSpPr/>
      </dsp:nvSpPr>
      <dsp:spPr>
        <a:xfrm>
          <a:off x="2386667" y="1955155"/>
          <a:ext cx="1156933" cy="578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125,800 COFFEE CUPS</a:t>
          </a:r>
        </a:p>
      </dsp:txBody>
      <dsp:txXfrm>
        <a:off x="2386667" y="1955155"/>
        <a:ext cx="1156933" cy="578328"/>
      </dsp:txXfrm>
    </dsp:sp>
    <dsp:sp modelId="{3EF7D1FE-5797-4BE0-BEEA-DF27C1874EFB}">
      <dsp:nvSpPr>
        <dsp:cNvPr id="0" name=""/>
        <dsp:cNvSpPr/>
      </dsp:nvSpPr>
      <dsp:spPr>
        <a:xfrm>
          <a:off x="2650584" y="2536079"/>
          <a:ext cx="1788769" cy="178948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rgbClr val="0070C0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E08E06-34FB-4231-A56F-EA2568D0C195}">
      <dsp:nvSpPr>
        <dsp:cNvPr id="0" name=""/>
        <dsp:cNvSpPr/>
      </dsp:nvSpPr>
      <dsp:spPr>
        <a:xfrm>
          <a:off x="2965329" y="3160258"/>
          <a:ext cx="1156933" cy="578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ON CAMPUS!</a:t>
          </a:r>
        </a:p>
      </dsp:txBody>
      <dsp:txXfrm>
        <a:off x="2965329" y="3160258"/>
        <a:ext cx="1156933" cy="5783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41FC8E-EB53-47ED-925C-40F4139CDC9E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37007F-0B35-4D13-A8E6-7B53CA9C4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943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54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060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922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755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838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687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773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323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433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151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896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7BC4A272-61F1-4324-96FC-E25CA4D39ECD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3D202037-DD4A-4FC2-BDB1-3BC05505BA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61036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g"/><Relationship Id="rId9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7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1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10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9TFpDZPY80" TargetMode="Externa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9.jpeg"/><Relationship Id="rId7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3512" y="1397676"/>
            <a:ext cx="11340390" cy="1126283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rgbClr val="002060"/>
                </a:solidFill>
              </a:rPr>
              <a:t>SUSTAINABILITY @ ACG</a:t>
            </a:r>
            <a:endParaRPr lang="en-US" sz="5400" b="1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51610" y="5481957"/>
            <a:ext cx="8221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Because ACG Cares!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373" y="4977766"/>
            <a:ext cx="1183499" cy="115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809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71" y="3649971"/>
            <a:ext cx="5484329" cy="276723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ACG Community service day</a:t>
            </a:r>
            <a:endParaRPr lang="en-US" sz="3600" b="1" dirty="0"/>
          </a:p>
        </p:txBody>
      </p:sp>
      <p:sp>
        <p:nvSpPr>
          <p:cNvPr id="2" name="Rectangle 1"/>
          <p:cNvSpPr/>
          <p:nvPr/>
        </p:nvSpPr>
        <p:spPr>
          <a:xfrm>
            <a:off x="6247169" y="4848505"/>
            <a:ext cx="552365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002060"/>
                </a:solidFill>
              </a:rPr>
              <a:t>Fall 2016: «</a:t>
            </a:r>
            <a:r>
              <a:rPr lang="en-US" dirty="0">
                <a:solidFill>
                  <a:srgbClr val="002060"/>
                </a:solidFill>
              </a:rPr>
              <a:t>ACG Community Service Day</a:t>
            </a:r>
            <a:r>
              <a:rPr lang="en-US" dirty="0" smtClean="0">
                <a:solidFill>
                  <a:srgbClr val="002060"/>
                </a:solidFill>
              </a:rPr>
              <a:t>» is established. 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002060"/>
                </a:solidFill>
              </a:rPr>
              <a:t>Twice </a:t>
            </a:r>
            <a:r>
              <a:rPr lang="en-US" dirty="0">
                <a:solidFill>
                  <a:srgbClr val="002060"/>
                </a:solidFill>
              </a:rPr>
              <a:t>a year, celebrating Thanksgiving &amp; Easter </a:t>
            </a:r>
            <a:r>
              <a:rPr lang="en-US" dirty="0" smtClean="0">
                <a:solidFill>
                  <a:srgbClr val="002060"/>
                </a:solidFill>
              </a:rPr>
              <a:t>spirit.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002060"/>
                </a:solidFill>
              </a:rPr>
              <a:t>The ACG </a:t>
            </a:r>
            <a:r>
              <a:rPr lang="en-US" dirty="0">
                <a:solidFill>
                  <a:srgbClr val="002060"/>
                </a:solidFill>
              </a:rPr>
              <a:t>Community (students, faculty, </a:t>
            </a:r>
            <a:r>
              <a:rPr lang="en-US" dirty="0" smtClean="0">
                <a:solidFill>
                  <a:srgbClr val="002060"/>
                </a:solidFill>
              </a:rPr>
              <a:t>staff and alumni</a:t>
            </a:r>
            <a:r>
              <a:rPr lang="en-US" dirty="0">
                <a:solidFill>
                  <a:srgbClr val="002060"/>
                </a:solidFill>
              </a:rPr>
              <a:t>) get together </a:t>
            </a:r>
            <a:r>
              <a:rPr lang="en-US" dirty="0" smtClean="0">
                <a:solidFill>
                  <a:srgbClr val="002060"/>
                </a:solidFill>
              </a:rPr>
              <a:t>voluntarily!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1192" y="2082799"/>
            <a:ext cx="6668401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Volunteering and participation in community service activities form a major part of ACG’s social contribution and impact.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509" y="759380"/>
            <a:ext cx="983994" cy="9565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053" y="2185655"/>
            <a:ext cx="2723663" cy="20427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41757">
            <a:off x="9630681" y="2530997"/>
            <a:ext cx="2403744" cy="1802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2889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522" y="784896"/>
            <a:ext cx="11343338" cy="1013800"/>
          </a:xfrm>
        </p:spPr>
        <p:txBody>
          <a:bodyPr>
            <a:noAutofit/>
          </a:bodyPr>
          <a:lstStyle/>
          <a:p>
            <a:r>
              <a:rPr lang="en-US" sz="3600" b="1" dirty="0"/>
              <a:t>ACG FARMERS’ MARKET: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COLLABORATION WITH ‘BOROUME’</a:t>
            </a:r>
          </a:p>
        </p:txBody>
      </p:sp>
      <p:sp>
        <p:nvSpPr>
          <p:cNvPr id="4" name="TextBox 3"/>
          <p:cNvSpPr txBox="1"/>
          <p:nvPr/>
        </p:nvSpPr>
        <p:spPr>
          <a:xfrm rot="20905275">
            <a:off x="578828" y="2443787"/>
            <a:ext cx="2825678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000" b="1" dirty="0">
                <a:solidFill>
                  <a:srgbClr val="002060"/>
                </a:solidFill>
              </a:rPr>
              <a:t>3394</a:t>
            </a:r>
            <a:r>
              <a:rPr lang="en-US" sz="2000" b="1" dirty="0">
                <a:solidFill>
                  <a:srgbClr val="002060"/>
                </a:solidFill>
              </a:rPr>
              <a:t> kg </a:t>
            </a:r>
            <a:r>
              <a:rPr lang="en-US" sz="2000" dirty="0">
                <a:solidFill>
                  <a:srgbClr val="002060"/>
                </a:solidFill>
              </a:rPr>
              <a:t>of fruits, veggies, fish, and eggs</a:t>
            </a:r>
          </a:p>
        </p:txBody>
      </p:sp>
      <p:sp>
        <p:nvSpPr>
          <p:cNvPr id="5" name="TextBox 4"/>
          <p:cNvSpPr txBox="1"/>
          <p:nvPr/>
        </p:nvSpPr>
        <p:spPr>
          <a:xfrm rot="423424">
            <a:off x="2321502" y="3375521"/>
            <a:ext cx="1943979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000" b="1" dirty="0">
                <a:solidFill>
                  <a:srgbClr val="002060"/>
                </a:solidFill>
              </a:rPr>
              <a:t>194</a:t>
            </a:r>
            <a:r>
              <a:rPr lang="en-US" sz="2000" b="1" dirty="0">
                <a:solidFill>
                  <a:srgbClr val="002060"/>
                </a:solidFill>
              </a:rPr>
              <a:t> volunteer hours</a:t>
            </a: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2829">
            <a:off x="5336730" y="2372158"/>
            <a:ext cx="2861510" cy="3815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5420">
            <a:off x="7931147" y="3222499"/>
            <a:ext cx="3415210" cy="2561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Down Arrow 8"/>
          <p:cNvSpPr/>
          <p:nvPr/>
        </p:nvSpPr>
        <p:spPr>
          <a:xfrm rot="16200000">
            <a:off x="1161064" y="4379814"/>
            <a:ext cx="276810" cy="831554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79647" y="4503203"/>
            <a:ext cx="2811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i="1" dirty="0"/>
              <a:t>Supporting the Ieros Naos Faneromenis at Neo Psychiko</a:t>
            </a:r>
            <a:endParaRPr lang="en-US" sz="1600" i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09" y="5660233"/>
            <a:ext cx="938674" cy="9386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367" y="5660233"/>
            <a:ext cx="939268" cy="9392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56" y="5660233"/>
            <a:ext cx="938674" cy="9386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58" y="5660233"/>
            <a:ext cx="939245" cy="9392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509" y="759380"/>
            <a:ext cx="983994" cy="9565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168" y="700665"/>
            <a:ext cx="955865" cy="107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593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ACG SUSTAINABILITY LEADERS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9514" y="2488018"/>
            <a:ext cx="4750358" cy="2941031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Passionate about environmental, social, and economic issues. </a:t>
            </a:r>
          </a:p>
          <a:p>
            <a:r>
              <a:rPr lang="en-US" dirty="0">
                <a:solidFill>
                  <a:srgbClr val="002060"/>
                </a:solidFill>
              </a:rPr>
              <a:t>Enthusiastic about learning and promoting sustainable living among peers, faculty and staff. </a:t>
            </a:r>
          </a:p>
          <a:p>
            <a:r>
              <a:rPr lang="en-US" dirty="0">
                <a:solidFill>
                  <a:srgbClr val="002060"/>
                </a:solidFill>
              </a:rPr>
              <a:t>Wanting to make a difference in our community. 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418" y="4496719"/>
            <a:ext cx="3541920" cy="23612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080" y="4496719"/>
            <a:ext cx="3541920" cy="23612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3961" y="4791878"/>
            <a:ext cx="2361279" cy="17709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509" y="759380"/>
            <a:ext cx="983994" cy="9565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1192" y="1920240"/>
            <a:ext cx="47715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</a:rPr>
              <a:t>The Sustainability Leader profile: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53090" y="1920240"/>
            <a:ext cx="515771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</a:rPr>
              <a:t>Mission</a:t>
            </a:r>
          </a:p>
          <a:p>
            <a:endParaRPr lang="en-US" dirty="0"/>
          </a:p>
          <a:p>
            <a:pPr algn="just"/>
            <a:r>
              <a:rPr lang="en-US" dirty="0">
                <a:solidFill>
                  <a:srgbClr val="002060"/>
                </a:solidFill>
              </a:rPr>
              <a:t>The </a:t>
            </a:r>
            <a:r>
              <a:rPr lang="en-US" b="1" dirty="0">
                <a:solidFill>
                  <a:srgbClr val="002060"/>
                </a:solidFill>
              </a:rPr>
              <a:t>ACG Sustainability Leaders</a:t>
            </a:r>
            <a:r>
              <a:rPr lang="en-US" dirty="0">
                <a:solidFill>
                  <a:srgbClr val="002060"/>
                </a:solidFill>
              </a:rPr>
              <a:t> group is a  team of student volunteers who participate in diverse activities and events aimed at motivating, inspiring and raising awareness towards a culture of Sustainability both on and off the ACG campus.</a:t>
            </a:r>
          </a:p>
        </p:txBody>
      </p:sp>
    </p:spTree>
    <p:extLst>
      <p:ext uri="{BB962C8B-B14F-4D97-AF65-F5344CB8AC3E}">
        <p14:creationId xmlns:p14="http://schemas.microsoft.com/office/powerpoint/2010/main" val="1565695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623" y="895078"/>
            <a:ext cx="11029616" cy="1013800"/>
          </a:xfrm>
        </p:spPr>
        <p:txBody>
          <a:bodyPr>
            <a:noAutofit/>
          </a:bodyPr>
          <a:lstStyle/>
          <a:p>
            <a:r>
              <a:rPr lang="en-US" sz="3600" b="1" dirty="0"/>
              <a:t>Sustainability @ACG 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>ON </a:t>
            </a:r>
            <a:r>
              <a:rPr lang="en-US" sz="3600" b="1" dirty="0"/>
              <a:t>SOCIAL MEDIA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 dirty="0"/>
          </a:p>
          <a:p>
            <a:endParaRPr lang="en-US" dirty="0"/>
          </a:p>
        </p:txBody>
      </p:sp>
      <p:pic>
        <p:nvPicPr>
          <p:cNvPr id="7" name="Picture 6" descr="THREADING FASHION DAILY: October 20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96" y="2953776"/>
            <a:ext cx="603094" cy="603094"/>
          </a:xfrm>
          <a:prstGeom prst="rect">
            <a:avLst/>
          </a:prstGeom>
        </p:spPr>
      </p:pic>
      <p:pic>
        <p:nvPicPr>
          <p:cNvPr id="8" name="Picture 7" descr="Echt Virtuell: Verizon hat Yahoo und Flickr gekauft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699" y="2942815"/>
            <a:ext cx="733863" cy="7338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46952" y="2373418"/>
            <a:ext cx="2711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@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SustainabilityAtACG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2" name="Picture 11" descr="CHANGORTUTORIALES Official : Me gusta-follower´s instagram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929" y="4709301"/>
            <a:ext cx="795858" cy="795858"/>
          </a:xfrm>
          <a:prstGeom prst="rect">
            <a:avLst/>
          </a:prstGeom>
        </p:spPr>
      </p:pic>
      <p:pic>
        <p:nvPicPr>
          <p:cNvPr id="13" name="Picture 12" descr="BILINGUAL AND DIGITAL P.E.: febrero 20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370" y="4814093"/>
            <a:ext cx="586273" cy="586273"/>
          </a:xfrm>
          <a:prstGeom prst="rect">
            <a:avLst/>
          </a:prstGeom>
        </p:spPr>
      </p:pic>
      <p:pic>
        <p:nvPicPr>
          <p:cNvPr id="14" name="Picture 13" descr="AppSecLatam2011 - OWASP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57" y="4791238"/>
            <a:ext cx="589797" cy="589797"/>
          </a:xfrm>
          <a:prstGeom prst="rect">
            <a:avLst/>
          </a:prstGeom>
        </p:spPr>
      </p:pic>
      <p:pic>
        <p:nvPicPr>
          <p:cNvPr id="15" name="Picture 14" descr="Si es Destino…» Blog Archive » Las Redes Sociales toman el ...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836" y="5448982"/>
            <a:ext cx="1372043" cy="97198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14173" y="4131995"/>
            <a:ext cx="2364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@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SustainableACG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9638">
            <a:off x="5007826" y="3459322"/>
            <a:ext cx="5884502" cy="17940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509" y="759380"/>
            <a:ext cx="983994" cy="95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72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059" y="1344890"/>
            <a:ext cx="11029616" cy="10138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Contact us!</a:t>
            </a:r>
            <a:r>
              <a:rPr lang="en-US" sz="3600" b="1" dirty="0"/>
              <a:t/>
            </a:r>
            <a:br>
              <a:rPr lang="en-US" sz="3600" b="1" dirty="0"/>
            </a:b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 dirty="0"/>
          </a:p>
          <a:p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509" y="759380"/>
            <a:ext cx="983994" cy="9565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10" y="4599300"/>
            <a:ext cx="1697619" cy="16379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28387" y="4765547"/>
            <a:ext cx="2532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DC Student Services</a:t>
            </a:r>
          </a:p>
        </p:txBody>
      </p:sp>
      <p:sp>
        <p:nvSpPr>
          <p:cNvPr id="9" name="Down Arrow 8"/>
          <p:cNvSpPr/>
          <p:nvPr/>
        </p:nvSpPr>
        <p:spPr>
          <a:xfrm>
            <a:off x="4193431" y="5270563"/>
            <a:ext cx="324197" cy="485992"/>
          </a:xfrm>
          <a:prstGeom prst="down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133827" y="5867951"/>
            <a:ext cx="2041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 smtClean="0">
                <a:solidFill>
                  <a:srgbClr val="002060"/>
                </a:solidFill>
              </a:rPr>
              <a:t>Sustainabilty@ACG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10355" y="3600816"/>
            <a:ext cx="3067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sustainableacg@acg.edu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1" name="Picture 10" descr="Contact the team at GeoNet - About GeoNet - GeoNe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10" y="3393798"/>
            <a:ext cx="576350" cy="57635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05636" y="2358690"/>
            <a:ext cx="3613586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Pass by the Office of Public Affairs (room 209)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29" name="Picture 28" descr="My First Blog Award - LIEBSTER ~ DEW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593" y="2033203"/>
            <a:ext cx="5966214" cy="460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38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What is Sustainability?</a:t>
            </a:r>
            <a:endParaRPr lang="en-US" sz="36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5917" y="2079634"/>
            <a:ext cx="4360165" cy="456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4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067" y="774457"/>
            <a:ext cx="11029616" cy="1013801"/>
          </a:xfrm>
        </p:spPr>
        <p:txBody>
          <a:bodyPr>
            <a:normAutofit/>
          </a:bodyPr>
          <a:lstStyle/>
          <a:p>
            <a:r>
              <a:rPr lang="en-US" sz="3600" b="1" dirty="0"/>
              <a:t>Sustainability and the UN SDGs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004" y="2220885"/>
            <a:ext cx="5812119" cy="35012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2808"/>
            <a:ext cx="5373666" cy="359699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3191" y="2213959"/>
            <a:ext cx="47704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002060"/>
                </a:solidFill>
                <a:latin typeface="+mj-lt"/>
              </a:rPr>
              <a:t>“Meeting </a:t>
            </a:r>
            <a:r>
              <a:rPr lang="en-US" b="1" i="1" dirty="0">
                <a:solidFill>
                  <a:srgbClr val="002060"/>
                </a:solidFill>
                <a:latin typeface="+mj-lt"/>
              </a:rPr>
              <a:t>the needs of the present without compromising the ability of future generations to meet their </a:t>
            </a:r>
            <a:r>
              <a:rPr lang="en-US" b="1" i="1" dirty="0" smtClean="0">
                <a:solidFill>
                  <a:srgbClr val="002060"/>
                </a:solidFill>
                <a:latin typeface="+mj-lt"/>
              </a:rPr>
              <a:t>needs.”</a:t>
            </a:r>
            <a:endParaRPr lang="en-US" b="1" i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6821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623" y="769155"/>
            <a:ext cx="11029616" cy="1013800"/>
          </a:xfrm>
        </p:spPr>
        <p:txBody>
          <a:bodyPr>
            <a:noAutofit/>
          </a:bodyPr>
          <a:lstStyle/>
          <a:p>
            <a:r>
              <a:rPr lang="en-US" sz="3600" b="1" dirty="0" err="1"/>
              <a:t>Sustainability@ACG</a:t>
            </a:r>
            <a:r>
              <a:rPr lang="en-US" sz="3600" dirty="0"/>
              <a:t>:</a:t>
            </a:r>
            <a:br>
              <a:rPr lang="en-US" sz="3600" dirty="0"/>
            </a:br>
            <a:r>
              <a:rPr lang="en-US" sz="3600" dirty="0"/>
              <a:t>FORGING A SUSTAINABLE FUTURE!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509" y="759380"/>
            <a:ext cx="983994" cy="9565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3610" y="2377440"/>
            <a:ext cx="663355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2"/>
                </a:solidFill>
              </a:rPr>
              <a:t>Our Vision</a:t>
            </a: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r>
              <a:rPr lang="en-US" dirty="0">
                <a:solidFill>
                  <a:srgbClr val="002060"/>
                </a:solidFill>
              </a:rPr>
              <a:t>ACG aims to be a national leader in sustainability among academic institutions, by actively contributing to a more inclusive, socially responsible, financially viable and environmentally sustainable society.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42705" y="4480030"/>
            <a:ext cx="657536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2"/>
                </a:solidFill>
              </a:rPr>
              <a:t>Our Mission</a:t>
            </a:r>
          </a:p>
          <a:p>
            <a:pPr algn="ctr"/>
            <a:endParaRPr lang="en-US" dirty="0"/>
          </a:p>
          <a:p>
            <a:pPr algn="ctr"/>
            <a:r>
              <a:rPr lang="en-US" dirty="0">
                <a:solidFill>
                  <a:srgbClr val="002060"/>
                </a:solidFill>
              </a:rPr>
              <a:t>To raise awareness and engagement of ACG students with sustainability best practices and empower them to become knowledgeable, sensitized and responsible citizens of the world.</a:t>
            </a:r>
          </a:p>
        </p:txBody>
      </p:sp>
    </p:spTree>
    <p:extLst>
      <p:ext uri="{BB962C8B-B14F-4D97-AF65-F5344CB8AC3E}">
        <p14:creationId xmlns:p14="http://schemas.microsoft.com/office/powerpoint/2010/main" val="1673307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623" y="769155"/>
            <a:ext cx="11029616" cy="1013800"/>
          </a:xfrm>
        </p:spPr>
        <p:txBody>
          <a:bodyPr>
            <a:noAutofit/>
          </a:bodyPr>
          <a:lstStyle/>
          <a:p>
            <a:r>
              <a:rPr lang="en-US" sz="3600" b="1" dirty="0" err="1"/>
              <a:t>Sustainability@ACG</a:t>
            </a:r>
            <a:r>
              <a:rPr lang="en-US" sz="3600" b="1" dirty="0"/>
              <a:t>: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FORGING A SUSTAINABLE FUTURE!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9587" y="2008646"/>
            <a:ext cx="2044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We commit to</a:t>
            </a: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213887967"/>
              </p:ext>
            </p:extLst>
          </p:nvPr>
        </p:nvGraphicFramePr>
        <p:xfrm>
          <a:off x="516623" y="2193312"/>
          <a:ext cx="6313978" cy="4143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509" y="759380"/>
            <a:ext cx="983994" cy="9565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0776">
            <a:off x="5502221" y="2293662"/>
            <a:ext cx="4151698" cy="27587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41145">
            <a:off x="8896985" y="3737073"/>
            <a:ext cx="2970877" cy="222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35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#</a:t>
            </a:r>
            <a:r>
              <a:rPr lang="en-US" sz="3600" b="1" dirty="0" err="1"/>
              <a:t>ACGGoesplasticfree</a:t>
            </a:r>
            <a:r>
              <a:rPr lang="en-US" sz="3600" b="1" dirty="0"/>
              <a:t> campaign</a:t>
            </a: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355025976"/>
              </p:ext>
            </p:extLst>
          </p:nvPr>
        </p:nvGraphicFramePr>
        <p:xfrm>
          <a:off x="-1195215" y="1944717"/>
          <a:ext cx="6508540" cy="43255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3448">
            <a:off x="5185587" y="2127143"/>
            <a:ext cx="2696939" cy="43827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814" y="2609896"/>
            <a:ext cx="983994" cy="9839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814" y="5043136"/>
            <a:ext cx="983994" cy="9839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814" y="3826516"/>
            <a:ext cx="983994" cy="9839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509" y="759380"/>
            <a:ext cx="983994" cy="95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89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#</a:t>
            </a:r>
            <a:r>
              <a:rPr lang="en-US" sz="3600" b="1" dirty="0" err="1"/>
              <a:t>ACGGoesplasticfree</a:t>
            </a:r>
            <a:r>
              <a:rPr lang="en-US" sz="3600" b="1" dirty="0"/>
              <a:t> campaign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213" y="2566047"/>
            <a:ext cx="3679825" cy="275986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95248" y="2996709"/>
            <a:ext cx="4154374" cy="23730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6161">
            <a:off x="6395389" y="2352284"/>
            <a:ext cx="1952139" cy="34713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130">
            <a:off x="4210237" y="2448284"/>
            <a:ext cx="1909636" cy="33935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509" y="759380"/>
            <a:ext cx="983994" cy="95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89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#</a:t>
            </a:r>
            <a:r>
              <a:rPr lang="en-US" sz="3600" b="1" dirty="0" err="1"/>
              <a:t>ACGGoesplasticfree</a:t>
            </a:r>
            <a:r>
              <a:rPr lang="en-US" sz="3600" b="1" dirty="0"/>
              <a:t> campaign</a:t>
            </a:r>
          </a:p>
        </p:txBody>
      </p:sp>
      <p:pic>
        <p:nvPicPr>
          <p:cNvPr id="13" name="s9TFpDZPY80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91221" y="1866269"/>
            <a:ext cx="8268708" cy="49917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509" y="759380"/>
            <a:ext cx="983994" cy="95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24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REDUCE - REUSE - RECYCLE</a:t>
            </a:r>
            <a:endParaRPr lang="en-US" sz="36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100" y="2166339"/>
            <a:ext cx="983994" cy="9839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814" y="4375398"/>
            <a:ext cx="983994" cy="9839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100" y="3263177"/>
            <a:ext cx="983994" cy="9839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100" y="5487619"/>
            <a:ext cx="997428" cy="9974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1192" y="1945178"/>
            <a:ext cx="46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002060"/>
                </a:solidFill>
              </a:rPr>
              <a:t>Various recycling points on campus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002060"/>
                </a:solidFill>
              </a:rPr>
              <a:t>Three bins – yellow, blue, and green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0" name="Picture 9" descr="http://www.acg.edu/wp-content/uploads/2017/10/20171019_123846-01-300x300.jpe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89" y="3150333"/>
            <a:ext cx="1968155" cy="213148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55453" y="6161880"/>
            <a:ext cx="263962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P</a:t>
            </a:r>
            <a:r>
              <a:rPr lang="en-US" dirty="0" smtClean="0"/>
              <a:t>aper &amp; cardboard items</a:t>
            </a:r>
            <a:endParaRPr lang="en-US" dirty="0"/>
          </a:p>
        </p:txBody>
      </p:sp>
      <p:pic>
        <p:nvPicPr>
          <p:cNvPr id="11" name="Picture 10" descr="http://www.acg.edu/wp-content/uploads/2017/10/20171019_123852-01-300x300.jpe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064" y="3150333"/>
            <a:ext cx="1968155" cy="209667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920468" y="6023382"/>
            <a:ext cx="2533345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M</a:t>
            </a:r>
            <a:r>
              <a:rPr lang="en-US" dirty="0" smtClean="0"/>
              <a:t>ixed recyclable items</a:t>
            </a:r>
          </a:p>
          <a:p>
            <a:pPr algn="ctr"/>
            <a:r>
              <a:rPr lang="en-US" dirty="0" smtClean="0"/>
              <a:t>(glass, plastics, aluminum)</a:t>
            </a:r>
            <a:endParaRPr lang="en-US" dirty="0"/>
          </a:p>
        </p:txBody>
      </p:sp>
      <p:pic>
        <p:nvPicPr>
          <p:cNvPr id="12" name="Picture 11" descr="http://www.acg.edu/wp-content/uploads/2017/10/20171019_123834-01-300x300.jpe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286" y="3115521"/>
            <a:ext cx="1968155" cy="213148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7344865" y="6023381"/>
            <a:ext cx="2276995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R</a:t>
            </a:r>
            <a:r>
              <a:rPr lang="en-US" dirty="0" smtClean="0"/>
              <a:t>esidual waste aka non-recyclable items!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509" y="759380"/>
            <a:ext cx="983994" cy="956576"/>
          </a:xfrm>
          <a:prstGeom prst="rect">
            <a:avLst/>
          </a:prstGeom>
        </p:spPr>
      </p:pic>
      <p:sp>
        <p:nvSpPr>
          <p:cNvPr id="13" name="Down Arrow 12"/>
          <p:cNvSpPr/>
          <p:nvPr/>
        </p:nvSpPr>
        <p:spPr>
          <a:xfrm>
            <a:off x="1803483" y="5472678"/>
            <a:ext cx="343566" cy="498343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5015357" y="5386023"/>
            <a:ext cx="343566" cy="498343"/>
          </a:xfrm>
          <a:prstGeom prst="down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8311579" y="5386023"/>
            <a:ext cx="343566" cy="498343"/>
          </a:xfrm>
          <a:prstGeom prst="down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422262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Dividend</Template>
  <TotalTime>621</TotalTime>
  <Words>358</Words>
  <Application>Microsoft Office PowerPoint</Application>
  <PresentationFormat>Widescreen</PresentationFormat>
  <Paragraphs>55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Calibri</vt:lpstr>
      <vt:lpstr>Corbel</vt:lpstr>
      <vt:lpstr>Gill Sans MT</vt:lpstr>
      <vt:lpstr>Wingdings</vt:lpstr>
      <vt:lpstr>Wingdings 2</vt:lpstr>
      <vt:lpstr>Dividend</vt:lpstr>
      <vt:lpstr>PowerPoint Presentation</vt:lpstr>
      <vt:lpstr>What is Sustainability?</vt:lpstr>
      <vt:lpstr>Sustainability and the UN SDGs</vt:lpstr>
      <vt:lpstr>Sustainability@ACG: FORGING A SUSTAINABLE FUTURE!</vt:lpstr>
      <vt:lpstr>Sustainability@ACG: FORGING A SUSTAINABLE FUTURE!</vt:lpstr>
      <vt:lpstr>#ACGGoesplasticfree campaign</vt:lpstr>
      <vt:lpstr>#ACGGoesplasticfree campaign</vt:lpstr>
      <vt:lpstr>#ACGGoesplasticfree campaign</vt:lpstr>
      <vt:lpstr>REDUCE - REUSE - RECYCLE</vt:lpstr>
      <vt:lpstr>ACG Community service day</vt:lpstr>
      <vt:lpstr>ACG FARMERS’ MARKET: COLLABORATION WITH ‘BOROUME’</vt:lpstr>
      <vt:lpstr>ACG SUSTAINABILITY LEADERS</vt:lpstr>
      <vt:lpstr>Sustainability @ACG  ON SOCIAL MEDIA </vt:lpstr>
      <vt:lpstr>Contact us!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Rania Assariotaki</dc:creator>
  <cp:lastModifiedBy>Ourania Assariotaki</cp:lastModifiedBy>
  <cp:revision>72</cp:revision>
  <dcterms:created xsi:type="dcterms:W3CDTF">2019-07-02T18:38:14Z</dcterms:created>
  <dcterms:modified xsi:type="dcterms:W3CDTF">2019-09-03T10:29:17Z</dcterms:modified>
</cp:coreProperties>
</file>