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5" d="100"/>
          <a:sy n="95" d="100"/>
        </p:scale>
        <p:origin x="1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schosid\Desktop\Marketing\Sustainability%20Survey\Results\Participant%20Graph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schosid\Desktop\Marketing\Sustainability%20Survey\Results\Participant%20Graph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schosid\Desktop\Marketing\Sustainability%20Survey\Results\Result%20Graph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schosid\Desktop\Marketing\Sustainability%20Survey\Results\Result%20Graph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schosid\Desktop\Marketing\Sustainability%20Survey\Results\Result%20Graph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schosid\Desktop\Marketing\Sustainability%20Survey\Results\Result%20Graph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Participants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00B0F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7"/>
            <c:bubble3D val="0"/>
            <c:spPr>
              <a:solidFill>
                <a:srgbClr val="7030A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8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2960"/>
                        <a:gd name="adj2" fmla="val 47044"/>
                      </a:avLst>
                    </a:prstGeom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</c15:spPr>
                </c:ext>
              </c:extLst>
            </c:dLbl>
            <c:dLbl>
              <c:idx val="1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34BAC26-025D-477A-8F85-1ACCFEC6550D}" type="CATEGORYNAME">
                      <a:rPr lang="en-US"/>
                      <a:pPr>
                        <a:defRPr/>
                      </a:pPr>
                      <a:t>[CATEGORY NAME]</a:t>
                    </a:fld>
                    <a:r>
                      <a:rPr lang="en-US"/>
                      <a:t>
</a:t>
                    </a:r>
                    <a:fld id="{1DF75B36-1FA5-4B56-82A4-12BEE3726210}" type="PERCENTAGE">
                      <a:rPr lang="en-US"/>
                      <a:pPr>
                        <a:defRPr/>
                      </a:pPr>
                      <a:t>[PERCENTAGE]</a:t>
                    </a:fld>
                    <a:endParaRPr lang="en-US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46537"/>
                        <a:gd name="adj2" fmla="val 4051"/>
                      </a:avLst>
                    </a:prstGeom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</c15:spPr>
                  <c15:dlblFieldTable/>
                  <c15:showDataLabelsRange val="0"/>
                </c:ext>
              </c:extLst>
            </c:dLbl>
            <c:dLbl>
              <c:idx val="2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Senior
</a:t>
                    </a:r>
                    <a:fld id="{10BDBA52-23D3-4270-B1BB-88BB5B280946}" type="PERCENTAGE">
                      <a:rPr lang="en-US"/>
                      <a:pPr>
                        <a:defRPr/>
                      </a:pPr>
                      <a:t>[PERCENTAGE]</a:t>
                    </a:fld>
                    <a:endParaRPr lang="en-US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8433"/>
                        <a:gd name="adj2" fmla="val 13881"/>
                      </a:avLst>
                    </a:prstGeom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</c15:spPr>
                  <c15:dlblFieldTable/>
                  <c15:showDataLabelsRange val="0"/>
                </c:ext>
              </c:extLst>
            </c:dLbl>
            <c:dLbl>
              <c:idx val="3"/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3131"/>
                        <a:gd name="adj2" fmla="val -38707"/>
                      </a:avLst>
                    </a:prstGeom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</c15:spPr>
                </c:ext>
              </c:extLst>
            </c:dLbl>
            <c:dLbl>
              <c:idx val="4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Junior
</a:t>
                    </a:r>
                    <a:fld id="{E931DBA0-D488-4D37-B3C2-4A8BE370AE05}" type="PERCENTAGE">
                      <a:rPr lang="en-US"/>
                      <a:pPr>
                        <a:defRPr/>
                      </a:pPr>
                      <a:t>[PERCENTAGE]</a:t>
                    </a:fld>
                    <a:endParaRPr lang="en-US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30364"/>
                        <a:gd name="adj2" fmla="val 11898"/>
                      </a:avLst>
                    </a:prstGeom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</c15:spPr>
                  <c15:dlblFieldTable/>
                  <c15:showDataLabelsRange val="0"/>
                </c:ext>
              </c:extLst>
            </c:dLbl>
            <c:dLbl>
              <c:idx val="5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Sophomore
</a:t>
                    </a:r>
                    <a:fld id="{29775610-DAB7-4591-85B1-8C5081CC2C3F}" type="PERCENTAGE">
                      <a:rPr lang="en-US"/>
                      <a:pPr>
                        <a:defRPr/>
                      </a:pPr>
                      <a:t>[PERCENTAGE]</a:t>
                    </a:fld>
                    <a:endParaRPr lang="en-US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35409"/>
                        <a:gd name="adj2" fmla="val -3966"/>
                      </a:avLst>
                    </a:prstGeom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</c15:spPr>
                  <c15:dlblFieldTable/>
                  <c15:showDataLabelsRange val="0"/>
                </c:ext>
              </c:extLst>
            </c:dLbl>
            <c:dLbl>
              <c:idx val="6"/>
              <c:layout>
                <c:manualLayout>
                  <c:x val="-0.11307962970137293"/>
                  <c:y val="7.407407407407407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Freshman
</a:t>
                    </a:r>
                    <a:fld id="{4A365065-8861-40AB-ABB1-7A0A5713DC89}" type="PERCENTAGE">
                      <a:rPr lang="en-US"/>
                      <a:pPr>
                        <a:defRPr/>
                      </a:pPr>
                      <a:t>[PERCENTAGE]</a:t>
                    </a:fld>
                    <a:endParaRPr lang="en-US"/>
                  </a:p>
                </c:rich>
              </c:tx>
              <c:spPr>
                <a:pattFill prst="pct75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Text" lastClr="000000">
                      <a:lumMod val="65000"/>
                      <a:lumOff val="35000"/>
                    </a:sys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3291"/>
                        <a:gd name="adj2" fmla="val -129333"/>
                      </a:avLst>
                    </a:prstGeom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</c15:spPr>
                  <c15:dlblFieldTable/>
                  <c15:showDataLabelsRange val="0"/>
                </c:ext>
              </c:extLst>
            </c:dLbl>
            <c:dLbl>
              <c:idx val="7"/>
              <c:layout>
                <c:manualLayout>
                  <c:x val="6.0188188688682317E-4"/>
                  <c:y val="0.13709743271338395"/>
                </c:manualLayout>
              </c:layout>
              <c:spPr>
                <a:pattFill prst="pct75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Text" lastClr="000000">
                      <a:lumMod val="65000"/>
                      <a:lumOff val="35000"/>
                    </a:sys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8237"/>
                        <a:gd name="adj2" fmla="val -2931"/>
                      </a:avLst>
                    </a:prstGeom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</c15:spPr>
                </c:ext>
              </c:extLst>
            </c:dLbl>
            <c:dLbl>
              <c:idx val="8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Undergraduate</a:t>
                    </a:r>
                  </a:p>
                  <a:p>
                    <a:pPr>
                      <a:defRPr/>
                    </a:pPr>
                    <a:r>
                      <a:rPr lang="en-US"/>
                      <a:t>Student
</a:t>
                    </a:r>
                    <a:fld id="{5B202D64-3A0F-459B-B636-C62DB7F5DDF5}" type="PERCENTAGE">
                      <a:rPr lang="en-US"/>
                      <a:pPr>
                        <a:defRPr/>
                      </a:pPr>
                      <a:t>[PERCENTAGE]</a:t>
                    </a:fld>
                    <a:endParaRPr lang="en-US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22905"/>
                        <a:gd name="adj2" fmla="val 22034"/>
                      </a:avLst>
                    </a:prstGeom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</c15:spPr>
                  <c15:dlblFieldTable/>
                  <c15:showDataLabelsRange val="0"/>
                </c:ext>
              </c:extLst>
            </c:dLbl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pattFill prst="pct75">
                    <a:fgClr>
                      <a:schemeClr val="dk1">
                        <a:lumMod val="75000"/>
                        <a:lumOff val="25000"/>
                      </a:schemeClr>
                    </a:fgClr>
                    <a:bgClr>
                      <a:schemeClr val="dk1">
                        <a:lumMod val="65000"/>
                        <a:lumOff val="35000"/>
                      </a:schemeClr>
                    </a:bgClr>
                  </a:pattFill>
                  <a:ln>
                    <a:noFill/>
                  </a:ln>
                </c15:spPr>
              </c:ext>
            </c:extLst>
          </c:dLbls>
          <c:cat>
            <c:strRef>
              <c:f>Sector!$A$1:$A$8</c:f>
              <c:strCache>
                <c:ptCount val="8"/>
                <c:pt idx="0">
                  <c:v>Faculty</c:v>
                </c:pt>
                <c:pt idx="1">
                  <c:v>Graduate Student</c:v>
                </c:pt>
                <c:pt idx="2">
                  <c:v>Senior Student</c:v>
                </c:pt>
                <c:pt idx="3">
                  <c:v>Staff</c:v>
                </c:pt>
                <c:pt idx="4">
                  <c:v>Junior Student</c:v>
                </c:pt>
                <c:pt idx="5">
                  <c:v>Sophomore Student</c:v>
                </c:pt>
                <c:pt idx="6">
                  <c:v>Freshman Student</c:v>
                </c:pt>
                <c:pt idx="7">
                  <c:v>Other </c:v>
                </c:pt>
              </c:strCache>
            </c:strRef>
          </c:cat>
          <c:val>
            <c:numRef>
              <c:f>Sector!$B$1:$B$8</c:f>
              <c:numCache>
                <c:formatCode>General</c:formatCode>
                <c:ptCount val="8"/>
                <c:pt idx="0">
                  <c:v>97</c:v>
                </c:pt>
                <c:pt idx="1">
                  <c:v>81</c:v>
                </c:pt>
                <c:pt idx="2">
                  <c:v>65</c:v>
                </c:pt>
                <c:pt idx="3">
                  <c:v>64</c:v>
                </c:pt>
                <c:pt idx="4">
                  <c:v>52</c:v>
                </c:pt>
                <c:pt idx="5">
                  <c:v>50</c:v>
                </c:pt>
                <c:pt idx="6">
                  <c:v>19</c:v>
                </c:pt>
                <c:pt idx="7">
                  <c:v>13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gapWidth val="100"/>
        <c:splitType val="cust"/>
        <c:custSplit>
          <c:secondPiePt val="2"/>
          <c:secondPiePt val="4"/>
          <c:secondPiePt val="5"/>
          <c:secondPiePt val="6"/>
        </c:custSplit>
        <c:secondPieSize val="64"/>
        <c:serLines>
          <c:spPr>
            <a:ln w="9525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College or VP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College!$A$1:$A$20</c:f>
              <c:strCache>
                <c:ptCount val="20"/>
                <c:pt idx="0">
                  <c:v>College of Engineering</c:v>
                </c:pt>
                <c:pt idx="1">
                  <c:v>College of Science</c:v>
                </c:pt>
                <c:pt idx="2">
                  <c:v>Liberal Arts and Human Science</c:v>
                </c:pt>
                <c:pt idx="3">
                  <c:v>Agriculture and Life Science</c:v>
                </c:pt>
                <c:pt idx="4">
                  <c:v>Other</c:v>
                </c:pt>
                <c:pt idx="5">
                  <c:v>Natural Resources and Environment</c:v>
                </c:pt>
                <c:pt idx="6">
                  <c:v>Architecture and Urban Studies</c:v>
                </c:pt>
                <c:pt idx="7">
                  <c:v>Administration</c:v>
                </c:pt>
                <c:pt idx="8">
                  <c:v>Pamplin</c:v>
                </c:pt>
                <c:pt idx="9">
                  <c:v>Student Affairs</c:v>
                </c:pt>
                <c:pt idx="10">
                  <c:v>Graduate School</c:v>
                </c:pt>
                <c:pt idx="11">
                  <c:v>University Studies</c:v>
                </c:pt>
                <c:pt idx="12">
                  <c:v>Information Technology</c:v>
                </c:pt>
                <c:pt idx="13">
                  <c:v>Research</c:v>
                </c:pt>
                <c:pt idx="14">
                  <c:v>Outreach and Int. Affairs</c:v>
                </c:pt>
                <c:pt idx="15">
                  <c:v>Veterinary Medicine</c:v>
                </c:pt>
                <c:pt idx="16">
                  <c:v>Advancement</c:v>
                </c:pt>
                <c:pt idx="17">
                  <c:v>Alumni Relations</c:v>
                </c:pt>
                <c:pt idx="18">
                  <c:v>Finance</c:v>
                </c:pt>
                <c:pt idx="19">
                  <c:v>Graduate Education</c:v>
                </c:pt>
              </c:strCache>
            </c:strRef>
          </c:cat>
          <c:val>
            <c:numRef>
              <c:f>College!$B$1:$B$20</c:f>
              <c:numCache>
                <c:formatCode>General</c:formatCode>
                <c:ptCount val="20"/>
                <c:pt idx="0">
                  <c:v>87</c:v>
                </c:pt>
                <c:pt idx="1">
                  <c:v>71</c:v>
                </c:pt>
                <c:pt idx="2">
                  <c:v>48</c:v>
                </c:pt>
                <c:pt idx="3">
                  <c:v>47</c:v>
                </c:pt>
                <c:pt idx="4">
                  <c:v>43</c:v>
                </c:pt>
                <c:pt idx="5">
                  <c:v>37</c:v>
                </c:pt>
                <c:pt idx="6">
                  <c:v>24</c:v>
                </c:pt>
                <c:pt idx="7">
                  <c:v>18</c:v>
                </c:pt>
                <c:pt idx="8">
                  <c:v>16</c:v>
                </c:pt>
                <c:pt idx="9">
                  <c:v>12</c:v>
                </c:pt>
                <c:pt idx="10">
                  <c:v>10</c:v>
                </c:pt>
                <c:pt idx="11">
                  <c:v>7</c:v>
                </c:pt>
                <c:pt idx="12">
                  <c:v>6</c:v>
                </c:pt>
                <c:pt idx="13">
                  <c:v>3</c:v>
                </c:pt>
                <c:pt idx="14">
                  <c:v>2</c:v>
                </c:pt>
                <c:pt idx="15">
                  <c:v>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38952192"/>
        <c:axId val="139487536"/>
      </c:barChart>
      <c:catAx>
        <c:axId val="13895219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487536"/>
        <c:crosses val="autoZero"/>
        <c:auto val="1"/>
        <c:lblAlgn val="ctr"/>
        <c:lblOffset val="100"/>
        <c:noMultiLvlLbl val="0"/>
      </c:catAx>
      <c:valAx>
        <c:axId val="139487536"/>
        <c:scaling>
          <c:orientation val="minMax"/>
        </c:scaling>
        <c:delete val="0"/>
        <c:axPos val="t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;\-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952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What Word(s)</a:t>
            </a:r>
            <a:r>
              <a:rPr lang="en-US" baseline="0"/>
              <a:t> do you Associate with the Word "Sustainability"?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'Word Association'!$A$1:$A$12</c:f>
              <c:strCache>
                <c:ptCount val="12"/>
                <c:pt idx="0">
                  <c:v>Natural Resources</c:v>
                </c:pt>
                <c:pt idx="1">
                  <c:v>Conservation</c:v>
                </c:pt>
                <c:pt idx="2">
                  <c:v>Preservation</c:v>
                </c:pt>
                <c:pt idx="3">
                  <c:v>Nature</c:v>
                </c:pt>
                <c:pt idx="4">
                  <c:v>Economic Stability</c:v>
                </c:pt>
                <c:pt idx="5">
                  <c:v>Innovation</c:v>
                </c:pt>
                <c:pt idx="6">
                  <c:v>Social Justice</c:v>
                </c:pt>
                <c:pt idx="7">
                  <c:v>Localism</c:v>
                </c:pt>
                <c:pt idx="8">
                  <c:v>Intergenerational</c:v>
                </c:pt>
                <c:pt idx="9">
                  <c:v>Economic Growth</c:v>
                </c:pt>
                <c:pt idx="10">
                  <c:v>Other</c:v>
                </c:pt>
                <c:pt idx="11">
                  <c:v>Aesthetics</c:v>
                </c:pt>
              </c:strCache>
            </c:strRef>
          </c:cat>
          <c:val>
            <c:numRef>
              <c:f>'Word Association'!$B$1:$B$12</c:f>
              <c:numCache>
                <c:formatCode>General</c:formatCode>
                <c:ptCount val="12"/>
                <c:pt idx="0">
                  <c:v>287</c:v>
                </c:pt>
                <c:pt idx="1">
                  <c:v>269</c:v>
                </c:pt>
                <c:pt idx="2">
                  <c:v>233</c:v>
                </c:pt>
                <c:pt idx="3">
                  <c:v>200</c:v>
                </c:pt>
                <c:pt idx="4">
                  <c:v>146</c:v>
                </c:pt>
                <c:pt idx="5">
                  <c:v>137</c:v>
                </c:pt>
                <c:pt idx="6">
                  <c:v>88</c:v>
                </c:pt>
                <c:pt idx="7">
                  <c:v>84</c:v>
                </c:pt>
                <c:pt idx="8">
                  <c:v>72</c:v>
                </c:pt>
                <c:pt idx="9">
                  <c:v>64</c:v>
                </c:pt>
                <c:pt idx="10">
                  <c:v>32</c:v>
                </c:pt>
                <c:pt idx="11">
                  <c:v>30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38531208"/>
        <c:axId val="226142440"/>
      </c:barChart>
      <c:catAx>
        <c:axId val="1385312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142440"/>
        <c:crosses val="autoZero"/>
        <c:auto val="1"/>
        <c:lblAlgn val="ctr"/>
        <c:lblOffset val="100"/>
        <c:noMultiLvlLbl val="0"/>
      </c:catAx>
      <c:valAx>
        <c:axId val="226142440"/>
        <c:scaling>
          <c:orientation val="minMax"/>
        </c:scaling>
        <c:delete val="0"/>
        <c:axPos val="t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531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Which One Sustainability</a:t>
            </a:r>
            <a:r>
              <a:rPr lang="en-US" baseline="0"/>
              <a:t> Issue is MOST Important to you Personally?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'Personal Importance'!$A$1:$A$14</c:f>
              <c:strCache>
                <c:ptCount val="14"/>
                <c:pt idx="0">
                  <c:v>Renewable Energy Production</c:v>
                </c:pt>
                <c:pt idx="1">
                  <c:v>Carbon Dioxide and Other GHGs</c:v>
                </c:pt>
                <c:pt idx="2">
                  <c:v>Waste Reduction</c:v>
                </c:pt>
                <c:pt idx="3">
                  <c:v>Energy Reduction/Efficiency</c:v>
                </c:pt>
                <c:pt idx="4">
                  <c:v>Water Pollution</c:v>
                </c:pt>
                <c:pt idx="5">
                  <c:v>Local or Organic Food</c:v>
                </c:pt>
                <c:pt idx="6">
                  <c:v>Other</c:v>
                </c:pt>
                <c:pt idx="7">
                  <c:v>Access to Nature/Environmental Education</c:v>
                </c:pt>
                <c:pt idx="8">
                  <c:v>Water Reduction/Efficiency</c:v>
                </c:pt>
                <c:pt idx="9">
                  <c:v>Alternative Transportation</c:v>
                </c:pt>
                <c:pt idx="10">
                  <c:v>Diversity and Equity</c:v>
                </c:pt>
                <c:pt idx="11">
                  <c:v>Business Sustainability</c:v>
                </c:pt>
                <c:pt idx="12">
                  <c:v>Composting</c:v>
                </c:pt>
                <c:pt idx="13">
                  <c:v>None of these are important to me</c:v>
                </c:pt>
              </c:strCache>
            </c:strRef>
          </c:cat>
          <c:val>
            <c:numRef>
              <c:f>'Personal Importance'!$B$1:$B$14</c:f>
              <c:numCache>
                <c:formatCode>General</c:formatCode>
                <c:ptCount val="14"/>
                <c:pt idx="0">
                  <c:v>78</c:v>
                </c:pt>
                <c:pt idx="1">
                  <c:v>49</c:v>
                </c:pt>
                <c:pt idx="2">
                  <c:v>45</c:v>
                </c:pt>
                <c:pt idx="3">
                  <c:v>43</c:v>
                </c:pt>
                <c:pt idx="4">
                  <c:v>22</c:v>
                </c:pt>
                <c:pt idx="5">
                  <c:v>21</c:v>
                </c:pt>
                <c:pt idx="6">
                  <c:v>19</c:v>
                </c:pt>
                <c:pt idx="7">
                  <c:v>15</c:v>
                </c:pt>
                <c:pt idx="8">
                  <c:v>14</c:v>
                </c:pt>
                <c:pt idx="9">
                  <c:v>14</c:v>
                </c:pt>
                <c:pt idx="10">
                  <c:v>13</c:v>
                </c:pt>
                <c:pt idx="11">
                  <c:v>9</c:v>
                </c:pt>
                <c:pt idx="12">
                  <c:v>4</c:v>
                </c:pt>
                <c:pt idx="13">
                  <c:v>2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26141904"/>
        <c:axId val="226131000"/>
      </c:barChart>
      <c:catAx>
        <c:axId val="22614190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131000"/>
        <c:crosses val="autoZero"/>
        <c:auto val="1"/>
        <c:lblAlgn val="ctr"/>
        <c:lblOffset val="100"/>
        <c:noMultiLvlLbl val="0"/>
      </c:catAx>
      <c:valAx>
        <c:axId val="226131000"/>
        <c:scaling>
          <c:orientation val="minMax"/>
        </c:scaling>
        <c:delete val="0"/>
        <c:axPos val="t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141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Which One Sustainability Issue do you Think is the MOST Important</a:t>
            </a:r>
            <a:r>
              <a:rPr lang="en-US" baseline="0"/>
              <a:t> for VT to Address?</a:t>
            </a:r>
            <a:endParaRPr lang="en-US"/>
          </a:p>
        </c:rich>
      </c:tx>
      <c:layout>
        <c:manualLayout>
          <c:xMode val="edge"/>
          <c:yMode val="edge"/>
          <c:x val="0.12258666184975747"/>
          <c:y val="4.730927563538778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'VT Importance'!$A$1:$A$13</c:f>
              <c:strCache>
                <c:ptCount val="13"/>
                <c:pt idx="0">
                  <c:v>Energy Reduction/Efficiency</c:v>
                </c:pt>
                <c:pt idx="1">
                  <c:v>Renewable Energy Production</c:v>
                </c:pt>
                <c:pt idx="2">
                  <c:v>Waste Reduction</c:v>
                </c:pt>
                <c:pt idx="3">
                  <c:v>Carbon Dioxide and Other GHGs</c:v>
                </c:pt>
                <c:pt idx="4">
                  <c:v>Alternative Transportation</c:v>
                </c:pt>
                <c:pt idx="5">
                  <c:v>Access to Nature/Environmental Education</c:v>
                </c:pt>
                <c:pt idx="6">
                  <c:v>Diversity and Equity</c:v>
                </c:pt>
                <c:pt idx="7">
                  <c:v>Business Sustainability</c:v>
                </c:pt>
                <c:pt idx="8">
                  <c:v>Composting</c:v>
                </c:pt>
                <c:pt idx="9">
                  <c:v>Water Pollution</c:v>
                </c:pt>
                <c:pt idx="10">
                  <c:v>Other</c:v>
                </c:pt>
                <c:pt idx="11">
                  <c:v>Water Reduction/Efficiency</c:v>
                </c:pt>
                <c:pt idx="12">
                  <c:v>Local or Organic Food</c:v>
                </c:pt>
              </c:strCache>
            </c:strRef>
          </c:cat>
          <c:val>
            <c:numRef>
              <c:f>'VT Importance'!$B$1:$B$13</c:f>
              <c:numCache>
                <c:formatCode>General</c:formatCode>
                <c:ptCount val="13"/>
                <c:pt idx="0">
                  <c:v>77</c:v>
                </c:pt>
                <c:pt idx="1">
                  <c:v>69</c:v>
                </c:pt>
                <c:pt idx="2">
                  <c:v>54</c:v>
                </c:pt>
                <c:pt idx="3">
                  <c:v>38</c:v>
                </c:pt>
                <c:pt idx="4">
                  <c:v>21</c:v>
                </c:pt>
                <c:pt idx="5">
                  <c:v>17</c:v>
                </c:pt>
                <c:pt idx="6">
                  <c:v>17</c:v>
                </c:pt>
                <c:pt idx="7">
                  <c:v>10</c:v>
                </c:pt>
                <c:pt idx="8">
                  <c:v>9</c:v>
                </c:pt>
                <c:pt idx="9">
                  <c:v>9</c:v>
                </c:pt>
                <c:pt idx="10">
                  <c:v>8</c:v>
                </c:pt>
                <c:pt idx="11">
                  <c:v>8</c:v>
                </c:pt>
                <c:pt idx="12">
                  <c:v>6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26109440"/>
        <c:axId val="139996760"/>
      </c:barChart>
      <c:catAx>
        <c:axId val="2261094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996760"/>
        <c:crosses val="autoZero"/>
        <c:auto val="1"/>
        <c:lblAlgn val="ctr"/>
        <c:lblOffset val="100"/>
        <c:noMultiLvlLbl val="0"/>
      </c:catAx>
      <c:valAx>
        <c:axId val="139996760"/>
        <c:scaling>
          <c:orientation val="minMax"/>
        </c:scaling>
        <c:delete val="0"/>
        <c:axPos val="t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109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What</a:t>
            </a:r>
            <a:r>
              <a:rPr lang="en-US" baseline="0"/>
              <a:t> One Sustainability Issue do you Think VT Addresses the BEST?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11"/>
              <c:layout>
                <c:manualLayout>
                  <c:x val="-1.5907385514487785E-2"/>
                  <c:y val="1.9310890859672584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-1.1919698422966252E-2"/>
                  <c:y val="-2.2480835741935978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'VT Best'!$A$1:$A$14</c:f>
              <c:strCache>
                <c:ptCount val="14"/>
                <c:pt idx="0">
                  <c:v>Alternative Transportation</c:v>
                </c:pt>
                <c:pt idx="1">
                  <c:v>Don't Know/No Opinion</c:v>
                </c:pt>
                <c:pt idx="2">
                  <c:v>Waste Reduction</c:v>
                </c:pt>
                <c:pt idx="3">
                  <c:v>Composting</c:v>
                </c:pt>
                <c:pt idx="4">
                  <c:v>Local or Organic Food</c:v>
                </c:pt>
                <c:pt idx="5">
                  <c:v>Access to Nature/Environmental Education</c:v>
                </c:pt>
                <c:pt idx="6">
                  <c:v>Diversity and Equity</c:v>
                </c:pt>
                <c:pt idx="7">
                  <c:v>Energy Reduction/Efficiency</c:v>
                </c:pt>
                <c:pt idx="8">
                  <c:v>Water Pollution</c:v>
                </c:pt>
                <c:pt idx="9">
                  <c:v>Carbon Dioxide and Other GHGs</c:v>
                </c:pt>
                <c:pt idx="10">
                  <c:v>Other</c:v>
                </c:pt>
                <c:pt idx="11">
                  <c:v>Water Reduction/Efficiency</c:v>
                </c:pt>
                <c:pt idx="12">
                  <c:v>Renewable Energy Production</c:v>
                </c:pt>
                <c:pt idx="13">
                  <c:v>Business Sustainability</c:v>
                </c:pt>
              </c:strCache>
            </c:strRef>
          </c:cat>
          <c:val>
            <c:numRef>
              <c:f>'VT Best'!$B$1:$B$14</c:f>
              <c:numCache>
                <c:formatCode>General</c:formatCode>
                <c:ptCount val="14"/>
                <c:pt idx="0">
                  <c:v>113</c:v>
                </c:pt>
                <c:pt idx="1">
                  <c:v>57</c:v>
                </c:pt>
                <c:pt idx="2">
                  <c:v>55</c:v>
                </c:pt>
                <c:pt idx="3">
                  <c:v>29</c:v>
                </c:pt>
                <c:pt idx="4">
                  <c:v>27</c:v>
                </c:pt>
                <c:pt idx="5">
                  <c:v>24</c:v>
                </c:pt>
                <c:pt idx="6">
                  <c:v>14</c:v>
                </c:pt>
                <c:pt idx="7">
                  <c:v>11</c:v>
                </c:pt>
                <c:pt idx="8">
                  <c:v>5</c:v>
                </c:pt>
                <c:pt idx="9">
                  <c:v>4</c:v>
                </c:pt>
                <c:pt idx="10">
                  <c:v>3</c:v>
                </c:pt>
                <c:pt idx="11">
                  <c:v>2</c:v>
                </c:pt>
                <c:pt idx="12">
                  <c:v>1</c:v>
                </c:pt>
                <c:pt idx="13">
                  <c:v>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26516640"/>
        <c:axId val="226523944"/>
      </c:barChart>
      <c:catAx>
        <c:axId val="2265166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23944"/>
        <c:crosses val="autoZero"/>
        <c:auto val="1"/>
        <c:lblAlgn val="ctr"/>
        <c:lblOffset val="100"/>
        <c:noMultiLvlLbl val="0"/>
      </c:catAx>
      <c:valAx>
        <c:axId val="226523944"/>
        <c:scaling>
          <c:orientation val="minMax"/>
        </c:scaling>
        <c:delete val="0"/>
        <c:axPos val="t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16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2E55-45E8-463E-B1EE-A74B7D24B582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18A2-38AB-4C7C-8D7D-D84CAAF63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461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2E55-45E8-463E-B1EE-A74B7D24B582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18A2-38AB-4C7C-8D7D-D84CAAF63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664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2E55-45E8-463E-B1EE-A74B7D24B582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18A2-38AB-4C7C-8D7D-D84CAAF63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620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2E55-45E8-463E-B1EE-A74B7D24B582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18A2-38AB-4C7C-8D7D-D84CAAF63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637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2E55-45E8-463E-B1EE-A74B7D24B582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18A2-38AB-4C7C-8D7D-D84CAAF63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242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2E55-45E8-463E-B1EE-A74B7D24B582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18A2-38AB-4C7C-8D7D-D84CAAF63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812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2E55-45E8-463E-B1EE-A74B7D24B582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18A2-38AB-4C7C-8D7D-D84CAAF63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21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2E55-45E8-463E-B1EE-A74B7D24B582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18A2-38AB-4C7C-8D7D-D84CAAF63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9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2E55-45E8-463E-B1EE-A74B7D24B582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18A2-38AB-4C7C-8D7D-D84CAAF63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966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2E55-45E8-463E-B1EE-A74B7D24B582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18A2-38AB-4C7C-8D7D-D84CAAF63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276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42E55-45E8-463E-B1EE-A74B7D24B582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518A2-38AB-4C7C-8D7D-D84CAAF63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301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42E55-45E8-463E-B1EE-A74B7D24B582}" type="datetimeFigureOut">
              <a:rPr lang="en-US" smtClean="0"/>
              <a:t>8/3/2017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518A2-38AB-4C7C-8D7D-D84CAAF63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645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AY </a:t>
            </a:r>
            <a:r>
              <a:rPr lang="en-US" smtClean="0"/>
              <a:t>2015-2016 Sustainability Survey </a:t>
            </a: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433 Participants</a:t>
            </a:r>
          </a:p>
          <a:p>
            <a:r>
              <a:rPr lang="en-US" dirty="0" smtClean="0"/>
              <a:t>Open for ~6 weeks</a:t>
            </a:r>
          </a:p>
          <a:p>
            <a:r>
              <a:rPr lang="en-US" dirty="0" smtClean="0"/>
              <a:t>All Colleges Represented</a:t>
            </a:r>
          </a:p>
          <a:p>
            <a:r>
              <a:rPr lang="en-US" dirty="0" smtClean="0"/>
              <a:t>All Sectors Represented</a:t>
            </a:r>
          </a:p>
          <a:p>
            <a:r>
              <a:rPr lang="en-US" dirty="0" smtClean="0"/>
              <a:t>108 Text 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787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8009166"/>
              </p:ext>
            </p:extLst>
          </p:nvPr>
        </p:nvGraphicFramePr>
        <p:xfrm>
          <a:off x="357186" y="202564"/>
          <a:ext cx="11479213" cy="6492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66066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6300054"/>
              </p:ext>
            </p:extLst>
          </p:nvPr>
        </p:nvGraphicFramePr>
        <p:xfrm>
          <a:off x="1092200" y="231775"/>
          <a:ext cx="10007600" cy="6394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88294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3287121"/>
              </p:ext>
            </p:extLst>
          </p:nvPr>
        </p:nvGraphicFramePr>
        <p:xfrm>
          <a:off x="182880" y="325120"/>
          <a:ext cx="8849360" cy="6055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367520" y="579120"/>
            <a:ext cx="25603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“Other” Responses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Energy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Resiliency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Wise Use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The Future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Agriculture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Wise Use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Environment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Impacts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Being “Green”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Wasting Money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569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929242"/>
              </p:ext>
            </p:extLst>
          </p:nvPr>
        </p:nvGraphicFramePr>
        <p:xfrm>
          <a:off x="213995" y="193040"/>
          <a:ext cx="9275445" cy="6431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09760" y="416560"/>
            <a:ext cx="26822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“Other” Responses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Food Security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Conservation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Ecosystem Services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Population Issues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Environmental Justice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National Security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Stewardship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Natural Hazards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613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0733399"/>
              </p:ext>
            </p:extLst>
          </p:nvPr>
        </p:nvGraphicFramePr>
        <p:xfrm>
          <a:off x="230822" y="114616"/>
          <a:ext cx="8659178" cy="6601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052560" y="416560"/>
            <a:ext cx="3027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“Other” Responses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Agriculture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Reducing Tuition</a:t>
            </a:r>
            <a:endParaRPr lang="en-US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All equally important</a:t>
            </a:r>
          </a:p>
        </p:txBody>
      </p:sp>
    </p:spTree>
    <p:extLst>
      <p:ext uri="{BB962C8B-B14F-4D97-AF65-F5344CB8AC3E}">
        <p14:creationId xmlns:p14="http://schemas.microsoft.com/office/powerpoint/2010/main" val="4126722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8936611"/>
              </p:ext>
            </p:extLst>
          </p:nvPr>
        </p:nvGraphicFramePr>
        <p:xfrm>
          <a:off x="481965" y="474027"/>
          <a:ext cx="11207750" cy="5178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3563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Sort and categorize text comments</a:t>
            </a:r>
          </a:p>
          <a:p>
            <a:r>
              <a:rPr lang="en-US" dirty="0" smtClean="0"/>
              <a:t>Create 3-5 Working/Focus groups</a:t>
            </a:r>
          </a:p>
          <a:p>
            <a:r>
              <a:rPr lang="en-US" dirty="0" smtClean="0"/>
              <a:t>Contact respondents who left info</a:t>
            </a:r>
          </a:p>
          <a:p>
            <a:r>
              <a:rPr lang="en-US" dirty="0" smtClean="0"/>
              <a:t>Have Focus group meetings through Spring Semester</a:t>
            </a:r>
          </a:p>
          <a:p>
            <a:r>
              <a:rPr lang="en-US" dirty="0" smtClean="0"/>
              <a:t>Finalize Recommendations for E&amp;S Committee by April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725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162</Words>
  <Application>Microsoft Office PowerPoint</Application>
  <PresentationFormat>Widescreen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AY 2015-2016 Sustainability Survey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Steps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eschosid</dc:creator>
  <cp:lastModifiedBy>Denny Cochrane</cp:lastModifiedBy>
  <cp:revision>3</cp:revision>
  <dcterms:created xsi:type="dcterms:W3CDTF">2016-01-20T18:46:30Z</dcterms:created>
  <dcterms:modified xsi:type="dcterms:W3CDTF">2017-08-03T15:58:35Z</dcterms:modified>
</cp:coreProperties>
</file>