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4.xml" ContentType="application/vnd.openxmlformats-officedocument.drawingml.chart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theme/themeOverride3.xml" ContentType="application/vnd.openxmlformats-officedocument.themeOverride+xml"/>
  <Override PartName="/ppt/charts/chart6.xml" ContentType="application/vnd.openxmlformats-officedocument.drawingml.chart+xml"/>
  <Override PartName="/ppt/theme/themeOverride4.xml" ContentType="application/vnd.openxmlformats-officedocument.themeOverride+xml"/>
  <Override PartName="/ppt/charts/chart7.xml" ContentType="application/vnd.openxmlformats-officedocument.drawingml.chart+xml"/>
  <Override PartName="/ppt/theme/themeOverride5.xml" ContentType="application/vnd.openxmlformats-officedocument.themeOverride+xml"/>
  <Override PartName="/ppt/charts/chart8.xml" ContentType="application/vnd.openxmlformats-officedocument.drawingml.chart+xml"/>
  <Override PartName="/ppt/theme/themeOverride6.xml" ContentType="application/vnd.openxmlformats-officedocument.themeOverride+xml"/>
  <Override PartName="/ppt/charts/chart9.xml" ContentType="application/vnd.openxmlformats-officedocument.drawingml.chart+xml"/>
  <Override PartName="/ppt/theme/themeOverride7.xml" ContentType="application/vnd.openxmlformats-officedocument.themeOverride+xml"/>
  <Override PartName="/ppt/charts/chart10.xml" ContentType="application/vnd.openxmlformats-officedocument.drawingml.chart+xml"/>
  <Override PartName="/ppt/theme/themeOverride8.xml" ContentType="application/vnd.openxmlformats-officedocument.themeOverride+xml"/>
  <Override PartName="/ppt/charts/chart11.xml" ContentType="application/vnd.openxmlformats-officedocument.drawingml.chart+xml"/>
  <Override PartName="/ppt/theme/themeOverride9.xml" ContentType="application/vnd.openxmlformats-officedocument.themeOverride+xml"/>
  <Override PartName="/ppt/charts/chart12.xml" ContentType="application/vnd.openxmlformats-officedocument.drawingml.chart+xml"/>
  <Override PartName="/ppt/theme/themeOverride10.xml" ContentType="application/vnd.openxmlformats-officedocument.themeOverride+xml"/>
  <Override PartName="/ppt/charts/chart13.xml" ContentType="application/vnd.openxmlformats-officedocument.drawingml.chart+xml"/>
  <Override PartName="/ppt/theme/themeOverride11.xml" ContentType="application/vnd.openxmlformats-officedocument.themeOverride+xml"/>
  <Override PartName="/ppt/notesSlides/notesSlide1.xml" ContentType="application/vnd.openxmlformats-officedocument.presentationml.notesSlide+xml"/>
  <Override PartName="/ppt/charts/chart14.xml" ContentType="application/vnd.openxmlformats-officedocument.drawingml.chart+xml"/>
  <Override PartName="/ppt/charts/chart15.xml" ContentType="application/vnd.openxmlformats-officedocument.drawingml.chart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theme/themeOverride12.xml" ContentType="application/vnd.openxmlformats-officedocument.themeOverride+xml"/>
  <Override PartName="/ppt/charts/chart18.xml" ContentType="application/vnd.openxmlformats-officedocument.drawingml.chart+xml"/>
  <Override PartName="/ppt/theme/themeOverride13.xml" ContentType="application/vnd.openxmlformats-officedocument.themeOverride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theme/themeOverride14.xml" ContentType="application/vnd.openxmlformats-officedocument.themeOverride+xml"/>
  <Override PartName="/ppt/notesSlides/notesSlide2.xml" ContentType="application/vnd.openxmlformats-officedocument.presentationml.notesSlide+xml"/>
  <Override PartName="/ppt/charts/chart22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5.xml" ContentType="application/vnd.openxmlformats-officedocument.themeOverride+xml"/>
  <Override PartName="/ppt/charts/chart23.xml" ContentType="application/vnd.openxmlformats-officedocument.drawingml.chart+xml"/>
  <Override PartName="/ppt/theme/themeOverride16.xml" ContentType="application/vnd.openxmlformats-officedocument.themeOverride+xml"/>
  <Override PartName="/ppt/notesSlides/notesSlide3.xml" ContentType="application/vnd.openxmlformats-officedocument.presentationml.notesSlide+xml"/>
  <Override PartName="/ppt/charts/chart24.xml" ContentType="application/vnd.openxmlformats-officedocument.drawingml.chart+xml"/>
  <Override PartName="/ppt/charts/chart25.xml" ContentType="application/vnd.openxmlformats-officedocument.drawingml.chart+xml"/>
  <Override PartName="/ppt/notesSlides/notesSlide4.xml" ContentType="application/vnd.openxmlformats-officedocument.presentationml.notesSlide+xml"/>
  <Override PartName="/ppt/charts/chart26.xml" ContentType="application/vnd.openxmlformats-officedocument.drawingml.chart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29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30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31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32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33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34.xml" ContentType="application/vnd.openxmlformats-officedocument.drawingml.chart+xml"/>
  <Override PartName="/ppt/theme/themeOverride17.xml" ContentType="application/vnd.openxmlformats-officedocument.themeOverride+xml"/>
  <Override PartName="/ppt/charts/chart35.xml" ContentType="application/vnd.openxmlformats-officedocument.drawingml.chart+xml"/>
  <Override PartName="/ppt/theme/themeOverride18.xml" ContentType="application/vnd.openxmlformats-officedocument.themeOverride+xml"/>
  <Override PartName="/ppt/charts/chart36.xml" ContentType="application/vnd.openxmlformats-officedocument.drawingml.chart+xml"/>
  <Override PartName="/ppt/theme/themeOverride19.xml" ContentType="application/vnd.openxmlformats-officedocument.themeOverride+xml"/>
  <Override PartName="/ppt/charts/chart37.xml" ContentType="application/vnd.openxmlformats-officedocument.drawingml.chart+xml"/>
  <Override PartName="/ppt/theme/themeOverride20.xml" ContentType="application/vnd.openxmlformats-officedocument.themeOverride+xml"/>
  <Override PartName="/ppt/charts/chart38.xml" ContentType="application/vnd.openxmlformats-officedocument.drawingml.chart+xml"/>
  <Override PartName="/ppt/theme/themeOverride21.xml" ContentType="application/vnd.openxmlformats-officedocument.themeOverride+xml"/>
  <Override PartName="/ppt/charts/chart39.xml" ContentType="application/vnd.openxmlformats-officedocument.drawingml.chart+xml"/>
  <Override PartName="/ppt/theme/themeOverride22.xml" ContentType="application/vnd.openxmlformats-officedocument.themeOverr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charts/chart43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notesSlides/notesSlide7.xml" ContentType="application/vnd.openxmlformats-officedocument.presentationml.notesSlide+xml"/>
  <Override PartName="/ppt/charts/chart44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45.xml" ContentType="application/vnd.openxmlformats-officedocument.drawingml.chart+xml"/>
  <Override PartName="/ppt/charts/chart46.xml" ContentType="application/vnd.openxmlformats-officedocument.drawingml.chart+xml"/>
  <Override PartName="/ppt/charts/chart47.xml" ContentType="application/vnd.openxmlformats-officedocument.drawingml.chart+xml"/>
  <Override PartName="/ppt/charts/chart48.xml" ContentType="application/vnd.openxmlformats-officedocument.drawingml.chart+xml"/>
  <Override PartName="/ppt/charts/chart49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drawings/drawing1.xml" ContentType="application/vnd.openxmlformats-officedocument.drawingml.chartshapes+xml"/>
  <Override PartName="/ppt/charts/chart50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51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52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8.xml" ContentType="application/vnd.openxmlformats-officedocument.presentationml.notesSlide+xml"/>
  <Override PartName="/ppt/charts/chart53.xml" ContentType="application/vnd.openxmlformats-officedocument.drawingml.chart+xml"/>
  <Override PartName="/ppt/charts/chart54.xml" ContentType="application/vnd.openxmlformats-officedocument.drawingml.chart+xml"/>
  <Override PartName="/ppt/charts/chart55.xml" ContentType="application/vnd.openxmlformats-officedocument.drawingml.chart+xml"/>
  <Override PartName="/ppt/charts/chart56.xml" ContentType="application/vnd.openxmlformats-officedocument.drawingml.chart+xml"/>
  <Override PartName="/ppt/charts/chart57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58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59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9.xml" ContentType="application/vnd.openxmlformats-officedocument.presentationml.notesSlide+xml"/>
  <Override PartName="/ppt/charts/chart60.xml" ContentType="application/vnd.openxmlformats-officedocument.drawingml.chart+xml"/>
  <Override PartName="/ppt/charts/chart61.xml" ContentType="application/vnd.openxmlformats-officedocument.drawingml.chart+xml"/>
  <Override PartName="/ppt/drawings/drawing2.xml" ContentType="application/vnd.openxmlformats-officedocument.drawingml.chartshapes+xml"/>
  <Override PartName="/ppt/charts/chart62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63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50"/>
  </p:notesMasterIdLst>
  <p:sldIdLst>
    <p:sldId id="340" r:id="rId5"/>
    <p:sldId id="341" r:id="rId6"/>
    <p:sldId id="342" r:id="rId7"/>
    <p:sldId id="293" r:id="rId8"/>
    <p:sldId id="263" r:id="rId9"/>
    <p:sldId id="344" r:id="rId10"/>
    <p:sldId id="295" r:id="rId11"/>
    <p:sldId id="297" r:id="rId12"/>
    <p:sldId id="294" r:id="rId13"/>
    <p:sldId id="266" r:id="rId14"/>
    <p:sldId id="311" r:id="rId15"/>
    <p:sldId id="312" r:id="rId16"/>
    <p:sldId id="345" r:id="rId17"/>
    <p:sldId id="313" r:id="rId18"/>
    <p:sldId id="339" r:id="rId19"/>
    <p:sldId id="314" r:id="rId20"/>
    <p:sldId id="315" r:id="rId21"/>
    <p:sldId id="318" r:id="rId22"/>
    <p:sldId id="330" r:id="rId23"/>
    <p:sldId id="317" r:id="rId24"/>
    <p:sldId id="334" r:id="rId25"/>
    <p:sldId id="335" r:id="rId26"/>
    <p:sldId id="336" r:id="rId27"/>
    <p:sldId id="324" r:id="rId28"/>
    <p:sldId id="325" r:id="rId29"/>
    <p:sldId id="346" r:id="rId30"/>
    <p:sldId id="327" r:id="rId31"/>
    <p:sldId id="328" r:id="rId32"/>
    <p:sldId id="320" r:id="rId33"/>
    <p:sldId id="321" r:id="rId34"/>
    <p:sldId id="347" r:id="rId35"/>
    <p:sldId id="348" r:id="rId36"/>
    <p:sldId id="337" r:id="rId37"/>
    <p:sldId id="338" r:id="rId38"/>
    <p:sldId id="349" r:id="rId39"/>
    <p:sldId id="353" r:id="rId40"/>
    <p:sldId id="354" r:id="rId41"/>
    <p:sldId id="350" r:id="rId42"/>
    <p:sldId id="356" r:id="rId43"/>
    <p:sldId id="355" r:id="rId44"/>
    <p:sldId id="357" r:id="rId45"/>
    <p:sldId id="351" r:id="rId46"/>
    <p:sldId id="352" r:id="rId47"/>
    <p:sldId id="275" r:id="rId48"/>
    <p:sldId id="316" r:id="rId4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747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33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932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8" Type="http://schemas.openxmlformats.org/officeDocument/2006/relationships/slide" Target="slides/slide4.xml"/><Relationship Id="rId51" Type="http://schemas.openxmlformats.org/officeDocument/2006/relationships/presProps" Target="presProps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10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9.xlsx"/><Relationship Id="rId1" Type="http://schemas.openxmlformats.org/officeDocument/2006/relationships/themeOverride" Target="../theme/themeOverride8.xml"/></Relationships>
</file>

<file path=ppt/charts/_rels/chart1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0.xlsx"/><Relationship Id="rId1" Type="http://schemas.openxmlformats.org/officeDocument/2006/relationships/themeOverride" Target="../theme/themeOverride9.xml"/></Relationships>
</file>

<file path=ppt/charts/_rels/chart1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1.xlsx"/><Relationship Id="rId1" Type="http://schemas.openxmlformats.org/officeDocument/2006/relationships/themeOverride" Target="../theme/themeOverride10.xml"/></Relationships>
</file>

<file path=ppt/charts/_rels/chart1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2.xlsx"/><Relationship Id="rId1" Type="http://schemas.openxmlformats.org/officeDocument/2006/relationships/themeOverride" Target="../theme/themeOverride11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3.xlsx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4.xlsx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5.xlsx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6.xlsx"/><Relationship Id="rId1" Type="http://schemas.openxmlformats.org/officeDocument/2006/relationships/themeOverride" Target="../theme/themeOverride12.xml"/></Relationships>
</file>

<file path=ppt/charts/_rels/chart1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7.xlsx"/><Relationship Id="rId1" Type="http://schemas.openxmlformats.org/officeDocument/2006/relationships/themeOverride" Target="../theme/themeOverride13.xml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9.xlsx"/></Relationships>
</file>

<file path=ppt/charts/_rels/chart2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0.xlsx"/><Relationship Id="rId1" Type="http://schemas.openxmlformats.org/officeDocument/2006/relationships/themeOverride" Target="../theme/themeOverride14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21.xlsx"/></Relationships>
</file>

<file path=ppt/charts/_rels/chart2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2.xlsx"/><Relationship Id="rId1" Type="http://schemas.openxmlformats.org/officeDocument/2006/relationships/themeOverride" Target="../theme/themeOverride16.xml"/></Relationships>
</file>

<file path=ppt/charts/_rels/chart2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3.xlsx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4.xlsx"/></Relationships>
</file>

<file path=ppt/charts/_rels/chart2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5.xlsx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6.xlsx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2.xlsx"/><Relationship Id="rId1" Type="http://schemas.openxmlformats.org/officeDocument/2006/relationships/themeOverride" Target="../theme/themeOverride1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3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3.xlsx"/><Relationship Id="rId1" Type="http://schemas.openxmlformats.org/officeDocument/2006/relationships/themeOverride" Target="../theme/themeOverride17.xml"/></Relationships>
</file>

<file path=ppt/charts/_rels/chart3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4.xlsx"/><Relationship Id="rId1" Type="http://schemas.openxmlformats.org/officeDocument/2006/relationships/themeOverride" Target="../theme/themeOverride18.xml"/></Relationships>
</file>

<file path=ppt/charts/_rels/chart3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5.xlsx"/><Relationship Id="rId1" Type="http://schemas.openxmlformats.org/officeDocument/2006/relationships/themeOverride" Target="../theme/themeOverride19.xml"/></Relationships>
</file>

<file path=ppt/charts/_rels/chart3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6.xlsx"/><Relationship Id="rId1" Type="http://schemas.openxmlformats.org/officeDocument/2006/relationships/themeOverride" Target="../theme/themeOverride20.xml"/></Relationships>
</file>

<file path=ppt/charts/_rels/chart3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7.xlsx"/><Relationship Id="rId1" Type="http://schemas.openxmlformats.org/officeDocument/2006/relationships/themeOverride" Target="../theme/themeOverride21.xml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8.xlsx"/><Relationship Id="rId1" Type="http://schemas.openxmlformats.org/officeDocument/2006/relationships/themeOverride" Target="../theme/themeOverride22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3.xlsx"/><Relationship Id="rId1" Type="http://schemas.openxmlformats.org/officeDocument/2006/relationships/themeOverride" Target="../theme/themeOverride2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9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0.xlsx"/></Relationships>
</file>

<file path=ppt/charts/_rels/chart4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1.xlsx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2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3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_rels/chart4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4.xlsx"/></Relationships>
</file>

<file path=ppt/charts/_rels/chart4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5.xlsx"/></Relationships>
</file>

<file path=ppt/charts/_rels/chart4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6.xlsx"/></Relationships>
</file>

<file path=ppt/charts/_rels/chart4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8.xlsx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3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9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0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1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5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2.xlsx"/></Relationships>
</file>

<file path=ppt/charts/_rels/chart5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3.xlsx"/></Relationships>
</file>

<file path=ppt/charts/_rels/chart5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4.xlsx"/></Relationships>
</file>

<file path=ppt/charts/_rels/chart5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5.xlsx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6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7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8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4.xml"/></Relationships>
</file>

<file path=ppt/charts/_rels/chart6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9.xlsx"/></Relationships>
</file>

<file path=ppt/charts/_rels/chart6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Microsoft_Excel_Worksheet60.xlsx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1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2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6.xlsx"/><Relationship Id="rId1" Type="http://schemas.openxmlformats.org/officeDocument/2006/relationships/themeOverride" Target="../theme/themeOverride5.xm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7.xlsx"/><Relationship Id="rId1" Type="http://schemas.openxmlformats.org/officeDocument/2006/relationships/themeOverride" Target="../theme/themeOverride6.xml"/></Relationships>
</file>

<file path=ppt/charts/_rels/chart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8.xlsx"/><Relationship Id="rId1" Type="http://schemas.openxmlformats.org/officeDocument/2006/relationships/themeOverride" Target="../theme/themeOverrid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000"/>
            </a:pPr>
            <a:r>
              <a:rPr lang="en-US" sz="1200" dirty="0"/>
              <a:t>Density Factor</a:t>
            </a:r>
          </a:p>
        </c:rich>
      </c:tx>
      <c:layout>
        <c:manualLayout>
          <c:xMode val="edge"/>
          <c:yMode val="edge"/>
          <c:x val="0.41997133068886455"/>
          <c:y val="1.4215703211083836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25428236217776"/>
          <c:y val="0.11894984458469125"/>
          <c:w val="0.84283260583149189"/>
          <c:h val="0.62653828270142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Density Factor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5970-4813-9809-796452798650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5970-4813-9809-796452798650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A299-4D2F-83F0-7E275DAFF68D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5970-4813-9809-79645279865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5970-4813-9809-796452798650}"/>
              </c:ext>
            </c:extLst>
          </c:dPt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Emerson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234.7</c:v>
                </c:pt>
                <c:pt idx="1">
                  <c:v>277</c:v>
                </c:pt>
                <c:pt idx="2">
                  <c:v>348.3</c:v>
                </c:pt>
                <c:pt idx="3">
                  <c:v>423.9</c:v>
                </c:pt>
                <c:pt idx="4">
                  <c:v>499.6</c:v>
                </c:pt>
                <c:pt idx="5">
                  <c:v>502</c:v>
                </c:pt>
                <c:pt idx="6">
                  <c:v>504.7</c:v>
                </c:pt>
                <c:pt idx="7">
                  <c:v>518.29999999999995</c:v>
                </c:pt>
                <c:pt idx="8">
                  <c:v>630.4</c:v>
                </c:pt>
                <c:pt idx="9">
                  <c:v>642.16999999999996</c:v>
                </c:pt>
                <c:pt idx="10">
                  <c:v>1050.5999999999999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970-4813-9809-796452798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17540968"/>
        <c:axId val="61753391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Avg = 513 Users / 100K GSF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Emerson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513.21</c:v>
                </c:pt>
                <c:pt idx="1">
                  <c:v>513.21</c:v>
                </c:pt>
                <c:pt idx="2">
                  <c:v>513.21</c:v>
                </c:pt>
                <c:pt idx="3">
                  <c:v>513.21</c:v>
                </c:pt>
                <c:pt idx="4">
                  <c:v>513.21</c:v>
                </c:pt>
                <c:pt idx="5">
                  <c:v>513.21</c:v>
                </c:pt>
                <c:pt idx="6">
                  <c:v>513.21</c:v>
                </c:pt>
                <c:pt idx="7">
                  <c:v>513.21</c:v>
                </c:pt>
                <c:pt idx="8">
                  <c:v>513.21</c:v>
                </c:pt>
                <c:pt idx="9">
                  <c:v>513.21</c:v>
                </c:pt>
                <c:pt idx="10">
                  <c:v>513.21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5970-4813-9809-7964527986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540968"/>
        <c:axId val="617533912"/>
      </c:lineChart>
      <c:catAx>
        <c:axId val="617540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17533912"/>
        <c:crosses val="autoZero"/>
        <c:auto val="1"/>
        <c:lblAlgn val="ctr"/>
        <c:lblOffset val="100"/>
        <c:noMultiLvlLbl val="0"/>
      </c:catAx>
      <c:valAx>
        <c:axId val="617533912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 b="1"/>
                </a:pPr>
                <a:r>
                  <a:rPr lang="en-US" sz="800" b="1" dirty="0"/>
                  <a:t>Users</a:t>
                </a:r>
                <a:r>
                  <a:rPr lang="en-US" sz="800" b="1" baseline="0" dirty="0"/>
                  <a:t> / 100K GSF</a:t>
                </a:r>
                <a:endParaRPr lang="en-US" sz="800" b="1" dirty="0"/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1754096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explosion val="25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5297-4C5C-80C2-D236D680E40C}"/>
              </c:ext>
            </c:extLst>
          </c:dPt>
          <c:dPt>
            <c:idx val="1"/>
            <c:bubble3D val="0"/>
            <c:spPr>
              <a:solidFill>
                <a:srgbClr val="FF7700">
                  <a:lumMod val="40000"/>
                  <a:lumOff val="60000"/>
                </a:srgbClr>
              </a:solidFill>
              <a:ln>
                <a:solidFill>
                  <a:srgbClr val="FF7700">
                    <a:lumMod val="40000"/>
                    <a:lumOff val="60000"/>
                  </a:srgb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3-5297-4C5C-80C2-D236D680E40C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bg1">
                          <a:lumMod val="65000"/>
                        </a:schemeClr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297-4C5C-80C2-D236D680E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Existing Space Investment</c:v>
                </c:pt>
                <c:pt idx="1">
                  <c:v>New Space Investment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97-4C5C-80C2-D236D680E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dirty="0"/>
              <a:t>Existing</a:t>
            </a:r>
            <a:r>
              <a:rPr lang="en-US" sz="1600" baseline="0" dirty="0"/>
              <a:t> Space Investment</a:t>
            </a:r>
            <a:endParaRPr lang="en-US" sz="1600" dirty="0"/>
          </a:p>
        </c:rich>
      </c:tx>
      <c:layout>
        <c:manualLayout>
          <c:xMode val="edge"/>
          <c:yMode val="edge"/>
          <c:x val="0.39821301360873612"/>
          <c:y val="2.49044285039302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18075694400532"/>
          <c:y val="0.10250662299144775"/>
          <c:w val="0.87515590459647785"/>
          <c:h val="0.735437012624418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Existing Space Investment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Sheet1!$B$2:$B$22</c:f>
              <c:numCache>
                <c:formatCode>_("$"* #,##0.00_);_("$"* \(#,##0.00\);_("$"* "-"??_);_(@_)</c:formatCode>
                <c:ptCount val="21"/>
                <c:pt idx="0">
                  <c:v>6.7</c:v>
                </c:pt>
                <c:pt idx="1">
                  <c:v>7.12</c:v>
                </c:pt>
                <c:pt idx="2">
                  <c:v>6.54</c:v>
                </c:pt>
                <c:pt idx="3">
                  <c:v>5.45</c:v>
                </c:pt>
                <c:pt idx="4">
                  <c:v>5.87</c:v>
                </c:pt>
                <c:pt idx="5">
                  <c:v>6.72</c:v>
                </c:pt>
                <c:pt idx="6">
                  <c:v>6.02</c:v>
                </c:pt>
                <c:pt idx="7">
                  <c:v>5.27</c:v>
                </c:pt>
                <c:pt idx="8">
                  <c:v>5.17</c:v>
                </c:pt>
                <c:pt idx="9">
                  <c:v>6.29</c:v>
                </c:pt>
                <c:pt idx="11">
                  <c:v>0.82</c:v>
                </c:pt>
                <c:pt idx="12">
                  <c:v>9.06</c:v>
                </c:pt>
                <c:pt idx="13">
                  <c:v>16.07</c:v>
                </c:pt>
                <c:pt idx="14">
                  <c:v>14.98</c:v>
                </c:pt>
                <c:pt idx="15">
                  <c:v>0.53</c:v>
                </c:pt>
                <c:pt idx="16">
                  <c:v>2.11</c:v>
                </c:pt>
                <c:pt idx="17">
                  <c:v>5.67</c:v>
                </c:pt>
                <c:pt idx="18">
                  <c:v>5.42</c:v>
                </c:pt>
                <c:pt idx="19">
                  <c:v>4.5199999999999996</c:v>
                </c:pt>
                <c:pt idx="20">
                  <c:v>3.49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6FB-869D-0EF3A943C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1759120"/>
        <c:axId val="2617596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Avg = $6.12/GSF</c:v>
                </c:pt>
              </c:strCache>
            </c:strRef>
          </c:tx>
          <c:spPr>
            <a:ln w="38100">
              <a:solidFill>
                <a:srgbClr val="FF7700"/>
              </a:solidFill>
            </a:ln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Sheet1!$C$2:$C$22</c:f>
              <c:numCache>
                <c:formatCode>_("$"* #,##0.00_);_("$"* \(#,##0.00\);_("$"* "-"??_);_(@_)</c:formatCode>
                <c:ptCount val="21"/>
                <c:pt idx="0">
                  <c:v>6.1150000000000002</c:v>
                </c:pt>
                <c:pt idx="1">
                  <c:v>6.1150000000000002</c:v>
                </c:pt>
                <c:pt idx="2">
                  <c:v>6.1150000000000002</c:v>
                </c:pt>
                <c:pt idx="3">
                  <c:v>6.1150000000000002</c:v>
                </c:pt>
                <c:pt idx="4">
                  <c:v>6.1150000000000002</c:v>
                </c:pt>
                <c:pt idx="5">
                  <c:v>6.1150000000000002</c:v>
                </c:pt>
                <c:pt idx="6">
                  <c:v>6.1150000000000002</c:v>
                </c:pt>
                <c:pt idx="7">
                  <c:v>6.1150000000000002</c:v>
                </c:pt>
                <c:pt idx="8">
                  <c:v>6.1150000000000002</c:v>
                </c:pt>
                <c:pt idx="9">
                  <c:v>6.1150000000000002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79-46FB-869D-0EF3A943C5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Emerson Avg = $6.27/GSF</c:v>
                </c:pt>
              </c:strCache>
            </c:strRef>
          </c:tx>
          <c:spPr>
            <a:ln w="38100">
              <a:solidFill>
                <a:srgbClr val="D8FF00"/>
              </a:solidFill>
            </a:ln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11" formatCode="_(&quot;$&quot;* #,##0.00_);_(&quot;$&quot;* \(#,##0.00\);_(&quot;$&quot;* &quot;-&quot;??_);_(@_)">
                  <c:v>6.2670000000000012</c:v>
                </c:pt>
                <c:pt idx="12" formatCode="_(&quot;$&quot;* #,##0.00_);_(&quot;$&quot;* \(#,##0.00\);_(&quot;$&quot;* &quot;-&quot;??_);_(@_)">
                  <c:v>6.2670000000000012</c:v>
                </c:pt>
                <c:pt idx="13" formatCode="_(&quot;$&quot;* #,##0.00_);_(&quot;$&quot;* \(#,##0.00\);_(&quot;$&quot;* &quot;-&quot;??_);_(@_)">
                  <c:v>6.2670000000000012</c:v>
                </c:pt>
                <c:pt idx="14" formatCode="_(&quot;$&quot;* #,##0.00_);_(&quot;$&quot;* \(#,##0.00\);_(&quot;$&quot;* &quot;-&quot;??_);_(@_)">
                  <c:v>6.2670000000000012</c:v>
                </c:pt>
                <c:pt idx="15" formatCode="_(&quot;$&quot;* #,##0.00_);_(&quot;$&quot;* \(#,##0.00\);_(&quot;$&quot;* &quot;-&quot;??_);_(@_)">
                  <c:v>6.2670000000000012</c:v>
                </c:pt>
                <c:pt idx="16" formatCode="_(&quot;$&quot;* #,##0.00_);_(&quot;$&quot;* \(#,##0.00\);_(&quot;$&quot;* &quot;-&quot;??_);_(@_)">
                  <c:v>6.2670000000000012</c:v>
                </c:pt>
                <c:pt idx="17" formatCode="_(&quot;$&quot;* #,##0.00_);_(&quot;$&quot;* \(#,##0.00\);_(&quot;$&quot;* &quot;-&quot;??_);_(@_)">
                  <c:v>6.2670000000000012</c:v>
                </c:pt>
                <c:pt idx="18" formatCode="_(&quot;$&quot;* #,##0.00_);_(&quot;$&quot;* \(#,##0.00\);_(&quot;$&quot;* &quot;-&quot;??_);_(@_)">
                  <c:v>6.2670000000000012</c:v>
                </c:pt>
                <c:pt idx="19" formatCode="_(&quot;$&quot;* #,##0.00_);_(&quot;$&quot;* \(#,##0.00\);_(&quot;$&quot;* &quot;-&quot;??_);_(@_)">
                  <c:v>6.2670000000000012</c:v>
                </c:pt>
                <c:pt idx="20" formatCode="_(&quot;$&quot;* #,##0.00_);_(&quot;$&quot;* \(#,##0.00\);_(&quot;$&quot;* &quot;-&quot;??_);_(@_)">
                  <c:v>6.2670000000000012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79-46FB-869D-0EF3A943C5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Column1</c:v>
                </c:pt>
              </c:strCache>
            </c:strRef>
          </c:tx>
          <c:spPr>
            <a:ln w="38100">
              <a:solidFill>
                <a:srgbClr val="B40000"/>
              </a:solidFill>
              <a:prstDash val="sysDash"/>
            </a:ln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5" formatCode="_(&quot;$&quot;* #,##0.00_);_(&quot;$&quot;* \(#,##0.00\);_(&quot;$&quot;* &quot;-&quot;??_);_(@_)">
                  <c:v>5.8940000000000001</c:v>
                </c:pt>
                <c:pt idx="6" formatCode="_(&quot;$&quot;* #,##0.00_);_(&quot;$&quot;* \(#,##0.00\);_(&quot;$&quot;* &quot;-&quot;??_);_(@_)">
                  <c:v>5.8940000000000001</c:v>
                </c:pt>
                <c:pt idx="7" formatCode="_(&quot;$&quot;* #,##0.00_);_(&quot;$&quot;* \(#,##0.00\);_(&quot;$&quot;* &quot;-&quot;??_);_(@_)">
                  <c:v>5.8940000000000001</c:v>
                </c:pt>
                <c:pt idx="8" formatCode="_(&quot;$&quot;* #,##0.00_);_(&quot;$&quot;* \(#,##0.00\);_(&quot;$&quot;* &quot;-&quot;??_);_(@_)">
                  <c:v>5.8940000000000001</c:v>
                </c:pt>
                <c:pt idx="9" formatCode="_(&quot;$&quot;* #,##0.00_);_(&quot;$&quot;* \(#,##0.00\);_(&quot;$&quot;* &quot;-&quot;??_);_(@_)">
                  <c:v>5.8940000000000001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8-4120-80AD-DB3F16573F4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Column2</c:v>
                </c:pt>
              </c:strCache>
            </c:strRef>
          </c:tx>
          <c:spPr>
            <a:ln w="38100">
              <a:solidFill>
                <a:srgbClr val="B40000"/>
              </a:solidFill>
              <a:prstDash val="sysDash"/>
            </a:ln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Sheet1!$F$2:$F$22</c:f>
              <c:numCache>
                <c:formatCode>General</c:formatCode>
                <c:ptCount val="21"/>
                <c:pt idx="16" formatCode="_(&quot;$&quot;* #,##0.00_);_(&quot;$&quot;* \(#,##0.00\);_(&quot;$&quot;* &quot;-&quot;??_);_(@_)">
                  <c:v>4.242</c:v>
                </c:pt>
                <c:pt idx="17" formatCode="_(&quot;$&quot;* #,##0.00_);_(&quot;$&quot;* \(#,##0.00\);_(&quot;$&quot;* &quot;-&quot;??_);_(@_)">
                  <c:v>4.242</c:v>
                </c:pt>
                <c:pt idx="18" formatCode="_(&quot;$&quot;* #,##0.00_);_(&quot;$&quot;* \(#,##0.00\);_(&quot;$&quot;* &quot;-&quot;??_);_(@_)">
                  <c:v>4.242</c:v>
                </c:pt>
                <c:pt idx="19" formatCode="_(&quot;$&quot;* #,##0.00_);_(&quot;$&quot;* \(#,##0.00\);_(&quot;$&quot;* &quot;-&quot;??_);_(@_)">
                  <c:v>4.242</c:v>
                </c:pt>
                <c:pt idx="20" formatCode="_(&quot;$&quot;* #,##0.00_);_(&quot;$&quot;* \(#,##0.00\);_(&quot;$&quot;* &quot;-&quot;??_);_(@_)">
                  <c:v>4.242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AF8-4120-80AD-DB3F16573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759120"/>
        <c:axId val="261759680"/>
      </c:lineChart>
      <c:catAx>
        <c:axId val="26175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261759680"/>
        <c:crosses val="autoZero"/>
        <c:auto val="1"/>
        <c:lblAlgn val="ctr"/>
        <c:lblOffset val="100"/>
        <c:noMultiLvlLbl val="0"/>
      </c:catAx>
      <c:valAx>
        <c:axId val="261759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$/GSF</a:t>
                </a:r>
              </a:p>
            </c:rich>
          </c:tx>
          <c:layout>
            <c:manualLayout>
              <c:xMode val="edge"/>
              <c:yMode val="edge"/>
              <c:x val="1.7781624273387791E-2"/>
              <c:y val="0.4197902308163895"/>
            </c:manualLayout>
          </c:layout>
          <c:overlay val="0"/>
        </c:title>
        <c:numFmt formatCode="&quot;$&quot;#,##0.0" sourceLinked="0"/>
        <c:majorTickMark val="out"/>
        <c:minorTickMark val="out"/>
        <c:tickLblPos val="nextTo"/>
        <c:crossAx val="26175912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egendEntry>
        <c:idx val="3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.11586744801827362"/>
          <c:y val="0.9464702000460774"/>
          <c:w val="0.8671531062469876"/>
          <c:h val="4.779629116212597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000"/>
            </a:pPr>
            <a:r>
              <a:rPr lang="en-US" dirty="0"/>
              <a:t>FY16 Annual Investment Target</a:t>
            </a:r>
          </a:p>
        </c:rich>
      </c:tx>
      <c:layout>
        <c:manualLayout>
          <c:xMode val="edge"/>
          <c:yMode val="edge"/>
          <c:x val="0.30437055308929822"/>
          <c:y val="4.2573271167091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362617141620092"/>
          <c:y val="0.10709871374527112"/>
          <c:w val="0.87495167771608218"/>
          <c:h val="0.7308082115790129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Envelope/Mechanical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1"/>
              </a:solidFill>
            </c:spPr>
            <c:extLst>
              <c:ext xmlns:c16="http://schemas.microsoft.com/office/drawing/2014/chart" uri="{C3380CC4-5D6E-409C-BE32-E72D297353CC}">
                <c16:uniqueId val="{00000001-79A7-443D-92AD-B39EECB7CE6E}"/>
              </c:ext>
            </c:extLst>
          </c:dPt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3% Replacement Value</c:v>
                </c:pt>
                <c:pt idx="1">
                  <c:v> Life Cycle Need</c:v>
                </c:pt>
                <c:pt idx="2">
                  <c:v>Annual Investment Target</c:v>
                </c:pt>
              </c:strCache>
            </c:strRef>
          </c:cat>
          <c:val>
            <c:numRef>
              <c:f>Sheet1!$B$2:$D$2</c:f>
              <c:numCache>
                <c:formatCode>#,##0</c:formatCode>
                <c:ptCount val="3"/>
                <c:pt idx="0">
                  <c:v>17226003.159374651</c:v>
                </c:pt>
                <c:pt idx="1">
                  <c:v>6632280.812943371</c:v>
                </c:pt>
                <c:pt idx="2">
                  <c:v>4974210.6097075287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9A7-443D-92AD-B39EECB7CE6E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Space/Program</c:v>
                </c:pt>
              </c:strCache>
            </c:strRef>
          </c:tx>
          <c:spPr>
            <a:solidFill>
              <a:schemeClr val="accent6"/>
            </a:solidFill>
          </c:spPr>
          <c:invertIfNegative val="0"/>
          <c:dLbls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Sheet1!$B$1:$D$1</c:f>
              <c:strCache>
                <c:ptCount val="3"/>
                <c:pt idx="0">
                  <c:v>3% Replacement Value</c:v>
                </c:pt>
                <c:pt idx="1">
                  <c:v> Life Cycle Need</c:v>
                </c:pt>
                <c:pt idx="2">
                  <c:v>Annual Investment Target</c:v>
                </c:pt>
              </c:strCache>
            </c:strRef>
          </c:cat>
          <c:val>
            <c:numRef>
              <c:f>Sheet1!$B$3:$D$3</c:f>
              <c:numCache>
                <c:formatCode>#,##0</c:formatCode>
                <c:ptCount val="3"/>
                <c:pt idx="1">
                  <c:v>8314137.9080836633</c:v>
                </c:pt>
                <c:pt idx="2">
                  <c:v>2909948.2678292822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79A7-443D-92AD-B39EECB7CE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6542432"/>
        <c:axId val="266542992"/>
      </c:barChart>
      <c:catAx>
        <c:axId val="26654243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/>
          <a:lstStyle/>
          <a:p>
            <a:pPr>
              <a:defRPr sz="1100"/>
            </a:pPr>
            <a:endParaRPr lang="en-US"/>
          </a:p>
        </c:txPr>
        <c:crossAx val="266542992"/>
        <c:crosses val="autoZero"/>
        <c:auto val="1"/>
        <c:lblAlgn val="ctr"/>
        <c:lblOffset val="100"/>
        <c:tickLblSkip val="1"/>
        <c:tickMarkSkip val="1"/>
        <c:noMultiLvlLbl val="0"/>
      </c:catAx>
      <c:valAx>
        <c:axId val="266542992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400"/>
                </a:pPr>
                <a:r>
                  <a:rPr lang="en-US" dirty="0"/>
                  <a:t>$ in Millions</a:t>
                </a:r>
              </a:p>
            </c:rich>
          </c:tx>
          <c:layout>
            <c:manualLayout>
              <c:xMode val="edge"/>
              <c:yMode val="edge"/>
              <c:x val="0"/>
              <c:y val="0.35134078910199634"/>
            </c:manualLayout>
          </c:layout>
          <c:overlay val="0"/>
        </c:title>
        <c:numFmt formatCode="&quot;$&quot;#,##0.0" sourceLinked="0"/>
        <c:majorTickMark val="out"/>
        <c:minorTickMark val="out"/>
        <c:tickLblPos val="nextTo"/>
        <c:txPr>
          <a:bodyPr rot="0" vert="horz"/>
          <a:lstStyle/>
          <a:p>
            <a:pPr>
              <a:defRPr sz="1200"/>
            </a:pPr>
            <a:endParaRPr lang="en-US"/>
          </a:p>
        </c:txPr>
        <c:crossAx val="266542432"/>
        <c:crosses val="autoZero"/>
        <c:crossBetween val="between"/>
        <c:dispUnits>
          <c:builtInUnit val="millions"/>
        </c:dispUnits>
      </c:valAx>
      <c:spPr>
        <a:solidFill>
          <a:schemeClr val="bg1">
            <a:lumMod val="95000"/>
            <a:alpha val="60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5929194099717473"/>
          <c:y val="0.91181710563484575"/>
          <c:w val="0.5890905011940778"/>
          <c:h val="4.3241469816272866E-2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sz="1600" b="1" i="0" baseline="0" dirty="0">
                <a:effectLst/>
              </a:rPr>
              <a:t>Capital Expenditures Compared to Facilities Needs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6272572178477688"/>
          <c:y val="9.8320590360987479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058180227471567E-2"/>
          <c:y val="7.5473224553910298E-2"/>
          <c:w val="0.87981671041119858"/>
          <c:h val="0.7872079470680614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Stewardship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2"/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1"/>
                <c:pt idx="1">
                  <c:v>FY07</c:v>
                </c:pt>
                <c:pt idx="2">
                  <c:v>FY08</c:v>
                </c:pt>
                <c:pt idx="3">
                  <c:v>FY09</c:v>
                </c:pt>
                <c:pt idx="4">
                  <c:v>FY10</c:v>
                </c:pt>
                <c:pt idx="5">
                  <c:v>FY11</c:v>
                </c:pt>
                <c:pt idx="6">
                  <c:v>FY12</c:v>
                </c:pt>
                <c:pt idx="7">
                  <c:v>FY13</c:v>
                </c:pt>
                <c:pt idx="8">
                  <c:v>FY14</c:v>
                </c:pt>
                <c:pt idx="9">
                  <c:v>FY15</c:v>
                </c:pt>
                <c:pt idx="10">
                  <c:v>FY16</c:v>
                </c:pt>
              </c:strCache>
            </c:strRef>
          </c:cat>
          <c:val>
            <c:numRef>
              <c:f>Sheet1!$B$2:$B$13</c:f>
              <c:numCache>
                <c:formatCode>_("$"* #,##0.00_);_("$"* \(#,##0.00\);_("$"* "-"??_);_(@_)</c:formatCode>
                <c:ptCount val="12"/>
                <c:pt idx="1">
                  <c:v>762012</c:v>
                </c:pt>
                <c:pt idx="2">
                  <c:v>787532</c:v>
                </c:pt>
                <c:pt idx="3">
                  <c:v>822354</c:v>
                </c:pt>
                <c:pt idx="4">
                  <c:v>504230</c:v>
                </c:pt>
                <c:pt idx="5">
                  <c:v>632176</c:v>
                </c:pt>
                <c:pt idx="6">
                  <c:v>800156</c:v>
                </c:pt>
                <c:pt idx="7">
                  <c:v>1271263</c:v>
                </c:pt>
                <c:pt idx="8">
                  <c:v>4611964</c:v>
                </c:pt>
                <c:pt idx="9">
                  <c:v>1479315</c:v>
                </c:pt>
                <c:pt idx="10">
                  <c:v>2233309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843-412E-B6F1-777E54354B7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Asset Reinvestment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bg1">
                  <a:lumMod val="75000"/>
                </a:schemeClr>
              </a:solidFill>
            </a:ln>
            <a:effectLst/>
          </c:spPr>
          <c:invertIfNegative val="0"/>
          <c:cat>
            <c:strRef>
              <c:f>Sheet1!$A$2:$A$13</c:f>
              <c:strCache>
                <c:ptCount val="11"/>
                <c:pt idx="1">
                  <c:v>FY07</c:v>
                </c:pt>
                <c:pt idx="2">
                  <c:v>FY08</c:v>
                </c:pt>
                <c:pt idx="3">
                  <c:v>FY09</c:v>
                </c:pt>
                <c:pt idx="4">
                  <c:v>FY10</c:v>
                </c:pt>
                <c:pt idx="5">
                  <c:v>FY11</c:v>
                </c:pt>
                <c:pt idx="6">
                  <c:v>FY12</c:v>
                </c:pt>
                <c:pt idx="7">
                  <c:v>FY13</c:v>
                </c:pt>
                <c:pt idx="8">
                  <c:v>FY14</c:v>
                </c:pt>
                <c:pt idx="9">
                  <c:v>FY15</c:v>
                </c:pt>
                <c:pt idx="10">
                  <c:v>FY16</c:v>
                </c:pt>
              </c:strCache>
            </c:strRef>
          </c:cat>
          <c:val>
            <c:numRef>
              <c:f>Sheet1!$C$2:$C$13</c:f>
              <c:numCache>
                <c:formatCode>_("$"* #,##0.00_);_("$"* \(#,##0.00\);_("$"* "-"??_);_(@_)</c:formatCode>
                <c:ptCount val="12"/>
                <c:pt idx="1">
                  <c:v>0</c:v>
                </c:pt>
                <c:pt idx="2">
                  <c:v>7631336</c:v>
                </c:pt>
                <c:pt idx="3">
                  <c:v>16884332</c:v>
                </c:pt>
                <c:pt idx="4">
                  <c:v>16884332</c:v>
                </c:pt>
                <c:pt idx="5">
                  <c:v>0</c:v>
                </c:pt>
                <c:pt idx="6">
                  <c:v>1742324</c:v>
                </c:pt>
                <c:pt idx="7">
                  <c:v>5563903</c:v>
                </c:pt>
                <c:pt idx="8">
                  <c:v>1921900</c:v>
                </c:pt>
                <c:pt idx="9">
                  <c:v>3968018</c:v>
                </c:pt>
                <c:pt idx="10">
                  <c:v>1843604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843-412E-B6F1-777E54354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6546912"/>
        <c:axId val="266547472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Annual Investment Target</c:v>
                </c:pt>
              </c:strCache>
            </c:strRef>
          </c:tx>
          <c:spPr>
            <a:ln w="38100">
              <a:solidFill>
                <a:schemeClr val="tx2"/>
              </a:solidFill>
              <a:prstDash val="sysDash"/>
            </a:ln>
            <a:effectLst/>
          </c:spPr>
          <c:marker>
            <c:symbol val="none"/>
          </c:marker>
          <c:cat>
            <c:strRef>
              <c:f>Sheet1!$A$2:$A$13</c:f>
              <c:strCache>
                <c:ptCount val="11"/>
                <c:pt idx="1">
                  <c:v>FY07</c:v>
                </c:pt>
                <c:pt idx="2">
                  <c:v>FY08</c:v>
                </c:pt>
                <c:pt idx="3">
                  <c:v>FY09</c:v>
                </c:pt>
                <c:pt idx="4">
                  <c:v>FY10</c:v>
                </c:pt>
                <c:pt idx="5">
                  <c:v>FY11</c:v>
                </c:pt>
                <c:pt idx="6">
                  <c:v>FY12</c:v>
                </c:pt>
                <c:pt idx="7">
                  <c:v>FY13</c:v>
                </c:pt>
                <c:pt idx="8">
                  <c:v>FY14</c:v>
                </c:pt>
                <c:pt idx="9">
                  <c:v>FY15</c:v>
                </c:pt>
                <c:pt idx="10">
                  <c:v>FY16</c:v>
                </c:pt>
              </c:strCache>
            </c:strRef>
          </c:cat>
          <c:val>
            <c:numRef>
              <c:f>Sheet1!$D$2:$D$13</c:f>
              <c:numCache>
                <c:formatCode>_("$"* #,##0.00_);_("$"* \(#,##0.00\);_("$"* "-"??_);_(@_)</c:formatCode>
                <c:ptCount val="12"/>
                <c:pt idx="0">
                  <c:v>4565395</c:v>
                </c:pt>
                <c:pt idx="1">
                  <c:v>4565395</c:v>
                </c:pt>
                <c:pt idx="2">
                  <c:v>4752890</c:v>
                </c:pt>
                <c:pt idx="3">
                  <c:v>6080881</c:v>
                </c:pt>
                <c:pt idx="4">
                  <c:v>6842127</c:v>
                </c:pt>
                <c:pt idx="5">
                  <c:v>7179545</c:v>
                </c:pt>
                <c:pt idx="6">
                  <c:v>7340208</c:v>
                </c:pt>
                <c:pt idx="7">
                  <c:v>7566709</c:v>
                </c:pt>
                <c:pt idx="8">
                  <c:v>7755605</c:v>
                </c:pt>
                <c:pt idx="9">
                  <c:v>7888061</c:v>
                </c:pt>
                <c:pt idx="10">
                  <c:v>7884159</c:v>
                </c:pt>
                <c:pt idx="11">
                  <c:v>7884159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B843-412E-B6F1-777E54354B7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Life Cycle Need</c:v>
                </c:pt>
              </c:strCache>
            </c:strRef>
          </c:tx>
          <c:spPr>
            <a:ln w="38100">
              <a:solidFill>
                <a:srgbClr val="D8FF00"/>
              </a:solidFill>
              <a:prstDash val="sysDash"/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marker>
            <c:symbol val="none"/>
          </c:marker>
          <c:cat>
            <c:strRef>
              <c:f>Sheet1!$A$2:$A$13</c:f>
              <c:strCache>
                <c:ptCount val="11"/>
                <c:pt idx="1">
                  <c:v>FY07</c:v>
                </c:pt>
                <c:pt idx="2">
                  <c:v>FY08</c:v>
                </c:pt>
                <c:pt idx="3">
                  <c:v>FY09</c:v>
                </c:pt>
                <c:pt idx="4">
                  <c:v>FY10</c:v>
                </c:pt>
                <c:pt idx="5">
                  <c:v>FY11</c:v>
                </c:pt>
                <c:pt idx="6">
                  <c:v>FY12</c:v>
                </c:pt>
                <c:pt idx="7">
                  <c:v>FY13</c:v>
                </c:pt>
                <c:pt idx="8">
                  <c:v>FY14</c:v>
                </c:pt>
                <c:pt idx="9">
                  <c:v>FY15</c:v>
                </c:pt>
                <c:pt idx="10">
                  <c:v>FY16</c:v>
                </c:pt>
              </c:strCache>
            </c:strRef>
          </c:cat>
          <c:val>
            <c:numRef>
              <c:f>Sheet1!$E$2:$E$13</c:f>
              <c:numCache>
                <c:formatCode>_("$"* #,##0.00_);_("$"* \(#,##0.00\);_("$"* "-"??_);_(@_)</c:formatCode>
                <c:ptCount val="12"/>
                <c:pt idx="0">
                  <c:v>8453026</c:v>
                </c:pt>
                <c:pt idx="1">
                  <c:v>8453026</c:v>
                </c:pt>
                <c:pt idx="2">
                  <c:v>8800181</c:v>
                </c:pt>
                <c:pt idx="3">
                  <c:v>11514436</c:v>
                </c:pt>
                <c:pt idx="4">
                  <c:v>13178017</c:v>
                </c:pt>
                <c:pt idx="5">
                  <c:v>13786700</c:v>
                </c:pt>
                <c:pt idx="6">
                  <c:v>14013139</c:v>
                </c:pt>
                <c:pt idx="7">
                  <c:v>14445550</c:v>
                </c:pt>
                <c:pt idx="8">
                  <c:v>14806169</c:v>
                </c:pt>
                <c:pt idx="9">
                  <c:v>14981357</c:v>
                </c:pt>
                <c:pt idx="10">
                  <c:v>14946419</c:v>
                </c:pt>
                <c:pt idx="11">
                  <c:v>14946419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B843-412E-B6F1-777E54354B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6546912"/>
        <c:axId val="266547472"/>
      </c:lineChart>
      <c:catAx>
        <c:axId val="26654691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6547472"/>
        <c:crosses val="autoZero"/>
        <c:auto val="1"/>
        <c:lblAlgn val="ctr"/>
        <c:lblOffset val="100"/>
        <c:noMultiLvlLbl val="0"/>
      </c:catAx>
      <c:valAx>
        <c:axId val="266547472"/>
        <c:scaling>
          <c:orientation val="minMax"/>
        </c:scaling>
        <c:delete val="0"/>
        <c:axPos val="l"/>
        <c:majorGridlines/>
        <c:numFmt formatCode="&quot;$&quot;#,##0.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6546912"/>
        <c:crosses val="autoZero"/>
        <c:crossBetween val="midCat"/>
        <c:dispUnits>
          <c:builtInUnit val="millions"/>
          <c:dispUnitsLbl>
            <c:layout>
              <c:manualLayout>
                <c:xMode val="edge"/>
                <c:yMode val="edge"/>
                <c:x val="4.1666666666666666E-3"/>
                <c:y val="0.38958766023812236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n-US" sz="1200" dirty="0"/>
                    <a:t>$ (Millions)</a:t>
                  </a:r>
                </a:p>
              </c:rich>
            </c:tx>
          </c:dispUnitsLbl>
        </c:dispUnits>
      </c:valAx>
      <c:spPr>
        <a:solidFill>
          <a:schemeClr val="bg1">
            <a:lumMod val="9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</c:spPr>
    </c:plotArea>
    <c:legend>
      <c:legendPos val="b"/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400" dirty="0">
                <a:effectLst/>
                <a:latin typeface="+mj-lt"/>
              </a:rPr>
              <a:t>AS Funding vs. Targets for Under 10 Space</a:t>
            </a:r>
          </a:p>
        </c:rich>
      </c:tx>
      <c:layout>
        <c:manualLayout>
          <c:xMode val="edge"/>
          <c:yMode val="edge"/>
          <c:x val="0.36233974942503172"/>
          <c:y val="1.714922921700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197825174868759"/>
          <c:y val="0.11477595147009799"/>
          <c:w val="0.42202393429533702"/>
          <c:h val="0.7716670581883593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Envelope/Mechanical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85A0-4B9B-B540-97BA9D9A64F7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85A0-4B9B-B540-97BA9D9A64F7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85A0-4B9B-B540-97BA9D9A64F7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85A0-4B9B-B540-97BA9D9A64F7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85A0-4B9B-B540-97BA9D9A64F7}"/>
              </c:ext>
            </c:extLst>
          </c:dPt>
          <c:cat>
            <c:strRef>
              <c:f>Sheet1!$A$2:$A$4</c:f>
              <c:strCache>
                <c:ptCount val="3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</c:strCache>
            </c:strRef>
          </c:cat>
          <c:val>
            <c:numRef>
              <c:f>Sheet1!$B$2:$B$4</c:f>
              <c:numCache>
                <c:formatCode>_("$"* #,##0.00_);_("$"* \(#,##0.00\);_("$"* "-"??_);_(@_)</c:formatCode>
                <c:ptCount val="3"/>
                <c:pt idx="0">
                  <c:v>263732.39624667994</c:v>
                </c:pt>
                <c:pt idx="1">
                  <c:v>285331.42078134284</c:v>
                </c:pt>
                <c:pt idx="2">
                  <c:v>207209.89403842343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5A0-4B9B-B540-97BA9D9A64F7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Space/Programming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accent6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</c:strCache>
            </c:strRef>
          </c:cat>
          <c:val>
            <c:numRef>
              <c:f>Sheet1!$C$2:$C$4</c:f>
              <c:numCache>
                <c:formatCode>_("$"* #,##0.00_);_("$"* \(#,##0.00\);_("$"* "-"??_);_(@_)</c:formatCode>
                <c:ptCount val="3"/>
                <c:pt idx="0">
                  <c:v>62743.08</c:v>
                </c:pt>
                <c:pt idx="1">
                  <c:v>0</c:v>
                </c:pt>
                <c:pt idx="2">
                  <c:v>785008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85A0-4B9B-B540-97BA9D9A6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97325240"/>
        <c:axId val="39732484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 of Target Funded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8.5379740157009124E-2</c:v>
                </c:pt>
                <c:pt idx="1">
                  <c:v>7.4158850562691697E-2</c:v>
                </c:pt>
                <c:pt idx="2">
                  <c:v>0.41159747886193621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85A0-4B9B-B540-97BA9D9A6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444288"/>
        <c:axId val="508314128"/>
      </c:lineChart>
      <c:catAx>
        <c:axId val="397325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200"/>
            </a:pPr>
            <a:endParaRPr lang="en-US"/>
          </a:p>
        </c:txPr>
        <c:crossAx val="397324848"/>
        <c:crosses val="autoZero"/>
        <c:auto val="1"/>
        <c:lblAlgn val="ctr"/>
        <c:lblOffset val="100"/>
        <c:noMultiLvlLbl val="0"/>
      </c:catAx>
      <c:valAx>
        <c:axId val="397324848"/>
        <c:scaling>
          <c:orientation val="minMax"/>
          <c:max val="500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$</a:t>
                </a:r>
                <a:r>
                  <a:rPr lang="en-US" sz="1200" baseline="0" dirty="0"/>
                  <a:t> 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"/>
              <c:y val="0.41773344263769668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7325240"/>
        <c:crosses val="autoZero"/>
        <c:crossBetween val="between"/>
      </c:valAx>
      <c:valAx>
        <c:axId val="508314128"/>
        <c:scaling>
          <c:orientation val="minMax"/>
          <c:max val="1.2"/>
        </c:scaling>
        <c:delete val="0"/>
        <c:axPos val="r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% of Target Funded</a:t>
                </a:r>
              </a:p>
            </c:rich>
          </c:tx>
          <c:layout>
            <c:manualLayout>
              <c:xMode val="edge"/>
              <c:yMode val="edge"/>
              <c:x val="0.91749061565809797"/>
              <c:y val="0.33009988532307105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9444288"/>
        <c:crosses val="max"/>
        <c:crossBetween val="between"/>
      </c:valAx>
      <c:catAx>
        <c:axId val="43944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8314128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400" dirty="0">
                <a:effectLst/>
                <a:latin typeface="+mj-lt"/>
              </a:rPr>
              <a:t>AR Funding vs. Targets for Over 50 Space</a:t>
            </a:r>
          </a:p>
        </c:rich>
      </c:tx>
      <c:layout>
        <c:manualLayout>
          <c:xMode val="edge"/>
          <c:yMode val="edge"/>
          <c:x val="0.20171668751347005"/>
          <c:y val="1.714922921700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197825174868759"/>
          <c:y val="0.11477595147009799"/>
          <c:w val="0.42202393429533702"/>
          <c:h val="0.7716670581883593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Envelope/Mechanical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F351-4C10-B737-EB4FAEB45A75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F351-4C10-B737-EB4FAEB45A75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F351-4C10-B737-EB4FAEB45A75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F351-4C10-B737-EB4FAEB45A75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F351-4C10-B737-EB4FAEB45A75}"/>
              </c:ext>
            </c:extLst>
          </c:dPt>
          <c:cat>
            <c:strRef>
              <c:f>Sheet1!$A$2:$A$4</c:f>
              <c:strCache>
                <c:ptCount val="3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</c:strCache>
            </c:strRef>
          </c:cat>
          <c:val>
            <c:numRef>
              <c:f>Sheet1!$B$2:$B$4</c:f>
              <c:numCache>
                <c:formatCode>_("$"* #,##0.00_);_("$"* \(#,##0.00\);_("$"* "-"??_);_(@_)</c:formatCode>
                <c:ptCount val="3"/>
                <c:pt idx="0">
                  <c:v>0</c:v>
                </c:pt>
                <c:pt idx="1">
                  <c:v>1874374</c:v>
                </c:pt>
                <c:pt idx="2">
                  <c:v>118422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F351-4C10-B737-EB4FAEB45A75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Space/Programming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accent6"/>
              </a:solidFill>
            </a:ln>
          </c:spPr>
          <c:invertIfNegative val="0"/>
          <c:cat>
            <c:strRef>
              <c:f>Sheet1!$A$2:$A$4</c:f>
              <c:strCache>
                <c:ptCount val="3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</c:strCache>
            </c:strRef>
          </c:cat>
          <c:val>
            <c:numRef>
              <c:f>Sheet1!$C$2:$C$4</c:f>
              <c:numCache>
                <c:formatCode>_("$"* #,##0.00_);_("$"* \(#,##0.00\);_("$"* "-"??_);_(@_)</c:formatCode>
                <c:ptCount val="3"/>
                <c:pt idx="0">
                  <c:v>98048</c:v>
                </c:pt>
                <c:pt idx="1">
                  <c:v>1911231</c:v>
                </c:pt>
                <c:pt idx="2">
                  <c:v>31729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F351-4C10-B737-EB4FAEB45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97325240"/>
        <c:axId val="39732484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 of Target Funded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cat>
            <c:strRef>
              <c:f>Sheet1!$A$2:$A$4</c:f>
              <c:strCache>
                <c:ptCount val="3"/>
                <c:pt idx="0">
                  <c:v>FY14</c:v>
                </c:pt>
                <c:pt idx="1">
                  <c:v>FY15</c:v>
                </c:pt>
                <c:pt idx="2">
                  <c:v>FY16</c:v>
                </c:pt>
              </c:strCache>
            </c:strRef>
          </c:cat>
          <c:val>
            <c:numRef>
              <c:f>Sheet1!$D$2:$D$4</c:f>
              <c:numCache>
                <c:formatCode>0%</c:formatCode>
                <c:ptCount val="3"/>
                <c:pt idx="0">
                  <c:v>2.4990453527358462E-2</c:v>
                </c:pt>
                <c:pt idx="1">
                  <c:v>0.93891874581513324</c:v>
                </c:pt>
                <c:pt idx="2">
                  <c:v>3.7493441552168688E-2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F351-4C10-B737-EB4FAEB45A7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444288"/>
        <c:axId val="508314128"/>
      </c:lineChart>
      <c:catAx>
        <c:axId val="397325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200"/>
            </a:pPr>
            <a:endParaRPr lang="en-US"/>
          </a:p>
        </c:txPr>
        <c:crossAx val="397324848"/>
        <c:crosses val="autoZero"/>
        <c:auto val="1"/>
        <c:lblAlgn val="ctr"/>
        <c:lblOffset val="100"/>
        <c:noMultiLvlLbl val="0"/>
      </c:catAx>
      <c:valAx>
        <c:axId val="397324848"/>
        <c:scaling>
          <c:orientation val="minMax"/>
          <c:max val="500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$</a:t>
                </a:r>
                <a:r>
                  <a:rPr lang="en-US" sz="1200" baseline="0" dirty="0"/>
                  <a:t> 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"/>
              <c:y val="0.41773344263769668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7325240"/>
        <c:crosses val="autoZero"/>
        <c:crossBetween val="between"/>
      </c:valAx>
      <c:valAx>
        <c:axId val="508314128"/>
        <c:scaling>
          <c:orientation val="minMax"/>
          <c:max val="1.2"/>
        </c:scaling>
        <c:delete val="0"/>
        <c:axPos val="r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% of Target Funded</a:t>
                </a:r>
              </a:p>
            </c:rich>
          </c:tx>
          <c:layout>
            <c:manualLayout>
              <c:xMode val="edge"/>
              <c:yMode val="edge"/>
              <c:x val="0.91749061565809797"/>
              <c:y val="0.33009988532307105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9444288"/>
        <c:crosses val="max"/>
        <c:crossBetween val="between"/>
      </c:valAx>
      <c:catAx>
        <c:axId val="43944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8314128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400" dirty="0">
                <a:effectLst/>
                <a:latin typeface="+mj-lt"/>
              </a:rPr>
              <a:t>AS &amp; AR Funding vs. Targets for Over 50 Space</a:t>
            </a:r>
          </a:p>
        </c:rich>
      </c:tx>
      <c:layout>
        <c:manualLayout>
          <c:xMode val="edge"/>
          <c:yMode val="edge"/>
          <c:x val="0.20171668751347005"/>
          <c:y val="1.714922921700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197825174868759"/>
          <c:y val="0.11477595147009799"/>
          <c:w val="0.42202393429533702"/>
          <c:h val="0.77166705818835934"/>
        </c:manualLayout>
      </c:layout>
      <c:barChart>
        <c:barDir val="col"/>
        <c:grouping val="stack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Envelope/Mechanical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613-4341-8263-466707F338E4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613-4341-8263-466707F338E4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613-4341-8263-466707F338E4}"/>
              </c:ext>
            </c:extLst>
          </c:dPt>
          <c:dPt>
            <c:idx val="1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613-4341-8263-466707F338E4}"/>
              </c:ext>
            </c:extLst>
          </c:dPt>
          <c:dPt>
            <c:idx val="1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9613-4341-8263-466707F338E4}"/>
              </c:ext>
            </c:extLst>
          </c:dPt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Sheet1!$B$2:$B$4</c:f>
              <c:numCache>
                <c:formatCode>_("$"* #,##0.00_);_("$"* \(#,##0.00\);_("$"* "-"??_);_(@_)</c:formatCode>
                <c:ptCount val="3"/>
                <c:pt idx="0">
                  <c:v>2861966.79</c:v>
                </c:pt>
                <c:pt idx="1">
                  <c:v>2174274</c:v>
                </c:pt>
                <c:pt idx="2">
                  <c:v>118422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9613-4341-8263-466707F338E4}"/>
            </c:ext>
          </c:extLst>
        </c:ser>
        <c:ser>
          <c:idx val="0"/>
          <c:order val="1"/>
          <c:tx>
            <c:strRef>
              <c:f>Sheet1!$C$1</c:f>
              <c:strCache>
                <c:ptCount val="1"/>
                <c:pt idx="0">
                  <c:v>Space/Programming</c:v>
                </c:pt>
              </c:strCache>
            </c:strRef>
          </c:tx>
          <c:spPr>
            <a:solidFill>
              <a:schemeClr val="accent6"/>
            </a:solidFill>
            <a:ln w="9525">
              <a:solidFill>
                <a:schemeClr val="accent6"/>
              </a:solidFill>
            </a:ln>
          </c:spPr>
          <c:invertIfNegative val="0"/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Sheet1!$C$2:$C$4</c:f>
              <c:numCache>
                <c:formatCode>_("$"* #,##0.00_);_("$"* \(#,##0.00\);_("$"* "-"??_);_(@_)</c:formatCode>
                <c:ptCount val="3"/>
                <c:pt idx="0">
                  <c:v>232744.5</c:v>
                </c:pt>
                <c:pt idx="1">
                  <c:v>2208885</c:v>
                </c:pt>
                <c:pt idx="2">
                  <c:v>290625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13-4341-8263-466707F33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97325240"/>
        <c:axId val="39732484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% of Target Funded</c:v>
                </c:pt>
              </c:strCache>
            </c:strRef>
          </c:tx>
          <c:spPr>
            <a:ln w="38100">
              <a:solidFill>
                <a:schemeClr val="accent1">
                  <a:lumMod val="50000"/>
                </a:schemeClr>
              </a:solidFill>
            </a:ln>
          </c:spPr>
          <c:marker>
            <c:symbol val="circle"/>
            <c:size val="7"/>
            <c:spPr>
              <a:solidFill>
                <a:schemeClr val="bg1"/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</c:marker>
          <c:cat>
            <c:numRef>
              <c:f>Sheet1!$A$2:$A$4</c:f>
              <c:numCache>
                <c:formatCode>General</c:formatCode>
                <c:ptCount val="3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</c:numCache>
            </c:numRef>
          </c:cat>
          <c:val>
            <c:numRef>
              <c:f>Sheet1!$D$2:$D$4</c:f>
              <c:numCache>
                <c:formatCode>0%</c:formatCode>
                <c:ptCount val="3"/>
                <c:pt idx="0">
                  <c:v>0.78877935983739145</c:v>
                </c:pt>
                <c:pt idx="1">
                  <c:v>1.0871261399401981</c:v>
                </c:pt>
                <c:pt idx="2">
                  <c:v>0.10214104326038417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9613-4341-8263-466707F338E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39444288"/>
        <c:axId val="508314128"/>
      </c:lineChart>
      <c:catAx>
        <c:axId val="39732524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0" vert="horz" anchor="ctr" anchorCtr="1"/>
          <a:lstStyle/>
          <a:p>
            <a:pPr>
              <a:defRPr sz="1200"/>
            </a:pPr>
            <a:endParaRPr lang="en-US"/>
          </a:p>
        </c:txPr>
        <c:crossAx val="397324848"/>
        <c:crosses val="autoZero"/>
        <c:auto val="1"/>
        <c:lblAlgn val="ctr"/>
        <c:lblOffset val="100"/>
        <c:noMultiLvlLbl val="0"/>
      </c:catAx>
      <c:valAx>
        <c:axId val="397324848"/>
        <c:scaling>
          <c:orientation val="minMax"/>
          <c:max val="500000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$</a:t>
                </a:r>
                <a:r>
                  <a:rPr lang="en-US" sz="1200" baseline="0" dirty="0"/>
                  <a:t> </a:t>
                </a:r>
                <a:endParaRPr lang="en-US" sz="1200" dirty="0"/>
              </a:p>
            </c:rich>
          </c:tx>
          <c:layout>
            <c:manualLayout>
              <c:xMode val="edge"/>
              <c:yMode val="edge"/>
              <c:x val="0"/>
              <c:y val="0.41773344263769668"/>
            </c:manualLayout>
          </c:layout>
          <c:overlay val="0"/>
        </c:title>
        <c:numFmt formatCode="&quot;$&quot;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97325240"/>
        <c:crosses val="autoZero"/>
        <c:crossBetween val="between"/>
      </c:valAx>
      <c:valAx>
        <c:axId val="508314128"/>
        <c:scaling>
          <c:orientation val="minMax"/>
          <c:max val="1.2"/>
        </c:scaling>
        <c:delete val="0"/>
        <c:axPos val="r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% of Target Funded</a:t>
                </a:r>
              </a:p>
            </c:rich>
          </c:tx>
          <c:layout>
            <c:manualLayout>
              <c:xMode val="edge"/>
              <c:yMode val="edge"/>
              <c:x val="0.91749061565809797"/>
              <c:y val="0.33009988532307105"/>
            </c:manualLayout>
          </c:layout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439444288"/>
        <c:crosses val="max"/>
        <c:crossBetween val="between"/>
      </c:valAx>
      <c:catAx>
        <c:axId val="439444288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508314128"/>
        <c:crosses val="autoZero"/>
        <c:auto val="1"/>
        <c:lblAlgn val="ctr"/>
        <c:lblOffset val="100"/>
        <c:noMultiLvlLbl val="0"/>
      </c:cat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>
                <a:effectLst/>
              </a:rPr>
              <a:t>Capital Expenditures Compared to Peers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32180550780241191"/>
          <c:y val="2.49044285039302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18075694400532"/>
          <c:y val="0.10250662299144775"/>
          <c:w val="0.87515590459647785"/>
          <c:h val="0.7007227899457614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Annual Stewardship</c:v>
                </c:pt>
              </c:strCache>
            </c:strRef>
          </c:tx>
          <c:spPr>
            <a:solidFill>
              <a:srgbClr val="002A5C"/>
            </a:solidFill>
            <a:ln>
              <a:solidFill>
                <a:srgbClr val="002A5C"/>
              </a:solidFill>
            </a:ln>
          </c:spPr>
          <c:invertIfNegative val="0"/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Sheet1!$B$2:$B$22</c:f>
              <c:numCache>
                <c:formatCode>_("$"* #,##0.00_);_("$"* \(#,##0.00\);_("$"* "-"??_);_(@_)</c:formatCode>
                <c:ptCount val="21"/>
                <c:pt idx="0">
                  <c:v>1.38</c:v>
                </c:pt>
                <c:pt idx="1">
                  <c:v>1.65</c:v>
                </c:pt>
                <c:pt idx="2">
                  <c:v>1.99</c:v>
                </c:pt>
                <c:pt idx="3">
                  <c:v>1.45</c:v>
                </c:pt>
                <c:pt idx="4">
                  <c:v>2.11</c:v>
                </c:pt>
                <c:pt idx="5">
                  <c:v>2.2599999999999998</c:v>
                </c:pt>
                <c:pt idx="6">
                  <c:v>2.52</c:v>
                </c:pt>
                <c:pt idx="7">
                  <c:v>2.42</c:v>
                </c:pt>
                <c:pt idx="8">
                  <c:v>2.4700000000000002</c:v>
                </c:pt>
                <c:pt idx="9">
                  <c:v>2.48</c:v>
                </c:pt>
                <c:pt idx="11">
                  <c:v>0.75</c:v>
                </c:pt>
                <c:pt idx="12">
                  <c:v>0.85</c:v>
                </c:pt>
                <c:pt idx="13">
                  <c:v>0.75</c:v>
                </c:pt>
                <c:pt idx="14">
                  <c:v>0.43</c:v>
                </c:pt>
                <c:pt idx="15">
                  <c:v>0.53</c:v>
                </c:pt>
                <c:pt idx="16">
                  <c:v>0.66</c:v>
                </c:pt>
                <c:pt idx="17">
                  <c:v>1.05</c:v>
                </c:pt>
                <c:pt idx="18">
                  <c:v>3.82</c:v>
                </c:pt>
                <c:pt idx="19">
                  <c:v>1.23</c:v>
                </c:pt>
                <c:pt idx="20">
                  <c:v>1.91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6FB-869D-0EF3A943C5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Asset Reinvestment</c:v>
                </c:pt>
              </c:strCache>
            </c:strRef>
          </c:tx>
          <c:spPr>
            <a:solidFill>
              <a:srgbClr val="D8FF00"/>
            </a:solidFill>
            <a:ln>
              <a:solidFill>
                <a:sysClr val="window" lastClr="FFFFFF">
                  <a:lumMod val="75000"/>
                </a:sysClr>
              </a:solidFill>
            </a:ln>
          </c:spPr>
          <c:invertIfNegative val="0"/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Sheet1!$C$2:$C$22</c:f>
              <c:numCache>
                <c:formatCode>_("$"* #,##0.00_);_("$"* \(#,##0.00\);_("$"* "-"??_);_(@_)</c:formatCode>
                <c:ptCount val="21"/>
                <c:pt idx="0">
                  <c:v>4.63</c:v>
                </c:pt>
                <c:pt idx="1">
                  <c:v>4.7699999999999996</c:v>
                </c:pt>
                <c:pt idx="2">
                  <c:v>3.65</c:v>
                </c:pt>
                <c:pt idx="3">
                  <c:v>3.55</c:v>
                </c:pt>
                <c:pt idx="4">
                  <c:v>3.26</c:v>
                </c:pt>
                <c:pt idx="5">
                  <c:v>4</c:v>
                </c:pt>
                <c:pt idx="6">
                  <c:v>3.36</c:v>
                </c:pt>
                <c:pt idx="7">
                  <c:v>2.27</c:v>
                </c:pt>
                <c:pt idx="8">
                  <c:v>1.94</c:v>
                </c:pt>
                <c:pt idx="9">
                  <c:v>3.22</c:v>
                </c:pt>
                <c:pt idx="11">
                  <c:v>0</c:v>
                </c:pt>
                <c:pt idx="12">
                  <c:v>8.2100000000000009</c:v>
                </c:pt>
                <c:pt idx="13">
                  <c:v>15.32</c:v>
                </c:pt>
                <c:pt idx="14">
                  <c:v>14.54</c:v>
                </c:pt>
                <c:pt idx="15">
                  <c:v>0</c:v>
                </c:pt>
                <c:pt idx="16">
                  <c:v>1.44</c:v>
                </c:pt>
                <c:pt idx="17">
                  <c:v>4.55</c:v>
                </c:pt>
                <c:pt idx="18">
                  <c:v>1.59</c:v>
                </c:pt>
                <c:pt idx="19">
                  <c:v>3.29</c:v>
                </c:pt>
                <c:pt idx="20">
                  <c:v>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6FB-869D-0EF3A943C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1759120"/>
        <c:axId val="261759680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Peer Avg = $5.54/GSF</c:v>
                </c:pt>
              </c:strCache>
            </c:strRef>
          </c:tx>
          <c:spPr>
            <a:ln w="38100">
              <a:solidFill>
                <a:srgbClr val="FF7700"/>
              </a:solidFill>
            </a:ln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Sheet1!$D$2:$D$22</c:f>
              <c:numCache>
                <c:formatCode>_("$"* #,##0.00_);_("$"* \(#,##0.00\);_("$"* "-"??_);_(@_)</c:formatCode>
                <c:ptCount val="21"/>
                <c:pt idx="0">
                  <c:v>5.5379999999999994</c:v>
                </c:pt>
                <c:pt idx="1">
                  <c:v>5.5379999999999994</c:v>
                </c:pt>
                <c:pt idx="2">
                  <c:v>5.5379999999999994</c:v>
                </c:pt>
                <c:pt idx="3">
                  <c:v>5.5379999999999994</c:v>
                </c:pt>
                <c:pt idx="4">
                  <c:v>5.5379999999999994</c:v>
                </c:pt>
                <c:pt idx="5">
                  <c:v>5.5379999999999994</c:v>
                </c:pt>
                <c:pt idx="6">
                  <c:v>5.5379999999999994</c:v>
                </c:pt>
                <c:pt idx="7">
                  <c:v>5.5379999999999994</c:v>
                </c:pt>
                <c:pt idx="8">
                  <c:v>5.5379999999999994</c:v>
                </c:pt>
                <c:pt idx="9">
                  <c:v>5.5379999999999994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79-46FB-869D-0EF3A943C5F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Emerson Avg = $6.25/GSF</c:v>
                </c:pt>
              </c:strCache>
            </c:strRef>
          </c:tx>
          <c:spPr>
            <a:ln w="38100">
              <a:solidFill>
                <a:srgbClr val="D8FF00">
                  <a:lumMod val="75000"/>
                </a:srgbClr>
              </a:solidFill>
              <a:prstDash val="solid"/>
            </a:ln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Sheet1!$E$2:$E$22</c:f>
              <c:numCache>
                <c:formatCode>General</c:formatCode>
                <c:ptCount val="21"/>
                <c:pt idx="11" formatCode="_(&quot;$&quot;* #,##0.00_);_(&quot;$&quot;* \(#,##0.00\);_(&quot;$&quot;* &quot;-&quot;??_);_(@_)">
                  <c:v>6.2500000000000009</c:v>
                </c:pt>
                <c:pt idx="12" formatCode="_(&quot;$&quot;* #,##0.00_);_(&quot;$&quot;* \(#,##0.00\);_(&quot;$&quot;* &quot;-&quot;??_);_(@_)">
                  <c:v>6.2500000000000009</c:v>
                </c:pt>
                <c:pt idx="13" formatCode="_(&quot;$&quot;* #,##0.00_);_(&quot;$&quot;* \(#,##0.00\);_(&quot;$&quot;* &quot;-&quot;??_);_(@_)">
                  <c:v>6.2500000000000009</c:v>
                </c:pt>
                <c:pt idx="14" formatCode="_(&quot;$&quot;* #,##0.00_);_(&quot;$&quot;* \(#,##0.00\);_(&quot;$&quot;* &quot;-&quot;??_);_(@_)">
                  <c:v>6.2500000000000009</c:v>
                </c:pt>
                <c:pt idx="15" formatCode="_(&quot;$&quot;* #,##0.00_);_(&quot;$&quot;* \(#,##0.00\);_(&quot;$&quot;* &quot;-&quot;??_);_(@_)">
                  <c:v>6.2500000000000009</c:v>
                </c:pt>
                <c:pt idx="16" formatCode="_(&quot;$&quot;* #,##0.00_);_(&quot;$&quot;* \(#,##0.00\);_(&quot;$&quot;* &quot;-&quot;??_);_(@_)">
                  <c:v>6.2500000000000009</c:v>
                </c:pt>
                <c:pt idx="17" formatCode="_(&quot;$&quot;* #,##0.00_);_(&quot;$&quot;* \(#,##0.00\);_(&quot;$&quot;* &quot;-&quot;??_);_(@_)">
                  <c:v>6.2500000000000009</c:v>
                </c:pt>
                <c:pt idx="18" formatCode="_(&quot;$&quot;* #,##0.00_);_(&quot;$&quot;* \(#,##0.00\);_(&quot;$&quot;* &quot;-&quot;??_);_(@_)">
                  <c:v>6.2500000000000009</c:v>
                </c:pt>
                <c:pt idx="19" formatCode="_(&quot;$&quot;* #,##0.00_);_(&quot;$&quot;* \(#,##0.00\);_(&quot;$&quot;* &quot;-&quot;??_);_(@_)">
                  <c:v>6.2500000000000009</c:v>
                </c:pt>
                <c:pt idx="20" formatCode="_(&quot;$&quot;* #,##0.00_);_(&quot;$&quot;* \(#,##0.00\);_(&quot;$&quot;* &quot;-&quot;??_);_(@_)">
                  <c:v>6.2500000000000009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8-4120-80AD-DB3F16573F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759120"/>
        <c:axId val="261759680"/>
      </c:lineChart>
      <c:catAx>
        <c:axId val="26175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261759680"/>
        <c:crosses val="autoZero"/>
        <c:auto val="1"/>
        <c:lblAlgn val="ctr"/>
        <c:lblOffset val="100"/>
        <c:noMultiLvlLbl val="0"/>
      </c:catAx>
      <c:valAx>
        <c:axId val="261759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$/GSF</a:t>
                </a:r>
              </a:p>
            </c:rich>
          </c:tx>
          <c:layout>
            <c:manualLayout>
              <c:xMode val="edge"/>
              <c:yMode val="edge"/>
              <c:x val="1.7781624273387791E-2"/>
              <c:y val="0.4197902308163895"/>
            </c:manualLayout>
          </c:layout>
          <c:overlay val="0"/>
        </c:title>
        <c:numFmt formatCode="&quot;$&quot;#,##0.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175912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1179463159839201"/>
          <c:y val="0.89221917209117074"/>
          <c:w val="0.66838273453305075"/>
          <c:h val="0.10282165324044969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>
                <a:effectLst/>
              </a:rPr>
              <a:t>Emerson Capital Investment Mix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1892213473315839"/>
          <c:y val="2.252920740939085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85454943132108"/>
          <c:y val="8.908956170541843E-2"/>
          <c:w val="0.58125656167979012"/>
          <c:h val="0.7429139065724017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Envelope</c:v>
                </c:pt>
              </c:strCache>
            </c:strRef>
          </c:tx>
          <c:spPr>
            <a:solidFill>
              <a:schemeClr val="accent1"/>
            </a:solidFill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Sheet1!$B$2:$B$22</c:f>
              <c:numCache>
                <c:formatCode>_("$"* #,##0.00_);_("$"* \(#,##0.00\);_("$"* "-"??_);_(@_)</c:formatCode>
                <c:ptCount val="21"/>
                <c:pt idx="0">
                  <c:v>1.1399999999999999</c:v>
                </c:pt>
                <c:pt idx="1">
                  <c:v>0.98</c:v>
                </c:pt>
                <c:pt idx="2">
                  <c:v>0.85</c:v>
                </c:pt>
                <c:pt idx="3">
                  <c:v>0.72</c:v>
                </c:pt>
                <c:pt idx="4">
                  <c:v>1.04</c:v>
                </c:pt>
                <c:pt idx="5">
                  <c:v>1.07</c:v>
                </c:pt>
                <c:pt idx="6">
                  <c:v>0.57999999999999996</c:v>
                </c:pt>
                <c:pt idx="7">
                  <c:v>0.55000000000000004</c:v>
                </c:pt>
                <c:pt idx="8">
                  <c:v>0.54</c:v>
                </c:pt>
                <c:pt idx="9">
                  <c:v>0.42</c:v>
                </c:pt>
                <c:pt idx="11">
                  <c:v>0.05</c:v>
                </c:pt>
                <c:pt idx="12">
                  <c:v>0.96</c:v>
                </c:pt>
                <c:pt idx="13">
                  <c:v>1.77</c:v>
                </c:pt>
                <c:pt idx="14">
                  <c:v>1.62</c:v>
                </c:pt>
                <c:pt idx="15">
                  <c:v>0</c:v>
                </c:pt>
                <c:pt idx="16">
                  <c:v>0.9</c:v>
                </c:pt>
                <c:pt idx="17">
                  <c:v>2.15</c:v>
                </c:pt>
                <c:pt idx="18">
                  <c:v>1.1299999999999999</c:v>
                </c:pt>
                <c:pt idx="19">
                  <c:v>1.37</c:v>
                </c:pt>
                <c:pt idx="20">
                  <c:v>1.92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E3F-4EA4-9BEA-D78244E6D3D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Building Systems</c:v>
                </c:pt>
              </c:strCache>
            </c:strRef>
          </c:tx>
          <c:spPr>
            <a:solidFill>
              <a:schemeClr val="accent6"/>
            </a:solidFill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Sheet1!$C$2:$C$22</c:f>
              <c:numCache>
                <c:formatCode>_("$"* #,##0.00_);_("$"* \(#,##0.00\);_("$"* "-"??_);_(@_)</c:formatCode>
                <c:ptCount val="21"/>
                <c:pt idx="0">
                  <c:v>1.72</c:v>
                </c:pt>
                <c:pt idx="1">
                  <c:v>2.0299999999999998</c:v>
                </c:pt>
                <c:pt idx="2">
                  <c:v>1.44</c:v>
                </c:pt>
                <c:pt idx="3">
                  <c:v>1.44</c:v>
                </c:pt>
                <c:pt idx="4">
                  <c:v>1.52</c:v>
                </c:pt>
                <c:pt idx="5">
                  <c:v>1.8</c:v>
                </c:pt>
                <c:pt idx="6">
                  <c:v>2.17</c:v>
                </c:pt>
                <c:pt idx="7">
                  <c:v>1.28</c:v>
                </c:pt>
                <c:pt idx="8">
                  <c:v>1.19</c:v>
                </c:pt>
                <c:pt idx="9">
                  <c:v>1.92</c:v>
                </c:pt>
                <c:pt idx="11">
                  <c:v>0.24</c:v>
                </c:pt>
                <c:pt idx="12">
                  <c:v>3.84</c:v>
                </c:pt>
                <c:pt idx="13">
                  <c:v>6.95</c:v>
                </c:pt>
                <c:pt idx="14">
                  <c:v>6.57</c:v>
                </c:pt>
                <c:pt idx="15">
                  <c:v>0.17</c:v>
                </c:pt>
                <c:pt idx="16">
                  <c:v>0.16</c:v>
                </c:pt>
                <c:pt idx="17">
                  <c:v>1.17</c:v>
                </c:pt>
                <c:pt idx="18">
                  <c:v>2.12</c:v>
                </c:pt>
                <c:pt idx="19">
                  <c:v>1.1599999999999999</c:v>
                </c:pt>
                <c:pt idx="20">
                  <c:v>0.65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E3F-4EA4-9BEA-D78244E6D3D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Infrastructure</c:v>
                </c:pt>
              </c:strCache>
            </c:strRef>
          </c:tx>
          <c:spPr>
            <a:solidFill>
              <a:schemeClr val="accent2"/>
            </a:solidFill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Sheet1!$D$2:$D$22</c:f>
              <c:numCache>
                <c:formatCode>_("$"* #,##0.00_);_("$"* \(#,##0.00\);_("$"* "-"??_);_(@_)</c:formatCode>
                <c:ptCount val="21"/>
                <c:pt idx="0">
                  <c:v>0.7</c:v>
                </c:pt>
                <c:pt idx="1">
                  <c:v>0.72</c:v>
                </c:pt>
                <c:pt idx="2">
                  <c:v>0.91</c:v>
                </c:pt>
                <c:pt idx="3">
                  <c:v>0.45</c:v>
                </c:pt>
                <c:pt idx="4">
                  <c:v>0.51</c:v>
                </c:pt>
                <c:pt idx="5">
                  <c:v>0.46</c:v>
                </c:pt>
                <c:pt idx="6">
                  <c:v>0.14000000000000001</c:v>
                </c:pt>
                <c:pt idx="7">
                  <c:v>0.59</c:v>
                </c:pt>
                <c:pt idx="8">
                  <c:v>0.77</c:v>
                </c:pt>
                <c:pt idx="9">
                  <c:v>0.69</c:v>
                </c:pt>
                <c:pt idx="11">
                  <c:v>7.0000000000000007E-2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0.06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E3F-4EA4-9BEA-D78244E6D3D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Space Renewal</c:v>
                </c:pt>
              </c:strCache>
            </c:strRef>
          </c:tx>
          <c:spPr>
            <a:solidFill>
              <a:srgbClr val="B6D2E0"/>
            </a:solidFill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Sheet1!$E$2:$E$22</c:f>
              <c:numCache>
                <c:formatCode>_("$"* #,##0.00_);_("$"* \(#,##0.00\);_("$"* "-"??_);_(@_)</c:formatCode>
                <c:ptCount val="21"/>
                <c:pt idx="0">
                  <c:v>2.5299999999999998</c:v>
                </c:pt>
                <c:pt idx="1">
                  <c:v>2.79</c:v>
                </c:pt>
                <c:pt idx="2">
                  <c:v>2.76</c:v>
                </c:pt>
                <c:pt idx="3">
                  <c:v>2.31</c:v>
                </c:pt>
                <c:pt idx="4">
                  <c:v>2.39</c:v>
                </c:pt>
                <c:pt idx="5">
                  <c:v>3.04</c:v>
                </c:pt>
                <c:pt idx="6">
                  <c:v>2.79</c:v>
                </c:pt>
                <c:pt idx="7">
                  <c:v>2.4700000000000002</c:v>
                </c:pt>
                <c:pt idx="8">
                  <c:v>2.31</c:v>
                </c:pt>
                <c:pt idx="9">
                  <c:v>2.79</c:v>
                </c:pt>
                <c:pt idx="11">
                  <c:v>0.46</c:v>
                </c:pt>
                <c:pt idx="12">
                  <c:v>4.26</c:v>
                </c:pt>
                <c:pt idx="13">
                  <c:v>7.36</c:v>
                </c:pt>
                <c:pt idx="14">
                  <c:v>6.79</c:v>
                </c:pt>
                <c:pt idx="15">
                  <c:v>0.36</c:v>
                </c:pt>
                <c:pt idx="16">
                  <c:v>0.48</c:v>
                </c:pt>
                <c:pt idx="17">
                  <c:v>1.62</c:v>
                </c:pt>
                <c:pt idx="18">
                  <c:v>0.57999999999999996</c:v>
                </c:pt>
                <c:pt idx="19">
                  <c:v>0.43</c:v>
                </c:pt>
                <c:pt idx="20">
                  <c:v>0.89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E3F-4EA4-9BEA-D78244E6D3DE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Safety/Code</c:v>
                </c:pt>
              </c:strCache>
            </c:strRef>
          </c:tx>
          <c:spPr>
            <a:solidFill>
              <a:srgbClr val="FF7700"/>
            </a:solidFill>
            <a:effectLst/>
          </c:spPr>
          <c:invertIfNegative val="0"/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Sheet1!$F$2:$F$22</c:f>
              <c:numCache>
                <c:formatCode>_("$"* #,##0.00_);_("$"* \(#,##0.00\);_("$"* "-"??_);_(@_)</c:formatCode>
                <c:ptCount val="21"/>
                <c:pt idx="0">
                  <c:v>0.62</c:v>
                </c:pt>
                <c:pt idx="1">
                  <c:v>0.63</c:v>
                </c:pt>
                <c:pt idx="2">
                  <c:v>0.59</c:v>
                </c:pt>
                <c:pt idx="3">
                  <c:v>0.53</c:v>
                </c:pt>
                <c:pt idx="4">
                  <c:v>0.42</c:v>
                </c:pt>
                <c:pt idx="5">
                  <c:v>0.34</c:v>
                </c:pt>
                <c:pt idx="6">
                  <c:v>0.37</c:v>
                </c:pt>
                <c:pt idx="7">
                  <c:v>0.39</c:v>
                </c:pt>
                <c:pt idx="8">
                  <c:v>0.37</c:v>
                </c:pt>
                <c:pt idx="9">
                  <c:v>0.56999999999999995</c:v>
                </c:pt>
                <c:pt idx="11">
                  <c:v>0</c:v>
                </c:pt>
                <c:pt idx="12">
                  <c:v>0.01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0.57999999999999996</c:v>
                </c:pt>
                <c:pt idx="17">
                  <c:v>0.66</c:v>
                </c:pt>
                <c:pt idx="18">
                  <c:v>1.59</c:v>
                </c:pt>
                <c:pt idx="19">
                  <c:v>1.55</c:v>
                </c:pt>
                <c:pt idx="20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3F-4EA4-9BEA-D78244E6D3D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88174792"/>
        <c:axId val="388175184"/>
      </c:barChart>
      <c:catAx>
        <c:axId val="3881747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8175184"/>
        <c:crosses val="autoZero"/>
        <c:auto val="1"/>
        <c:lblAlgn val="ctr"/>
        <c:lblOffset val="100"/>
        <c:noMultiLvlLbl val="0"/>
      </c:catAx>
      <c:valAx>
        <c:axId val="388175184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 sz="1200" dirty="0"/>
                  <a:t>$/GSF</a:t>
                </a:r>
              </a:p>
            </c:rich>
          </c:tx>
          <c:overlay val="0"/>
        </c:title>
        <c:numFmt formatCode="&quot;$&quot;#,##0.0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88174792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65000"/>
            </a:schemeClr>
          </a:solidFill>
        </a:ln>
      </c:spPr>
    </c:plotArea>
    <c:legend>
      <c:legendPos val="b"/>
      <c:layout>
        <c:manualLayout>
          <c:xMode val="edge"/>
          <c:yMode val="edge"/>
          <c:x val="8.7737751531058616E-2"/>
          <c:y val="0.93517090334653463"/>
          <c:w val="0.70541229221347335"/>
          <c:h val="4.7023055134783782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19685039370078"/>
          <c:y val="0.13380681818181817"/>
          <c:w val="0.59929133858267714"/>
          <c:h val="0.864886363636363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 Year Total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D3-46C2-B907-A6CF3D6221F7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D3-46C2-B907-A6CF3D6221F7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D3-46C2-B907-A6CF3D6221F7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43D3-46C2-B907-A6CF3D6221F7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43D3-46C2-B907-A6CF3D6221F7}"/>
              </c:ext>
            </c:extLst>
          </c:dPt>
          <c:dLbls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3D3-46C2-B907-A6CF3D6221F7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43D3-46C2-B907-A6CF3D6221F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Building Envelope</c:v>
                </c:pt>
                <c:pt idx="1">
                  <c:v>Building Systems</c:v>
                </c:pt>
                <c:pt idx="2">
                  <c:v>Infrastructure</c:v>
                </c:pt>
                <c:pt idx="3">
                  <c:v>Space Renewal</c:v>
                </c:pt>
                <c:pt idx="4">
                  <c:v>Safety/Code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0.18937460114869178</c:v>
                </c:pt>
                <c:pt idx="1">
                  <c:v>0.36742182514358646</c:v>
                </c:pt>
                <c:pt idx="2">
                  <c:v>2.0740268028079131E-3</c:v>
                </c:pt>
                <c:pt idx="3">
                  <c:v>0.37061263560944474</c:v>
                </c:pt>
                <c:pt idx="4">
                  <c:v>7.051691129546904E-2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43D3-46C2-B907-A6CF3D6221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 anchor="t"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en-US" sz="1200" dirty="0"/>
              <a:t>Tech Rating</a:t>
            </a:r>
          </a:p>
        </c:rich>
      </c:tx>
      <c:layout>
        <c:manualLayout>
          <c:xMode val="edge"/>
          <c:yMode val="edge"/>
          <c:x val="0.44245359382074118"/>
          <c:y val="6.7082300804279923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2625428236217776"/>
          <c:y val="0.11894984458469125"/>
          <c:w val="0.84283260583149189"/>
          <c:h val="0.6265382827014248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Density Factor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accent3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DE2-4103-A6BD-A45D7DDAE397}"/>
              </c:ext>
            </c:extLst>
          </c:dPt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DE2-4103-A6BD-A45D7DDAE397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7F99-4D45-A322-F8C88BD7D325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DE2-4103-A6BD-A45D7DDAE397}"/>
              </c:ext>
            </c:extLst>
          </c:dPt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2.5299999999999998</c:v>
                </c:pt>
                <c:pt idx="1">
                  <c:v>2.73</c:v>
                </c:pt>
                <c:pt idx="2">
                  <c:v>2.76</c:v>
                </c:pt>
                <c:pt idx="3">
                  <c:v>2.89</c:v>
                </c:pt>
                <c:pt idx="4">
                  <c:v>2.92</c:v>
                </c:pt>
                <c:pt idx="5">
                  <c:v>2.99</c:v>
                </c:pt>
                <c:pt idx="6">
                  <c:v>3.05</c:v>
                </c:pt>
                <c:pt idx="7">
                  <c:v>3.14</c:v>
                </c:pt>
                <c:pt idx="8">
                  <c:v>3.22</c:v>
                </c:pt>
                <c:pt idx="9">
                  <c:v>3.24</c:v>
                </c:pt>
                <c:pt idx="10">
                  <c:v>3.51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BDE2-4103-A6BD-A45D7DDAE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617540968"/>
        <c:axId val="61753391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Avg = 2.99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Sheet1!$C$2:$C$12</c:f>
              <c:numCache>
                <c:formatCode>0.00</c:formatCode>
                <c:ptCount val="11"/>
                <c:pt idx="0">
                  <c:v>2.99</c:v>
                </c:pt>
                <c:pt idx="1">
                  <c:v>2.99</c:v>
                </c:pt>
                <c:pt idx="2">
                  <c:v>2.99</c:v>
                </c:pt>
                <c:pt idx="3">
                  <c:v>2.99</c:v>
                </c:pt>
                <c:pt idx="4">
                  <c:v>2.99</c:v>
                </c:pt>
                <c:pt idx="5">
                  <c:v>2.99</c:v>
                </c:pt>
                <c:pt idx="6">
                  <c:v>2.99</c:v>
                </c:pt>
                <c:pt idx="7">
                  <c:v>2.99</c:v>
                </c:pt>
                <c:pt idx="8">
                  <c:v>2.99</c:v>
                </c:pt>
                <c:pt idx="9">
                  <c:v>2.99</c:v>
                </c:pt>
                <c:pt idx="10">
                  <c:v>2.99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6-BDE2-4103-A6BD-A45D7DDAE39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17540968"/>
        <c:axId val="617533912"/>
      </c:lineChart>
      <c:catAx>
        <c:axId val="6175409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17533912"/>
        <c:crosses val="autoZero"/>
        <c:auto val="1"/>
        <c:lblAlgn val="ctr"/>
        <c:lblOffset val="100"/>
        <c:noMultiLvlLbl val="0"/>
      </c:catAx>
      <c:valAx>
        <c:axId val="617533912"/>
        <c:scaling>
          <c:orientation val="minMax"/>
          <c:max val="5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800" b="1"/>
                </a:pPr>
                <a:r>
                  <a:rPr lang="en-US" sz="800" b="1" dirty="0"/>
                  <a:t>Tech Rating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800"/>
            </a:pPr>
            <a:endParaRPr lang="en-US"/>
          </a:p>
        </c:txPr>
        <c:crossAx val="617540968"/>
        <c:crosses val="autoZero"/>
        <c:crossBetween val="between"/>
        <c:majorUnit val="1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019685039370078"/>
          <c:y val="0.13380681818181817"/>
          <c:w val="0.59929133858267714"/>
          <c:h val="0.8648863636363636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5 Year Total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/>
          </c:spPr>
          <c:dPt>
            <c:idx val="0"/>
            <c:bubble3D val="0"/>
            <c:spPr>
              <a:solidFill>
                <a:schemeClr val="accent1"/>
              </a:solidFill>
              <a:ln>
                <a:solidFill>
                  <a:schemeClr val="accen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CDB-4176-9AF0-8F3CB54D7FCA}"/>
              </c:ext>
            </c:extLst>
          </c:dPt>
          <c:dPt>
            <c:idx val="1"/>
            <c:bubble3D val="0"/>
            <c:spPr>
              <a:solidFill>
                <a:schemeClr val="accent6"/>
              </a:solidFill>
              <a:ln>
                <a:solidFill>
                  <a:schemeClr val="accent6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CDB-4176-9AF0-8F3CB54D7FCA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solidFill>
                  <a:schemeClr val="accent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CDB-4176-9AF0-8F3CB54D7FCA}"/>
              </c:ext>
            </c:extLst>
          </c:dPt>
          <c:dPt>
            <c:idx val="3"/>
            <c:bubble3D val="0"/>
            <c:spPr>
              <a:solidFill>
                <a:schemeClr val="bg2"/>
              </a:solidFill>
              <a:ln>
                <a:solidFill>
                  <a:schemeClr val="bg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CDB-4176-9AF0-8F3CB54D7FCA}"/>
              </c:ext>
            </c:extLst>
          </c:dPt>
          <c:dPt>
            <c:idx val="4"/>
            <c:bubble3D val="0"/>
            <c:spPr>
              <a:solidFill>
                <a:schemeClr val="accent4"/>
              </a:solidFill>
              <a:ln>
                <a:solidFill>
                  <a:schemeClr val="accent4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CDB-4176-9AF0-8F3CB54D7FCA}"/>
              </c:ext>
            </c:extLst>
          </c:dPt>
          <c:dLbls>
            <c:dLbl>
              <c:idx val="2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5-2CDB-4176-9AF0-8F3CB54D7FCA}"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200" b="1">
                      <a:solidFill>
                        <a:srgbClr val="000000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7-2CDB-4176-9AF0-8F3CB54D7FC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Sheet1!$A$2:$A$6</c:f>
              <c:strCache>
                <c:ptCount val="5"/>
                <c:pt idx="0">
                  <c:v>Building Envelope</c:v>
                </c:pt>
                <c:pt idx="1">
                  <c:v>Building Systems</c:v>
                </c:pt>
                <c:pt idx="2">
                  <c:v>Infrastructure</c:v>
                </c:pt>
                <c:pt idx="3">
                  <c:v>Space Renewal</c:v>
                </c:pt>
                <c:pt idx="4">
                  <c:v>Safety/Code</c:v>
                </c:pt>
              </c:strCache>
            </c:strRef>
          </c:cat>
          <c:val>
            <c:numRef>
              <c:f>Sheet1!$B$2:$B$6</c:f>
              <c:numCache>
                <c:formatCode>0%</c:formatCode>
                <c:ptCount val="5"/>
                <c:pt idx="0">
                  <c:v>0.12860635696821518</c:v>
                </c:pt>
                <c:pt idx="1">
                  <c:v>0.2691116544417278</c:v>
                </c:pt>
                <c:pt idx="2">
                  <c:v>9.6821515892420537E-2</c:v>
                </c:pt>
                <c:pt idx="3">
                  <c:v>0.42673186634066829</c:v>
                </c:pt>
                <c:pt idx="4">
                  <c:v>7.8728606356968225E-2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CDB-4176-9AF0-8F3CB54D7F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txPr>
    <a:bodyPr anchor="t"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>
                <a:effectLst/>
              </a:rPr>
              <a:t>Asset Reinvestment Need vs. Peers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35010458402697636"/>
          <c:y val="2.49044285039302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18075694400532"/>
          <c:y val="0.10250662299144775"/>
          <c:w val="0.87515590459647785"/>
          <c:h val="0.735437012624418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Asset Reinvestment Need</c:v>
                </c:pt>
              </c:strCache>
            </c:strRef>
          </c:tx>
          <c:spPr>
            <a:solidFill>
              <a:srgbClr val="36454E"/>
            </a:solidFill>
            <a:ln>
              <a:solidFill>
                <a:srgbClr val="36454E"/>
              </a:solidFill>
            </a:ln>
          </c:spPr>
          <c:invertIfNegative val="0"/>
          <c:dPt>
            <c:idx val="11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1BAD-4E65-84A6-F8C5B8942609}"/>
              </c:ext>
            </c:extLst>
          </c:dPt>
          <c:dPt>
            <c:idx val="12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2-1BAD-4E65-84A6-F8C5B8942609}"/>
              </c:ext>
            </c:extLst>
          </c:dPt>
          <c:dPt>
            <c:idx val="13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1BAD-4E65-84A6-F8C5B8942609}"/>
              </c:ext>
            </c:extLst>
          </c:dPt>
          <c:dPt>
            <c:idx val="14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4-1BAD-4E65-84A6-F8C5B8942609}"/>
              </c:ext>
            </c:extLst>
          </c:dPt>
          <c:dPt>
            <c:idx val="15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1BAD-4E65-84A6-F8C5B8942609}"/>
              </c:ext>
            </c:extLst>
          </c:dPt>
          <c:dPt>
            <c:idx val="16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1BAD-4E65-84A6-F8C5B8942609}"/>
              </c:ext>
            </c:extLst>
          </c:dPt>
          <c:dPt>
            <c:idx val="17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7-1BAD-4E65-84A6-F8C5B8942609}"/>
              </c:ext>
            </c:extLst>
          </c:dPt>
          <c:dPt>
            <c:idx val="18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8-1BAD-4E65-84A6-F8C5B8942609}"/>
              </c:ext>
            </c:extLst>
          </c:dPt>
          <c:dPt>
            <c:idx val="19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</c:spPr>
            <c:extLst>
              <c:ext xmlns:c16="http://schemas.microsoft.com/office/drawing/2014/chart" uri="{C3380CC4-5D6E-409C-BE32-E72D297353CC}">
                <c16:uniqueId val="{00000011-26A0-4289-A5B4-09FE9FC4E5C2}"/>
              </c:ext>
            </c:extLst>
          </c:dPt>
          <c:dPt>
            <c:idx val="20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</c:spPr>
            <c:extLst>
              <c:ext xmlns:c16="http://schemas.microsoft.com/office/drawing/2014/chart" uri="{C3380CC4-5D6E-409C-BE32-E72D297353CC}">
                <c16:uniqueId val="{00000012-26A0-4289-A5B4-09FE9FC4E5C2}"/>
              </c:ext>
            </c:extLst>
          </c:dPt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Sheet1!$B$2:$B$22</c:f>
              <c:numCache>
                <c:formatCode>_("$"* #,##0.00_);_("$"* \(#,##0.00\);_("$"* "-"??_);_(@_)</c:formatCode>
                <c:ptCount val="21"/>
                <c:pt idx="0">
                  <c:v>76.36</c:v>
                </c:pt>
                <c:pt idx="1">
                  <c:v>75.8</c:v>
                </c:pt>
                <c:pt idx="2">
                  <c:v>78.959999999999994</c:v>
                </c:pt>
                <c:pt idx="3">
                  <c:v>82.14</c:v>
                </c:pt>
                <c:pt idx="4">
                  <c:v>85.73</c:v>
                </c:pt>
                <c:pt idx="5">
                  <c:v>87.31</c:v>
                </c:pt>
                <c:pt idx="6">
                  <c:v>87.46</c:v>
                </c:pt>
                <c:pt idx="7">
                  <c:v>87.09</c:v>
                </c:pt>
                <c:pt idx="8">
                  <c:v>89.46</c:v>
                </c:pt>
                <c:pt idx="9">
                  <c:v>89.87</c:v>
                </c:pt>
                <c:pt idx="11">
                  <c:v>109.51</c:v>
                </c:pt>
                <c:pt idx="12">
                  <c:v>109.62</c:v>
                </c:pt>
                <c:pt idx="13">
                  <c:v>85.33</c:v>
                </c:pt>
                <c:pt idx="14">
                  <c:v>75.17</c:v>
                </c:pt>
                <c:pt idx="15">
                  <c:v>81.48</c:v>
                </c:pt>
                <c:pt idx="16">
                  <c:v>88.16</c:v>
                </c:pt>
                <c:pt idx="17">
                  <c:v>92.65</c:v>
                </c:pt>
                <c:pt idx="18">
                  <c:v>96.72</c:v>
                </c:pt>
                <c:pt idx="19">
                  <c:v>101.42</c:v>
                </c:pt>
                <c:pt idx="20">
                  <c:v>111.42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6FB-869D-0EF3A943C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1759120"/>
        <c:axId val="26175968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Avg = $84.02/GSF</c:v>
                </c:pt>
              </c:strCache>
            </c:strRef>
          </c:tx>
          <c:spPr>
            <a:ln w="38100">
              <a:solidFill>
                <a:srgbClr val="FF7700"/>
              </a:solidFill>
            </a:ln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Sheet1!$C$2:$C$22</c:f>
              <c:numCache>
                <c:formatCode>_("$"* #,##0.00_);_("$"* \(#,##0.00\);_("$"* "-"??_);_(@_)</c:formatCode>
                <c:ptCount val="21"/>
                <c:pt idx="0">
                  <c:v>84.018000000000001</c:v>
                </c:pt>
                <c:pt idx="1">
                  <c:v>84.018000000000001</c:v>
                </c:pt>
                <c:pt idx="2">
                  <c:v>84.018000000000001</c:v>
                </c:pt>
                <c:pt idx="3">
                  <c:v>84.018000000000001</c:v>
                </c:pt>
                <c:pt idx="4">
                  <c:v>84.018000000000001</c:v>
                </c:pt>
                <c:pt idx="5">
                  <c:v>84.018000000000001</c:v>
                </c:pt>
                <c:pt idx="6">
                  <c:v>84.018000000000001</c:v>
                </c:pt>
                <c:pt idx="7">
                  <c:v>84.018000000000001</c:v>
                </c:pt>
                <c:pt idx="8">
                  <c:v>84.018000000000001</c:v>
                </c:pt>
                <c:pt idx="9" formatCode="General">
                  <c:v>84.018000000000001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979-46FB-869D-0EF3A943C5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Emerson Avg = $95.15/GSF</c:v>
                </c:pt>
              </c:strCache>
            </c:strRef>
          </c:tx>
          <c:spPr>
            <a:ln w="38100">
              <a:solidFill>
                <a:srgbClr val="D8FF00"/>
              </a:solidFill>
            </a:ln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Sheet1!$D$2:$D$22</c:f>
              <c:numCache>
                <c:formatCode>General</c:formatCode>
                <c:ptCount val="21"/>
                <c:pt idx="11" formatCode="_(&quot;$&quot;* #,##0.00_);_(&quot;$&quot;* \(#,##0.00\);_(&quot;$&quot;* &quot;-&quot;??_);_(@_)">
                  <c:v>95.147999999999996</c:v>
                </c:pt>
                <c:pt idx="12" formatCode="_(&quot;$&quot;* #,##0.00_);_(&quot;$&quot;* \(#,##0.00\);_(&quot;$&quot;* &quot;-&quot;??_);_(@_)">
                  <c:v>95.147999999999996</c:v>
                </c:pt>
                <c:pt idx="13" formatCode="_(&quot;$&quot;* #,##0.00_);_(&quot;$&quot;* \(#,##0.00\);_(&quot;$&quot;* &quot;-&quot;??_);_(@_)">
                  <c:v>95.147999999999996</c:v>
                </c:pt>
                <c:pt idx="14" formatCode="_(&quot;$&quot;* #,##0.00_);_(&quot;$&quot;* \(#,##0.00\);_(&quot;$&quot;* &quot;-&quot;??_);_(@_)">
                  <c:v>95.147999999999996</c:v>
                </c:pt>
                <c:pt idx="15" formatCode="_(&quot;$&quot;* #,##0.00_);_(&quot;$&quot;* \(#,##0.00\);_(&quot;$&quot;* &quot;-&quot;??_);_(@_)">
                  <c:v>95.147999999999996</c:v>
                </c:pt>
                <c:pt idx="16" formatCode="_(&quot;$&quot;* #,##0.00_);_(&quot;$&quot;* \(#,##0.00\);_(&quot;$&quot;* &quot;-&quot;??_);_(@_)">
                  <c:v>95.147999999999996</c:v>
                </c:pt>
                <c:pt idx="17" formatCode="_(&quot;$&quot;* #,##0.00_);_(&quot;$&quot;* \(#,##0.00\);_(&quot;$&quot;* &quot;-&quot;??_);_(@_)">
                  <c:v>95.147999999999996</c:v>
                </c:pt>
                <c:pt idx="18" formatCode="_(&quot;$&quot;* #,##0.00_);_(&quot;$&quot;* \(#,##0.00\);_(&quot;$&quot;* &quot;-&quot;??_);_(@_)">
                  <c:v>95.147999999999996</c:v>
                </c:pt>
                <c:pt idx="19" formatCode="_(&quot;$&quot;* #,##0.00_);_(&quot;$&quot;* \(#,##0.00\);_(&quot;$&quot;* &quot;-&quot;??_);_(@_)">
                  <c:v>95.147999999999996</c:v>
                </c:pt>
                <c:pt idx="20">
                  <c:v>95.147999999999996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979-46FB-869D-0EF3A943C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759120"/>
        <c:axId val="261759680"/>
      </c:lineChart>
      <c:catAx>
        <c:axId val="26175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261759680"/>
        <c:crosses val="autoZero"/>
        <c:auto val="1"/>
        <c:lblAlgn val="ctr"/>
        <c:lblOffset val="100"/>
        <c:noMultiLvlLbl val="0"/>
      </c:catAx>
      <c:valAx>
        <c:axId val="261759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$/GSF</a:t>
                </a:r>
              </a:p>
            </c:rich>
          </c:tx>
          <c:layout>
            <c:manualLayout>
              <c:xMode val="edge"/>
              <c:yMode val="edge"/>
              <c:x val="1.7781624273387791E-2"/>
              <c:y val="0.4197902308163895"/>
            </c:manualLayout>
          </c:layout>
          <c:overlay val="0"/>
        </c:title>
        <c:numFmt formatCode="&quot;$&quot;#,##0.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175912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3726380020050011"/>
          <c:y val="0.9418109187749667"/>
          <c:w val="0.61602944351760636"/>
          <c:h val="5.322990655665368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5615745324265501"/>
          <c:y val="5.401321038544566E-2"/>
          <c:w val="0.81873202089943498"/>
          <c:h val="0.76438142846556079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NAV</c:v>
                </c:pt>
              </c:strCache>
            </c:strRef>
          </c:tx>
          <c:spPr>
            <a:solidFill>
              <a:srgbClr val="36454E"/>
            </a:solidFill>
            <a:ln>
              <a:solidFill>
                <a:srgbClr val="36454E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6FE7-48CB-AE01-F38C80F57500}"/>
              </c:ext>
            </c:extLst>
          </c:dPt>
          <c:dPt>
            <c:idx val="6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0-4DF7-4C71-83D9-AF03986ADB21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A9E-41DE-91A9-2A1358D4B25C}"/>
              </c:ext>
            </c:extLst>
          </c:dPt>
          <c:dLbls>
            <c:dLbl>
              <c:idx val="6"/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4DF7-4C71-83D9-AF03986ADB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0%</c:formatCode>
                <c:ptCount val="11"/>
                <c:pt idx="0">
                  <c:v>0.80519999999999992</c:v>
                </c:pt>
                <c:pt idx="1">
                  <c:v>0.82629999999999992</c:v>
                </c:pt>
                <c:pt idx="2">
                  <c:v>0.85680000000000012</c:v>
                </c:pt>
                <c:pt idx="3">
                  <c:v>0.83629999999999993</c:v>
                </c:pt>
                <c:pt idx="4">
                  <c:v>0.79980000000000007</c:v>
                </c:pt>
                <c:pt idx="5">
                  <c:v>0.72599999999999998</c:v>
                </c:pt>
                <c:pt idx="6">
                  <c:v>0.77329999999999999</c:v>
                </c:pt>
                <c:pt idx="7">
                  <c:v>0.86409999999999998</c:v>
                </c:pt>
                <c:pt idx="8">
                  <c:v>0.73280000000000001</c:v>
                </c:pt>
                <c:pt idx="9">
                  <c:v>0.78799999999999992</c:v>
                </c:pt>
                <c:pt idx="10">
                  <c:v>0.81340000000000001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A9E-41DE-91A9-2A1358D4B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91354992"/>
        <c:axId val="39086423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Avg = 80%</c:v>
                </c:pt>
              </c:strCache>
            </c:strRef>
          </c:tx>
          <c:spPr>
            <a:ln w="38100" cap="rnd">
              <a:solidFill>
                <a:srgbClr val="FF7700"/>
              </a:solidFill>
              <a:round/>
            </a:ln>
            <a:effectLst/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Sheet1!$C$2:$C$12</c:f>
              <c:numCache>
                <c:formatCode>0%</c:formatCode>
                <c:ptCount val="11"/>
                <c:pt idx="0">
                  <c:v>0.80489999999999995</c:v>
                </c:pt>
                <c:pt idx="1">
                  <c:v>0.80489999999999995</c:v>
                </c:pt>
                <c:pt idx="2">
                  <c:v>0.80489999999999995</c:v>
                </c:pt>
                <c:pt idx="3">
                  <c:v>0.80489999999999995</c:v>
                </c:pt>
                <c:pt idx="4">
                  <c:v>0.80489999999999995</c:v>
                </c:pt>
                <c:pt idx="5">
                  <c:v>0.80489999999999995</c:v>
                </c:pt>
                <c:pt idx="6">
                  <c:v>0.80489999999999995</c:v>
                </c:pt>
                <c:pt idx="7">
                  <c:v>0.80489999999999995</c:v>
                </c:pt>
                <c:pt idx="8">
                  <c:v>0.80489999999999995</c:v>
                </c:pt>
                <c:pt idx="9">
                  <c:v>0.80489999999999995</c:v>
                </c:pt>
                <c:pt idx="10">
                  <c:v>0.80489999999999995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A9E-41DE-91A9-2A1358D4B25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91354992"/>
        <c:axId val="390864232"/>
      </c:lineChart>
      <c:catAx>
        <c:axId val="3913549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0864232"/>
        <c:crosses val="autoZero"/>
        <c:auto val="1"/>
        <c:lblAlgn val="ctr"/>
        <c:lblOffset val="100"/>
        <c:noMultiLvlLbl val="0"/>
      </c:catAx>
      <c:valAx>
        <c:axId val="390864232"/>
        <c:scaling>
          <c:orientation val="minMax"/>
          <c:max val="1"/>
          <c:min val="0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NAV Index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91354992"/>
        <c:crosses val="autoZero"/>
        <c:crossBetween val="between"/>
      </c:valAx>
      <c:spPr>
        <a:solidFill>
          <a:sysClr val="window" lastClr="FFFFFF">
            <a:lumMod val="95000"/>
          </a:sysClr>
        </a:solidFill>
        <a:ln>
          <a:solidFill>
            <a:sysClr val="window" lastClr="FFFFFF">
              <a:lumMod val="50000"/>
            </a:sys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5936363866236578"/>
          <c:y val="0.93804265926186481"/>
          <c:w val="0.80995634484612555"/>
          <c:h val="4.702493339695609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b="1" i="0" baseline="0" dirty="0">
                <a:effectLst/>
              </a:rPr>
              <a:t>Facilities Operating Actuals Compared to Peers</a:t>
            </a:r>
            <a:endParaRPr lang="en-US" sz="1600" dirty="0">
              <a:effectLst/>
            </a:endParaRPr>
          </a:p>
        </c:rich>
      </c:tx>
      <c:layout>
        <c:manualLayout>
          <c:xMode val="edge"/>
          <c:yMode val="edge"/>
          <c:x val="0.2878466163329344"/>
          <c:y val="2.490442850393024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18075694400532"/>
          <c:y val="0.10250662299144775"/>
          <c:w val="0.87515590459647785"/>
          <c:h val="0.73543701262441863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Daily Service</c:v>
                </c:pt>
              </c:strCache>
            </c:strRef>
          </c:tx>
          <c:spPr>
            <a:solidFill>
              <a:srgbClr val="1A98D5"/>
            </a:solidFill>
            <a:ln>
              <a:solidFill>
                <a:srgbClr val="1A98D5"/>
              </a:solidFill>
            </a:ln>
          </c:spPr>
          <c:invertIfNegative val="0"/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FY15</c:v>
                </c:pt>
              </c:strCache>
            </c:strRef>
          </c:cat>
          <c:val>
            <c:numRef>
              <c:f>Sheet1!$B$2:$B$22</c:f>
              <c:numCache>
                <c:formatCode>_("$"* #,##0.00_);_("$"* \(#,##0.00\);_("$"* "-"??_);_(@_)</c:formatCode>
                <c:ptCount val="21"/>
                <c:pt idx="0">
                  <c:v>4.91</c:v>
                </c:pt>
                <c:pt idx="1">
                  <c:v>5.03</c:v>
                </c:pt>
                <c:pt idx="2">
                  <c:v>5.25</c:v>
                </c:pt>
                <c:pt idx="3">
                  <c:v>5.55</c:v>
                </c:pt>
                <c:pt idx="4">
                  <c:v>5.67</c:v>
                </c:pt>
                <c:pt idx="5">
                  <c:v>5.88</c:v>
                </c:pt>
                <c:pt idx="6">
                  <c:v>5.73</c:v>
                </c:pt>
                <c:pt idx="7">
                  <c:v>5.97</c:v>
                </c:pt>
                <c:pt idx="8">
                  <c:v>6.16</c:v>
                </c:pt>
                <c:pt idx="9">
                  <c:v>6.18</c:v>
                </c:pt>
                <c:pt idx="11">
                  <c:v>7.04</c:v>
                </c:pt>
                <c:pt idx="12">
                  <c:v>6.7</c:v>
                </c:pt>
                <c:pt idx="13">
                  <c:v>5.33</c:v>
                </c:pt>
                <c:pt idx="14">
                  <c:v>5.07</c:v>
                </c:pt>
                <c:pt idx="15">
                  <c:v>5.85</c:v>
                </c:pt>
                <c:pt idx="16">
                  <c:v>5.36</c:v>
                </c:pt>
                <c:pt idx="17">
                  <c:v>4.5999999999999996</c:v>
                </c:pt>
                <c:pt idx="18">
                  <c:v>4.9800000000000004</c:v>
                </c:pt>
                <c:pt idx="19">
                  <c:v>4.3899999999999997</c:v>
                </c:pt>
                <c:pt idx="20">
                  <c:v>5.2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79-46FB-869D-0EF3A943C5F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Planned Maintenance</c:v>
                </c:pt>
              </c:strCache>
            </c:strRef>
          </c:tx>
          <c:spPr>
            <a:solidFill>
              <a:srgbClr val="B40000"/>
            </a:solidFill>
            <a:ln>
              <a:solidFill>
                <a:srgbClr val="B40000"/>
              </a:solidFill>
            </a:ln>
          </c:spPr>
          <c:invertIfNegative val="0"/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FY15</c:v>
                </c:pt>
              </c:strCache>
            </c:strRef>
          </c:cat>
          <c:val>
            <c:numRef>
              <c:f>Sheet1!$C$2:$C$22</c:f>
              <c:numCache>
                <c:formatCode>_("$"* #,##0.00_);_("$"* \(#,##0.00\);_("$"* "-"??_);_(@_)</c:formatCode>
                <c:ptCount val="21"/>
                <c:pt idx="0">
                  <c:v>0.38</c:v>
                </c:pt>
                <c:pt idx="1">
                  <c:v>0.39</c:v>
                </c:pt>
                <c:pt idx="2">
                  <c:v>0.41</c:v>
                </c:pt>
                <c:pt idx="3">
                  <c:v>0.43</c:v>
                </c:pt>
                <c:pt idx="4">
                  <c:v>0.45</c:v>
                </c:pt>
                <c:pt idx="5">
                  <c:v>0.49</c:v>
                </c:pt>
                <c:pt idx="6">
                  <c:v>0.49</c:v>
                </c:pt>
                <c:pt idx="7">
                  <c:v>0.5</c:v>
                </c:pt>
                <c:pt idx="8">
                  <c:v>0.5</c:v>
                </c:pt>
                <c:pt idx="9">
                  <c:v>0.5</c:v>
                </c:pt>
                <c:pt idx="11">
                  <c:v>0.12</c:v>
                </c:pt>
                <c:pt idx="12">
                  <c:v>0.13</c:v>
                </c:pt>
                <c:pt idx="13">
                  <c:v>0.11</c:v>
                </c:pt>
                <c:pt idx="14">
                  <c:v>0.11</c:v>
                </c:pt>
                <c:pt idx="15">
                  <c:v>0.11</c:v>
                </c:pt>
                <c:pt idx="16">
                  <c:v>0.12</c:v>
                </c:pt>
                <c:pt idx="17">
                  <c:v>0.56999999999999995</c:v>
                </c:pt>
                <c:pt idx="18">
                  <c:v>0.8</c:v>
                </c:pt>
                <c:pt idx="19">
                  <c:v>0.68</c:v>
                </c:pt>
                <c:pt idx="20">
                  <c:v>0.64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79-46FB-869D-0EF3A943C5F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Utilities</c:v>
                </c:pt>
              </c:strCache>
            </c:strRef>
          </c:tx>
          <c:spPr>
            <a:solidFill>
              <a:srgbClr val="36454E"/>
            </a:solidFill>
            <a:ln w="9525">
              <a:solidFill>
                <a:srgbClr val="36454E"/>
              </a:solidFill>
            </a:ln>
          </c:spPr>
          <c:invertIfNegative val="0"/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FY15</c:v>
                </c:pt>
              </c:strCache>
            </c:strRef>
          </c:cat>
          <c:val>
            <c:numRef>
              <c:f>Sheet1!$D$2:$D$22</c:f>
              <c:numCache>
                <c:formatCode>_("$"* #,##0.00_);_("$"* \(#,##0.00\);_("$"* "-"??_);_(@_)</c:formatCode>
                <c:ptCount val="21"/>
                <c:pt idx="0">
                  <c:v>2.79</c:v>
                </c:pt>
                <c:pt idx="1">
                  <c:v>2.97</c:v>
                </c:pt>
                <c:pt idx="2">
                  <c:v>3.02</c:v>
                </c:pt>
                <c:pt idx="3">
                  <c:v>2.88</c:v>
                </c:pt>
                <c:pt idx="4">
                  <c:v>2.98</c:v>
                </c:pt>
                <c:pt idx="5">
                  <c:v>2.69</c:v>
                </c:pt>
                <c:pt idx="6">
                  <c:v>2.63</c:v>
                </c:pt>
                <c:pt idx="7">
                  <c:v>2.83</c:v>
                </c:pt>
                <c:pt idx="8">
                  <c:v>2.93</c:v>
                </c:pt>
                <c:pt idx="9">
                  <c:v>2.93</c:v>
                </c:pt>
                <c:pt idx="11">
                  <c:v>4.29</c:v>
                </c:pt>
                <c:pt idx="12">
                  <c:v>4.22</c:v>
                </c:pt>
                <c:pt idx="13">
                  <c:v>3.58</c:v>
                </c:pt>
                <c:pt idx="14">
                  <c:v>3.76</c:v>
                </c:pt>
                <c:pt idx="15">
                  <c:v>4.3899999999999997</c:v>
                </c:pt>
                <c:pt idx="16">
                  <c:v>3.66</c:v>
                </c:pt>
                <c:pt idx="17">
                  <c:v>4.04</c:v>
                </c:pt>
                <c:pt idx="18">
                  <c:v>4.33</c:v>
                </c:pt>
                <c:pt idx="19">
                  <c:v>4.12</c:v>
                </c:pt>
                <c:pt idx="20">
                  <c:v>4.13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979-46FB-869D-0EF3A943C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1759120"/>
        <c:axId val="261759680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Peer Avg = $8.95/GSF</c:v>
                </c:pt>
              </c:strCache>
            </c:strRef>
          </c:tx>
          <c:spPr>
            <a:ln w="38100">
              <a:solidFill>
                <a:srgbClr val="FF7700"/>
              </a:solidFill>
              <a:prstDash val="solid"/>
            </a:ln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FY15</c:v>
                </c:pt>
              </c:strCache>
            </c:strRef>
          </c:cat>
          <c:val>
            <c:numRef>
              <c:f>Sheet1!$E$2:$E$22</c:f>
              <c:numCache>
                <c:formatCode>_("$"* #,##0.00_);_("$"* \(#,##0.00\);_("$"* "-"??_);_(@_)</c:formatCode>
                <c:ptCount val="21"/>
                <c:pt idx="0">
                  <c:v>8.9520000000000017</c:v>
                </c:pt>
                <c:pt idx="1">
                  <c:v>8.9520000000000017</c:v>
                </c:pt>
                <c:pt idx="2">
                  <c:v>8.9520000000000017</c:v>
                </c:pt>
                <c:pt idx="3">
                  <c:v>8.9520000000000017</c:v>
                </c:pt>
                <c:pt idx="4">
                  <c:v>8.9520000000000017</c:v>
                </c:pt>
                <c:pt idx="5">
                  <c:v>8.9520000000000017</c:v>
                </c:pt>
                <c:pt idx="6">
                  <c:v>8.9520000000000017</c:v>
                </c:pt>
                <c:pt idx="7">
                  <c:v>8.9520000000000017</c:v>
                </c:pt>
                <c:pt idx="8">
                  <c:v>8.9520000000000017</c:v>
                </c:pt>
                <c:pt idx="9">
                  <c:v>8.9520000000000017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AF8-4120-80AD-DB3F16573F42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Emerson Avg = $9.84/GSF</c:v>
                </c:pt>
              </c:strCache>
            </c:strRef>
          </c:tx>
          <c:spPr>
            <a:ln w="38100">
              <a:solidFill>
                <a:srgbClr val="D8FF00"/>
              </a:solidFill>
            </a:ln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FY15</c:v>
                </c:pt>
              </c:strCache>
            </c:strRef>
          </c:cat>
          <c:val>
            <c:numRef>
              <c:f>Sheet1!$F$2:$F$22</c:f>
              <c:numCache>
                <c:formatCode>General</c:formatCode>
                <c:ptCount val="21"/>
                <c:pt idx="11" formatCode="_(&quot;$&quot;* #,##0.00_);_(&quot;$&quot;* \(#,##0.00\);_(&quot;$&quot;* &quot;-&quot;??_);_(@_)">
                  <c:v>9.843</c:v>
                </c:pt>
                <c:pt idx="12" formatCode="_(&quot;$&quot;* #,##0.00_);_(&quot;$&quot;* \(#,##0.00\);_(&quot;$&quot;* &quot;-&quot;??_);_(@_)">
                  <c:v>9.843</c:v>
                </c:pt>
                <c:pt idx="13" formatCode="_(&quot;$&quot;* #,##0.00_);_(&quot;$&quot;* \(#,##0.00\);_(&quot;$&quot;* &quot;-&quot;??_);_(@_)">
                  <c:v>9.843</c:v>
                </c:pt>
                <c:pt idx="14" formatCode="_(&quot;$&quot;* #,##0.00_);_(&quot;$&quot;* \(#,##0.00\);_(&quot;$&quot;* &quot;-&quot;??_);_(@_)">
                  <c:v>9.843</c:v>
                </c:pt>
                <c:pt idx="15" formatCode="_(&quot;$&quot;* #,##0.00_);_(&quot;$&quot;* \(#,##0.00\);_(&quot;$&quot;* &quot;-&quot;??_);_(@_)">
                  <c:v>9.843</c:v>
                </c:pt>
                <c:pt idx="16" formatCode="_(&quot;$&quot;* #,##0.00_);_(&quot;$&quot;* \(#,##0.00\);_(&quot;$&quot;* &quot;-&quot;??_);_(@_)">
                  <c:v>9.843</c:v>
                </c:pt>
                <c:pt idx="17" formatCode="_(&quot;$&quot;* #,##0.00_);_(&quot;$&quot;* \(#,##0.00\);_(&quot;$&quot;* &quot;-&quot;??_);_(@_)">
                  <c:v>9.843</c:v>
                </c:pt>
                <c:pt idx="18" formatCode="_(&quot;$&quot;* #,##0.00_);_(&quot;$&quot;* \(#,##0.00\);_(&quot;$&quot;* &quot;-&quot;??_);_(@_)">
                  <c:v>9.843</c:v>
                </c:pt>
                <c:pt idx="19" formatCode="_(&quot;$&quot;* #,##0.00_);_(&quot;$&quot;* \(#,##0.00\);_(&quot;$&quot;* &quot;-&quot;??_);_(@_)">
                  <c:v>9.843</c:v>
                </c:pt>
                <c:pt idx="20" formatCode="_(&quot;$&quot;* #,##0.00_);_(&quot;$&quot;* \(#,##0.00\);_(&quot;$&quot;* &quot;-&quot;??_);_(@_)">
                  <c:v>9.843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9F2-4DBD-A827-0932D15439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759120"/>
        <c:axId val="261759680"/>
      </c:lineChart>
      <c:catAx>
        <c:axId val="26175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261759680"/>
        <c:crosses val="autoZero"/>
        <c:auto val="1"/>
        <c:lblAlgn val="ctr"/>
        <c:lblOffset val="100"/>
        <c:noMultiLvlLbl val="0"/>
      </c:catAx>
      <c:valAx>
        <c:axId val="261759680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$/GSF</a:t>
                </a:r>
              </a:p>
            </c:rich>
          </c:tx>
          <c:layout>
            <c:manualLayout>
              <c:xMode val="edge"/>
              <c:yMode val="edge"/>
              <c:x val="1.7781624273387791E-2"/>
              <c:y val="0.4197902308163895"/>
            </c:manualLayout>
          </c:layout>
          <c:overlay val="0"/>
        </c:title>
        <c:numFmt formatCode="&quot;$&quot;#,##0.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175912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0850300337873145"/>
          <c:y val="0.94677009344334628"/>
          <c:w val="0.87451755088652994"/>
          <c:h val="4.779629116212597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Daily Service Actuals</a:t>
            </a:r>
          </a:p>
        </c:rich>
      </c:tx>
      <c:layout>
        <c:manualLayout>
          <c:xMode val="edge"/>
          <c:yMode val="edge"/>
          <c:x val="0.35899465659645086"/>
          <c:y val="1.91200860347545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497654626267139"/>
          <c:y val="8.5149856747938318E-2"/>
          <c:w val="0.77354949803068873"/>
          <c:h val="0.7245394248591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1E-4F7D-B2B3-790A111BE3E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65EF-4B0D-A964-7F373A945D0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F3-4922-AA4F-953405CF3F3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0-4704-8215-D603FB6EC3B5}"/>
              </c:ext>
            </c:extLst>
          </c:dPt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_("$"* #,##0.00_);_("$"* \(#,##0.00\);_("$"* "-"??_);_(@_)</c:formatCode>
                <c:ptCount val="11"/>
                <c:pt idx="0">
                  <c:v>8.19</c:v>
                </c:pt>
                <c:pt idx="1">
                  <c:v>5.54</c:v>
                </c:pt>
                <c:pt idx="2">
                  <c:v>3.69</c:v>
                </c:pt>
                <c:pt idx="3">
                  <c:v>6.42</c:v>
                </c:pt>
                <c:pt idx="4">
                  <c:v>10.65</c:v>
                </c:pt>
                <c:pt idx="5">
                  <c:v>2.7</c:v>
                </c:pt>
                <c:pt idx="6">
                  <c:v>5.2</c:v>
                </c:pt>
                <c:pt idx="7">
                  <c:v>7</c:v>
                </c:pt>
                <c:pt idx="8">
                  <c:v>5.42</c:v>
                </c:pt>
                <c:pt idx="9">
                  <c:v>7.24</c:v>
                </c:pt>
                <c:pt idx="10">
                  <c:v>4.97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B0-4704-8215-D603FB6EC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01385208"/>
        <c:axId val="4013856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Avg = $6.18/GSF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Sheet1!$C$2:$C$12</c:f>
              <c:numCache>
                <c:formatCode>_("$"* #,##0.00_);_("$"* \(#,##0.00\);_("$"* "-"??_);_(@_)</c:formatCode>
                <c:ptCount val="11"/>
                <c:pt idx="0">
                  <c:v>6.1820000000000004</c:v>
                </c:pt>
                <c:pt idx="1">
                  <c:v>6.1820000000000004</c:v>
                </c:pt>
                <c:pt idx="2">
                  <c:v>6.1820000000000004</c:v>
                </c:pt>
                <c:pt idx="3">
                  <c:v>6.1820000000000004</c:v>
                </c:pt>
                <c:pt idx="4">
                  <c:v>6.1820000000000004</c:v>
                </c:pt>
                <c:pt idx="5">
                  <c:v>6.1820000000000004</c:v>
                </c:pt>
                <c:pt idx="6">
                  <c:v>6.1820000000000004</c:v>
                </c:pt>
                <c:pt idx="7">
                  <c:v>6.1820000000000004</c:v>
                </c:pt>
                <c:pt idx="8">
                  <c:v>6.1820000000000004</c:v>
                </c:pt>
                <c:pt idx="9">
                  <c:v>6.1820000000000004</c:v>
                </c:pt>
                <c:pt idx="10">
                  <c:v>6.1820000000000004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B0-4704-8215-D603FB6EC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385208"/>
        <c:axId val="401385600"/>
      </c:lineChart>
      <c:catAx>
        <c:axId val="40138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401385600"/>
        <c:crosses val="autoZero"/>
        <c:auto val="1"/>
        <c:lblAlgn val="ctr"/>
        <c:lblOffset val="100"/>
        <c:noMultiLvlLbl val="0"/>
      </c:catAx>
      <c:valAx>
        <c:axId val="40138560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$/GSF</a:t>
                </a:r>
              </a:p>
            </c:rich>
          </c:tx>
          <c:overlay val="0"/>
        </c:title>
        <c:numFmt formatCode="&quot;$&quot;#,##0.0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0138520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066655556389311"/>
          <c:y val="0.94492462733196114"/>
          <c:w val="0.76673827269506811"/>
          <c:h val="5.507537266803881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Planned</a:t>
            </a:r>
            <a:r>
              <a:rPr lang="en-US" sz="1600" baseline="0" dirty="0"/>
              <a:t> Maintenance </a:t>
            </a:r>
            <a:r>
              <a:rPr lang="en-US" sz="1600" dirty="0"/>
              <a:t>Actuals</a:t>
            </a:r>
          </a:p>
        </c:rich>
      </c:tx>
      <c:layout>
        <c:manualLayout>
          <c:xMode val="edge"/>
          <c:yMode val="edge"/>
          <c:x val="0.27034511371746978"/>
          <c:y val="1.91200860347545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497654626267139"/>
          <c:y val="8.5149856747938318E-2"/>
          <c:w val="0.77354949803068873"/>
          <c:h val="0.7245394248591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3E-4B7C-B5E6-11257B4A18B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4A56-4281-9625-BB1DF13900B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AF-4F96-8C45-E2EAA5E8132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E3E-4B7C-B5E6-11257B4A18B8}"/>
              </c:ext>
            </c:extLst>
          </c:dPt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_("$"* #,##0.00_);_("$"* \(#,##0.00\);_("$"* "-"??_);_(@_)</c:formatCode>
                <c:ptCount val="11"/>
                <c:pt idx="0">
                  <c:v>0.49</c:v>
                </c:pt>
                <c:pt idx="1">
                  <c:v>0.28000000000000003</c:v>
                </c:pt>
                <c:pt idx="2">
                  <c:v>0.48</c:v>
                </c:pt>
                <c:pt idx="3">
                  <c:v>0.51</c:v>
                </c:pt>
                <c:pt idx="4">
                  <c:v>0.34</c:v>
                </c:pt>
                <c:pt idx="5">
                  <c:v>0.33</c:v>
                </c:pt>
                <c:pt idx="6">
                  <c:v>0.64</c:v>
                </c:pt>
                <c:pt idx="7">
                  <c:v>1.17</c:v>
                </c:pt>
                <c:pt idx="8">
                  <c:v>0.22</c:v>
                </c:pt>
                <c:pt idx="9">
                  <c:v>0.28000000000000003</c:v>
                </c:pt>
                <c:pt idx="10">
                  <c:v>0.91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3E-4B7C-B5E6-11257B4A1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01385208"/>
        <c:axId val="4013856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Avg = $0.50/GSF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Sheet1!$C$2:$C$12</c:f>
              <c:numCache>
                <c:formatCode>_("$"* #,##0.00_);_("$"* \(#,##0.00\);_("$"* "-"??_);_(@_)</c:formatCode>
                <c:ptCount val="11"/>
                <c:pt idx="0">
                  <c:v>0.50100000000000011</c:v>
                </c:pt>
                <c:pt idx="1">
                  <c:v>0.50100000000000011</c:v>
                </c:pt>
                <c:pt idx="2">
                  <c:v>0.50100000000000011</c:v>
                </c:pt>
                <c:pt idx="3">
                  <c:v>0.50100000000000011</c:v>
                </c:pt>
                <c:pt idx="4">
                  <c:v>0.50100000000000011</c:v>
                </c:pt>
                <c:pt idx="5">
                  <c:v>0.50100000000000011</c:v>
                </c:pt>
                <c:pt idx="6">
                  <c:v>0.50100000000000011</c:v>
                </c:pt>
                <c:pt idx="7">
                  <c:v>0.50100000000000011</c:v>
                </c:pt>
                <c:pt idx="8">
                  <c:v>0.50100000000000011</c:v>
                </c:pt>
                <c:pt idx="9">
                  <c:v>0.50100000000000011</c:v>
                </c:pt>
                <c:pt idx="10">
                  <c:v>0.50100000000000011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3E-4B7C-B5E6-11257B4A1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385208"/>
        <c:axId val="401385600"/>
      </c:lineChart>
      <c:catAx>
        <c:axId val="40138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401385600"/>
        <c:crosses val="autoZero"/>
        <c:auto val="1"/>
        <c:lblAlgn val="ctr"/>
        <c:lblOffset val="100"/>
        <c:noMultiLvlLbl val="0"/>
      </c:catAx>
      <c:valAx>
        <c:axId val="401385600"/>
        <c:scaling>
          <c:orientation val="minMax"/>
          <c:max val="1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$/GSF</a:t>
                </a:r>
              </a:p>
            </c:rich>
          </c:tx>
          <c:overlay val="0"/>
        </c:title>
        <c:numFmt formatCode="&quot;$&quot;#,##0.0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01385208"/>
        <c:crosses val="autoZero"/>
        <c:crossBetween val="between"/>
        <c:majorUnit val="0.25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066655556389311"/>
          <c:y val="0.94492462733196114"/>
          <c:w val="0.76673827269506811"/>
          <c:h val="5.507537266803881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Daily Service Actuals</a:t>
            </a:r>
          </a:p>
        </c:rich>
      </c:tx>
      <c:layout>
        <c:manualLayout>
          <c:xMode val="edge"/>
          <c:yMode val="edge"/>
          <c:x val="0.35899465659645086"/>
          <c:y val="1.912008603475457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497654626267139"/>
          <c:y val="8.5149856747938318E-2"/>
          <c:w val="0.77354949803068873"/>
          <c:h val="0.7245394248591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DS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accent1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1E-4F7D-B2B3-790A111BE3E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solidFill>
                  <a:schemeClr val="accent1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65EF-4B0D-A964-7F373A945D00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BCF3-4922-AA4F-953405CF3F39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24B0-4704-8215-D603FB6EC3B5}"/>
              </c:ext>
            </c:extLst>
          </c:dPt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_("$"* #,##0.00_);_("$"* \(#,##0.00\);_("$"* "-"??_);_(@_)</c:formatCode>
                <c:ptCount val="11"/>
                <c:pt idx="0">
                  <c:v>6.4702884020802758</c:v>
                </c:pt>
                <c:pt idx="1">
                  <c:v>7.1073163464370639</c:v>
                </c:pt>
                <c:pt idx="2">
                  <c:v>4.3892172541253176</c:v>
                </c:pt>
                <c:pt idx="3">
                  <c:v>6.42</c:v>
                </c:pt>
                <c:pt idx="4">
                  <c:v>6.4726441074656993</c:v>
                </c:pt>
                <c:pt idx="5">
                  <c:v>3.1989288429358376</c:v>
                </c:pt>
                <c:pt idx="6">
                  <c:v>5.2</c:v>
                </c:pt>
                <c:pt idx="7">
                  <c:v>7.0000000000000009</c:v>
                </c:pt>
                <c:pt idx="8">
                  <c:v>5.419999999999999</c:v>
                </c:pt>
                <c:pt idx="9">
                  <c:v>8.6119059403434406</c:v>
                </c:pt>
                <c:pt idx="10">
                  <c:v>4.0249845212685518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24B0-4704-8215-D603FB6EC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01385208"/>
        <c:axId val="4013856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Avg = $5.91/GSF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Sheet1!$C$2:$C$12</c:f>
              <c:numCache>
                <c:formatCode>_("$"* #,##0.00_);_("$"* \(#,##0.00\);_("$"* "-"??_);_(@_)</c:formatCode>
                <c:ptCount val="11"/>
                <c:pt idx="0">
                  <c:v>5.9115285414656187</c:v>
                </c:pt>
                <c:pt idx="1">
                  <c:v>5.9115285414656187</c:v>
                </c:pt>
                <c:pt idx="2">
                  <c:v>5.9115285414656187</c:v>
                </c:pt>
                <c:pt idx="3">
                  <c:v>5.9115285414656187</c:v>
                </c:pt>
                <c:pt idx="4">
                  <c:v>5.9115285414656187</c:v>
                </c:pt>
                <c:pt idx="5">
                  <c:v>5.9115285414656187</c:v>
                </c:pt>
                <c:pt idx="6">
                  <c:v>5.9115285414656187</c:v>
                </c:pt>
                <c:pt idx="7">
                  <c:v>5.9115285414656187</c:v>
                </c:pt>
                <c:pt idx="8">
                  <c:v>5.9115285414656187</c:v>
                </c:pt>
                <c:pt idx="9">
                  <c:v>5.9115285414656187</c:v>
                </c:pt>
                <c:pt idx="10">
                  <c:v>5.9115285414656187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24B0-4704-8215-D603FB6EC3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385208"/>
        <c:axId val="401385600"/>
      </c:lineChart>
      <c:catAx>
        <c:axId val="40138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401385600"/>
        <c:crosses val="autoZero"/>
        <c:auto val="1"/>
        <c:lblAlgn val="ctr"/>
        <c:lblOffset val="100"/>
        <c:noMultiLvlLbl val="0"/>
      </c:catAx>
      <c:valAx>
        <c:axId val="401385600"/>
        <c:scaling>
          <c:orientation val="minMax"/>
          <c:max val="1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$/GSF</a:t>
                </a:r>
              </a:p>
            </c:rich>
          </c:tx>
          <c:overlay val="0"/>
        </c:title>
        <c:numFmt formatCode="&quot;$&quot;#,##0.0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0138520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066655556389311"/>
          <c:y val="0.94492462733196114"/>
          <c:w val="0.76673827269506811"/>
          <c:h val="5.507537266803881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Planned</a:t>
            </a:r>
            <a:r>
              <a:rPr lang="en-US" sz="1600" baseline="0" dirty="0"/>
              <a:t> Maintenance </a:t>
            </a:r>
            <a:r>
              <a:rPr lang="en-US" sz="1600" dirty="0"/>
              <a:t>Actuals</a:t>
            </a:r>
          </a:p>
        </c:rich>
      </c:tx>
      <c:layout>
        <c:manualLayout>
          <c:xMode val="edge"/>
          <c:yMode val="edge"/>
          <c:x val="0.27034511371746978"/>
          <c:y val="1.912008603475457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497654626267139"/>
          <c:y val="8.5149856747938318E-2"/>
          <c:w val="0.77354949803068873"/>
          <c:h val="0.724539424859141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PM</c:v>
                </c:pt>
              </c:strCache>
            </c:strRef>
          </c:tx>
          <c:spPr>
            <a:solidFill>
              <a:schemeClr val="accent6"/>
            </a:solidFill>
            <a:ln>
              <a:solidFill>
                <a:schemeClr val="accent6"/>
              </a:solidFill>
            </a:ln>
          </c:spPr>
          <c:invertIfNegative val="0"/>
          <c:dPt>
            <c:idx val="3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3E-4B7C-B5E6-11257B4A18B8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5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0-4A56-4281-9625-BB1DF13900BF}"/>
              </c:ext>
            </c:extLst>
          </c:dPt>
          <c:dPt>
            <c:idx val="8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90AF-4F96-8C45-E2EAA5E81322}"/>
              </c:ext>
            </c:extLst>
          </c:dPt>
          <c:dPt>
            <c:idx val="14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9E3E-4B7C-B5E6-11257B4A18B8}"/>
              </c:ext>
            </c:extLst>
          </c:dPt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_("$"* #,##0.00_);_("$"* \(#,##0.00\);_("$"* "-"??_);_(@_)</c:formatCode>
                <c:ptCount val="11"/>
                <c:pt idx="0">
                  <c:v>0.3871112719193327</c:v>
                </c:pt>
                <c:pt idx="1">
                  <c:v>0.3592145445852668</c:v>
                </c:pt>
                <c:pt idx="2">
                  <c:v>0.57095508996752087</c:v>
                </c:pt>
                <c:pt idx="3">
                  <c:v>0.51</c:v>
                </c:pt>
                <c:pt idx="4">
                  <c:v>0.20663840343082987</c:v>
                </c:pt>
                <c:pt idx="5">
                  <c:v>0.3909801919143801</c:v>
                </c:pt>
                <c:pt idx="6">
                  <c:v>0.64</c:v>
                </c:pt>
                <c:pt idx="7">
                  <c:v>1.17</c:v>
                </c:pt>
                <c:pt idx="8">
                  <c:v>0.22</c:v>
                </c:pt>
                <c:pt idx="9">
                  <c:v>0.33305713581438728</c:v>
                </c:pt>
                <c:pt idx="10">
                  <c:v>0.73696899685198858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3E-4B7C-B5E6-11257B4A1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401385208"/>
        <c:axId val="401385600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Avg = $0.49/GSF</c:v>
                </c:pt>
              </c:strCache>
            </c:strRef>
          </c:tx>
          <c:spPr>
            <a:ln w="38100"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Sheet1!$C$2:$C$12</c:f>
              <c:numCache>
                <c:formatCode>_("$"* #,##0.00_);_("$"* \(#,##0.00\);_("$"* "-"??_);_(@_)</c:formatCode>
                <c:ptCount val="11"/>
                <c:pt idx="0">
                  <c:v>0.48849256344837066</c:v>
                </c:pt>
                <c:pt idx="1">
                  <c:v>0.48849256344837066</c:v>
                </c:pt>
                <c:pt idx="2">
                  <c:v>0.48849256344837066</c:v>
                </c:pt>
                <c:pt idx="3">
                  <c:v>0.48849256344837066</c:v>
                </c:pt>
                <c:pt idx="4">
                  <c:v>0.48849256344837066</c:v>
                </c:pt>
                <c:pt idx="5">
                  <c:v>0.48849256344837066</c:v>
                </c:pt>
                <c:pt idx="6">
                  <c:v>0.48849256344837066</c:v>
                </c:pt>
                <c:pt idx="7">
                  <c:v>0.48849256344837066</c:v>
                </c:pt>
                <c:pt idx="8">
                  <c:v>0.48849256344837066</c:v>
                </c:pt>
                <c:pt idx="9">
                  <c:v>0.48849256344837066</c:v>
                </c:pt>
                <c:pt idx="10">
                  <c:v>0.48849256344837066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3E-4B7C-B5E6-11257B4A18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01385208"/>
        <c:axId val="401385600"/>
      </c:lineChart>
      <c:catAx>
        <c:axId val="4013852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700000"/>
          <a:lstStyle/>
          <a:p>
            <a:pPr>
              <a:defRPr sz="1200"/>
            </a:pPr>
            <a:endParaRPr lang="en-US"/>
          </a:p>
        </c:txPr>
        <c:crossAx val="401385600"/>
        <c:crosses val="autoZero"/>
        <c:auto val="1"/>
        <c:lblAlgn val="ctr"/>
        <c:lblOffset val="100"/>
        <c:noMultiLvlLbl val="0"/>
      </c:catAx>
      <c:valAx>
        <c:axId val="401385600"/>
        <c:scaling>
          <c:orientation val="minMax"/>
          <c:max val="1.5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$/GSF</a:t>
                </a:r>
              </a:p>
            </c:rich>
          </c:tx>
          <c:overlay val="0"/>
        </c:title>
        <c:numFmt formatCode="&quot;$&quot;#,##0.0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200"/>
            </a:pPr>
            <a:endParaRPr lang="en-US"/>
          </a:p>
        </c:txPr>
        <c:crossAx val="401385208"/>
        <c:crosses val="autoZero"/>
        <c:crossBetween val="between"/>
        <c:majorUnit val="0.25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066655556389311"/>
          <c:y val="0.94492462733196114"/>
          <c:w val="0.76673827269506811"/>
          <c:h val="5.5075372668038816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Energy Consumption</a:t>
            </a:r>
          </a:p>
        </c:rich>
      </c:tx>
      <c:layout>
        <c:manualLayout>
          <c:xMode val="edge"/>
          <c:yMode val="edge"/>
          <c:x val="0.38397252022044809"/>
          <c:y val="2.4902063322221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3655014822741"/>
          <c:y val="9.7538636923799091E-2"/>
          <c:w val="0.77543872985882778"/>
          <c:h val="0.74662503512269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Fossil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42-4B6E-80A0-901E39F841E0}"/>
              </c:ext>
            </c:extLst>
          </c:dPt>
          <c:cat>
            <c:strRef>
              <c:f>Sheet1!$A$2:$A$10</c:f>
              <c:strCache>
                <c:ptCount val="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Emerson</c:v>
                </c:pt>
                <c:pt idx="8">
                  <c:v>H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69101.210000000006</c:v>
                </c:pt>
                <c:pt idx="1">
                  <c:v>56303.31</c:v>
                </c:pt>
                <c:pt idx="2">
                  <c:v>88446.62</c:v>
                </c:pt>
                <c:pt idx="3">
                  <c:v>61910.79</c:v>
                </c:pt>
                <c:pt idx="4">
                  <c:v>66610.240000000005</c:v>
                </c:pt>
                <c:pt idx="5">
                  <c:v>33723.78</c:v>
                </c:pt>
                <c:pt idx="6">
                  <c:v>51349.74</c:v>
                </c:pt>
                <c:pt idx="7">
                  <c:v>46576.959999999999</c:v>
                </c:pt>
                <c:pt idx="8">
                  <c:v>50174.37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42-4B6E-80A0-901E39F841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Electric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42-4B6E-80A0-901E39F841E0}"/>
              </c:ext>
            </c:extLst>
          </c:dPt>
          <c:cat>
            <c:strRef>
              <c:f>Sheet1!$A$2:$A$10</c:f>
              <c:strCache>
                <c:ptCount val="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Emerson</c:v>
                </c:pt>
                <c:pt idx="8">
                  <c:v>H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34002.379999999997</c:v>
                </c:pt>
                <c:pt idx="1">
                  <c:v>37584.26</c:v>
                </c:pt>
                <c:pt idx="2">
                  <c:v>30659.86</c:v>
                </c:pt>
                <c:pt idx="3">
                  <c:v>27580.959999999999</c:v>
                </c:pt>
                <c:pt idx="4">
                  <c:v>40786.730000000003</c:v>
                </c:pt>
                <c:pt idx="5">
                  <c:v>42144.01</c:v>
                </c:pt>
                <c:pt idx="6">
                  <c:v>50924.59</c:v>
                </c:pt>
                <c:pt idx="7">
                  <c:v>53554.59</c:v>
                </c:pt>
                <c:pt idx="8">
                  <c:v>46837.5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42-4B6E-80A0-901E39F84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46138608"/>
        <c:axId val="345246416"/>
      </c:barChart>
      <c:catAx>
        <c:axId val="34613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246416"/>
        <c:crosses val="autoZero"/>
        <c:auto val="1"/>
        <c:lblAlgn val="ctr"/>
        <c:lblOffset val="100"/>
        <c:noMultiLvlLbl val="0"/>
      </c:catAx>
      <c:valAx>
        <c:axId val="34524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BTU/GSF</a:t>
                </a:r>
              </a:p>
            </c:rich>
          </c:tx>
          <c:layout>
            <c:manualLayout>
              <c:xMode val="edge"/>
              <c:yMode val="edge"/>
              <c:x val="2.0694395716256673E-2"/>
              <c:y val="0.3986600729140257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13860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8572222344546758"/>
          <c:y val="0.93715621181969577"/>
          <c:w val="0.3733072048140027"/>
          <c:h val="4.7902550186971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Electric Consumption</a:t>
            </a:r>
          </a:p>
        </c:rich>
      </c:tx>
      <c:layout>
        <c:manualLayout>
          <c:xMode val="edge"/>
          <c:yMode val="edge"/>
          <c:x val="0.352131318228354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30584737540837"/>
          <c:y val="0.14024748436871984"/>
          <c:w val="0.77623921478813784"/>
          <c:h val="0.598657222322333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 BTU/GSF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3-4D5E-9CDE-F245C78E386B}"/>
              </c:ext>
            </c:extLst>
          </c:dPt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37791.480000000003</c:v>
                </c:pt>
                <c:pt idx="1">
                  <c:v>41041.199999999997</c:v>
                </c:pt>
                <c:pt idx="2">
                  <c:v>40892.910000000003</c:v>
                </c:pt>
                <c:pt idx="3">
                  <c:v>39242.519999999997</c:v>
                </c:pt>
                <c:pt idx="4">
                  <c:v>38864.589999999997</c:v>
                </c:pt>
                <c:pt idx="5">
                  <c:v>38451.230000000003</c:v>
                </c:pt>
                <c:pt idx="6">
                  <c:v>38044.89</c:v>
                </c:pt>
                <c:pt idx="7">
                  <c:v>37358.25</c:v>
                </c:pt>
                <c:pt idx="8">
                  <c:v>37937.800000000003</c:v>
                </c:pt>
                <c:pt idx="9">
                  <c:v>38815.040000000001</c:v>
                </c:pt>
                <c:pt idx="11">
                  <c:v>47955.8</c:v>
                </c:pt>
                <c:pt idx="12">
                  <c:v>41906.239999999998</c:v>
                </c:pt>
                <c:pt idx="13">
                  <c:v>37843.26</c:v>
                </c:pt>
                <c:pt idx="14">
                  <c:v>41883.93</c:v>
                </c:pt>
                <c:pt idx="15">
                  <c:v>52243.97</c:v>
                </c:pt>
                <c:pt idx="16">
                  <c:v>51160.51</c:v>
                </c:pt>
                <c:pt idx="17">
                  <c:v>57488.79</c:v>
                </c:pt>
                <c:pt idx="18">
                  <c:v>56105.15</c:v>
                </c:pt>
                <c:pt idx="19">
                  <c:v>53338.14</c:v>
                </c:pt>
                <c:pt idx="20">
                  <c:v>53554.59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63-4D5E-9CDE-F245C78E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6533248"/>
        <c:axId val="3452424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38843.990999999995</c:v>
                </c:pt>
                <c:pt idx="1">
                  <c:v>38843.990999999995</c:v>
                </c:pt>
                <c:pt idx="2">
                  <c:v>38843.990999999995</c:v>
                </c:pt>
                <c:pt idx="3">
                  <c:v>38843.990999999995</c:v>
                </c:pt>
                <c:pt idx="4">
                  <c:v>38843.990999999995</c:v>
                </c:pt>
                <c:pt idx="5">
                  <c:v>38843.990999999995</c:v>
                </c:pt>
                <c:pt idx="6">
                  <c:v>38843.990999999995</c:v>
                </c:pt>
                <c:pt idx="7">
                  <c:v>38843.990999999995</c:v>
                </c:pt>
                <c:pt idx="8">
                  <c:v>38843.990999999995</c:v>
                </c:pt>
                <c:pt idx="9">
                  <c:v>38843.990999999995</c:v>
                </c:pt>
                <c:pt idx="11">
                  <c:v>49348.038</c:v>
                </c:pt>
                <c:pt idx="12">
                  <c:v>49348.038</c:v>
                </c:pt>
                <c:pt idx="13">
                  <c:v>49348.038</c:v>
                </c:pt>
                <c:pt idx="14">
                  <c:v>49348.038</c:v>
                </c:pt>
                <c:pt idx="15">
                  <c:v>49348.038</c:v>
                </c:pt>
                <c:pt idx="16">
                  <c:v>49348.038</c:v>
                </c:pt>
                <c:pt idx="17">
                  <c:v>49348.038</c:v>
                </c:pt>
                <c:pt idx="18">
                  <c:v>49348.038</c:v>
                </c:pt>
                <c:pt idx="19">
                  <c:v>49348.038</c:v>
                </c:pt>
                <c:pt idx="20">
                  <c:v>49348.038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63-4D5E-9CDE-F245C78E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533248"/>
        <c:axId val="345242496"/>
      </c:lineChart>
      <c:catAx>
        <c:axId val="34653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242496"/>
        <c:crosses val="autoZero"/>
        <c:auto val="1"/>
        <c:lblAlgn val="ctr"/>
        <c:lblOffset val="100"/>
        <c:noMultiLvlLbl val="0"/>
      </c:catAx>
      <c:valAx>
        <c:axId val="34524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BTU/GSF</a:t>
                </a:r>
              </a:p>
            </c:rich>
          </c:tx>
          <c:layout>
            <c:manualLayout>
              <c:xMode val="edge"/>
              <c:yMode val="edge"/>
              <c:x val="0"/>
              <c:y val="0.28354844575196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3324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920611152991878"/>
          <c:y val="0.89004438146040521"/>
          <c:w val="0.24574011466290319"/>
          <c:h val="9.9600216240369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6.9104950076176661E-2"/>
          <c:y val="0.12087756958827589"/>
          <c:w val="0.90622413210375585"/>
          <c:h val="0.68930577787328218"/>
        </c:manualLayout>
      </c:layout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 Sightlines Database - Construction Age </c:v>
                </c:pt>
              </c:strCache>
            </c:strRef>
          </c:tx>
          <c:spPr>
            <a:solidFill>
              <a:srgbClr val="00B0F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dPt>
            <c:idx val="0"/>
            <c:bubble3D val="0"/>
            <c:spPr>
              <a:solidFill>
                <a:srgbClr val="00B0F0"/>
              </a:solidFill>
              <a:ln w="9525" cap="flat" cmpd="sng" algn="ctr">
                <a:noFill/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3E3-46AA-B418-A477C00BCA77}"/>
              </c:ext>
            </c:extLst>
          </c:dPt>
          <c:dPt>
            <c:idx val="1"/>
            <c:bubble3D val="0"/>
            <c:extLst>
              <c:ext xmlns:c16="http://schemas.microsoft.com/office/drawing/2014/chart" uri="{C3380CC4-5D6E-409C-BE32-E72D297353CC}">
                <c16:uniqueId val="{00000002-E3E3-46AA-B418-A477C00BCA77}"/>
              </c:ext>
            </c:extLst>
          </c:dPt>
          <c:dPt>
            <c:idx val="2"/>
            <c:bubble3D val="0"/>
            <c:extLst>
              <c:ext xmlns:c16="http://schemas.microsoft.com/office/drawing/2014/chart" uri="{C3380CC4-5D6E-409C-BE32-E72D297353CC}">
                <c16:uniqueId val="{00000003-E3E3-46AA-B418-A477C00BCA77}"/>
              </c:ext>
            </c:extLst>
          </c:dPt>
          <c:dPt>
            <c:idx val="3"/>
            <c:bubble3D val="0"/>
            <c:extLst>
              <c:ext xmlns:c16="http://schemas.microsoft.com/office/drawing/2014/chart" uri="{C3380CC4-5D6E-409C-BE32-E72D297353CC}">
                <c16:uniqueId val="{00000004-E3E3-46AA-B418-A477C00BCA77}"/>
              </c:ext>
            </c:extLst>
          </c:dPt>
          <c:dPt>
            <c:idx val="4"/>
            <c:bubble3D val="0"/>
            <c:extLst>
              <c:ext xmlns:c16="http://schemas.microsoft.com/office/drawing/2014/chart" uri="{C3380CC4-5D6E-409C-BE32-E72D297353CC}">
                <c16:uniqueId val="{00000005-E3E3-46AA-B418-A477C00BCA77}"/>
              </c:ext>
            </c:extLst>
          </c:dPt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6-E3E3-46AA-B418-A477C00BCA77}"/>
              </c:ext>
            </c:extLst>
          </c:dPt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7-E3E3-46AA-B418-A477C00BCA77}"/>
              </c:ext>
            </c:extLst>
          </c:dPt>
          <c:dPt>
            <c:idx val="7"/>
            <c:bubble3D val="0"/>
            <c:extLst>
              <c:ext xmlns:c16="http://schemas.microsoft.com/office/drawing/2014/chart" uri="{C3380CC4-5D6E-409C-BE32-E72D297353CC}">
                <c16:uniqueId val="{00000008-E3E3-46AA-B418-A477C00BCA77}"/>
              </c:ext>
            </c:extLst>
          </c:dPt>
          <c:dPt>
            <c:idx val="8"/>
            <c:bubble3D val="0"/>
            <c:extLst>
              <c:ext xmlns:c16="http://schemas.microsoft.com/office/drawing/2014/chart" uri="{C3380CC4-5D6E-409C-BE32-E72D297353CC}">
                <c16:uniqueId val="{00000009-E3E3-46AA-B418-A477C00BCA77}"/>
              </c:ext>
            </c:extLst>
          </c:dPt>
          <c:dPt>
            <c:idx val="9"/>
            <c:bubble3D val="0"/>
            <c:extLst>
              <c:ext xmlns:c16="http://schemas.microsoft.com/office/drawing/2014/chart" uri="{C3380CC4-5D6E-409C-BE32-E72D297353CC}">
                <c16:uniqueId val="{0000000A-E3E3-46AA-B418-A477C00BCA77}"/>
              </c:ext>
            </c:extLst>
          </c:dPt>
          <c:dPt>
            <c:idx val="10"/>
            <c:bubble3D val="0"/>
            <c:extLst>
              <c:ext xmlns:c16="http://schemas.microsoft.com/office/drawing/2014/chart" uri="{C3380CC4-5D6E-409C-BE32-E72D297353CC}">
                <c16:uniqueId val="{0000000B-E3E3-46AA-B418-A477C00BCA77}"/>
              </c:ext>
            </c:extLst>
          </c:dPt>
          <c:dPt>
            <c:idx val="11"/>
            <c:bubble3D val="0"/>
            <c:extLst>
              <c:ext xmlns:c16="http://schemas.microsoft.com/office/drawing/2014/chart" uri="{C3380CC4-5D6E-409C-BE32-E72D297353CC}">
                <c16:uniqueId val="{0000000C-E3E3-46AA-B418-A477C00BCA77}"/>
              </c:ext>
            </c:extLst>
          </c:dPt>
          <c:dPt>
            <c:idx val="12"/>
            <c:bubble3D val="0"/>
            <c:extLst>
              <c:ext xmlns:c16="http://schemas.microsoft.com/office/drawing/2014/chart" uri="{C3380CC4-5D6E-409C-BE32-E72D297353CC}">
                <c16:uniqueId val="{0000000D-E3E3-46AA-B418-A477C00BCA77}"/>
              </c:ext>
            </c:extLst>
          </c:dPt>
          <c:dPt>
            <c:idx val="13"/>
            <c:bubble3D val="0"/>
            <c:extLst>
              <c:ext xmlns:c16="http://schemas.microsoft.com/office/drawing/2014/chart" uri="{C3380CC4-5D6E-409C-BE32-E72D297353CC}">
                <c16:uniqueId val="{0000000E-E3E3-46AA-B418-A477C00BCA77}"/>
              </c:ext>
            </c:extLst>
          </c:dPt>
          <c:dPt>
            <c:idx val="14"/>
            <c:bubble3D val="0"/>
            <c:extLst>
              <c:ext xmlns:c16="http://schemas.microsoft.com/office/drawing/2014/chart" uri="{C3380CC4-5D6E-409C-BE32-E72D297353CC}">
                <c16:uniqueId val="{0000000F-E3E3-46AA-B418-A477C00BCA77}"/>
              </c:ext>
            </c:extLst>
          </c:dPt>
          <c:dPt>
            <c:idx val="15"/>
            <c:bubble3D val="0"/>
            <c:extLst>
              <c:ext xmlns:c16="http://schemas.microsoft.com/office/drawing/2014/chart" uri="{C3380CC4-5D6E-409C-BE32-E72D297353CC}">
                <c16:uniqueId val="{00000010-E3E3-46AA-B418-A477C00BCA77}"/>
              </c:ext>
            </c:extLst>
          </c:dPt>
          <c:dPt>
            <c:idx val="16"/>
            <c:bubble3D val="0"/>
            <c:extLst>
              <c:ext xmlns:c16="http://schemas.microsoft.com/office/drawing/2014/chart" uri="{C3380CC4-5D6E-409C-BE32-E72D297353CC}">
                <c16:uniqueId val="{00000011-E3E3-46AA-B418-A477C00BCA77}"/>
              </c:ext>
            </c:extLst>
          </c:dPt>
          <c:dPt>
            <c:idx val="17"/>
            <c:bubble3D val="0"/>
            <c:extLst>
              <c:ext xmlns:c16="http://schemas.microsoft.com/office/drawing/2014/chart" uri="{C3380CC4-5D6E-409C-BE32-E72D297353CC}">
                <c16:uniqueId val="{00000012-E3E3-46AA-B418-A477C00BCA77}"/>
              </c:ext>
            </c:extLst>
          </c:dPt>
          <c:dPt>
            <c:idx val="18"/>
            <c:bubble3D val="0"/>
            <c:extLst>
              <c:ext xmlns:c16="http://schemas.microsoft.com/office/drawing/2014/chart" uri="{C3380CC4-5D6E-409C-BE32-E72D297353CC}">
                <c16:uniqueId val="{00000013-E3E3-46AA-B418-A477C00BCA77}"/>
              </c:ext>
            </c:extLst>
          </c:dPt>
          <c:dPt>
            <c:idx val="19"/>
            <c:bubble3D val="0"/>
            <c:extLst>
              <c:ext xmlns:c16="http://schemas.microsoft.com/office/drawing/2014/chart" uri="{C3380CC4-5D6E-409C-BE32-E72D297353CC}">
                <c16:uniqueId val="{00000014-E3E3-46AA-B418-A477C00BCA77}"/>
              </c:ext>
            </c:extLst>
          </c:dPt>
          <c:dPt>
            <c:idx val="20"/>
            <c:bubble3D val="0"/>
            <c:extLst>
              <c:ext xmlns:c16="http://schemas.microsoft.com/office/drawing/2014/chart" uri="{C3380CC4-5D6E-409C-BE32-E72D297353CC}">
                <c16:uniqueId val="{00000015-E3E3-46AA-B418-A477C00BCA77}"/>
              </c:ext>
            </c:extLst>
          </c:dPt>
          <c:dPt>
            <c:idx val="21"/>
            <c:bubble3D val="0"/>
            <c:extLst>
              <c:ext xmlns:c16="http://schemas.microsoft.com/office/drawing/2014/chart" uri="{C3380CC4-5D6E-409C-BE32-E72D297353CC}">
                <c16:uniqueId val="{00000016-E3E3-46AA-B418-A477C00BCA77}"/>
              </c:ext>
            </c:extLst>
          </c:dPt>
          <c:dPt>
            <c:idx val="22"/>
            <c:bubble3D val="0"/>
            <c:extLst>
              <c:ext xmlns:c16="http://schemas.microsoft.com/office/drawing/2014/chart" uri="{C3380CC4-5D6E-409C-BE32-E72D297353CC}">
                <c16:uniqueId val="{00000017-E3E3-46AA-B418-A477C00BCA77}"/>
              </c:ext>
            </c:extLst>
          </c:dPt>
          <c:dPt>
            <c:idx val="23"/>
            <c:bubble3D val="0"/>
            <c:extLst>
              <c:ext xmlns:c16="http://schemas.microsoft.com/office/drawing/2014/chart" uri="{C3380CC4-5D6E-409C-BE32-E72D297353CC}">
                <c16:uniqueId val="{00000018-E3E3-46AA-B418-A477C00BCA77}"/>
              </c:ext>
            </c:extLst>
          </c:dPt>
          <c:dPt>
            <c:idx val="24"/>
            <c:bubble3D val="0"/>
            <c:extLst>
              <c:ext xmlns:c16="http://schemas.microsoft.com/office/drawing/2014/chart" uri="{C3380CC4-5D6E-409C-BE32-E72D297353CC}">
                <c16:uniqueId val="{00000019-E3E3-46AA-B418-A477C00BCA77}"/>
              </c:ext>
            </c:extLst>
          </c:dPt>
          <c:dPt>
            <c:idx val="25"/>
            <c:bubble3D val="0"/>
            <c:extLst>
              <c:ext xmlns:c16="http://schemas.microsoft.com/office/drawing/2014/chart" uri="{C3380CC4-5D6E-409C-BE32-E72D297353CC}">
                <c16:uniqueId val="{0000001A-E3E3-46AA-B418-A477C00BCA77}"/>
              </c:ext>
            </c:extLst>
          </c:dPt>
          <c:dPt>
            <c:idx val="26"/>
            <c:bubble3D val="0"/>
            <c:extLst>
              <c:ext xmlns:c16="http://schemas.microsoft.com/office/drawing/2014/chart" uri="{C3380CC4-5D6E-409C-BE32-E72D297353CC}">
                <c16:uniqueId val="{0000001B-E3E3-46AA-B418-A477C00BCA77}"/>
              </c:ext>
            </c:extLst>
          </c:dPt>
          <c:dPt>
            <c:idx val="27"/>
            <c:bubble3D val="0"/>
            <c:extLst>
              <c:ext xmlns:c16="http://schemas.microsoft.com/office/drawing/2014/chart" uri="{C3380CC4-5D6E-409C-BE32-E72D297353CC}">
                <c16:uniqueId val="{0000001C-E3E3-46AA-B418-A477C00BCA77}"/>
              </c:ext>
            </c:extLst>
          </c:dPt>
          <c:dPt>
            <c:idx val="28"/>
            <c:bubble3D val="0"/>
            <c:extLst>
              <c:ext xmlns:c16="http://schemas.microsoft.com/office/drawing/2014/chart" uri="{C3380CC4-5D6E-409C-BE32-E72D297353CC}">
                <c16:uniqueId val="{0000001D-E3E3-46AA-B418-A477C00BCA77}"/>
              </c:ext>
            </c:extLst>
          </c:dPt>
          <c:dPt>
            <c:idx val="29"/>
            <c:bubble3D val="0"/>
            <c:extLst>
              <c:ext xmlns:c16="http://schemas.microsoft.com/office/drawing/2014/chart" uri="{C3380CC4-5D6E-409C-BE32-E72D297353CC}">
                <c16:uniqueId val="{0000001E-E3E3-46AA-B418-A477C00BCA77}"/>
              </c:ext>
            </c:extLst>
          </c:dPt>
          <c:dPt>
            <c:idx val="30"/>
            <c:bubble3D val="0"/>
            <c:extLst>
              <c:ext xmlns:c16="http://schemas.microsoft.com/office/drawing/2014/chart" uri="{C3380CC4-5D6E-409C-BE32-E72D297353CC}">
                <c16:uniqueId val="{0000001F-E3E3-46AA-B418-A477C00BCA77}"/>
              </c:ext>
            </c:extLst>
          </c:dPt>
          <c:dPt>
            <c:idx val="31"/>
            <c:bubble3D val="0"/>
            <c:extLst>
              <c:ext xmlns:c16="http://schemas.microsoft.com/office/drawing/2014/chart" uri="{C3380CC4-5D6E-409C-BE32-E72D297353CC}">
                <c16:uniqueId val="{00000020-E3E3-46AA-B418-A477C00BCA77}"/>
              </c:ext>
            </c:extLst>
          </c:dPt>
          <c:dPt>
            <c:idx val="32"/>
            <c:bubble3D val="0"/>
            <c:extLst>
              <c:ext xmlns:c16="http://schemas.microsoft.com/office/drawing/2014/chart" uri="{C3380CC4-5D6E-409C-BE32-E72D297353CC}">
                <c16:uniqueId val="{00000021-E3E3-46AA-B418-A477C00BCA77}"/>
              </c:ext>
            </c:extLst>
          </c:dPt>
          <c:dPt>
            <c:idx val="33"/>
            <c:bubble3D val="0"/>
            <c:extLst>
              <c:ext xmlns:c16="http://schemas.microsoft.com/office/drawing/2014/chart" uri="{C3380CC4-5D6E-409C-BE32-E72D297353CC}">
                <c16:uniqueId val="{00000022-E3E3-46AA-B418-A477C00BCA77}"/>
              </c:ext>
            </c:extLst>
          </c:dPt>
          <c:dPt>
            <c:idx val="34"/>
            <c:bubble3D val="0"/>
            <c:extLst>
              <c:ext xmlns:c16="http://schemas.microsoft.com/office/drawing/2014/chart" uri="{C3380CC4-5D6E-409C-BE32-E72D297353CC}">
                <c16:uniqueId val="{00000023-E3E3-46AA-B418-A477C00BCA77}"/>
              </c:ext>
            </c:extLst>
          </c:dPt>
          <c:dPt>
            <c:idx val="35"/>
            <c:bubble3D val="0"/>
            <c:extLst>
              <c:ext xmlns:c16="http://schemas.microsoft.com/office/drawing/2014/chart" uri="{C3380CC4-5D6E-409C-BE32-E72D297353CC}">
                <c16:uniqueId val="{00000024-E3E3-46AA-B418-A477C00BCA77}"/>
              </c:ext>
            </c:extLst>
          </c:dPt>
          <c:dPt>
            <c:idx val="36"/>
            <c:bubble3D val="0"/>
            <c:extLst>
              <c:ext xmlns:c16="http://schemas.microsoft.com/office/drawing/2014/chart" uri="{C3380CC4-5D6E-409C-BE32-E72D297353CC}">
                <c16:uniqueId val="{00000025-E3E3-46AA-B418-A477C00BCA77}"/>
              </c:ext>
            </c:extLst>
          </c:dPt>
          <c:dPt>
            <c:idx val="37"/>
            <c:bubble3D val="0"/>
            <c:extLst>
              <c:ext xmlns:c16="http://schemas.microsoft.com/office/drawing/2014/chart" uri="{C3380CC4-5D6E-409C-BE32-E72D297353CC}">
                <c16:uniqueId val="{00000026-E3E3-46AA-B418-A477C00BCA77}"/>
              </c:ext>
            </c:extLst>
          </c:dPt>
          <c:dPt>
            <c:idx val="38"/>
            <c:bubble3D val="0"/>
            <c:extLst>
              <c:ext xmlns:c16="http://schemas.microsoft.com/office/drawing/2014/chart" uri="{C3380CC4-5D6E-409C-BE32-E72D297353CC}">
                <c16:uniqueId val="{00000027-E3E3-46AA-B418-A477C00BCA77}"/>
              </c:ext>
            </c:extLst>
          </c:dPt>
          <c:dPt>
            <c:idx val="39"/>
            <c:bubble3D val="0"/>
            <c:extLst>
              <c:ext xmlns:c16="http://schemas.microsoft.com/office/drawing/2014/chart" uri="{C3380CC4-5D6E-409C-BE32-E72D297353CC}">
                <c16:uniqueId val="{00000028-E3E3-46AA-B418-A477C00BCA77}"/>
              </c:ext>
            </c:extLst>
          </c:dPt>
          <c:dPt>
            <c:idx val="40"/>
            <c:bubble3D val="0"/>
            <c:extLst>
              <c:ext xmlns:c16="http://schemas.microsoft.com/office/drawing/2014/chart" uri="{C3380CC4-5D6E-409C-BE32-E72D297353CC}">
                <c16:uniqueId val="{00000029-E3E3-46AA-B418-A477C00BCA77}"/>
              </c:ext>
            </c:extLst>
          </c:dPt>
          <c:dPt>
            <c:idx val="41"/>
            <c:bubble3D val="0"/>
            <c:extLst>
              <c:ext xmlns:c16="http://schemas.microsoft.com/office/drawing/2014/chart" uri="{C3380CC4-5D6E-409C-BE32-E72D297353CC}">
                <c16:uniqueId val="{0000002A-E3E3-46AA-B418-A477C00BCA77}"/>
              </c:ext>
            </c:extLst>
          </c:dPt>
          <c:dPt>
            <c:idx val="42"/>
            <c:bubble3D val="0"/>
            <c:extLst>
              <c:ext xmlns:c16="http://schemas.microsoft.com/office/drawing/2014/chart" uri="{C3380CC4-5D6E-409C-BE32-E72D297353CC}">
                <c16:uniqueId val="{0000002B-E3E3-46AA-B418-A477C00BCA77}"/>
              </c:ext>
            </c:extLst>
          </c:dPt>
          <c:cat>
            <c:numRef>
              <c:f>Sheet1!$A$2:$A$29</c:f>
              <c:numCache>
                <c:formatCode>General</c:formatCode>
                <c:ptCount val="28"/>
                <c:pt idx="0">
                  <c:v>1880</c:v>
                </c:pt>
                <c:pt idx="1">
                  <c:v>1885</c:v>
                </c:pt>
                <c:pt idx="2">
                  <c:v>1890</c:v>
                </c:pt>
                <c:pt idx="3">
                  <c:v>1895</c:v>
                </c:pt>
                <c:pt idx="4">
                  <c:v>1900</c:v>
                </c:pt>
                <c:pt idx="5">
                  <c:v>1905</c:v>
                </c:pt>
                <c:pt idx="6">
                  <c:v>1910</c:v>
                </c:pt>
                <c:pt idx="7">
                  <c:v>1915</c:v>
                </c:pt>
                <c:pt idx="8">
                  <c:v>1920</c:v>
                </c:pt>
                <c:pt idx="9">
                  <c:v>1925</c:v>
                </c:pt>
                <c:pt idx="10">
                  <c:v>1930</c:v>
                </c:pt>
                <c:pt idx="11">
                  <c:v>1935</c:v>
                </c:pt>
                <c:pt idx="12">
                  <c:v>1940</c:v>
                </c:pt>
                <c:pt idx="13">
                  <c:v>1945</c:v>
                </c:pt>
                <c:pt idx="14">
                  <c:v>1950</c:v>
                </c:pt>
                <c:pt idx="15">
                  <c:v>1955</c:v>
                </c:pt>
                <c:pt idx="16">
                  <c:v>1960</c:v>
                </c:pt>
                <c:pt idx="17">
                  <c:v>1965</c:v>
                </c:pt>
                <c:pt idx="18">
                  <c:v>1970</c:v>
                </c:pt>
                <c:pt idx="19">
                  <c:v>1975</c:v>
                </c:pt>
                <c:pt idx="20">
                  <c:v>1980</c:v>
                </c:pt>
                <c:pt idx="21">
                  <c:v>1985</c:v>
                </c:pt>
                <c:pt idx="22">
                  <c:v>1990</c:v>
                </c:pt>
                <c:pt idx="23">
                  <c:v>1995</c:v>
                </c:pt>
                <c:pt idx="24">
                  <c:v>2000</c:v>
                </c:pt>
                <c:pt idx="25">
                  <c:v>2005</c:v>
                </c:pt>
                <c:pt idx="26">
                  <c:v>2010</c:v>
                </c:pt>
                <c:pt idx="27">
                  <c:v>2015</c:v>
                </c:pt>
              </c:numCache>
            </c:numRef>
          </c:cat>
          <c:val>
            <c:numRef>
              <c:f>Sheet1!$B$2:$B$29</c:f>
              <c:numCache>
                <c:formatCode>0%</c:formatCode>
                <c:ptCount val="28"/>
                <c:pt idx="0">
                  <c:v>0.01</c:v>
                </c:pt>
                <c:pt idx="1">
                  <c:v>0</c:v>
                </c:pt>
                <c:pt idx="2">
                  <c:v>0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0.02</c:v>
                </c:pt>
                <c:pt idx="8">
                  <c:v>0.01</c:v>
                </c:pt>
                <c:pt idx="9">
                  <c:v>0.02</c:v>
                </c:pt>
                <c:pt idx="10">
                  <c:v>0.03</c:v>
                </c:pt>
                <c:pt idx="11">
                  <c:v>0.01</c:v>
                </c:pt>
                <c:pt idx="12">
                  <c:v>0.02</c:v>
                </c:pt>
                <c:pt idx="13">
                  <c:v>0.01</c:v>
                </c:pt>
                <c:pt idx="14">
                  <c:v>0.03</c:v>
                </c:pt>
                <c:pt idx="15">
                  <c:v>0.03</c:v>
                </c:pt>
                <c:pt idx="16">
                  <c:v>0.06</c:v>
                </c:pt>
                <c:pt idx="17">
                  <c:v>0.08</c:v>
                </c:pt>
                <c:pt idx="18">
                  <c:v>0.11</c:v>
                </c:pt>
                <c:pt idx="19">
                  <c:v>0.08</c:v>
                </c:pt>
                <c:pt idx="20">
                  <c:v>0.05</c:v>
                </c:pt>
                <c:pt idx="21">
                  <c:v>0.04</c:v>
                </c:pt>
                <c:pt idx="22">
                  <c:v>0.06</c:v>
                </c:pt>
                <c:pt idx="23">
                  <c:v>0.05</c:v>
                </c:pt>
                <c:pt idx="24">
                  <c:v>0.06</c:v>
                </c:pt>
                <c:pt idx="25">
                  <c:v>0.09</c:v>
                </c:pt>
                <c:pt idx="26">
                  <c:v>7.0000000000000007E-2</c:v>
                </c:pt>
                <c:pt idx="27">
                  <c:v>0.03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2C-E3E3-46AA-B418-A477C00BC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64486720"/>
        <c:axId val="264487280"/>
      </c:area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 Sightlines Database - Renovation Age </c:v>
                </c:pt>
              </c:strCache>
            </c:strRef>
          </c:tx>
          <c:spPr>
            <a:ln w="38100" cap="rnd">
              <a:solidFill>
                <a:schemeClr val="accent3"/>
              </a:solidFill>
              <a:bevel/>
            </a:ln>
            <a:effectLst/>
          </c:spPr>
          <c:marker>
            <c:symbol val="none"/>
          </c:marker>
          <c:cat>
            <c:numRef>
              <c:f>Sheet1!$A$2:$A$29</c:f>
              <c:numCache>
                <c:formatCode>General</c:formatCode>
                <c:ptCount val="28"/>
                <c:pt idx="0">
                  <c:v>1880</c:v>
                </c:pt>
                <c:pt idx="1">
                  <c:v>1885</c:v>
                </c:pt>
                <c:pt idx="2">
                  <c:v>1890</c:v>
                </c:pt>
                <c:pt idx="3">
                  <c:v>1895</c:v>
                </c:pt>
                <c:pt idx="4">
                  <c:v>1900</c:v>
                </c:pt>
                <c:pt idx="5">
                  <c:v>1905</c:v>
                </c:pt>
                <c:pt idx="6">
                  <c:v>1910</c:v>
                </c:pt>
                <c:pt idx="7">
                  <c:v>1915</c:v>
                </c:pt>
                <c:pt idx="8">
                  <c:v>1920</c:v>
                </c:pt>
                <c:pt idx="9">
                  <c:v>1925</c:v>
                </c:pt>
                <c:pt idx="10">
                  <c:v>1930</c:v>
                </c:pt>
                <c:pt idx="11">
                  <c:v>1935</c:v>
                </c:pt>
                <c:pt idx="12">
                  <c:v>1940</c:v>
                </c:pt>
                <c:pt idx="13">
                  <c:v>1945</c:v>
                </c:pt>
                <c:pt idx="14">
                  <c:v>1950</c:v>
                </c:pt>
                <c:pt idx="15">
                  <c:v>1955</c:v>
                </c:pt>
                <c:pt idx="16">
                  <c:v>1960</c:v>
                </c:pt>
                <c:pt idx="17">
                  <c:v>1965</c:v>
                </c:pt>
                <c:pt idx="18">
                  <c:v>1970</c:v>
                </c:pt>
                <c:pt idx="19">
                  <c:v>1975</c:v>
                </c:pt>
                <c:pt idx="20">
                  <c:v>1980</c:v>
                </c:pt>
                <c:pt idx="21">
                  <c:v>1985</c:v>
                </c:pt>
                <c:pt idx="22">
                  <c:v>1990</c:v>
                </c:pt>
                <c:pt idx="23">
                  <c:v>1995</c:v>
                </c:pt>
                <c:pt idx="24">
                  <c:v>2000</c:v>
                </c:pt>
                <c:pt idx="25">
                  <c:v>2005</c:v>
                </c:pt>
                <c:pt idx="26">
                  <c:v>2010</c:v>
                </c:pt>
                <c:pt idx="27">
                  <c:v>2015</c:v>
                </c:pt>
              </c:numCache>
            </c:numRef>
          </c:cat>
          <c:val>
            <c:numRef>
              <c:f>Sheet1!$C$2:$C$29</c:f>
              <c:numCache>
                <c:formatCode>0%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0.01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  <c:pt idx="10">
                  <c:v>0.02</c:v>
                </c:pt>
                <c:pt idx="11">
                  <c:v>0.01</c:v>
                </c:pt>
                <c:pt idx="12">
                  <c:v>0.02</c:v>
                </c:pt>
                <c:pt idx="13">
                  <c:v>0.01</c:v>
                </c:pt>
                <c:pt idx="14">
                  <c:v>0.03</c:v>
                </c:pt>
                <c:pt idx="15">
                  <c:v>0.03</c:v>
                </c:pt>
                <c:pt idx="16">
                  <c:v>0.05</c:v>
                </c:pt>
                <c:pt idx="17">
                  <c:v>7.0000000000000007E-2</c:v>
                </c:pt>
                <c:pt idx="18">
                  <c:v>0.1</c:v>
                </c:pt>
                <c:pt idx="19">
                  <c:v>0.08</c:v>
                </c:pt>
                <c:pt idx="20">
                  <c:v>0.05</c:v>
                </c:pt>
                <c:pt idx="21">
                  <c:v>0.04</c:v>
                </c:pt>
                <c:pt idx="22">
                  <c:v>0.06</c:v>
                </c:pt>
                <c:pt idx="23">
                  <c:v>0.06</c:v>
                </c:pt>
                <c:pt idx="24">
                  <c:v>0.08</c:v>
                </c:pt>
                <c:pt idx="25">
                  <c:v>0.11</c:v>
                </c:pt>
                <c:pt idx="26">
                  <c:v>0.09</c:v>
                </c:pt>
                <c:pt idx="27">
                  <c:v>0.04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D-E3E3-46AA-B418-A477C00BCA7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Emerson - Construction Age</c:v>
                </c:pt>
              </c:strCache>
            </c:strRef>
          </c:tx>
          <c:spPr>
            <a:ln w="38100">
              <a:solidFill>
                <a:srgbClr val="FFC000"/>
              </a:solidFill>
            </a:ln>
            <a:effectLst/>
          </c:spPr>
          <c:marker>
            <c:symbol val="none"/>
          </c:marker>
          <c:cat>
            <c:numRef>
              <c:f>Sheet1!$A$2:$A$29</c:f>
              <c:numCache>
                <c:formatCode>General</c:formatCode>
                <c:ptCount val="28"/>
                <c:pt idx="0">
                  <c:v>1880</c:v>
                </c:pt>
                <c:pt idx="1">
                  <c:v>1885</c:v>
                </c:pt>
                <c:pt idx="2">
                  <c:v>1890</c:v>
                </c:pt>
                <c:pt idx="3">
                  <c:v>1895</c:v>
                </c:pt>
                <c:pt idx="4">
                  <c:v>1900</c:v>
                </c:pt>
                <c:pt idx="5">
                  <c:v>1905</c:v>
                </c:pt>
                <c:pt idx="6">
                  <c:v>1910</c:v>
                </c:pt>
                <c:pt idx="7">
                  <c:v>1915</c:v>
                </c:pt>
                <c:pt idx="8">
                  <c:v>1920</c:v>
                </c:pt>
                <c:pt idx="9">
                  <c:v>1925</c:v>
                </c:pt>
                <c:pt idx="10">
                  <c:v>1930</c:v>
                </c:pt>
                <c:pt idx="11">
                  <c:v>1935</c:v>
                </c:pt>
                <c:pt idx="12">
                  <c:v>1940</c:v>
                </c:pt>
                <c:pt idx="13">
                  <c:v>1945</c:v>
                </c:pt>
                <c:pt idx="14">
                  <c:v>1950</c:v>
                </c:pt>
                <c:pt idx="15">
                  <c:v>1955</c:v>
                </c:pt>
                <c:pt idx="16">
                  <c:v>1960</c:v>
                </c:pt>
                <c:pt idx="17">
                  <c:v>1965</c:v>
                </c:pt>
                <c:pt idx="18">
                  <c:v>1970</c:v>
                </c:pt>
                <c:pt idx="19">
                  <c:v>1975</c:v>
                </c:pt>
                <c:pt idx="20">
                  <c:v>1980</c:v>
                </c:pt>
                <c:pt idx="21">
                  <c:v>1985</c:v>
                </c:pt>
                <c:pt idx="22">
                  <c:v>1990</c:v>
                </c:pt>
                <c:pt idx="23">
                  <c:v>1995</c:v>
                </c:pt>
                <c:pt idx="24">
                  <c:v>2000</c:v>
                </c:pt>
                <c:pt idx="25">
                  <c:v>2005</c:v>
                </c:pt>
                <c:pt idx="26">
                  <c:v>2010</c:v>
                </c:pt>
                <c:pt idx="27">
                  <c:v>2015</c:v>
                </c:pt>
              </c:numCache>
            </c:numRef>
          </c:cat>
          <c:val>
            <c:numRef>
              <c:f>Sheet1!$D$2:$D$29</c:f>
              <c:numCache>
                <c:formatCode>0%</c:formatCode>
                <c:ptCount val="2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0.1461259579631751</c:v>
                </c:pt>
                <c:pt idx="4">
                  <c:v>0.2133578567485532</c:v>
                </c:pt>
                <c:pt idx="5">
                  <c:v>2.0985257769385958E-2</c:v>
                </c:pt>
                <c:pt idx="6">
                  <c:v>0</c:v>
                </c:pt>
                <c:pt idx="7">
                  <c:v>6.0905156050812866E-3</c:v>
                </c:pt>
                <c:pt idx="8">
                  <c:v>0.27546155465632682</c:v>
                </c:pt>
                <c:pt idx="9">
                  <c:v>0</c:v>
                </c:pt>
                <c:pt idx="10">
                  <c:v>3.8159384516430632E-2</c:v>
                </c:pt>
                <c:pt idx="11">
                  <c:v>8.1845654995665026E-2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3.1662724022061125E-3</c:v>
                </c:pt>
                <c:pt idx="26">
                  <c:v>0.21480754534317587</c:v>
                </c:pt>
                <c:pt idx="27">
                  <c:v>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2E-E3E3-46AA-B418-A477C00BCA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4486720"/>
        <c:axId val="264487280"/>
      </c:lineChart>
      <c:catAx>
        <c:axId val="26448672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880000"/>
          <a:lstStyle/>
          <a:p>
            <a:pPr>
              <a:defRPr sz="1200"/>
            </a:pPr>
            <a:endParaRPr lang="en-US"/>
          </a:p>
        </c:txPr>
        <c:crossAx val="264487280"/>
        <c:crosses val="autoZero"/>
        <c:auto val="1"/>
        <c:lblAlgn val="ctr"/>
        <c:lblOffset val="100"/>
        <c:noMultiLvlLbl val="0"/>
      </c:catAx>
      <c:valAx>
        <c:axId val="264487280"/>
        <c:scaling>
          <c:orientation val="minMax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dirty="0"/>
                  <a:t>Total % of Campus GSF</a:t>
                </a:r>
              </a:p>
            </c:rich>
          </c:tx>
          <c:overlay val="0"/>
        </c:title>
        <c:numFmt formatCode="0%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4486720"/>
        <c:crosses val="autoZero"/>
        <c:crossBetween val="midCat"/>
      </c:valAx>
      <c:spPr>
        <a:noFill/>
        <a:ln w="6350">
          <a:noFill/>
        </a:ln>
      </c:spPr>
    </c:plotArea>
    <c:legend>
      <c:legendPos val="b"/>
      <c:layout>
        <c:manualLayout>
          <c:xMode val="edge"/>
          <c:yMode val="edge"/>
          <c:x val="9.7438620205371709E-2"/>
          <c:y val="0.92063582223493579"/>
          <c:w val="0.85793591426071736"/>
          <c:h val="5.2404826438156686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zero"/>
    <c:showDLblsOverMax val="0"/>
  </c:chart>
  <c:spPr>
    <a:ln>
      <a:noFill/>
    </a:ln>
  </c:spPr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Fossil Consumption</a:t>
            </a:r>
          </a:p>
        </c:rich>
      </c:tx>
      <c:layout>
        <c:manualLayout>
          <c:xMode val="edge"/>
          <c:yMode val="edge"/>
          <c:x val="0.3521313182283542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30584737540837"/>
          <c:y val="0.14024748436871984"/>
          <c:w val="0.77623921478813784"/>
          <c:h val="0.598657222322333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Foss BTU/GSF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94-4E8F-8EE2-3F11A7B95D4B}"/>
              </c:ext>
            </c:extLst>
          </c:dPt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0">
                  <c:v>69555.45</c:v>
                </c:pt>
                <c:pt idx="1">
                  <c:v>70633.5</c:v>
                </c:pt>
                <c:pt idx="2">
                  <c:v>67610.59</c:v>
                </c:pt>
                <c:pt idx="3">
                  <c:v>63372.74</c:v>
                </c:pt>
                <c:pt idx="4">
                  <c:v>67073.600000000006</c:v>
                </c:pt>
                <c:pt idx="5">
                  <c:v>58414.239999999998</c:v>
                </c:pt>
                <c:pt idx="6">
                  <c:v>62395.09</c:v>
                </c:pt>
                <c:pt idx="7">
                  <c:v>66088.91</c:v>
                </c:pt>
                <c:pt idx="8">
                  <c:v>64234.57</c:v>
                </c:pt>
                <c:pt idx="9">
                  <c:v>59702.51</c:v>
                </c:pt>
                <c:pt idx="11">
                  <c:v>58512.04</c:v>
                </c:pt>
                <c:pt idx="12">
                  <c:v>52607.62</c:v>
                </c:pt>
                <c:pt idx="13">
                  <c:v>53116.19</c:v>
                </c:pt>
                <c:pt idx="14">
                  <c:v>61812.58</c:v>
                </c:pt>
                <c:pt idx="15">
                  <c:v>62800.32</c:v>
                </c:pt>
                <c:pt idx="16">
                  <c:v>53431.91</c:v>
                </c:pt>
                <c:pt idx="17" formatCode="General">
                  <c:v>54873.67</c:v>
                </c:pt>
                <c:pt idx="18" formatCode="General">
                  <c:v>59984.18</c:v>
                </c:pt>
                <c:pt idx="19" formatCode="General">
                  <c:v>48784.43</c:v>
                </c:pt>
                <c:pt idx="20" formatCode="General">
                  <c:v>46576.959999999999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94-4E8F-8EE2-3F11A7B95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6537728"/>
        <c:axId val="3465382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Sheet1!$C$2:$C$22</c:f>
              <c:numCache>
                <c:formatCode>_(* #,##0_);_(* \(#,##0\);_(* "-"??_);_(@_)</c:formatCode>
                <c:ptCount val="21"/>
                <c:pt idx="0">
                  <c:v>64908.119999999995</c:v>
                </c:pt>
                <c:pt idx="1">
                  <c:v>64908.119999999995</c:v>
                </c:pt>
                <c:pt idx="2">
                  <c:v>64908.119999999995</c:v>
                </c:pt>
                <c:pt idx="3">
                  <c:v>64908.119999999995</c:v>
                </c:pt>
                <c:pt idx="4">
                  <c:v>64908.119999999995</c:v>
                </c:pt>
                <c:pt idx="5">
                  <c:v>64908.119999999995</c:v>
                </c:pt>
                <c:pt idx="6">
                  <c:v>64908.119999999995</c:v>
                </c:pt>
                <c:pt idx="7">
                  <c:v>64908.119999999995</c:v>
                </c:pt>
                <c:pt idx="8">
                  <c:v>64908.119999999995</c:v>
                </c:pt>
                <c:pt idx="9">
                  <c:v>64908.119999999995</c:v>
                </c:pt>
                <c:pt idx="11">
                  <c:v>55249.990000000005</c:v>
                </c:pt>
                <c:pt idx="12">
                  <c:v>55249.990000000005</c:v>
                </c:pt>
                <c:pt idx="13">
                  <c:v>55249.990000000005</c:v>
                </c:pt>
                <c:pt idx="14">
                  <c:v>55249.990000000005</c:v>
                </c:pt>
                <c:pt idx="15">
                  <c:v>55249.990000000005</c:v>
                </c:pt>
                <c:pt idx="16">
                  <c:v>55249.990000000005</c:v>
                </c:pt>
                <c:pt idx="17">
                  <c:v>55249.990000000005</c:v>
                </c:pt>
                <c:pt idx="18">
                  <c:v>55249.990000000005</c:v>
                </c:pt>
                <c:pt idx="19">
                  <c:v>55249.990000000005</c:v>
                </c:pt>
                <c:pt idx="20" formatCode="General">
                  <c:v>55249.990000000005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94-4E8F-8EE2-3F11A7B95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537728"/>
        <c:axId val="346538288"/>
      </c:lineChart>
      <c:catAx>
        <c:axId val="34653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38288"/>
        <c:crosses val="autoZero"/>
        <c:auto val="1"/>
        <c:lblAlgn val="ctr"/>
        <c:lblOffset val="100"/>
        <c:noMultiLvlLbl val="0"/>
      </c:catAx>
      <c:valAx>
        <c:axId val="346538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BTU/GSF</a:t>
                </a:r>
              </a:p>
            </c:rich>
          </c:tx>
          <c:layout>
            <c:manualLayout>
              <c:xMode val="edge"/>
              <c:yMode val="edge"/>
              <c:x val="0"/>
              <c:y val="0.28354844575196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out"/>
        <c:tickLblPos val="nextTo"/>
        <c:spPr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3772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920611152991878"/>
          <c:y val="0.89004438146040521"/>
          <c:w val="0.24574011466290319"/>
          <c:h val="9.9600216240369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/>
              <a:t>Energy Cost</a:t>
            </a:r>
          </a:p>
        </c:rich>
      </c:tx>
      <c:layout>
        <c:manualLayout>
          <c:xMode val="edge"/>
          <c:yMode val="edge"/>
          <c:x val="0.47617823334451559"/>
          <c:y val="2.490206332222152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23655014822741"/>
          <c:y val="9.7538636923799091E-2"/>
          <c:w val="0.77543872985882778"/>
          <c:h val="0.7466250351226936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Fossil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842-4B6E-80A0-901E39F841E0}"/>
              </c:ext>
            </c:extLst>
          </c:dPt>
          <c:cat>
            <c:strRef>
              <c:f>Sheet1!$A$2:$A$10</c:f>
              <c:strCache>
                <c:ptCount val="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Emerson</c:v>
                </c:pt>
                <c:pt idx="8">
                  <c:v>H</c:v>
                </c:pt>
              </c:strCache>
            </c:strRef>
          </c:cat>
          <c:val>
            <c:numRef>
              <c:f>Sheet1!$B$2:$B$10</c:f>
              <c:numCache>
                <c:formatCode>General</c:formatCode>
                <c:ptCount val="9"/>
                <c:pt idx="0">
                  <c:v>9.82</c:v>
                </c:pt>
                <c:pt idx="1">
                  <c:v>11.29</c:v>
                </c:pt>
                <c:pt idx="2">
                  <c:v>12.29</c:v>
                </c:pt>
                <c:pt idx="3">
                  <c:v>9.81</c:v>
                </c:pt>
                <c:pt idx="4">
                  <c:v>12.95</c:v>
                </c:pt>
                <c:pt idx="5">
                  <c:v>11.72</c:v>
                </c:pt>
                <c:pt idx="6">
                  <c:v>13.31</c:v>
                </c:pt>
                <c:pt idx="7">
                  <c:v>25.75</c:v>
                </c:pt>
                <c:pt idx="8">
                  <c:v>9.57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842-4B6E-80A0-901E39F841E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Electric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F842-4B6E-80A0-901E39F841E0}"/>
              </c:ext>
            </c:extLst>
          </c:dPt>
          <c:cat>
            <c:strRef>
              <c:f>Sheet1!$A$2:$A$10</c:f>
              <c:strCache>
                <c:ptCount val="9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G</c:v>
                </c:pt>
                <c:pt idx="7">
                  <c:v>Emerson</c:v>
                </c:pt>
                <c:pt idx="8">
                  <c:v>H</c:v>
                </c:pt>
              </c:strCache>
            </c:strRef>
          </c:cat>
          <c:val>
            <c:numRef>
              <c:f>Sheet1!$C$2:$C$10</c:f>
              <c:numCache>
                <c:formatCode>General</c:formatCode>
                <c:ptCount val="9"/>
                <c:pt idx="0">
                  <c:v>41.54</c:v>
                </c:pt>
                <c:pt idx="1">
                  <c:v>34.64</c:v>
                </c:pt>
                <c:pt idx="2">
                  <c:v>42.4</c:v>
                </c:pt>
                <c:pt idx="3">
                  <c:v>42.48</c:v>
                </c:pt>
                <c:pt idx="4">
                  <c:v>37.520000000000003</c:v>
                </c:pt>
                <c:pt idx="5">
                  <c:v>43.52</c:v>
                </c:pt>
                <c:pt idx="6">
                  <c:v>47.12</c:v>
                </c:pt>
                <c:pt idx="7">
                  <c:v>46.6</c:v>
                </c:pt>
                <c:pt idx="8">
                  <c:v>16.87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F842-4B6E-80A0-901E39F841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346138608"/>
        <c:axId val="345246416"/>
      </c:barChart>
      <c:catAx>
        <c:axId val="346138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246416"/>
        <c:crosses val="autoZero"/>
        <c:auto val="1"/>
        <c:lblAlgn val="ctr"/>
        <c:lblOffset val="100"/>
        <c:noMultiLvlLbl val="0"/>
      </c:catAx>
      <c:valAx>
        <c:axId val="345246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$/MMBTU</a:t>
                </a:r>
              </a:p>
            </c:rich>
          </c:tx>
          <c:layout>
            <c:manualLayout>
              <c:xMode val="edge"/>
              <c:yMode val="edge"/>
              <c:x val="2.0694395716256673E-2"/>
              <c:y val="0.4210719299040250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out"/>
        <c:minorTickMark val="out"/>
        <c:tickLblPos val="nextTo"/>
        <c:spPr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13860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legend>
      <c:legendPos val="b"/>
      <c:layout>
        <c:manualLayout>
          <c:xMode val="edge"/>
          <c:yMode val="edge"/>
          <c:x val="0.38572222344546758"/>
          <c:y val="0.93715621181969577"/>
          <c:w val="0.3733072048140027"/>
          <c:h val="4.790255018697135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Electric Unit Cost</a:t>
            </a:r>
          </a:p>
        </c:rich>
      </c:tx>
      <c:layout>
        <c:manualLayout>
          <c:xMode val="edge"/>
          <c:yMode val="edge"/>
          <c:x val="0.39393893078794417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30584737540837"/>
          <c:y val="0.14024748436871984"/>
          <c:w val="0.77623921478813784"/>
          <c:h val="0.598657222322333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Elec BTU/GSF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363-4D5E-9CDE-F245C78E386B}"/>
              </c:ext>
            </c:extLst>
          </c:dPt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Sheet1!$B$2:$B$22</c:f>
              <c:numCache>
                <c:formatCode>General</c:formatCode>
                <c:ptCount val="21"/>
                <c:pt idx="0">
                  <c:v>0.14000000000000001</c:v>
                </c:pt>
                <c:pt idx="1">
                  <c:v>0.14000000000000001</c:v>
                </c:pt>
                <c:pt idx="2">
                  <c:v>0.15</c:v>
                </c:pt>
                <c:pt idx="3">
                  <c:v>0.15</c:v>
                </c:pt>
                <c:pt idx="4">
                  <c:v>0.16</c:v>
                </c:pt>
                <c:pt idx="5">
                  <c:v>0.14000000000000001</c:v>
                </c:pt>
                <c:pt idx="6">
                  <c:v>0.14000000000000001</c:v>
                </c:pt>
                <c:pt idx="7">
                  <c:v>0.14000000000000001</c:v>
                </c:pt>
                <c:pt idx="8">
                  <c:v>0.13</c:v>
                </c:pt>
                <c:pt idx="9">
                  <c:v>0.13</c:v>
                </c:pt>
                <c:pt idx="11">
                  <c:v>0.23</c:v>
                </c:pt>
                <c:pt idx="12">
                  <c:v>0.23</c:v>
                </c:pt>
                <c:pt idx="13">
                  <c:v>0.15</c:v>
                </c:pt>
                <c:pt idx="14">
                  <c:v>0.18</c:v>
                </c:pt>
                <c:pt idx="15">
                  <c:v>0.18</c:v>
                </c:pt>
                <c:pt idx="16">
                  <c:v>0.15</c:v>
                </c:pt>
                <c:pt idx="17">
                  <c:v>0.13</c:v>
                </c:pt>
                <c:pt idx="18">
                  <c:v>0.14000000000000001</c:v>
                </c:pt>
                <c:pt idx="19">
                  <c:v>0.15</c:v>
                </c:pt>
                <c:pt idx="20">
                  <c:v>0.16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7363-4D5E-9CDE-F245C78E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6533248"/>
        <c:axId val="345242496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Sheet1!$C$2:$C$22</c:f>
              <c:numCache>
                <c:formatCode>General</c:formatCode>
                <c:ptCount val="21"/>
                <c:pt idx="0">
                  <c:v>0.14199999999999999</c:v>
                </c:pt>
                <c:pt idx="1">
                  <c:v>0.14199999999999999</c:v>
                </c:pt>
                <c:pt idx="2">
                  <c:v>0.14199999999999999</c:v>
                </c:pt>
                <c:pt idx="3">
                  <c:v>0.14199999999999999</c:v>
                </c:pt>
                <c:pt idx="4">
                  <c:v>0.14199999999999999</c:v>
                </c:pt>
                <c:pt idx="5">
                  <c:v>0.14199999999999999</c:v>
                </c:pt>
                <c:pt idx="6">
                  <c:v>0.14199999999999999</c:v>
                </c:pt>
                <c:pt idx="7">
                  <c:v>0.14199999999999999</c:v>
                </c:pt>
                <c:pt idx="8">
                  <c:v>0.14199999999999999</c:v>
                </c:pt>
                <c:pt idx="9">
                  <c:v>0.14199999999999999</c:v>
                </c:pt>
                <c:pt idx="11">
                  <c:v>0.16999999999999998</c:v>
                </c:pt>
                <c:pt idx="12">
                  <c:v>0.16999999999999998</c:v>
                </c:pt>
                <c:pt idx="13">
                  <c:v>0.16999999999999998</c:v>
                </c:pt>
                <c:pt idx="14">
                  <c:v>0.16999999999999998</c:v>
                </c:pt>
                <c:pt idx="15">
                  <c:v>0.16999999999999998</c:v>
                </c:pt>
                <c:pt idx="16">
                  <c:v>0.16999999999999998</c:v>
                </c:pt>
                <c:pt idx="17">
                  <c:v>0.16999999999999998</c:v>
                </c:pt>
                <c:pt idx="18">
                  <c:v>0.16999999999999998</c:v>
                </c:pt>
                <c:pt idx="19">
                  <c:v>0.16999999999999998</c:v>
                </c:pt>
                <c:pt idx="20">
                  <c:v>0.16999999999999998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7363-4D5E-9CDE-F245C78E38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533248"/>
        <c:axId val="345242496"/>
      </c:lineChart>
      <c:catAx>
        <c:axId val="3465332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5242496"/>
        <c:crosses val="autoZero"/>
        <c:auto val="1"/>
        <c:lblAlgn val="ctr"/>
        <c:lblOffset val="100"/>
        <c:noMultiLvlLbl val="0"/>
      </c:catAx>
      <c:valAx>
        <c:axId val="3452424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$/kWh</a:t>
                </a:r>
              </a:p>
            </c:rich>
          </c:tx>
          <c:layout>
            <c:manualLayout>
              <c:xMode val="edge"/>
              <c:yMode val="edge"/>
              <c:x val="0"/>
              <c:y val="0.32497005494886305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out"/>
        <c:minorTickMark val="out"/>
        <c:tickLblPos val="nextTo"/>
        <c:spPr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3324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920611152991878"/>
          <c:y val="0.89004438146040521"/>
          <c:w val="0.24574011466290319"/>
          <c:h val="9.9600216240369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400" b="1" dirty="0"/>
              <a:t>Fossil Unit Cost</a:t>
            </a:r>
          </a:p>
        </c:rich>
      </c:tx>
      <c:layout>
        <c:manualLayout>
          <c:xMode val="edge"/>
          <c:yMode val="edge"/>
          <c:x val="0.41782899510770988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9230584737540837"/>
          <c:y val="0.14024748436871984"/>
          <c:w val="0.77623921478813784"/>
          <c:h val="0.5986572223223335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Foss BTU/GSF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094-4E8F-8EE2-3F11A7B95D4B}"/>
              </c:ext>
            </c:extLst>
          </c:dPt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Sheet1!$B$2:$B$22</c:f>
              <c:numCache>
                <c:formatCode>_(* #,##0_);_(* \(#,##0\);_(* "-"??_);_(@_)</c:formatCode>
                <c:ptCount val="21"/>
                <c:pt idx="0">
                  <c:v>14.06</c:v>
                </c:pt>
                <c:pt idx="1">
                  <c:v>14.92</c:v>
                </c:pt>
                <c:pt idx="2">
                  <c:v>13.76</c:v>
                </c:pt>
                <c:pt idx="3">
                  <c:v>13.98</c:v>
                </c:pt>
                <c:pt idx="4">
                  <c:v>14.79</c:v>
                </c:pt>
                <c:pt idx="5">
                  <c:v>13.64</c:v>
                </c:pt>
                <c:pt idx="6">
                  <c:v>11.48</c:v>
                </c:pt>
                <c:pt idx="7">
                  <c:v>12.13</c:v>
                </c:pt>
                <c:pt idx="8">
                  <c:v>11.47</c:v>
                </c:pt>
                <c:pt idx="9">
                  <c:v>11.34</c:v>
                </c:pt>
                <c:pt idx="11">
                  <c:v>14.99</c:v>
                </c:pt>
                <c:pt idx="12">
                  <c:v>16.88</c:v>
                </c:pt>
                <c:pt idx="13">
                  <c:v>14.52</c:v>
                </c:pt>
                <c:pt idx="14">
                  <c:v>15.55</c:v>
                </c:pt>
                <c:pt idx="15">
                  <c:v>17.46</c:v>
                </c:pt>
                <c:pt idx="16">
                  <c:v>18.34</c:v>
                </c:pt>
                <c:pt idx="17" formatCode="General">
                  <c:v>21.6</c:v>
                </c:pt>
                <c:pt idx="18" formatCode="General">
                  <c:v>24.77</c:v>
                </c:pt>
                <c:pt idx="19" formatCode="General">
                  <c:v>27.98</c:v>
                </c:pt>
                <c:pt idx="20" formatCode="General">
                  <c:v>25.75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094-4E8F-8EE2-3F11A7B95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6537728"/>
        <c:axId val="34653828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Average</c:v>
                </c:pt>
              </c:strCache>
            </c:strRef>
          </c:tx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Sheet1!$A$2:$A$22</c:f>
              <c:strCache>
                <c:ptCount val="21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  <c:pt idx="11">
                  <c:v>FY07</c:v>
                </c:pt>
                <c:pt idx="12">
                  <c:v>FY08</c:v>
                </c:pt>
                <c:pt idx="13">
                  <c:v>FY09</c:v>
                </c:pt>
                <c:pt idx="14">
                  <c:v>FY10</c:v>
                </c:pt>
                <c:pt idx="15">
                  <c:v>FY11</c:v>
                </c:pt>
                <c:pt idx="16">
                  <c:v>FY12</c:v>
                </c:pt>
                <c:pt idx="17">
                  <c:v>FY13</c:v>
                </c:pt>
                <c:pt idx="18">
                  <c:v>FY14</c:v>
                </c:pt>
                <c:pt idx="19">
                  <c:v>FY15</c:v>
                </c:pt>
                <c:pt idx="20">
                  <c:v>FY16</c:v>
                </c:pt>
              </c:strCache>
            </c:strRef>
          </c:cat>
          <c:val>
            <c:numRef>
              <c:f>Sheet1!$C$2:$C$22</c:f>
              <c:numCache>
                <c:formatCode>_(* #,##0_);_(* \(#,##0\);_(* "-"??_);_(@_)</c:formatCode>
                <c:ptCount val="21"/>
                <c:pt idx="0">
                  <c:v>13.157</c:v>
                </c:pt>
                <c:pt idx="1">
                  <c:v>13.157</c:v>
                </c:pt>
                <c:pt idx="2">
                  <c:v>13.157</c:v>
                </c:pt>
                <c:pt idx="3">
                  <c:v>13.157</c:v>
                </c:pt>
                <c:pt idx="4">
                  <c:v>13.157</c:v>
                </c:pt>
                <c:pt idx="5">
                  <c:v>13.157</c:v>
                </c:pt>
                <c:pt idx="6">
                  <c:v>13.157</c:v>
                </c:pt>
                <c:pt idx="7">
                  <c:v>13.157</c:v>
                </c:pt>
                <c:pt idx="8">
                  <c:v>13.157</c:v>
                </c:pt>
                <c:pt idx="9">
                  <c:v>13.157</c:v>
                </c:pt>
                <c:pt idx="11">
                  <c:v>19.783999999999999</c:v>
                </c:pt>
                <c:pt idx="12">
                  <c:v>19.783999999999999</c:v>
                </c:pt>
                <c:pt idx="13">
                  <c:v>19.783999999999999</c:v>
                </c:pt>
                <c:pt idx="14">
                  <c:v>19.783999999999999</c:v>
                </c:pt>
                <c:pt idx="15">
                  <c:v>19.783999999999999</c:v>
                </c:pt>
                <c:pt idx="16">
                  <c:v>19.783999999999999</c:v>
                </c:pt>
                <c:pt idx="17">
                  <c:v>19.783999999999999</c:v>
                </c:pt>
                <c:pt idx="18">
                  <c:v>19.783999999999999</c:v>
                </c:pt>
                <c:pt idx="19">
                  <c:v>19.783999999999999</c:v>
                </c:pt>
                <c:pt idx="20" formatCode="General">
                  <c:v>19.783999999999999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F094-4E8F-8EE2-3F11A7B95D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6537728"/>
        <c:axId val="346538288"/>
      </c:lineChart>
      <c:catAx>
        <c:axId val="3465377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38288"/>
        <c:crosses val="autoZero"/>
        <c:auto val="1"/>
        <c:lblAlgn val="ctr"/>
        <c:lblOffset val="100"/>
        <c:noMultiLvlLbl val="0"/>
      </c:catAx>
      <c:valAx>
        <c:axId val="34653828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7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/>
                  <a:t>$/MMBTU</a:t>
                </a:r>
              </a:p>
            </c:rich>
          </c:tx>
          <c:layout>
            <c:manualLayout>
              <c:xMode val="edge"/>
              <c:yMode val="edge"/>
              <c:x val="0"/>
              <c:y val="0.28354844575196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&quot;$&quot;#,##0.00" sourceLinked="0"/>
        <c:majorTickMark val="out"/>
        <c:minorTickMark val="out"/>
        <c:tickLblPos val="nextTo"/>
        <c:spPr>
          <a:noFill/>
          <a:ln>
            <a:solidFill>
              <a:schemeClr val="tx1">
                <a:lumMod val="60000"/>
                <a:lumOff val="4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34653772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60000"/>
              <a:lumOff val="40000"/>
            </a:schemeClr>
          </a:solidFill>
        </a:ln>
        <a:effectLst/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3920611152991878"/>
          <c:y val="0.89004438146040521"/>
          <c:w val="0.24574011466290319"/>
          <c:h val="9.96002162403692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Staffing and General</a:t>
            </a:r>
            <a:r>
              <a:rPr lang="en-US" sz="1400" baseline="0" dirty="0"/>
              <a:t> Repair</a:t>
            </a:r>
            <a:endParaRPr lang="en-US" sz="1400" dirty="0"/>
          </a:p>
        </c:rich>
      </c:tx>
      <c:layout>
        <c:manualLayout>
          <c:xMode val="edge"/>
          <c:yMode val="edge"/>
          <c:x val="0.25984094820603004"/>
          <c:y val="3.2343190506499642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56870440260164"/>
          <c:y val="0.10250662299144775"/>
          <c:w val="0.72500799912228442"/>
          <c:h val="0.680886091272243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GSF/FTE</c:v>
                </c:pt>
              </c:strCache>
            </c:strRef>
          </c:tx>
          <c:spPr>
            <a:solidFill>
              <a:srgbClr val="333333"/>
            </a:solidFill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E004-421C-889B-92709B3F83EE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E004-421C-889B-92709B3F83EE}"/>
              </c:ext>
            </c:extLst>
          </c:dPt>
          <c:dPt>
            <c:idx val="6"/>
            <c:invertIfNegative val="0"/>
            <c:bubble3D val="0"/>
            <c:spPr>
              <a:solidFill>
                <a:srgbClr val="1A98D5"/>
              </a:solidFill>
            </c:spPr>
            <c:extLst>
              <c:ext xmlns:c16="http://schemas.microsoft.com/office/drawing/2014/chart" uri="{C3380CC4-5D6E-409C-BE32-E72D297353CC}">
                <c16:uniqueId val="{00000000-D53B-4DAA-9270-AEEDABC3F88F}"/>
              </c:ext>
            </c:extLst>
          </c:dPt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53B-4DAA-9270-AEEDABC3F88F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94667.66</c:v>
                </c:pt>
                <c:pt idx="1">
                  <c:v>59850.21</c:v>
                </c:pt>
                <c:pt idx="2">
                  <c:v>71195.97</c:v>
                </c:pt>
                <c:pt idx="3">
                  <c:v>100448.11</c:v>
                </c:pt>
                <c:pt idx="4">
                  <c:v>48524.160000000003</c:v>
                </c:pt>
                <c:pt idx="5">
                  <c:v>106360.15</c:v>
                </c:pt>
                <c:pt idx="6">
                  <c:v>82909.89</c:v>
                </c:pt>
                <c:pt idx="7">
                  <c:v>94302.14</c:v>
                </c:pt>
                <c:pt idx="8">
                  <c:v>93562.7</c:v>
                </c:pt>
                <c:pt idx="9">
                  <c:v>40550.67</c:v>
                </c:pt>
                <c:pt idx="10">
                  <c:v>100051.58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004-421C-889B-92709B3F8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8021168"/>
        <c:axId val="34802172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Peer Average Coverage</c:v>
                </c:pt>
              </c:strCache>
            </c:strRef>
          </c:tx>
          <c:spPr>
            <a:ln w="38100">
              <a:solidFill>
                <a:srgbClr val="FF7700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80951.34</c:v>
                </c:pt>
                <c:pt idx="1">
                  <c:v>80951.34</c:v>
                </c:pt>
                <c:pt idx="2">
                  <c:v>80951.34</c:v>
                </c:pt>
                <c:pt idx="3">
                  <c:v>80951.34</c:v>
                </c:pt>
                <c:pt idx="4">
                  <c:v>80951.34</c:v>
                </c:pt>
                <c:pt idx="5">
                  <c:v>80951.34</c:v>
                </c:pt>
                <c:pt idx="6">
                  <c:v>80951.34</c:v>
                </c:pt>
                <c:pt idx="7">
                  <c:v>80951.34</c:v>
                </c:pt>
                <c:pt idx="8">
                  <c:v>80951.34</c:v>
                </c:pt>
                <c:pt idx="9">
                  <c:v>80951.34</c:v>
                </c:pt>
                <c:pt idx="10">
                  <c:v>80951.34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E004-421C-889B-92709B3F8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021168"/>
        <c:axId val="348021728"/>
      </c:line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General Repair</c:v>
                </c:pt>
              </c:strCache>
            </c:strRef>
          </c:tx>
          <c:spPr>
            <a:ln w="47625">
              <a:noFill/>
            </a:ln>
            <a:effectLst>
              <a:glow rad="63500">
                <a:srgbClr val="D8FF00">
                  <a:lumMod val="75000"/>
                  <a:alpha val="40000"/>
                </a:srgbClr>
              </a:glow>
            </a:effectLst>
          </c:spPr>
          <c:marker>
            <c:symbol val="circle"/>
            <c:size val="9"/>
            <c:spPr>
              <a:solidFill>
                <a:srgbClr val="D8FF00">
                  <a:lumMod val="75000"/>
                </a:srgbClr>
              </a:solidFill>
              <a:ln w="31750">
                <a:solidFill>
                  <a:srgbClr val="D8FF00">
                    <a:lumMod val="75000"/>
                  </a:srgbClr>
                </a:solidFill>
              </a:ln>
              <a:effectLst>
                <a:glow rad="63500">
                  <a:srgbClr val="D8FF00">
                    <a:lumMod val="75000"/>
                    <a:alpha val="40000"/>
                  </a:srgbClr>
                </a:glow>
              </a:effectLst>
            </c:spPr>
          </c:marker>
          <c:dPt>
            <c:idx val="5"/>
            <c:bubble3D val="0"/>
            <c:extLst>
              <c:ext xmlns:c16="http://schemas.microsoft.com/office/drawing/2014/chart" uri="{C3380CC4-5D6E-409C-BE32-E72D297353CC}">
                <c16:uniqueId val="{00000005-E004-421C-889B-92709B3F83EE}"/>
              </c:ext>
            </c:extLst>
          </c:dPt>
          <c:xVal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xVal>
          <c:yVal>
            <c:numRef>
              <c:f>Sheet1!$C$2:$C$12</c:f>
              <c:numCache>
                <c:formatCode>0.0</c:formatCode>
                <c:ptCount val="11"/>
                <c:pt idx="0">
                  <c:v>4.1500000000000004</c:v>
                </c:pt>
                <c:pt idx="1">
                  <c:v>3.87</c:v>
                </c:pt>
                <c:pt idx="2">
                  <c:v>3.75</c:v>
                </c:pt>
                <c:pt idx="3">
                  <c:v>4</c:v>
                </c:pt>
                <c:pt idx="4">
                  <c:v>3.9</c:v>
                </c:pt>
                <c:pt idx="5">
                  <c:v>3.29</c:v>
                </c:pt>
                <c:pt idx="6">
                  <c:v>3.92</c:v>
                </c:pt>
                <c:pt idx="7">
                  <c:v>4.2</c:v>
                </c:pt>
                <c:pt idx="8">
                  <c:v>3.44</c:v>
                </c:pt>
                <c:pt idx="9">
                  <c:v>4.1399999999999997</c:v>
                </c:pt>
                <c:pt idx="10">
                  <c:v>4.3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6-E004-421C-889B-92709B3F83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022848"/>
        <c:axId val="348022288"/>
      </c:scatterChart>
      <c:catAx>
        <c:axId val="34802116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8021728"/>
        <c:crosses val="autoZero"/>
        <c:auto val="1"/>
        <c:lblAlgn val="ctr"/>
        <c:lblOffset val="100"/>
        <c:noMultiLvlLbl val="0"/>
      </c:catAx>
      <c:valAx>
        <c:axId val="34802172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802116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0905724767438461E-2"/>
                <c:y val="0.27508229496546149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n-US" sz="1200" dirty="0"/>
                    <a:t>GSF/FTE (Thousands)</a:t>
                  </a:r>
                </a:p>
              </c:rich>
            </c:tx>
          </c:dispUnitsLbl>
        </c:dispUnits>
      </c:valAx>
      <c:valAx>
        <c:axId val="348022288"/>
        <c:scaling>
          <c:orientation val="minMax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General Repair/Impression Score (1-5)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8022848"/>
        <c:crosses val="max"/>
        <c:crossBetween val="midCat"/>
        <c:majorUnit val="1"/>
        <c:minorUnit val="0.5"/>
      </c:valAx>
      <c:valAx>
        <c:axId val="348022848"/>
        <c:scaling>
          <c:orientation val="minMax"/>
        </c:scaling>
        <c:delete val="1"/>
        <c:axPos val="t"/>
        <c:majorTickMark val="out"/>
        <c:minorTickMark val="none"/>
        <c:tickLblPos val="nextTo"/>
        <c:crossAx val="348022288"/>
        <c:crosses val="max"/>
        <c:crossBetween val="midCat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2982036500758076"/>
          <c:y val="0.89191927869390175"/>
          <c:w val="0.77801096247958068"/>
          <c:h val="4.5046682624535803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dirty="0">
                <a:effectLst/>
              </a:rPr>
              <a:t>Supervision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43443660378008608"/>
          <c:y val="2.263600113365527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21005399124928"/>
          <c:y val="0.15468748515771466"/>
          <c:w val="0.83977091297618134"/>
          <c:h val="0.584260139601678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FTE/Super</c:v>
                </c:pt>
              </c:strCache>
            </c:strRef>
          </c:tx>
          <c:spPr>
            <a:solidFill>
              <a:srgbClr val="333333"/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E6D-4527-B30A-A1C25F0A3274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9E6D-4527-B30A-A1C25F0A3274}"/>
              </c:ext>
            </c:extLst>
          </c:dPt>
          <c:dPt>
            <c:idx val="6"/>
            <c:invertIfNegative val="0"/>
            <c:bubble3D val="0"/>
            <c:spPr>
              <a:solidFill>
                <a:srgbClr val="1A98D5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9E6D-4527-B30A-A1C25F0A3274}"/>
              </c:ext>
            </c:extLst>
          </c:dPt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6D-4527-B30A-A1C25F0A32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_(* #,##0.0_);_(* \(#,##0.0\);_(* "-"??_);_(@_)</c:formatCode>
                <c:ptCount val="11"/>
                <c:pt idx="0">
                  <c:v>11.04</c:v>
                </c:pt>
                <c:pt idx="1">
                  <c:v>9.59</c:v>
                </c:pt>
                <c:pt idx="2">
                  <c:v>14.71</c:v>
                </c:pt>
                <c:pt idx="3">
                  <c:v>35</c:v>
                </c:pt>
                <c:pt idx="4">
                  <c:v>4.46</c:v>
                </c:pt>
                <c:pt idx="5">
                  <c:v>7.65</c:v>
                </c:pt>
                <c:pt idx="6">
                  <c:v>6.33</c:v>
                </c:pt>
                <c:pt idx="7">
                  <c:v>7.57</c:v>
                </c:pt>
                <c:pt idx="8">
                  <c:v>16.05</c:v>
                </c:pt>
                <c:pt idx="9">
                  <c:v>11.11</c:v>
                </c:pt>
                <c:pt idx="10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E6D-4527-B30A-A1C25F0A3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8025648"/>
        <c:axId val="34802620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Average</c:v>
                </c:pt>
              </c:strCache>
            </c:strRef>
          </c:tx>
          <c:spPr>
            <a:ln w="38100">
              <a:solidFill>
                <a:srgbClr val="FF7700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Sheet1!$C$2:$C$12</c:f>
              <c:numCache>
                <c:formatCode>0.0</c:formatCode>
                <c:ptCount val="11"/>
                <c:pt idx="0">
                  <c:v>12.52</c:v>
                </c:pt>
                <c:pt idx="1">
                  <c:v>12.52</c:v>
                </c:pt>
                <c:pt idx="2">
                  <c:v>12.52</c:v>
                </c:pt>
                <c:pt idx="3">
                  <c:v>12.52</c:v>
                </c:pt>
                <c:pt idx="4">
                  <c:v>12.52</c:v>
                </c:pt>
                <c:pt idx="5">
                  <c:v>12.52</c:v>
                </c:pt>
                <c:pt idx="6">
                  <c:v>12.52</c:v>
                </c:pt>
                <c:pt idx="7">
                  <c:v>12.52</c:v>
                </c:pt>
                <c:pt idx="8">
                  <c:v>12.52</c:v>
                </c:pt>
                <c:pt idx="9">
                  <c:v>12.52</c:v>
                </c:pt>
                <c:pt idx="10">
                  <c:v>12.52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E6D-4527-B30A-A1C25F0A327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025648"/>
        <c:axId val="348026208"/>
      </c:lineChart>
      <c:catAx>
        <c:axId val="34802564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00000"/>
          <a:lstStyle/>
          <a:p>
            <a:pPr>
              <a:defRPr sz="1000"/>
            </a:pPr>
            <a:endParaRPr lang="en-US"/>
          </a:p>
        </c:txPr>
        <c:crossAx val="348026208"/>
        <c:crosses val="autoZero"/>
        <c:auto val="1"/>
        <c:lblAlgn val="ctr"/>
        <c:lblOffset val="100"/>
        <c:noMultiLvlLbl val="0"/>
      </c:catAx>
      <c:valAx>
        <c:axId val="348026208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dirty="0"/>
                  <a:t>FTE/Super</a:t>
                </a:r>
              </a:p>
            </c:rich>
          </c:tx>
          <c:layout>
            <c:manualLayout>
              <c:xMode val="edge"/>
              <c:yMode val="edge"/>
              <c:x val="0"/>
              <c:y val="0.2703562566955528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8025648"/>
        <c:crosses val="autoZero"/>
        <c:crossBetween val="between"/>
        <c:majorUnit val="5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303299469368045"/>
          <c:y val="0.93918010216828529"/>
          <c:w val="0.64774121326872225"/>
          <c:h val="4.1531400382884269E-2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dirty="0">
                <a:effectLst/>
              </a:rPr>
              <a:t>Materials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45033246544714084"/>
          <c:y val="2.2635969341349524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6514685665973702"/>
          <c:y val="0.15468748515771466"/>
          <c:w val="0.81983422700942565"/>
          <c:h val="0.584260139601678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$/GSF</c:v>
                </c:pt>
              </c:strCache>
            </c:strRef>
          </c:tx>
          <c:spPr>
            <a:solidFill>
              <a:srgbClr val="333333"/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C289-4326-98F6-F351BDE8D8AC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C289-4326-98F6-F351BDE8D8AC}"/>
              </c:ext>
            </c:extLst>
          </c:dPt>
          <c:dPt>
            <c:idx val="6"/>
            <c:invertIfNegative val="0"/>
            <c:bubble3D val="0"/>
            <c:spPr>
              <a:solidFill>
                <a:srgbClr val="1A98D5"/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3-C289-4326-98F6-F351BDE8D8AC}"/>
              </c:ext>
            </c:extLst>
          </c:dPt>
          <c:dLbls>
            <c:dLbl>
              <c:idx val="6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89-4326-98F6-F351BDE8D8AC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0.26</c:v>
                </c:pt>
                <c:pt idx="1">
                  <c:v>0.15</c:v>
                </c:pt>
                <c:pt idx="2">
                  <c:v>0.17</c:v>
                </c:pt>
                <c:pt idx="3">
                  <c:v>0.36</c:v>
                </c:pt>
                <c:pt idx="4">
                  <c:v>0.34</c:v>
                </c:pt>
                <c:pt idx="5">
                  <c:v>0.16</c:v>
                </c:pt>
                <c:pt idx="6">
                  <c:v>0.26</c:v>
                </c:pt>
                <c:pt idx="7">
                  <c:v>0.14000000000000001</c:v>
                </c:pt>
                <c:pt idx="8" formatCode="_(&quot;$&quot;* #,##0.00_);_(&quot;$&quot;* \(#,##0.00\);_(&quot;$&quot;* &quot;-&quot;??_);_(@_)">
                  <c:v>0.21</c:v>
                </c:pt>
                <c:pt idx="9" formatCode="_(&quot;$&quot;* #,##0.00_);_(&quot;$&quot;* \(#,##0.00\);_(&quot;$&quot;* &quot;-&quot;??_);_(@_)">
                  <c:v>0.31</c:v>
                </c:pt>
                <c:pt idx="10" formatCode="_(&quot;$&quot;* #,##0.00_);_(&quot;$&quot;* \(#,##0.00\);_(&quot;$&quot;* &quot;-&quot;??_);_(@_)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89-4326-98F6-F351BDE8D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8029008"/>
        <c:axId val="34802956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Average</c:v>
                </c:pt>
              </c:strCache>
            </c:strRef>
          </c:tx>
          <c:spPr>
            <a:ln w="38100">
              <a:solidFill>
                <a:srgbClr val="FF7700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Sheet1!$C$2:$C$12</c:f>
              <c:numCache>
                <c:formatCode>_("$"* #,##0.00_);_("$"* \(#,##0.00\);_("$"* "-"??_);_(@_)</c:formatCode>
                <c:ptCount val="11"/>
                <c:pt idx="0">
                  <c:v>0.23</c:v>
                </c:pt>
                <c:pt idx="1">
                  <c:v>0.23</c:v>
                </c:pt>
                <c:pt idx="2">
                  <c:v>0.23</c:v>
                </c:pt>
                <c:pt idx="3">
                  <c:v>0.23</c:v>
                </c:pt>
                <c:pt idx="4">
                  <c:v>0.23</c:v>
                </c:pt>
                <c:pt idx="5">
                  <c:v>0.23</c:v>
                </c:pt>
                <c:pt idx="6">
                  <c:v>0.23</c:v>
                </c:pt>
                <c:pt idx="7">
                  <c:v>0.23</c:v>
                </c:pt>
                <c:pt idx="8">
                  <c:v>0.23</c:v>
                </c:pt>
                <c:pt idx="9">
                  <c:v>0.23</c:v>
                </c:pt>
                <c:pt idx="10">
                  <c:v>0.23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C289-4326-98F6-F351BDE8D8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029008"/>
        <c:axId val="348029568"/>
      </c:lineChart>
      <c:catAx>
        <c:axId val="3480290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00000"/>
          <a:lstStyle/>
          <a:p>
            <a:pPr>
              <a:defRPr sz="1000"/>
            </a:pPr>
            <a:endParaRPr lang="en-US"/>
          </a:p>
        </c:txPr>
        <c:crossAx val="348029568"/>
        <c:crosses val="autoZero"/>
        <c:auto val="1"/>
        <c:lblAlgn val="ctr"/>
        <c:lblOffset val="100"/>
        <c:noMultiLvlLbl val="0"/>
      </c:catAx>
      <c:valAx>
        <c:axId val="348029568"/>
        <c:scaling>
          <c:orientation val="minMax"/>
          <c:max val="0.60000000000000009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dirty="0"/>
                  <a:t>$/GSF</a:t>
                </a:r>
              </a:p>
            </c:rich>
          </c:tx>
          <c:layout>
            <c:manualLayout>
              <c:xMode val="edge"/>
              <c:yMode val="edge"/>
              <c:x val="0"/>
              <c:y val="0.3740870838604507"/>
            </c:manualLayout>
          </c:layout>
          <c:overlay val="0"/>
        </c:title>
        <c:numFmt formatCode="&quot;$&quot;#,##0.0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4802900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303299469368045"/>
          <c:y val="0.93918010216828529"/>
          <c:w val="0.64774121326872225"/>
          <c:h val="4.1531400382884269E-2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dirty="0"/>
              <a:t>Staffing and Cleanliness</a:t>
            </a:r>
          </a:p>
        </c:rich>
      </c:tx>
      <c:layout>
        <c:manualLayout>
          <c:xMode val="edge"/>
          <c:yMode val="edge"/>
          <c:x val="0.28152769467963917"/>
          <c:y val="3.482277784068944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756870440260164"/>
          <c:y val="0.10250662299144775"/>
          <c:w val="0.72500799912228442"/>
          <c:h val="0.680886091272243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GSF/FTE</c:v>
                </c:pt>
              </c:strCache>
            </c:strRef>
          </c:tx>
          <c:spPr>
            <a:solidFill>
              <a:srgbClr val="36454E"/>
            </a:solidFill>
            <a:ln>
              <a:solidFill>
                <a:srgbClr val="36454E"/>
              </a:solidFill>
            </a:ln>
          </c:spPr>
          <c:invertIfNegative val="0"/>
          <c:dPt>
            <c:idx val="0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3E04-4277-9251-527B0F72E4F8}"/>
              </c:ext>
            </c:extLst>
          </c:dPt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3E04-4277-9251-527B0F72E4F8}"/>
              </c:ext>
            </c:extLst>
          </c:dPt>
          <c:dPt>
            <c:idx val="4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</c:spPr>
            <c:extLst>
              <c:ext xmlns:c16="http://schemas.microsoft.com/office/drawing/2014/chart" uri="{C3380CC4-5D6E-409C-BE32-E72D297353CC}">
                <c16:uniqueId val="{00000006-F723-4B51-AF57-9DC9FD793E63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3E04-4277-9251-527B0F72E4F8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5-3E04-4277-9251-527B0F72E4F8}"/>
              </c:ext>
            </c:extLst>
          </c:dPt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F723-4B51-AF57-9DC9FD793E63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Emerson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43062.78</c:v>
                </c:pt>
                <c:pt idx="1">
                  <c:v>42650.01</c:v>
                </c:pt>
                <c:pt idx="2">
                  <c:v>29701.41</c:v>
                </c:pt>
                <c:pt idx="3">
                  <c:v>19009.04</c:v>
                </c:pt>
                <c:pt idx="4">
                  <c:v>34215.699999999997</c:v>
                </c:pt>
                <c:pt idx="5">
                  <c:v>26904.75</c:v>
                </c:pt>
                <c:pt idx="6">
                  <c:v>27200.32</c:v>
                </c:pt>
                <c:pt idx="7">
                  <c:v>27526.639999999999</c:v>
                </c:pt>
                <c:pt idx="8">
                  <c:v>18048.189999999999</c:v>
                </c:pt>
                <c:pt idx="9">
                  <c:v>42331.43</c:v>
                </c:pt>
                <c:pt idx="10">
                  <c:v>40115.660000000003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E04-4277-9251-527B0F72E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48032928"/>
        <c:axId val="348033488"/>
      </c:barChart>
      <c:lineChart>
        <c:grouping val="standard"/>
        <c:varyColors val="0"/>
        <c:ser>
          <c:idx val="2"/>
          <c:order val="2"/>
          <c:tx>
            <c:strRef>
              <c:f>Sheet1!$D$1</c:f>
              <c:strCache>
                <c:ptCount val="1"/>
                <c:pt idx="0">
                  <c:v>Peer Average Coverage</c:v>
                </c:pt>
              </c:strCache>
            </c:strRef>
          </c:tx>
          <c:spPr>
            <a:ln w="38100">
              <a:solidFill>
                <a:srgbClr val="FF7700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Emerson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Sheet1!$D$2:$D$12</c:f>
              <c:numCache>
                <c:formatCode>General</c:formatCode>
                <c:ptCount val="11"/>
                <c:pt idx="0">
                  <c:v>31655.02</c:v>
                </c:pt>
                <c:pt idx="1">
                  <c:v>31655.02</c:v>
                </c:pt>
                <c:pt idx="2">
                  <c:v>31655.02</c:v>
                </c:pt>
                <c:pt idx="3">
                  <c:v>31655.02</c:v>
                </c:pt>
                <c:pt idx="4">
                  <c:v>31655.02</c:v>
                </c:pt>
                <c:pt idx="5">
                  <c:v>31655.02</c:v>
                </c:pt>
                <c:pt idx="6">
                  <c:v>31655.02</c:v>
                </c:pt>
                <c:pt idx="7">
                  <c:v>31655.02</c:v>
                </c:pt>
                <c:pt idx="8">
                  <c:v>31655.02</c:v>
                </c:pt>
                <c:pt idx="9">
                  <c:v>31655.02</c:v>
                </c:pt>
                <c:pt idx="10">
                  <c:v>31655.02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7-3E04-4277-9251-527B0F72E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48032928"/>
        <c:axId val="348033488"/>
      </c:lineChart>
      <c:scatterChart>
        <c:scatterStyle val="lineMarker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Cleanliness</c:v>
                </c:pt>
              </c:strCache>
            </c:strRef>
          </c:tx>
          <c:spPr>
            <a:ln w="47625">
              <a:noFill/>
            </a:ln>
            <a:effectLst>
              <a:glow rad="63500">
                <a:srgbClr val="D8FF00">
                  <a:lumMod val="75000"/>
                  <a:alpha val="40000"/>
                </a:srgbClr>
              </a:glow>
            </a:effectLst>
          </c:spPr>
          <c:marker>
            <c:symbol val="circle"/>
            <c:size val="9"/>
            <c:spPr>
              <a:solidFill>
                <a:srgbClr val="D8FF00">
                  <a:lumMod val="75000"/>
                </a:srgbClr>
              </a:solidFill>
              <a:ln w="31750">
                <a:solidFill>
                  <a:srgbClr val="D8FF00">
                    <a:lumMod val="75000"/>
                  </a:srgbClr>
                </a:solidFill>
              </a:ln>
              <a:effectLst>
                <a:glow rad="63500">
                  <a:srgbClr val="D8FF00">
                    <a:lumMod val="75000"/>
                    <a:alpha val="40000"/>
                  </a:srgbClr>
                </a:glow>
              </a:effectLst>
            </c:spPr>
          </c:marker>
          <c:dPt>
            <c:idx val="6"/>
            <c:bubble3D val="0"/>
            <c:extLst>
              <c:ext xmlns:c16="http://schemas.microsoft.com/office/drawing/2014/chart" uri="{C3380CC4-5D6E-409C-BE32-E72D297353CC}">
                <c16:uniqueId val="{00000008-3E04-4277-9251-527B0F72E4F8}"/>
              </c:ext>
            </c:extLst>
          </c:dPt>
          <c:xVal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Emerson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xVal>
          <c:yVal>
            <c:numRef>
              <c:f>Sheet1!$C$2:$C$12</c:f>
              <c:numCache>
                <c:formatCode>0.0</c:formatCode>
                <c:ptCount val="11"/>
                <c:pt idx="0">
                  <c:v>4.08</c:v>
                </c:pt>
                <c:pt idx="1">
                  <c:v>3.5</c:v>
                </c:pt>
                <c:pt idx="2">
                  <c:v>4.2</c:v>
                </c:pt>
                <c:pt idx="3">
                  <c:v>3.67</c:v>
                </c:pt>
                <c:pt idx="4">
                  <c:v>4.42</c:v>
                </c:pt>
                <c:pt idx="5">
                  <c:v>4.07</c:v>
                </c:pt>
                <c:pt idx="6">
                  <c:v>4.4000000000000004</c:v>
                </c:pt>
                <c:pt idx="7">
                  <c:v>4.28</c:v>
                </c:pt>
                <c:pt idx="8">
                  <c:v>4.0999999999999996</c:v>
                </c:pt>
                <c:pt idx="9">
                  <c:v>4.22</c:v>
                </c:pt>
                <c:pt idx="10">
                  <c:v>4.0999999999999996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9-3E04-4277-9251-527B0F72E4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348034608"/>
        <c:axId val="348034048"/>
      </c:scatterChart>
      <c:catAx>
        <c:axId val="3480329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8033488"/>
        <c:crosses val="autoZero"/>
        <c:auto val="1"/>
        <c:lblAlgn val="ctr"/>
        <c:lblOffset val="100"/>
        <c:noMultiLvlLbl val="0"/>
      </c:catAx>
      <c:valAx>
        <c:axId val="348033488"/>
        <c:scaling>
          <c:orientation val="minMax"/>
        </c:scaling>
        <c:delete val="0"/>
        <c:axPos val="l"/>
        <c:majorGridlines/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8032928"/>
        <c:crosses val="autoZero"/>
        <c:crossBetween val="between"/>
        <c:dispUnits>
          <c:builtInUnit val="thousands"/>
          <c:dispUnitsLbl>
            <c:layout>
              <c:manualLayout>
                <c:xMode val="edge"/>
                <c:yMode val="edge"/>
                <c:x val="2.0905724767438461E-2"/>
                <c:y val="0.27508229496546149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n-US" sz="1200" dirty="0"/>
                    <a:t>GSF/FTE (Thousands)</a:t>
                  </a:r>
                </a:p>
              </c:rich>
            </c:tx>
          </c:dispUnitsLbl>
        </c:dispUnits>
      </c:valAx>
      <c:valAx>
        <c:axId val="348034048"/>
        <c:scaling>
          <c:orientation val="minMax"/>
          <c:min val="0"/>
        </c:scaling>
        <c:delete val="0"/>
        <c:axPos val="r"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Cleanliness Score (1-5)</a:t>
                </a:r>
              </a:p>
            </c:rich>
          </c:tx>
          <c:overlay val="0"/>
        </c:title>
        <c:numFmt formatCode="0" sourceLinked="0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348034608"/>
        <c:crosses val="max"/>
        <c:crossBetween val="midCat"/>
        <c:majorUnit val="1"/>
        <c:minorUnit val="0.5"/>
      </c:valAx>
      <c:valAx>
        <c:axId val="348034608"/>
        <c:scaling>
          <c:orientation val="minMax"/>
        </c:scaling>
        <c:delete val="1"/>
        <c:axPos val="t"/>
        <c:numFmt formatCode="General" sourceLinked="1"/>
        <c:majorTickMark val="out"/>
        <c:minorTickMark val="none"/>
        <c:tickLblPos val="nextTo"/>
        <c:crossAx val="348034048"/>
        <c:crosses val="max"/>
        <c:crossBetween val="midCat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2710952169837963"/>
          <c:y val="0.88943969135971213"/>
          <c:w val="0.77801096247958068"/>
          <c:h val="4.5046682624535803E-2"/>
        </c:manualLayout>
      </c:layout>
      <c:overlay val="0"/>
      <c:txPr>
        <a:bodyPr/>
        <a:lstStyle/>
        <a:p>
          <a:pPr>
            <a:defRPr sz="11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dirty="0">
                <a:effectLst/>
              </a:rPr>
              <a:t>Supervision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41045908509038798"/>
          <c:y val="2.2635887084832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4521005399124928"/>
          <c:y val="0.15468748515771466"/>
          <c:w val="0.83977091297618134"/>
          <c:h val="0.584260139601678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FTE/Super</c:v>
                </c:pt>
              </c:strCache>
            </c:strRef>
          </c:tx>
          <c:spPr>
            <a:solidFill>
              <a:srgbClr val="333333"/>
            </a:solidFill>
            <a:ln>
              <a:solidFill>
                <a:schemeClr val="bg1">
                  <a:lumMod val="75000"/>
                </a:schemeClr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BAFE-4944-B69E-5AFB71806296}"/>
              </c:ext>
            </c:extLst>
          </c:dPt>
          <c:dPt>
            <c:idx val="4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4-C733-4033-8AC7-ED30361025B7}"/>
              </c:ext>
            </c:extLst>
          </c:dPt>
          <c:dPt>
            <c:idx val="5"/>
            <c:invertIfNegative val="0"/>
            <c:bubble3D val="0"/>
            <c:spPr>
              <a:solidFill>
                <a:srgbClr val="36454E"/>
              </a:solidFill>
              <a:ln>
                <a:solidFill>
                  <a:srgbClr val="36454E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2-BAFE-4944-B69E-5AFB71806296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BAFE-4944-B69E-5AFB71806296}"/>
              </c:ext>
            </c:extLst>
          </c:dPt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733-4033-8AC7-ED30361025B7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Emerson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30.29</c:v>
                </c:pt>
                <c:pt idx="1">
                  <c:v>15.79</c:v>
                </c:pt>
                <c:pt idx="2">
                  <c:v>12.61</c:v>
                </c:pt>
                <c:pt idx="3">
                  <c:v>18.88</c:v>
                </c:pt>
                <c:pt idx="4">
                  <c:v>17.97</c:v>
                </c:pt>
                <c:pt idx="5">
                  <c:v>22.03</c:v>
                </c:pt>
                <c:pt idx="6">
                  <c:v>15.28</c:v>
                </c:pt>
                <c:pt idx="7">
                  <c:v>18.36</c:v>
                </c:pt>
                <c:pt idx="8">
                  <c:v>11.62</c:v>
                </c:pt>
                <c:pt idx="9">
                  <c:v>15.33</c:v>
                </c:pt>
                <c:pt idx="10">
                  <c:v>8.6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AFE-4944-B69E-5AFB71806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2815584"/>
        <c:axId val="37281614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Average</c:v>
                </c:pt>
              </c:strCache>
            </c:strRef>
          </c:tx>
          <c:spPr>
            <a:ln w="38100">
              <a:solidFill>
                <a:srgbClr val="FF7700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Emerson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16.88</c:v>
                </c:pt>
                <c:pt idx="1">
                  <c:v>16.88</c:v>
                </c:pt>
                <c:pt idx="2">
                  <c:v>16.88</c:v>
                </c:pt>
                <c:pt idx="3">
                  <c:v>16.88</c:v>
                </c:pt>
                <c:pt idx="4">
                  <c:v>16.88</c:v>
                </c:pt>
                <c:pt idx="5">
                  <c:v>16.88</c:v>
                </c:pt>
                <c:pt idx="6">
                  <c:v>16.88</c:v>
                </c:pt>
                <c:pt idx="7">
                  <c:v>16.88</c:v>
                </c:pt>
                <c:pt idx="8">
                  <c:v>16.88</c:v>
                </c:pt>
                <c:pt idx="9">
                  <c:v>16.88</c:v>
                </c:pt>
                <c:pt idx="10">
                  <c:v>16.88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BAFE-4944-B69E-5AFB718062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815584"/>
        <c:axId val="372816144"/>
      </c:lineChart>
      <c:catAx>
        <c:axId val="3728155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00000"/>
          <a:lstStyle/>
          <a:p>
            <a:pPr>
              <a:defRPr sz="1000"/>
            </a:pPr>
            <a:endParaRPr lang="en-US"/>
          </a:p>
        </c:txPr>
        <c:crossAx val="372816144"/>
        <c:crosses val="autoZero"/>
        <c:auto val="1"/>
        <c:lblAlgn val="ctr"/>
        <c:lblOffset val="100"/>
        <c:noMultiLvlLbl val="0"/>
      </c:catAx>
      <c:valAx>
        <c:axId val="372816144"/>
        <c:scaling>
          <c:orientation val="minMax"/>
          <c:max val="40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dirty="0"/>
                  <a:t>FTE/Super</a:t>
                </a:r>
              </a:p>
            </c:rich>
          </c:tx>
          <c:layout>
            <c:manualLayout>
              <c:xMode val="edge"/>
              <c:yMode val="edge"/>
              <c:x val="1.7801383943732239E-2"/>
              <c:y val="0.32549958593162232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2815584"/>
        <c:crosses val="autoZero"/>
        <c:crossBetween val="between"/>
        <c:majorUnit val="10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303299469368045"/>
          <c:y val="0.93918010216828529"/>
          <c:w val="0.64774121326872225"/>
          <c:h val="4.1531400382884269E-2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/>
            </a:pPr>
            <a:r>
              <a:rPr lang="en-US" sz="1400" b="1" dirty="0">
                <a:effectLst/>
              </a:rPr>
              <a:t>Materials</a:t>
            </a:r>
            <a:endParaRPr lang="en-US" sz="1400" dirty="0">
              <a:effectLst/>
            </a:endParaRPr>
          </a:p>
        </c:rich>
      </c:tx>
      <c:layout>
        <c:manualLayout>
          <c:xMode val="edge"/>
          <c:yMode val="edge"/>
          <c:x val="0.41045908509038798"/>
          <c:y val="2.2635887084832176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5375444875771171"/>
          <c:y val="0.15468748515771466"/>
          <c:w val="0.83122663491145099"/>
          <c:h val="0.5842601396016784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$/GSF</c:v>
                </c:pt>
              </c:strCache>
            </c:strRef>
          </c:tx>
          <c:spPr>
            <a:solidFill>
              <a:srgbClr val="36454E"/>
            </a:solidFill>
            <a:ln>
              <a:solidFill>
                <a:srgbClr val="36454E"/>
              </a:solidFill>
            </a:ln>
            <a:effectLst/>
            <a:scene3d>
              <a:camera prst="orthographicFront"/>
              <a:lightRig rig="threePt" dir="t">
                <a:rot lat="0" lon="0" rev="1200000"/>
              </a:lightRig>
            </a:scene3d>
            <a:sp3d/>
          </c:spPr>
          <c:invertIfNegative val="0"/>
          <c:dPt>
            <c:idx val="1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A5B1-4B42-A5D3-2D7133DF9F27}"/>
              </c:ext>
            </c:extLst>
          </c:dPt>
          <c:dPt>
            <c:idx val="4"/>
            <c:invertIfNegative val="0"/>
            <c:bubble3D val="0"/>
            <c:spPr>
              <a:solidFill>
                <a:srgbClr val="1A98D5"/>
              </a:solidFill>
              <a:ln>
                <a:solidFill>
                  <a:srgbClr val="1A98D5"/>
                </a:solidFill>
              </a:ln>
              <a:effectLst/>
              <a:scene3d>
                <a:camera prst="orthographicFront"/>
                <a:lightRig rig="threePt" dir="t">
                  <a:rot lat="0" lon="0" rev="1200000"/>
                </a:lightRig>
              </a:scene3d>
              <a:sp3d/>
            </c:spPr>
            <c:extLst>
              <c:ext xmlns:c16="http://schemas.microsoft.com/office/drawing/2014/chart" uri="{C3380CC4-5D6E-409C-BE32-E72D297353CC}">
                <c16:uniqueId val="{00000004-73FF-45C4-B337-640231AB7A39}"/>
              </c:ext>
            </c:extLst>
          </c:dPt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2-A5B1-4B42-A5D3-2D7133DF9F27}"/>
              </c:ext>
            </c:extLst>
          </c:dPt>
          <c:dPt>
            <c:idx val="6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3-A5B1-4B42-A5D3-2D7133DF9F27}"/>
              </c:ext>
            </c:extLst>
          </c:dPt>
          <c:dLbls>
            <c:dLbl>
              <c:idx val="4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73FF-45C4-B337-640231AB7A39}"/>
                </c:ext>
              </c:extLst>
            </c:dLbl>
            <c:numFmt formatCode="&quot;$&quot;#,##0.00" sourceLinked="0"/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1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Emerson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General</c:formatCode>
                <c:ptCount val="11"/>
                <c:pt idx="0">
                  <c:v>0.18</c:v>
                </c:pt>
                <c:pt idx="1">
                  <c:v>0.1</c:v>
                </c:pt>
                <c:pt idx="2">
                  <c:v>0.14000000000000001</c:v>
                </c:pt>
                <c:pt idx="3">
                  <c:v>0.17</c:v>
                </c:pt>
                <c:pt idx="4">
                  <c:v>0.19</c:v>
                </c:pt>
                <c:pt idx="5">
                  <c:v>0.15</c:v>
                </c:pt>
                <c:pt idx="6">
                  <c:v>0.18</c:v>
                </c:pt>
                <c:pt idx="7">
                  <c:v>0.17</c:v>
                </c:pt>
                <c:pt idx="8">
                  <c:v>0.26</c:v>
                </c:pt>
                <c:pt idx="9">
                  <c:v>0.1</c:v>
                </c:pt>
                <c:pt idx="10">
                  <c:v>0.35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5B1-4B42-A5D3-2D7133DF9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372818944"/>
        <c:axId val="372819504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Average</c:v>
                </c:pt>
              </c:strCache>
            </c:strRef>
          </c:tx>
          <c:spPr>
            <a:ln w="38100">
              <a:solidFill>
                <a:srgbClr val="FF7700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Emerson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Sheet1!$C$2:$C$12</c:f>
              <c:numCache>
                <c:formatCode>General</c:formatCode>
                <c:ptCount val="11"/>
                <c:pt idx="0">
                  <c:v>0.18</c:v>
                </c:pt>
                <c:pt idx="1">
                  <c:v>0.18</c:v>
                </c:pt>
                <c:pt idx="2">
                  <c:v>0.18</c:v>
                </c:pt>
                <c:pt idx="3">
                  <c:v>0.18</c:v>
                </c:pt>
                <c:pt idx="4">
                  <c:v>0.18</c:v>
                </c:pt>
                <c:pt idx="5">
                  <c:v>0.18</c:v>
                </c:pt>
                <c:pt idx="6">
                  <c:v>0.18</c:v>
                </c:pt>
                <c:pt idx="7">
                  <c:v>0.18</c:v>
                </c:pt>
                <c:pt idx="8">
                  <c:v>0.18</c:v>
                </c:pt>
                <c:pt idx="9">
                  <c:v>0.18</c:v>
                </c:pt>
                <c:pt idx="10">
                  <c:v>0.18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5B1-4B42-A5D3-2D7133DF9F2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372818944"/>
        <c:axId val="372819504"/>
      </c:lineChart>
      <c:catAx>
        <c:axId val="3728189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2100000"/>
          <a:lstStyle/>
          <a:p>
            <a:pPr>
              <a:defRPr sz="1000"/>
            </a:pPr>
            <a:endParaRPr lang="en-US"/>
          </a:p>
        </c:txPr>
        <c:crossAx val="372819504"/>
        <c:crosses val="autoZero"/>
        <c:auto val="1"/>
        <c:lblAlgn val="ctr"/>
        <c:lblOffset val="100"/>
        <c:noMultiLvlLbl val="0"/>
      </c:catAx>
      <c:valAx>
        <c:axId val="372819504"/>
        <c:scaling>
          <c:orientation val="minMax"/>
          <c:min val="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dirty="0"/>
                  <a:t>$/GSF</a:t>
                </a:r>
              </a:p>
            </c:rich>
          </c:tx>
          <c:layout>
            <c:manualLayout>
              <c:xMode val="edge"/>
              <c:yMode val="edge"/>
              <c:x val="0"/>
              <c:y val="0.35829946177054245"/>
            </c:manualLayout>
          </c:layout>
          <c:overlay val="0"/>
        </c:title>
        <c:numFmt formatCode="&quot;$&quot;#,##0.0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37281894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75000"/>
            </a:schemeClr>
          </a:solidFill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2303299469368045"/>
          <c:y val="0.93918010216828529"/>
          <c:w val="0.64774121326872225"/>
          <c:h val="4.1531400382884269E-2"/>
        </c:manualLayout>
      </c:layout>
      <c:overlay val="0"/>
      <c:txPr>
        <a:bodyPr/>
        <a:lstStyle/>
        <a:p>
          <a:pPr>
            <a:defRPr sz="105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Campus Age by Category</a:t>
            </a:r>
          </a:p>
        </c:rich>
      </c:tx>
      <c:layout>
        <c:manualLayout>
          <c:xMode val="edge"/>
          <c:yMode val="edge"/>
          <c:x val="0.29646648928100716"/>
          <c:y val="1.4236315523093459E-2"/>
        </c:manualLayout>
      </c:layout>
      <c:overlay val="0"/>
    </c:title>
    <c:autoTitleDeleted val="0"/>
    <c:plotArea>
      <c:layout/>
      <c:barChart>
        <c:barDir val="col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Under 10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Emerson Construction Age</c:v>
                </c:pt>
                <c:pt idx="1">
                  <c:v>Emerson Renovation Age</c:v>
                </c:pt>
                <c:pt idx="2">
                  <c:v>Peer Renovation Age</c:v>
                </c:pt>
              </c:strCache>
            </c:strRef>
          </c:cat>
          <c:val>
            <c:numRef>
              <c:f>Sheet1!$B$2:$B$4</c:f>
              <c:numCache>
                <c:formatCode>0.0%</c:formatCode>
                <c:ptCount val="3"/>
                <c:pt idx="0">
                  <c:v>5.0199999999999995E-2</c:v>
                </c:pt>
                <c:pt idx="1">
                  <c:v>0.27429999999999999</c:v>
                </c:pt>
                <c:pt idx="2">
                  <c:v>0.21309999999999998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B6-46B3-9AA9-7C50E1CA77C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10 to 25</c:v>
                </c:pt>
              </c:strCache>
            </c:strRef>
          </c:tx>
          <c:spPr>
            <a:solidFill>
              <a:schemeClr val="accent3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Emerson Construction Age</c:v>
                </c:pt>
                <c:pt idx="1">
                  <c:v>Emerson Renovation Age</c:v>
                </c:pt>
                <c:pt idx="2">
                  <c:v>Peer Renovation Age</c:v>
                </c:pt>
              </c:strCache>
            </c:strRef>
          </c:cat>
          <c:val>
            <c:numRef>
              <c:f>Sheet1!$C$2:$C$4</c:f>
              <c:numCache>
                <c:formatCode>0.0%</c:formatCode>
                <c:ptCount val="3"/>
                <c:pt idx="0">
                  <c:v>0.1724</c:v>
                </c:pt>
                <c:pt idx="1">
                  <c:v>0.1724</c:v>
                </c:pt>
                <c:pt idx="2">
                  <c:v>0.24149999999999999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B6-46B3-9AA9-7C50E1CA77C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25 to 50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F96-42F9-BB2C-D53FC0D38271}"/>
                </c:ext>
              </c:extLst>
            </c:dLbl>
            <c:dLbl>
              <c:idx val="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F96-42F9-BB2C-D53FC0D38271}"/>
                </c:ext>
              </c:extLst>
            </c:dLbl>
            <c:dLbl>
              <c:idx val="2"/>
              <c:numFmt formatCode="0%" sourceLinked="0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b="1">
                      <a:solidFill>
                        <a:schemeClr val="tx2"/>
                      </a:solidFill>
                    </a:defRPr>
                  </a:pPr>
                  <a:endParaRPr lang="en-U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6="http://schemas.microsoft.com/office/drawing/2014/chart" uri="{C3380CC4-5D6E-409C-BE32-E72D297353CC}">
                  <c16:uniqueId val="{00000001-EF96-42F9-BB2C-D53FC0D38271}"/>
                </c:ext>
              </c:extLst>
            </c:dLbl>
            <c:numFmt formatCode="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Emerson Construction Age</c:v>
                </c:pt>
                <c:pt idx="1">
                  <c:v>Emerson Renovation Age</c:v>
                </c:pt>
                <c:pt idx="2">
                  <c:v>Peer Renovation Age</c:v>
                </c:pt>
              </c:strCache>
            </c:strRef>
          </c:cat>
          <c:val>
            <c:numRef>
              <c:f>Sheet1!$D$2:$D$4</c:f>
              <c:numCache>
                <c:formatCode>0.0%</c:formatCode>
                <c:ptCount val="3"/>
                <c:pt idx="0">
                  <c:v>0</c:v>
                </c:pt>
                <c:pt idx="1">
                  <c:v>0</c:v>
                </c:pt>
                <c:pt idx="2">
                  <c:v>0.26269999999999999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DB6-46B3-9AA9-7C50E1CA77C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Over 50</c:v>
                </c:pt>
              </c:strCache>
            </c:strRef>
          </c:tx>
          <c:spPr>
            <a:solidFill>
              <a:srgbClr val="B6D2E0"/>
            </a:solidFill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tx2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Sheet1!$A$2:$A$4</c:f>
              <c:strCache>
                <c:ptCount val="3"/>
                <c:pt idx="0">
                  <c:v>Emerson Construction Age</c:v>
                </c:pt>
                <c:pt idx="1">
                  <c:v>Emerson Renovation Age</c:v>
                </c:pt>
                <c:pt idx="2">
                  <c:v>Peer Renovation Age</c:v>
                </c:pt>
              </c:strCache>
            </c:strRef>
          </c:cat>
          <c:val>
            <c:numRef>
              <c:f>Sheet1!$E$2:$E$4</c:f>
              <c:numCache>
                <c:formatCode>0.0%</c:formatCode>
                <c:ptCount val="3"/>
                <c:pt idx="0">
                  <c:v>0.77739999999999998</c:v>
                </c:pt>
                <c:pt idx="1">
                  <c:v>0.55330000000000001</c:v>
                </c:pt>
                <c:pt idx="2">
                  <c:v>0.2828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DB6-46B3-9AA9-7C50E1CA77C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5869760"/>
        <c:axId val="261756320"/>
      </c:barChart>
      <c:catAx>
        <c:axId val="26586976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61756320"/>
        <c:crosses val="autoZero"/>
        <c:auto val="1"/>
        <c:lblAlgn val="ctr"/>
        <c:lblOffset val="100"/>
        <c:noMultiLvlLbl val="0"/>
      </c:catAx>
      <c:valAx>
        <c:axId val="261756320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dirty="0"/>
                  <a:t>%</a:t>
                </a:r>
                <a:r>
                  <a:rPr lang="en-US" baseline="0" dirty="0"/>
                  <a:t> of Campus GSF</a:t>
                </a:r>
                <a:endParaRPr lang="en-US" dirty="0"/>
              </a:p>
            </c:rich>
          </c:tx>
          <c:overlay val="0"/>
        </c:title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100"/>
            </a:pPr>
            <a:endParaRPr lang="en-US"/>
          </a:p>
        </c:txPr>
        <c:crossAx val="265869760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14311957827305485"/>
          <c:y val="0.95102782825223775"/>
          <c:w val="0.85688042688740007"/>
          <c:h val="4.8972359108611044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aseline="0" dirty="0"/>
              <a:t>Natural Gas Consumption</a:t>
            </a:r>
            <a:endParaRPr lang="en-US" sz="1600" dirty="0"/>
          </a:p>
        </c:rich>
      </c:tx>
      <c:layout>
        <c:manualLayout>
          <c:xMode val="edge"/>
          <c:yMode val="edge"/>
          <c:x val="0.24938773695313729"/>
          <c:y val="4.97077709794547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36079708845562658"/>
          <c:y val="0.10876694385442032"/>
          <c:w val="0.57534969541602643"/>
          <c:h val="0.7127328581281705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Natural Gas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tint val="100000"/>
                    <a:shade val="100000"/>
                    <a:satMod val="130000"/>
                  </a:schemeClr>
                </a:gs>
                <a:gs pos="100000">
                  <a:schemeClr val="accent1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0-0677-4F50-AE1E-9625B413F831}"/>
              </c:ext>
            </c:extLst>
          </c:dPt>
          <c:dLbls>
            <c:delete val="1"/>
          </c:dLbls>
          <c:cat>
            <c:strRef>
              <c:f>Sheet1!$B$1:$K$1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Sheet1!$B$2:$K$2</c:f>
              <c:numCache>
                <c:formatCode>_(* #,##0_);_(* \(#,##0\);_(* "-"??_);_(@_)</c:formatCode>
                <c:ptCount val="10"/>
                <c:pt idx="0">
                  <c:v>27568.99</c:v>
                </c:pt>
                <c:pt idx="1">
                  <c:v>23062.410000000003</c:v>
                </c:pt>
                <c:pt idx="2">
                  <c:v>31968.400000000001</c:v>
                </c:pt>
                <c:pt idx="3">
                  <c:v>27537.200000000008</c:v>
                </c:pt>
                <c:pt idx="4">
                  <c:v>27066.5</c:v>
                </c:pt>
                <c:pt idx="5">
                  <c:v>27214</c:v>
                </c:pt>
                <c:pt idx="6">
                  <c:v>27836.799999999999</c:v>
                </c:pt>
                <c:pt idx="7">
                  <c:v>29877.300000000003</c:v>
                </c:pt>
                <c:pt idx="8">
                  <c:v>19196.2</c:v>
                </c:pt>
                <c:pt idx="9">
                  <c:v>15798.9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677-4F50-AE1E-9625B413F831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35746688"/>
        <c:axId val="135748224"/>
      </c:barChart>
      <c:catAx>
        <c:axId val="1357466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5748224"/>
        <c:crosses val="autoZero"/>
        <c:auto val="1"/>
        <c:lblAlgn val="ctr"/>
        <c:lblOffset val="100"/>
        <c:noMultiLvlLbl val="0"/>
      </c:catAx>
      <c:valAx>
        <c:axId val="1357482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200"/>
                </a:pPr>
                <a:r>
                  <a:rPr lang="en-US" sz="1200" dirty="0"/>
                  <a:t>MMBTU</a:t>
                </a:r>
              </a:p>
            </c:rich>
          </c:tx>
          <c:layout>
            <c:manualLayout>
              <c:xMode val="edge"/>
              <c:yMode val="edge"/>
              <c:x val="9.7460187281145208E-2"/>
              <c:y val="0.40689602264227914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3574668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aseline="0" dirty="0"/>
              <a:t>Electric Consumption</a:t>
            </a:r>
            <a:endParaRPr lang="en-US" sz="1600" dirty="0"/>
          </a:p>
        </c:rich>
      </c:tx>
      <c:layout>
        <c:manualLayout>
          <c:xMode val="edge"/>
          <c:yMode val="edge"/>
          <c:x val="0.18390367744011096"/>
          <c:y val="4.9839022221600159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0376262083243735"/>
          <c:y val="0.10865640922131396"/>
          <c:w val="0.69106002490410912"/>
          <c:h val="0.717290350430999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Purchased Electric</c:v>
                </c:pt>
              </c:strCache>
            </c:strRef>
          </c:tx>
          <c:spPr>
            <a:gradFill flip="none" rotWithShape="1">
              <a:gsLst>
                <a:gs pos="0">
                  <a:schemeClr val="accent6">
                    <a:shade val="30000"/>
                    <a:satMod val="115000"/>
                  </a:schemeClr>
                </a:gs>
                <a:gs pos="50000">
                  <a:schemeClr val="accent6">
                    <a:shade val="67500"/>
                    <a:satMod val="115000"/>
                  </a:schemeClr>
                </a:gs>
                <a:gs pos="100000">
                  <a:schemeClr val="accent6">
                    <a:shade val="100000"/>
                    <a:satMod val="115000"/>
                  </a:schemeClr>
                </a:gs>
              </a:gsLst>
              <a:lin ang="2700000" scaled="1"/>
              <a:tileRect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E1-4175-925D-87689BA7A9BD}"/>
              </c:ext>
            </c:extLst>
          </c:dPt>
          <c:dLbls>
            <c:delete val="1"/>
          </c:dLbls>
          <c:cat>
            <c:strRef>
              <c:f>Sheet1!$B$1:$K$1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Sheet1!$B$2:$K$2</c:f>
              <c:numCache>
                <c:formatCode>_(* #,##0_);_(* \(#,##0\);_(* "-"??_);_(@_)</c:formatCode>
                <c:ptCount val="10"/>
                <c:pt idx="0">
                  <c:v>13519265.217599995</c:v>
                </c:pt>
                <c:pt idx="1">
                  <c:v>11813829</c:v>
                </c:pt>
                <c:pt idx="2">
                  <c:v>13121924.4</c:v>
                </c:pt>
                <c:pt idx="3">
                  <c:v>15250659</c:v>
                </c:pt>
                <c:pt idx="4">
                  <c:v>19604435</c:v>
                </c:pt>
                <c:pt idx="5">
                  <c:v>19307982</c:v>
                </c:pt>
                <c:pt idx="6">
                  <c:v>21696276</c:v>
                </c:pt>
                <c:pt idx="7">
                  <c:v>21174091</c:v>
                </c:pt>
                <c:pt idx="8">
                  <c:v>20129821</c:v>
                </c:pt>
                <c:pt idx="9">
                  <c:v>19819340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E1-4175-925D-87689BA7A9B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35878144"/>
        <c:axId val="135879680"/>
      </c:barChart>
      <c:catAx>
        <c:axId val="13587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5879680"/>
        <c:crosses val="autoZero"/>
        <c:auto val="1"/>
        <c:lblAlgn val="ctr"/>
        <c:lblOffset val="100"/>
        <c:noMultiLvlLbl val="0"/>
      </c:catAx>
      <c:valAx>
        <c:axId val="1358796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kWh (millions)</a:t>
                </a:r>
              </a:p>
            </c:rich>
          </c:tx>
          <c:layout>
            <c:manualLayout>
              <c:xMode val="edge"/>
              <c:yMode val="edge"/>
              <c:x val="1.2264023563888041E-2"/>
              <c:y val="0.36733357372878012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35878144"/>
        <c:crosses val="autoZero"/>
        <c:crossBetween val="between"/>
        <c:dispUnits>
          <c:builtInUnit val="millions"/>
        </c:dispUnits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baseline="0" dirty="0"/>
              <a:t>Steam Consumption</a:t>
            </a:r>
            <a:endParaRPr lang="en-US" sz="1600" dirty="0"/>
          </a:p>
        </c:rich>
      </c:tx>
      <c:layout>
        <c:manualLayout>
          <c:xMode val="edge"/>
          <c:yMode val="edge"/>
          <c:x val="0.28463668984762736"/>
          <c:y val="2.060597499712893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8187399531307494"/>
          <c:y val="8.4247103446400365E-2"/>
          <c:w val="0.66767481206648027"/>
          <c:h val="0.76187483773802245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Purchased Steam</c:v>
                </c:pt>
              </c:strCache>
            </c:strRef>
          </c:tx>
          <c:spPr>
            <a:gradFill rotWithShape="1">
              <a:gsLst>
                <a:gs pos="0">
                  <a:schemeClr val="accent3">
                    <a:tint val="100000"/>
                    <a:shade val="100000"/>
                    <a:satMod val="130000"/>
                  </a:schemeClr>
                </a:gs>
                <a:gs pos="100000">
                  <a:schemeClr val="accent3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dPt>
            <c:idx val="7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D2E1-4175-925D-87689BA7A9BD}"/>
              </c:ext>
            </c:extLst>
          </c:dPt>
          <c:dLbls>
            <c:delete val="1"/>
          </c:dLbls>
          <c:cat>
            <c:strRef>
              <c:f>Sheet1!$B$1:$K$1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Sheet1!$B$2:$K$2</c:f>
              <c:numCache>
                <c:formatCode>_(* #,##0_);_(* \(#,##0\);_(* "-"??_);_(@_)</c:formatCode>
                <c:ptCount val="10"/>
                <c:pt idx="0">
                  <c:v>28745.55</c:v>
                </c:pt>
                <c:pt idx="1">
                  <c:v>27569.46</c:v>
                </c:pt>
                <c:pt idx="2">
                  <c:v>30909.674999999996</c:v>
                </c:pt>
                <c:pt idx="3">
                  <c:v>49301.752500000002</c:v>
                </c:pt>
                <c:pt idx="4">
                  <c:v>53386.724999999999</c:v>
                </c:pt>
                <c:pt idx="5">
                  <c:v>41630.004000000001</c:v>
                </c:pt>
                <c:pt idx="6">
                  <c:v>42864.838799999998</c:v>
                </c:pt>
                <c:pt idx="7">
                  <c:v>47408.964</c:v>
                </c:pt>
                <c:pt idx="8">
                  <c:v>43659.804000000004</c:v>
                </c:pt>
                <c:pt idx="9">
                  <c:v>43048.475999999995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D2E1-4175-925D-87689BA7A9BD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30"/>
        <c:overlap val="100"/>
        <c:axId val="135878144"/>
        <c:axId val="135879680"/>
      </c:barChart>
      <c:catAx>
        <c:axId val="1358781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35879680"/>
        <c:crosses val="autoZero"/>
        <c:auto val="1"/>
        <c:lblAlgn val="ctr"/>
        <c:lblOffset val="100"/>
        <c:noMultiLvlLbl val="0"/>
      </c:catAx>
      <c:valAx>
        <c:axId val="135879680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50000"/>
                </a:schemeClr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MMBTU</a:t>
                </a:r>
              </a:p>
            </c:rich>
          </c:tx>
          <c:layout>
            <c:manualLayout>
              <c:xMode val="edge"/>
              <c:yMode val="edge"/>
              <c:x val="0"/>
              <c:y val="0.41131618699075173"/>
            </c:manualLayout>
          </c:layout>
          <c:overlay val="0"/>
        </c:title>
        <c:numFmt formatCode="#,##0" sourceLinked="0"/>
        <c:majorTickMark val="none"/>
        <c:minorTickMark val="none"/>
        <c:tickLblPos val="nextTo"/>
        <c:spPr>
          <a:ln w="9525">
            <a:noFill/>
          </a:ln>
        </c:spPr>
        <c:txPr>
          <a:bodyPr/>
          <a:lstStyle/>
          <a:p>
            <a:pPr>
              <a:defRPr sz="1100"/>
            </a:pPr>
            <a:endParaRPr lang="en-US"/>
          </a:p>
        </c:txPr>
        <c:crossAx val="135878144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Emerson College Scope 1</a:t>
            </a:r>
            <a:r>
              <a:rPr lang="en-US" sz="1600" b="1" baseline="0" dirty="0">
                <a:solidFill>
                  <a:schemeClr val="tx1"/>
                </a:solidFill>
              </a:rPr>
              <a:t> Emissions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45221997388015783"/>
          <c:y val="3.758085061345560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29499195478880996"/>
          <c:y val="1.67486310607999E-2"/>
          <c:w val="0.68246160166450676"/>
          <c:h val="0.760266920704010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Stationary Per 1,000 GSF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Sheet1!$B$2:$B$11</c:f>
              <c:numCache>
                <c:formatCode>0.000</c:formatCode>
                <c:ptCount val="10"/>
                <c:pt idx="0">
                  <c:v>1.58</c:v>
                </c:pt>
                <c:pt idx="1">
                  <c:v>1.32</c:v>
                </c:pt>
                <c:pt idx="2">
                  <c:v>1.54</c:v>
                </c:pt>
                <c:pt idx="3">
                  <c:v>1.26</c:v>
                </c:pt>
                <c:pt idx="4">
                  <c:v>1.2</c:v>
                </c:pt>
                <c:pt idx="5">
                  <c:v>1.2</c:v>
                </c:pt>
                <c:pt idx="6">
                  <c:v>1.23</c:v>
                </c:pt>
                <c:pt idx="7">
                  <c:v>1.32</c:v>
                </c:pt>
                <c:pt idx="8">
                  <c:v>0.85</c:v>
                </c:pt>
                <c:pt idx="9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397-420A-B7CA-59182FA313F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Fleet Per 1000 GSF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Sheet1!$C$2:$C$11</c:f>
              <c:numCache>
                <c:formatCode>0.000</c:formatCode>
                <c:ptCount val="10"/>
                <c:pt idx="0">
                  <c:v>0.06</c:v>
                </c:pt>
                <c:pt idx="1">
                  <c:v>0.05</c:v>
                </c:pt>
                <c:pt idx="2">
                  <c:v>0.05</c:v>
                </c:pt>
                <c:pt idx="3">
                  <c:v>0.04</c:v>
                </c:pt>
                <c:pt idx="4">
                  <c:v>0.04</c:v>
                </c:pt>
                <c:pt idx="5">
                  <c:v>0.03</c:v>
                </c:pt>
                <c:pt idx="6">
                  <c:v>0.03</c:v>
                </c:pt>
                <c:pt idx="7">
                  <c:v>0.01</c:v>
                </c:pt>
                <c:pt idx="8">
                  <c:v>0.01</c:v>
                </c:pt>
                <c:pt idx="9">
                  <c:v>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397-420A-B7CA-59182FA313F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Agriculture Per 1,000 GSF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Sheet1!$D$2:$D$11</c:f>
              <c:numCache>
                <c:formatCode>0.000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97-420A-B7CA-59182FA313F2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Refrigerant Per 1,000 GSF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Sheet1!$E$2:$E$11</c:f>
              <c:numCache>
                <c:formatCode>0.000</c:formatCode>
                <c:ptCount val="10"/>
                <c:pt idx="0">
                  <c:v>1.93</c:v>
                </c:pt>
                <c:pt idx="1">
                  <c:v>1.01</c:v>
                </c:pt>
                <c:pt idx="2">
                  <c:v>1.63</c:v>
                </c:pt>
                <c:pt idx="3">
                  <c:v>0.04</c:v>
                </c:pt>
                <c:pt idx="4">
                  <c:v>1.1299999999999999</c:v>
                </c:pt>
                <c:pt idx="5">
                  <c:v>0.2</c:v>
                </c:pt>
                <c:pt idx="6">
                  <c:v>0.53</c:v>
                </c:pt>
                <c:pt idx="7">
                  <c:v>0.1</c:v>
                </c:pt>
                <c:pt idx="8">
                  <c:v>0.13</c:v>
                </c:pt>
                <c:pt idx="9">
                  <c:v>0.1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397-420A-B7CA-59182FA313F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706139408"/>
        <c:axId val="706138624"/>
      </c:barChart>
      <c:catAx>
        <c:axId val="7061394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38624"/>
        <c:crosses val="autoZero"/>
        <c:auto val="1"/>
        <c:lblAlgn val="ctr"/>
        <c:lblOffset val="100"/>
        <c:noMultiLvlLbl val="0"/>
      </c:catAx>
      <c:valAx>
        <c:axId val="706138624"/>
        <c:scaling>
          <c:orientation val="minMax"/>
          <c:max val="6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MTCDE/1,000 GSF</a:t>
                </a:r>
              </a:p>
            </c:rich>
          </c:tx>
          <c:layout>
            <c:manualLayout>
              <c:xMode val="edge"/>
              <c:yMode val="edge"/>
              <c:x val="0.22760604374334165"/>
              <c:y val="0.2608937614012508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3940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bg1">
            <a:alpha val="5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Scope 1 Emissions vs. Peers</a:t>
            </a:r>
          </a:p>
        </c:rich>
      </c:tx>
      <c:layout>
        <c:manualLayout>
          <c:xMode val="edge"/>
          <c:yMode val="edge"/>
          <c:x val="0.44504312045487437"/>
          <c:y val="2.50539004089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66087514864352"/>
          <c:y val="0.13051839281793448"/>
          <c:w val="0.84415873048365297"/>
          <c:h val="0.589440944898976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Stationary Per 1,000 GSF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8FB0-44D3-A53D-F206443EBAAF}"/>
              </c:ext>
            </c:extLst>
          </c:dPt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4.9000000000000004</c:v>
                </c:pt>
                <c:pt idx="1">
                  <c:v>0.71</c:v>
                </c:pt>
                <c:pt idx="2">
                  <c:v>1.79</c:v>
                </c:pt>
                <c:pt idx="3">
                  <c:v>2.84</c:v>
                </c:pt>
                <c:pt idx="4">
                  <c:v>3.48</c:v>
                </c:pt>
                <c:pt idx="5">
                  <c:v>4.22</c:v>
                </c:pt>
                <c:pt idx="6">
                  <c:v>3.3</c:v>
                </c:pt>
                <c:pt idx="7">
                  <c:v>4.6399999999999997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B0-44D3-A53D-F206443EBAAF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Fleet Per 1000 GSF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Sheet1!$C$2:$C$9</c:f>
              <c:numCache>
                <c:formatCode>0.00</c:formatCode>
                <c:ptCount val="8"/>
                <c:pt idx="0">
                  <c:v>0.13</c:v>
                </c:pt>
                <c:pt idx="1">
                  <c:v>0.01</c:v>
                </c:pt>
                <c:pt idx="2">
                  <c:v>0.04</c:v>
                </c:pt>
                <c:pt idx="3">
                  <c:v>0.19</c:v>
                </c:pt>
                <c:pt idx="4">
                  <c:v>0.27</c:v>
                </c:pt>
                <c:pt idx="5">
                  <c:v>0.16</c:v>
                </c:pt>
                <c:pt idx="6">
                  <c:v>0.14000000000000001</c:v>
                </c:pt>
                <c:pt idx="7">
                  <c:v>0.27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B0-44D3-A53D-F206443EBAAF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Agriculture Per 1,000 GSF</c:v>
                </c:pt>
              </c:strCache>
            </c:strRef>
          </c:tx>
          <c:spPr>
            <a:solidFill>
              <a:schemeClr val="accent3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Sheet1!$D$2:$D$9</c:f>
              <c:numCache>
                <c:formatCode>0.00</c:formatCode>
                <c:ptCount val="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0.01</c:v>
                </c:pt>
                <c:pt idx="4">
                  <c:v>0</c:v>
                </c:pt>
                <c:pt idx="5">
                  <c:v>0.01</c:v>
                </c:pt>
                <c:pt idx="6">
                  <c:v>0.01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B0-44D3-A53D-F206443EBAAF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Refrigerant Per 1,000 GSF</c:v>
                </c:pt>
              </c:strCache>
            </c:strRef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Sheet1!$E$2:$E$9</c:f>
              <c:numCache>
                <c:formatCode>0.00</c:formatCode>
                <c:ptCount val="8"/>
                <c:pt idx="0">
                  <c:v>7.0000000000000007E-2</c:v>
                </c:pt>
                <c:pt idx="1">
                  <c:v>0.11</c:v>
                </c:pt>
                <c:pt idx="2">
                  <c:v>0</c:v>
                </c:pt>
                <c:pt idx="3">
                  <c:v>0.05</c:v>
                </c:pt>
                <c:pt idx="4">
                  <c:v>0</c:v>
                </c:pt>
                <c:pt idx="5">
                  <c:v>0</c:v>
                </c:pt>
                <c:pt idx="6">
                  <c:v>0.67</c:v>
                </c:pt>
                <c:pt idx="7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B0-44D3-A53D-F206443EBAA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overlap val="100"/>
        <c:axId val="706137448"/>
        <c:axId val="706130784"/>
      </c:barChart>
      <c:lineChart>
        <c:grouping val="standard"/>
        <c:varyColors val="0"/>
        <c:ser>
          <c:idx val="4"/>
          <c:order val="4"/>
          <c:tx>
            <c:strRef>
              <c:f>Sheet1!$F$1</c:f>
              <c:strCache>
                <c:ptCount val="1"/>
                <c:pt idx="0">
                  <c:v>Peer Avg = 3.89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Sheet1!$F$2:$F$9</c:f>
              <c:numCache>
                <c:formatCode>0.00</c:formatCode>
                <c:ptCount val="8"/>
                <c:pt idx="0">
                  <c:v>3.8914285714285719</c:v>
                </c:pt>
                <c:pt idx="1">
                  <c:v>3.8914285714285719</c:v>
                </c:pt>
                <c:pt idx="2">
                  <c:v>3.8914285714285719</c:v>
                </c:pt>
                <c:pt idx="3">
                  <c:v>3.8914285714285719</c:v>
                </c:pt>
                <c:pt idx="4">
                  <c:v>3.8914285714285719</c:v>
                </c:pt>
                <c:pt idx="5">
                  <c:v>3.8914285714285719</c:v>
                </c:pt>
                <c:pt idx="6">
                  <c:v>3.8914285714285719</c:v>
                </c:pt>
                <c:pt idx="7">
                  <c:v>3.8914285714285719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1ADF-4CBC-9F89-3CD5C281CFC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137448"/>
        <c:axId val="706130784"/>
      </c:lineChart>
      <c:catAx>
        <c:axId val="70613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30784"/>
        <c:crosses val="autoZero"/>
        <c:auto val="1"/>
        <c:lblAlgn val="ctr"/>
        <c:lblOffset val="100"/>
        <c:noMultiLvlLbl val="0"/>
      </c:catAx>
      <c:valAx>
        <c:axId val="70613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MTCDE/1,000 GSF</a:t>
                </a:r>
              </a:p>
            </c:rich>
          </c:tx>
          <c:layout>
            <c:manualLayout>
              <c:xMode val="edge"/>
              <c:yMode val="edge"/>
              <c:x val="0.190462247202003"/>
              <c:y val="0.2660905716254516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37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bg1">
            <a:alpha val="5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73003817284972"/>
          <c:y val="0.14945999856670622"/>
          <c:w val="0.74739215860360453"/>
          <c:h val="0.68910026316767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Scope 1 Energy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68566.77</c:v>
                </c:pt>
                <c:pt idx="1">
                  <c:v>68090.67</c:v>
                </c:pt>
                <c:pt idx="2">
                  <c:v>67494.539999999994</c:v>
                </c:pt>
                <c:pt idx="3">
                  <c:v>64526.8</c:v>
                </c:pt>
                <c:pt idx="4">
                  <c:v>68331.210000000006</c:v>
                </c:pt>
                <c:pt idx="5">
                  <c:v>59211.9</c:v>
                </c:pt>
                <c:pt idx="6">
                  <c:v>65097.279999999999</c:v>
                </c:pt>
                <c:pt idx="7">
                  <c:v>69658.62</c:v>
                </c:pt>
                <c:pt idx="8">
                  <c:v>69061.73</c:v>
                </c:pt>
                <c:pt idx="9">
                  <c:v>65964.92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F-4A1A-9F20-A2CEAEF3AD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Scope 2 Energy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39283.5</c:v>
                </c:pt>
                <c:pt idx="1">
                  <c:v>39954.49</c:v>
                </c:pt>
                <c:pt idx="2">
                  <c:v>38796.39</c:v>
                </c:pt>
                <c:pt idx="3">
                  <c:v>37730.980000000003</c:v>
                </c:pt>
                <c:pt idx="4">
                  <c:v>37573.68</c:v>
                </c:pt>
                <c:pt idx="5">
                  <c:v>37601.01</c:v>
                </c:pt>
                <c:pt idx="6">
                  <c:v>37626.71</c:v>
                </c:pt>
                <c:pt idx="7">
                  <c:v>37146.239999999998</c:v>
                </c:pt>
                <c:pt idx="8">
                  <c:v>36805.9</c:v>
                </c:pt>
                <c:pt idx="9">
                  <c:v>37061.1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BF-4A1A-9F20-A2CEAEF3A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5572608"/>
        <c:axId val="105574400"/>
      </c:barChart>
      <c:catAx>
        <c:axId val="10557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105574400"/>
        <c:crosses val="autoZero"/>
        <c:auto val="1"/>
        <c:lblAlgn val="ctr"/>
        <c:lblOffset val="100"/>
        <c:noMultiLvlLbl val="0"/>
      </c:catAx>
      <c:valAx>
        <c:axId val="105574400"/>
        <c:scaling>
          <c:orientation val="minMax"/>
          <c:max val="140000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BTU/GSF</a:t>
                </a:r>
              </a:p>
            </c:rich>
          </c:tx>
          <c:layout>
            <c:manualLayout>
              <c:xMode val="edge"/>
              <c:yMode val="edge"/>
              <c:x val="9.1888117260143509E-3"/>
              <c:y val="0.43329929112419491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57260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73003817284972"/>
          <c:y val="0.14945999856670622"/>
          <c:w val="0.74739215860360453"/>
          <c:h val="0.68910026316767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Scope 1 Energy</c:v>
                </c:pt>
              </c:strCache>
            </c:strRef>
          </c:tx>
          <c:spPr>
            <a:ln>
              <a:noFill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29661.39</c:v>
                </c:pt>
                <c:pt idx="1">
                  <c:v>24812.78</c:v>
                </c:pt>
                <c:pt idx="2">
                  <c:v>29014.55</c:v>
                </c:pt>
                <c:pt idx="3">
                  <c:v>23716.11</c:v>
                </c:pt>
                <c:pt idx="4">
                  <c:v>22572.01</c:v>
                </c:pt>
                <c:pt idx="5">
                  <c:v>22556.79</c:v>
                </c:pt>
                <c:pt idx="6">
                  <c:v>23073.01</c:v>
                </c:pt>
                <c:pt idx="7">
                  <c:v>24764.31</c:v>
                </c:pt>
                <c:pt idx="8">
                  <c:v>15911.1</c:v>
                </c:pt>
                <c:pt idx="9">
                  <c:v>13372.28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F-4A1A-9F20-A2CEAEF3AD4A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Scope 2 Energy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tint val="100000"/>
                    <a:shade val="100000"/>
                    <a:satMod val="130000"/>
                  </a:schemeClr>
                </a:gs>
                <a:gs pos="100000">
                  <a:schemeClr val="accent4">
                    <a:tint val="50000"/>
                    <a:shade val="100000"/>
                    <a:satMod val="350000"/>
                  </a:schemeClr>
                </a:gs>
              </a:gsLst>
              <a:lin ang="16200000" scaled="0"/>
            </a:gra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Sheet1!$C$2:$C$11</c:f>
              <c:numCache>
                <c:formatCode>General</c:formatCode>
                <c:ptCount val="10"/>
                <c:pt idx="0">
                  <c:v>80585.031317087705</c:v>
                </c:pt>
                <c:pt idx="1">
                  <c:v>73055.420752116552</c:v>
                </c:pt>
                <c:pt idx="2">
                  <c:v>68712.572722965735</c:v>
                </c:pt>
                <c:pt idx="3">
                  <c:v>87301.637151435076</c:v>
                </c:pt>
                <c:pt idx="4">
                  <c:v>100337.30299269962</c:v>
                </c:pt>
                <c:pt idx="5">
                  <c:v>89142.54902168813</c:v>
                </c:pt>
                <c:pt idx="6">
                  <c:v>96924.343548844306</c:v>
                </c:pt>
                <c:pt idx="7">
                  <c:v>99213.165289365803</c:v>
                </c:pt>
                <c:pt idx="8">
                  <c:v>93150.584346347096</c:v>
                </c:pt>
                <c:pt idx="9">
                  <c:v>93707.057807842124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DBF-4A1A-9F20-A2CEAEF3A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5572608"/>
        <c:axId val="105574400"/>
      </c:barChart>
      <c:catAx>
        <c:axId val="10557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105574400"/>
        <c:crosses val="autoZero"/>
        <c:auto val="1"/>
        <c:lblAlgn val="ctr"/>
        <c:lblOffset val="100"/>
        <c:noMultiLvlLbl val="0"/>
      </c:catAx>
      <c:valAx>
        <c:axId val="105574400"/>
        <c:scaling>
          <c:orientation val="minMax"/>
          <c:max val="140000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10557260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73003817284972"/>
          <c:y val="0.14945999856670622"/>
          <c:w val="0.74739215860360453"/>
          <c:h val="0.68910026316767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MTCDE / 1,000 GSF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noFill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8.94</c:v>
                </c:pt>
                <c:pt idx="1">
                  <c:v>8.89</c:v>
                </c:pt>
                <c:pt idx="2">
                  <c:v>8.4600000000000009</c:v>
                </c:pt>
                <c:pt idx="3">
                  <c:v>7.75</c:v>
                </c:pt>
                <c:pt idx="4">
                  <c:v>7.93</c:v>
                </c:pt>
                <c:pt idx="5">
                  <c:v>7.17</c:v>
                </c:pt>
                <c:pt idx="6">
                  <c:v>7.38</c:v>
                </c:pt>
                <c:pt idx="7">
                  <c:v>7.64</c:v>
                </c:pt>
                <c:pt idx="8">
                  <c:v>7.55</c:v>
                </c:pt>
                <c:pt idx="9">
                  <c:v>7.46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F-4A1A-9F20-A2CEAEF3A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5572608"/>
        <c:axId val="105574400"/>
      </c:barChart>
      <c:catAx>
        <c:axId val="10557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105574400"/>
        <c:crosses val="autoZero"/>
        <c:auto val="1"/>
        <c:lblAlgn val="ctr"/>
        <c:lblOffset val="100"/>
        <c:noMultiLvlLbl val="0"/>
      </c:catAx>
      <c:valAx>
        <c:axId val="105574400"/>
        <c:scaling>
          <c:orientation val="minMax"/>
          <c:max val="12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/>
                </a:pPr>
                <a:r>
                  <a:rPr lang="en-US" sz="1400" dirty="0"/>
                  <a:t>MTCDE/1,000 GSF</a:t>
                </a:r>
              </a:p>
            </c:rich>
          </c:tx>
          <c:layout>
            <c:manualLayout>
              <c:xMode val="edge"/>
              <c:yMode val="edge"/>
              <c:x val="9.715406891262475E-2"/>
              <c:y val="0.35651315544960166"/>
            </c:manualLayout>
          </c:layout>
          <c:overlay val="0"/>
        </c:title>
        <c:numFmt formatCode="#,##0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10557260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073003817284972"/>
          <c:y val="0.14945999856670622"/>
          <c:w val="0.74739215860360453"/>
          <c:h val="0.68910026316767514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Scope 1 Energy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noFill/>
            </a:ln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Sheet1!$B$2:$B$11</c:f>
              <c:numCache>
                <c:formatCode>General</c:formatCode>
                <c:ptCount val="10"/>
                <c:pt idx="0">
                  <c:v>10</c:v>
                </c:pt>
                <c:pt idx="1">
                  <c:v>8.89</c:v>
                </c:pt>
                <c:pt idx="2">
                  <c:v>8.06</c:v>
                </c:pt>
                <c:pt idx="3">
                  <c:v>9.1300000000000008</c:v>
                </c:pt>
                <c:pt idx="4">
                  <c:v>10.36</c:v>
                </c:pt>
                <c:pt idx="5">
                  <c:v>9</c:v>
                </c:pt>
                <c:pt idx="6">
                  <c:v>9.74</c:v>
                </c:pt>
                <c:pt idx="7">
                  <c:v>9.98</c:v>
                </c:pt>
                <c:pt idx="8">
                  <c:v>8.99</c:v>
                </c:pt>
                <c:pt idx="9">
                  <c:v>8.91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DBF-4A1A-9F20-A2CEAEF3AD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105572608"/>
        <c:axId val="105574400"/>
      </c:barChart>
      <c:catAx>
        <c:axId val="1055726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105574400"/>
        <c:crosses val="autoZero"/>
        <c:auto val="1"/>
        <c:lblAlgn val="ctr"/>
        <c:lblOffset val="100"/>
        <c:noMultiLvlLbl val="0"/>
      </c:catAx>
      <c:valAx>
        <c:axId val="105574400"/>
        <c:scaling>
          <c:orientation val="minMax"/>
          <c:max val="12"/>
        </c:scaling>
        <c:delete val="1"/>
        <c:axPos val="l"/>
        <c:majorGridlines/>
        <c:numFmt formatCode="#,##0" sourceLinked="0"/>
        <c:majorTickMark val="out"/>
        <c:minorTickMark val="none"/>
        <c:tickLblPos val="nextTo"/>
        <c:crossAx val="105572608"/>
        <c:crosses val="autoZero"/>
        <c:crossBetween val="between"/>
      </c:valAx>
      <c:spPr>
        <a:solidFill>
          <a:schemeClr val="bg1">
            <a:lumMod val="95000"/>
          </a:schemeClr>
        </a:solidFill>
        <a:ln>
          <a:solidFill>
            <a:schemeClr val="bg1">
              <a:lumMod val="50000"/>
            </a:schemeClr>
          </a:solidFill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>
                <a:solidFill>
                  <a:schemeClr val="tx1"/>
                </a:solidFill>
              </a:rPr>
              <a:t>Scope 3 Sources</a:t>
            </a:r>
          </a:p>
        </c:rich>
      </c:tx>
      <c:layout>
        <c:manualLayout>
          <c:xMode val="edge"/>
          <c:yMode val="edge"/>
          <c:x val="0.41865981552327419"/>
          <c:y val="1.505818149337637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8.9321645863665214E-2"/>
          <c:y val="0.10564579046757824"/>
          <c:w val="0.87928612168895004"/>
          <c:h val="0.8206096310706010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MTCDE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E3A3-4546-958F-DC75EB1376BA}"/>
              </c:ext>
            </c:extLst>
          </c:dPt>
          <c:dLbls>
            <c:dLbl>
              <c:idx val="4"/>
              <c:layout>
                <c:manualLayout>
                  <c:x val="0"/>
                  <c:y val="7.529090746688188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BB3-4333-A24C-1963411B2E21}"/>
                </c:ext>
              </c:extLst>
            </c:dLbl>
            <c:dLbl>
              <c:idx val="5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BB3-4333-A24C-1963411B2E21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Sheet1!$A$2:$A$10</c:f>
              <c:strCache>
                <c:ptCount val="9"/>
                <c:pt idx="0">
                  <c:v>Total</c:v>
                </c:pt>
                <c:pt idx="1">
                  <c:v>Faculty/ Staff Commuting</c:v>
                </c:pt>
                <c:pt idx="2">
                  <c:v>Student Commuting</c:v>
                </c:pt>
                <c:pt idx="3">
                  <c:v>Directly Financed Air Travel </c:v>
                </c:pt>
                <c:pt idx="4">
                  <c:v>Study Abroad Air Tavel</c:v>
                </c:pt>
                <c:pt idx="5">
                  <c:v>Solid Waste </c:v>
                </c:pt>
                <c:pt idx="6">
                  <c:v>Wastewater</c:v>
                </c:pt>
                <c:pt idx="7">
                  <c:v>Paper Purchasing</c:v>
                </c:pt>
                <c:pt idx="8">
                  <c:v>Scope 2 T&amp;D Losses</c:v>
                </c:pt>
              </c:strCache>
            </c:strRef>
          </c:cat>
          <c:val>
            <c:numRef>
              <c:f>Sheet1!$B$2:$B$10</c:f>
              <c:numCache>
                <c:formatCode>#,##0.00</c:formatCode>
                <c:ptCount val="9"/>
                <c:pt idx="0" formatCode="#,##0">
                  <c:v>6018.2167626627597</c:v>
                </c:pt>
                <c:pt idx="1">
                  <c:v>728.43632230513458</c:v>
                </c:pt>
                <c:pt idx="2" formatCode="General">
                  <c:v>452.96362537381179</c:v>
                </c:pt>
                <c:pt idx="3" formatCode="General">
                  <c:v>1804.4660166156759</c:v>
                </c:pt>
                <c:pt idx="4" formatCode="General">
                  <c:v>2194.2744872164717</c:v>
                </c:pt>
                <c:pt idx="5" formatCode="#,##0">
                  <c:v>0</c:v>
                </c:pt>
                <c:pt idx="6" formatCode="General">
                  <c:v>36.646648478160003</c:v>
                </c:pt>
                <c:pt idx="7" formatCode="General">
                  <c:v>51.203609590096349</c:v>
                </c:pt>
                <c:pt idx="8" formatCode="General">
                  <c:v>750.22605308340928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3A3-4546-958F-DC75EB1376B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706081848"/>
        <c:axId val="706082632"/>
      </c:barChart>
      <c:catAx>
        <c:axId val="7060818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082632"/>
        <c:crosses val="autoZero"/>
        <c:auto val="1"/>
        <c:lblAlgn val="ctr"/>
        <c:lblOffset val="100"/>
        <c:noMultiLvlLbl val="0"/>
      </c:catAx>
      <c:valAx>
        <c:axId val="70608263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MTCDE</a:t>
                </a:r>
              </a:p>
            </c:rich>
          </c:tx>
          <c:layout>
            <c:manualLayout>
              <c:xMode val="edge"/>
              <c:yMode val="edge"/>
              <c:x val="0"/>
              <c:y val="0.41395019970863806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081848"/>
        <c:crosses val="autoZero"/>
        <c:crossBetween val="between"/>
      </c:valAx>
      <c:spPr>
        <a:solidFill>
          <a:schemeClr val="bg1">
            <a:alpha val="5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Construction Age v. Renovation Age</a:t>
            </a:r>
          </a:p>
        </c:rich>
      </c:tx>
      <c:layout>
        <c:manualLayout>
          <c:xMode val="edge"/>
          <c:yMode val="edge"/>
          <c:x val="0.33925353367920075"/>
          <c:y val="1.1447355303942251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8.6588316511761479E-2"/>
          <c:y val="0.10250662299144775"/>
          <c:w val="0.89774831881882089"/>
          <c:h val="0.61641682058330827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Weighted Construction Age</c:v>
                </c:pt>
              </c:strCache>
            </c:strRef>
          </c:tx>
          <c:spPr>
            <a:solidFill>
              <a:srgbClr val="333333">
                <a:lumMod val="60000"/>
                <a:lumOff val="40000"/>
              </a:srgbClr>
            </a:solidFill>
          </c:spPr>
          <c:invertIfNegative val="0"/>
          <c:dLbls>
            <c:dLbl>
              <c:idx val="6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240E-4BFD-81D7-E632481DC5F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48.68</c:v>
                </c:pt>
                <c:pt idx="1">
                  <c:v>60.39</c:v>
                </c:pt>
                <c:pt idx="2">
                  <c:v>38.840000000000003</c:v>
                </c:pt>
                <c:pt idx="3">
                  <c:v>81.23</c:v>
                </c:pt>
                <c:pt idx="4">
                  <c:v>75.77</c:v>
                </c:pt>
                <c:pt idx="5">
                  <c:v>53.68</c:v>
                </c:pt>
                <c:pt idx="6">
                  <c:v>84.7</c:v>
                </c:pt>
                <c:pt idx="7">
                  <c:v>49.25</c:v>
                </c:pt>
                <c:pt idx="8">
                  <c:v>47.67</c:v>
                </c:pt>
                <c:pt idx="9">
                  <c:v>42.13</c:v>
                </c:pt>
                <c:pt idx="10">
                  <c:v>68.25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240E-4BFD-81D7-E632481DC5F5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Weighted Renovation Age</c:v>
                </c:pt>
              </c:strCache>
            </c:strRef>
          </c:tx>
          <c:spPr>
            <a:solidFill>
              <a:srgbClr val="1A98D5"/>
            </a:solidFill>
          </c:spPr>
          <c:invertIfNegative val="0"/>
          <c:dLbls>
            <c:dLbl>
              <c:idx val="6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1EE1-4D72-AEA1-A0231056D70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Sheet1!$D$2:$D$12</c:f>
              <c:numCache>
                <c:formatCode>0</c:formatCode>
                <c:ptCount val="11"/>
                <c:pt idx="0">
                  <c:v>32.9</c:v>
                </c:pt>
                <c:pt idx="1">
                  <c:v>39.11</c:v>
                </c:pt>
                <c:pt idx="2">
                  <c:v>26.4</c:v>
                </c:pt>
                <c:pt idx="3">
                  <c:v>32.020000000000003</c:v>
                </c:pt>
                <c:pt idx="4">
                  <c:v>45.12</c:v>
                </c:pt>
                <c:pt idx="5">
                  <c:v>51.31</c:v>
                </c:pt>
                <c:pt idx="6">
                  <c:v>60.28</c:v>
                </c:pt>
                <c:pt idx="7">
                  <c:v>41.96</c:v>
                </c:pt>
                <c:pt idx="8">
                  <c:v>41.95</c:v>
                </c:pt>
                <c:pt idx="9">
                  <c:v>33.590000000000003</c:v>
                </c:pt>
                <c:pt idx="10">
                  <c:v>30.86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240E-4BFD-81D7-E632481D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08920880"/>
        <c:axId val="20892127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Avg Const. Age = 57</c:v>
                </c:pt>
              </c:strCache>
            </c:strRef>
          </c:tx>
          <c:spPr>
            <a:ln w="38100">
              <a:solidFill>
                <a:srgbClr val="333333"/>
              </a:solidFill>
              <a:prstDash val="solid"/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56.588999999999999</c:v>
                </c:pt>
                <c:pt idx="1">
                  <c:v>56.588999999999999</c:v>
                </c:pt>
                <c:pt idx="2">
                  <c:v>56.588999999999999</c:v>
                </c:pt>
                <c:pt idx="3">
                  <c:v>56.588999999999999</c:v>
                </c:pt>
                <c:pt idx="4">
                  <c:v>56.588999999999999</c:v>
                </c:pt>
                <c:pt idx="5">
                  <c:v>56.588999999999999</c:v>
                </c:pt>
                <c:pt idx="6">
                  <c:v>56.588999999999999</c:v>
                </c:pt>
                <c:pt idx="7">
                  <c:v>56.588999999999999</c:v>
                </c:pt>
                <c:pt idx="8">
                  <c:v>56.588999999999999</c:v>
                </c:pt>
                <c:pt idx="9">
                  <c:v>56.588999999999999</c:v>
                </c:pt>
                <c:pt idx="10">
                  <c:v>56.588999999999999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240E-4BFD-81D7-E632481DC5F5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Peer Avg Reno. Age = 38</c:v>
                </c:pt>
              </c:strCache>
            </c:strRef>
          </c:tx>
          <c:spPr>
            <a:ln w="38100">
              <a:solidFill>
                <a:srgbClr val="002A5C">
                  <a:lumMod val="90000"/>
                  <a:lumOff val="10000"/>
                </a:srgbClr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Sheet1!$E$2:$E$12</c:f>
              <c:numCache>
                <c:formatCode>0</c:formatCode>
                <c:ptCount val="11"/>
                <c:pt idx="0">
                  <c:v>37.522000000000006</c:v>
                </c:pt>
                <c:pt idx="1">
                  <c:v>37.522000000000006</c:v>
                </c:pt>
                <c:pt idx="2">
                  <c:v>37.522000000000006</c:v>
                </c:pt>
                <c:pt idx="3">
                  <c:v>37.522000000000006</c:v>
                </c:pt>
                <c:pt idx="4">
                  <c:v>37.522000000000006</c:v>
                </c:pt>
                <c:pt idx="5">
                  <c:v>37.522000000000006</c:v>
                </c:pt>
                <c:pt idx="6">
                  <c:v>37.522000000000006</c:v>
                </c:pt>
                <c:pt idx="7">
                  <c:v>37.522000000000006</c:v>
                </c:pt>
                <c:pt idx="8">
                  <c:v>37.522000000000006</c:v>
                </c:pt>
                <c:pt idx="9">
                  <c:v>37.522000000000006</c:v>
                </c:pt>
                <c:pt idx="10">
                  <c:v>37.522000000000006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240E-4BFD-81D7-E632481DC5F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920880"/>
        <c:axId val="208921272"/>
      </c:lineChart>
      <c:catAx>
        <c:axId val="2089208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 rot="-5400000" vert="horz"/>
          <a:lstStyle/>
          <a:p>
            <a:pPr>
              <a:defRPr sz="1200"/>
            </a:pPr>
            <a:endParaRPr lang="en-US"/>
          </a:p>
        </c:txPr>
        <c:crossAx val="208921272"/>
        <c:crosses val="autoZero"/>
        <c:auto val="1"/>
        <c:lblAlgn val="ctr"/>
        <c:lblOffset val="100"/>
        <c:noMultiLvlLbl val="0"/>
      </c:catAx>
      <c:valAx>
        <c:axId val="208921272"/>
        <c:scaling>
          <c:orientation val="minMax"/>
          <c:min val="0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Years of Age</a:t>
                </a:r>
              </a:p>
            </c:rich>
          </c:tx>
          <c:layout>
            <c:manualLayout>
              <c:xMode val="edge"/>
              <c:yMode val="edge"/>
              <c:x val="1.4355205599300088E-2"/>
              <c:y val="0.26747788235307679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8920880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8.6411089238845162E-2"/>
          <c:y val="0.10120815107247466"/>
          <c:w val="0.89717913385826786"/>
          <c:h val="7.176559126277314E-2"/>
        </c:manualLayout>
      </c:layout>
      <c:overlay val="0"/>
      <c:spPr>
        <a:solidFill>
          <a:sysClr val="window" lastClr="FFFFFF">
            <a:lumMod val="95000"/>
          </a:sysClr>
        </a:solidFill>
        <a:ln>
          <a:solidFill>
            <a:srgbClr val="333333"/>
          </a:solidFill>
        </a:ln>
        <a:effectLst/>
      </c:spPr>
      <c:txPr>
        <a:bodyPr/>
        <a:lstStyle/>
        <a:p>
          <a:pPr>
            <a:defRPr sz="1050" b="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Solid Waste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598.54999999999995</c:v>
                </c:pt>
                <c:pt idx="1">
                  <c:v>166.43</c:v>
                </c:pt>
                <c:pt idx="2">
                  <c:v>282.12</c:v>
                </c:pt>
                <c:pt idx="3">
                  <c:v>164.24</c:v>
                </c:pt>
                <c:pt idx="4">
                  <c:v>318.02</c:v>
                </c:pt>
                <c:pt idx="5">
                  <c:v>100.62</c:v>
                </c:pt>
                <c:pt idx="6">
                  <c:v>244.96011410562718</c:v>
                </c:pt>
                <c:pt idx="7">
                  <c:v>132.87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ABE-497A-A046-C7D6ECE171B6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Recyling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131.65</c:v>
                </c:pt>
                <c:pt idx="1">
                  <c:v>86.31</c:v>
                </c:pt>
                <c:pt idx="2">
                  <c:v>36.229999999999997</c:v>
                </c:pt>
                <c:pt idx="3">
                  <c:v>196.6</c:v>
                </c:pt>
                <c:pt idx="4">
                  <c:v>54.48</c:v>
                </c:pt>
                <c:pt idx="5">
                  <c:v>10.15</c:v>
                </c:pt>
                <c:pt idx="6">
                  <c:v>20.430052607385466</c:v>
                </c:pt>
                <c:pt idx="7">
                  <c:v>44.49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1ABE-497A-A046-C7D6ECE171B6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Compost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</c:strCache>
            </c:strRef>
          </c:cat>
          <c:val>
            <c:numRef>
              <c:f>Sheet1!$D$2:$D$9</c:f>
              <c:numCache>
                <c:formatCode>General</c:formatCode>
                <c:ptCount val="8"/>
                <c:pt idx="0">
                  <c:v>0</c:v>
                </c:pt>
                <c:pt idx="1">
                  <c:v>50.59</c:v>
                </c:pt>
                <c:pt idx="2">
                  <c:v>42.33</c:v>
                </c:pt>
                <c:pt idx="3">
                  <c:v>0</c:v>
                </c:pt>
                <c:pt idx="4">
                  <c:v>0</c:v>
                </c:pt>
                <c:pt idx="5">
                  <c:v>25.06</c:v>
                </c:pt>
                <c:pt idx="6">
                  <c:v>16.132174873683635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ABE-497A-A046-C7D6ECE171B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9"/>
        <c:overlap val="100"/>
        <c:axId val="725779712"/>
        <c:axId val="731281856"/>
      </c:barChart>
      <c:catAx>
        <c:axId val="725779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31281856"/>
        <c:crosses val="autoZero"/>
        <c:auto val="1"/>
        <c:lblAlgn val="ctr"/>
        <c:lblOffset val="100"/>
        <c:noMultiLvlLbl val="0"/>
      </c:catAx>
      <c:valAx>
        <c:axId val="731281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 err="1"/>
                  <a:t>Lbs</a:t>
                </a:r>
                <a:r>
                  <a:rPr lang="en-US" dirty="0"/>
                  <a:t>/</a:t>
                </a:r>
                <a:r>
                  <a:rPr lang="en-US" baseline="0" dirty="0"/>
                  <a:t>Campus User</a:t>
                </a:r>
                <a:endParaRPr lang="en-US" dirty="0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57797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92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Total Travel Emissions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2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0-28CE-495D-B7DD-B4E6C3C8A977}"/>
              </c:ext>
            </c:extLst>
          </c:dPt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1.2</c:v>
                </c:pt>
                <c:pt idx="1">
                  <c:v>0.53</c:v>
                </c:pt>
                <c:pt idx="2">
                  <c:v>0.13</c:v>
                </c:pt>
                <c:pt idx="3">
                  <c:v>0.27</c:v>
                </c:pt>
                <c:pt idx="4">
                  <c:v>7.0000000000000007E-2</c:v>
                </c:pt>
                <c:pt idx="5">
                  <c:v>0.26</c:v>
                </c:pt>
                <c:pt idx="6">
                  <c:v>0.76</c:v>
                </c:pt>
                <c:pt idx="7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0B-43EC-B6C1-2774BD7CF67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724003216"/>
        <c:axId val="724004048"/>
      </c:barChart>
      <c:catAx>
        <c:axId val="724003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004048"/>
        <c:crosses val="autoZero"/>
        <c:auto val="1"/>
        <c:lblAlgn val="ctr"/>
        <c:lblOffset val="100"/>
        <c:noMultiLvlLbl val="0"/>
      </c:catAx>
      <c:valAx>
        <c:axId val="7240040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dirty="0"/>
                  <a:t>MTCDE/ Campus User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600" b="0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24003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6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Scope 3 Emissions vs. Peers</a:t>
            </a:r>
          </a:p>
        </c:rich>
      </c:tx>
      <c:layout>
        <c:manualLayout>
          <c:xMode val="edge"/>
          <c:yMode val="edge"/>
          <c:x val="0.49479598471439784"/>
          <c:y val="2.505390040897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2666087514864352"/>
          <c:y val="0.13051839281793448"/>
          <c:w val="0.84415873048365297"/>
          <c:h val="0.5894409448989765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Student Commuting Per 1,000 GSF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3FE-42F4-9CDB-41416329DF50}"/>
              </c:ext>
            </c:extLst>
          </c:dPt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Sheet1!$B$2:$B$9</c:f>
              <c:numCache>
                <c:formatCode>0.00</c:formatCode>
                <c:ptCount val="8"/>
                <c:pt idx="0">
                  <c:v>2.73</c:v>
                </c:pt>
                <c:pt idx="1">
                  <c:v>0.38</c:v>
                </c:pt>
                <c:pt idx="2">
                  <c:v>0.67</c:v>
                </c:pt>
                <c:pt idx="3">
                  <c:v>0.64</c:v>
                </c:pt>
                <c:pt idx="4">
                  <c:v>2.27</c:v>
                </c:pt>
                <c:pt idx="5">
                  <c:v>1.8</c:v>
                </c:pt>
                <c:pt idx="6">
                  <c:v>0.32</c:v>
                </c:pt>
                <c:pt idx="7">
                  <c:v>3.67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3FE-42F4-9CDB-41416329DF5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Employee Commuting Per 1,000 GSF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Sheet1!$C$2:$C$9</c:f>
              <c:numCache>
                <c:formatCode>0.00</c:formatCode>
                <c:ptCount val="8"/>
                <c:pt idx="0">
                  <c:v>0.74</c:v>
                </c:pt>
                <c:pt idx="1">
                  <c:v>0.62</c:v>
                </c:pt>
                <c:pt idx="2">
                  <c:v>0.98</c:v>
                </c:pt>
                <c:pt idx="3">
                  <c:v>1.2</c:v>
                </c:pt>
                <c:pt idx="4">
                  <c:v>1.06</c:v>
                </c:pt>
                <c:pt idx="5">
                  <c:v>0.66</c:v>
                </c:pt>
                <c:pt idx="6">
                  <c:v>1.02</c:v>
                </c:pt>
                <c:pt idx="7">
                  <c:v>0.66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43FE-42F4-9CDB-41416329DF5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Solid Waste Per 1,000 GSF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Sheet1!$D$2:$D$9</c:f>
              <c:numCache>
                <c:formatCode>0.00</c:formatCode>
                <c:ptCount val="8"/>
                <c:pt idx="0">
                  <c:v>0.17</c:v>
                </c:pt>
                <c:pt idx="1">
                  <c:v>0</c:v>
                </c:pt>
                <c:pt idx="2">
                  <c:v>-0.01</c:v>
                </c:pt>
                <c:pt idx="3">
                  <c:v>-0.02</c:v>
                </c:pt>
                <c:pt idx="4">
                  <c:v>0</c:v>
                </c:pt>
                <c:pt idx="5">
                  <c:v>-0.02</c:v>
                </c:pt>
                <c:pt idx="6">
                  <c:v>-0.01</c:v>
                </c:pt>
                <c:pt idx="7">
                  <c:v>-0.01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3FE-42F4-9CDB-41416329DF50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Wastewater Per 1,000 GSF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Sheet1!$E$2:$E$9</c:f>
              <c:numCache>
                <c:formatCode>0.00</c:formatCode>
                <c:ptCount val="8"/>
                <c:pt idx="0">
                  <c:v>0.12</c:v>
                </c:pt>
                <c:pt idx="1">
                  <c:v>0.03</c:v>
                </c:pt>
                <c:pt idx="2">
                  <c:v>0.01</c:v>
                </c:pt>
                <c:pt idx="3">
                  <c:v>0.01</c:v>
                </c:pt>
                <c:pt idx="4">
                  <c:v>0.01</c:v>
                </c:pt>
                <c:pt idx="5">
                  <c:v>0.01</c:v>
                </c:pt>
                <c:pt idx="6">
                  <c:v>0.01</c:v>
                </c:pt>
                <c:pt idx="7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3FE-42F4-9CDB-41416329DF50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Paper Per 1,000 GSF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Sheet1!$F$2:$F$9</c:f>
              <c:numCache>
                <c:formatCode>0.00</c:formatCode>
                <c:ptCount val="8"/>
                <c:pt idx="0">
                  <c:v>7.0000000000000007E-2</c:v>
                </c:pt>
                <c:pt idx="1">
                  <c:v>0.04</c:v>
                </c:pt>
                <c:pt idx="2">
                  <c:v>0.06</c:v>
                </c:pt>
                <c:pt idx="3">
                  <c:v>0.04</c:v>
                </c:pt>
                <c:pt idx="4">
                  <c:v>0.05</c:v>
                </c:pt>
                <c:pt idx="5">
                  <c:v>0.06</c:v>
                </c:pt>
                <c:pt idx="6">
                  <c:v>0.09</c:v>
                </c:pt>
                <c:pt idx="7">
                  <c:v>0.09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FE-42F4-9CDB-41416329DF50}"/>
            </c:ext>
          </c:extLst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Scope 2 T&amp;D Losses Per 1,000 GSF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Sheet1!$G$2:$G$9</c:f>
              <c:numCache>
                <c:formatCode>0.00</c:formatCode>
                <c:ptCount val="8"/>
                <c:pt idx="0">
                  <c:v>0.18</c:v>
                </c:pt>
                <c:pt idx="1">
                  <c:v>0.63</c:v>
                </c:pt>
                <c:pt idx="2">
                  <c:v>0.36</c:v>
                </c:pt>
                <c:pt idx="3">
                  <c:v>0.31</c:v>
                </c:pt>
                <c:pt idx="4">
                  <c:v>0.18</c:v>
                </c:pt>
                <c:pt idx="5">
                  <c:v>0.2</c:v>
                </c:pt>
                <c:pt idx="6">
                  <c:v>0.26</c:v>
                </c:pt>
                <c:pt idx="7">
                  <c:v>0.74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7-43FE-42F4-9CDB-41416329DF50}"/>
            </c:ext>
          </c:extLst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Travel Emissions per 1000 GSF</c:v>
                </c:pt>
              </c:strCache>
            </c:strRef>
          </c:tx>
          <c:spPr>
            <a:solidFill>
              <a:schemeClr val="accent1">
                <a:lumMod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Sheet1!$H$2:$H$9</c:f>
              <c:numCache>
                <c:formatCode>0.00</c:formatCode>
                <c:ptCount val="8"/>
                <c:pt idx="0">
                  <c:v>0.48</c:v>
                </c:pt>
                <c:pt idx="1">
                  <c:v>3.38</c:v>
                </c:pt>
                <c:pt idx="2">
                  <c:v>1.78</c:v>
                </c:pt>
                <c:pt idx="3">
                  <c:v>2.5</c:v>
                </c:pt>
                <c:pt idx="4">
                  <c:v>1.33</c:v>
                </c:pt>
                <c:pt idx="5">
                  <c:v>0.31</c:v>
                </c:pt>
                <c:pt idx="6">
                  <c:v>1.28</c:v>
                </c:pt>
                <c:pt idx="7">
                  <c:v>1.1000000000000001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3FE-42F4-9CDB-41416329D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706137448"/>
        <c:axId val="706130784"/>
      </c:barChart>
      <c:lineChart>
        <c:grouping val="standard"/>
        <c:varyColors val="0"/>
        <c:ser>
          <c:idx val="7"/>
          <c:order val="7"/>
          <c:tx>
            <c:strRef>
              <c:f>Sheet1!$I$1</c:f>
              <c:strCache>
                <c:ptCount val="1"/>
                <c:pt idx="0">
                  <c:v>Peer Avg = 4.31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Sheet1!$I$2:$I$9</c:f>
              <c:numCache>
                <c:formatCode>0.00</c:formatCode>
                <c:ptCount val="8"/>
                <c:pt idx="0">
                  <c:v>4.3085714285714278</c:v>
                </c:pt>
                <c:pt idx="1">
                  <c:v>4.3085714285714278</c:v>
                </c:pt>
                <c:pt idx="2">
                  <c:v>4.3085714285714278</c:v>
                </c:pt>
                <c:pt idx="3">
                  <c:v>4.3085714285714278</c:v>
                </c:pt>
                <c:pt idx="4">
                  <c:v>4.3085714285714278</c:v>
                </c:pt>
                <c:pt idx="5">
                  <c:v>4.3085714285714278</c:v>
                </c:pt>
                <c:pt idx="6">
                  <c:v>4.3085714285714278</c:v>
                </c:pt>
                <c:pt idx="7">
                  <c:v>4.3085714285714278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9-43FE-42F4-9CDB-41416329DF5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06137448"/>
        <c:axId val="706130784"/>
      </c:lineChart>
      <c:catAx>
        <c:axId val="706137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30784"/>
        <c:crosses val="autoZero"/>
        <c:auto val="1"/>
        <c:lblAlgn val="ctr"/>
        <c:lblOffset val="100"/>
        <c:noMultiLvlLbl val="0"/>
      </c:catAx>
      <c:valAx>
        <c:axId val="70613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</a:rPr>
                  <a:t>MTCDE/1,000 GSF</a:t>
                </a:r>
              </a:p>
            </c:rich>
          </c:tx>
          <c:layout>
            <c:manualLayout>
              <c:xMode val="edge"/>
              <c:yMode val="edge"/>
              <c:x val="0.24590115309118632"/>
              <c:y val="0.2009504305621286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200" b="1" i="0" u="none" strike="noStrike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" sourceLinked="0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706137448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vert="horz" wrap="square" anchor="ctr" anchorCtr="1"/>
          <a:lstStyle/>
          <a:p>
            <a:pPr rtl="0"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dTable>
      <c:spPr>
        <a:solidFill>
          <a:schemeClr val="bg1">
            <a:alpha val="5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400"/>
      </a:pPr>
      <a:endParaRPr lang="en-US"/>
    </a:p>
  </c:txPr>
  <c:externalData r:id="rId3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Emissions </a:t>
            </a:r>
          </a:p>
          <a:p>
            <a:pPr>
              <a:defRPr sz="1600"/>
            </a:pPr>
            <a:r>
              <a:rPr lang="en-US" sz="1600" dirty="0"/>
              <a:t>by Scope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6.6666666666666666E-2"/>
          <c:y val="0.15889430487855685"/>
          <c:w val="0.82222222222222219"/>
          <c:h val="0.58730158730158732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bg1"/>
            </a:solidFill>
            <a:ln w="19050"/>
          </c:spPr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accent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1-A430-429C-B633-662684FB6EE3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accent2"/>
                </a:solidFill>
              </a:ln>
            </c:spPr>
            <c:extLst>
              <c:ext xmlns:c16="http://schemas.microsoft.com/office/drawing/2014/chart" uri="{C3380CC4-5D6E-409C-BE32-E72D297353CC}">
                <c16:uniqueId val="{00000003-A430-429C-B633-662684FB6EE3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tx1"/>
                </a:solidFill>
              </a:ln>
            </c:spPr>
            <c:extLst>
              <c:ext xmlns:c16="http://schemas.microsoft.com/office/drawing/2014/chart" uri="{C3380CC4-5D6E-409C-BE32-E72D297353CC}">
                <c16:uniqueId val="{00000005-A430-429C-B633-662684FB6EE3}"/>
              </c:ext>
            </c:extLst>
          </c:dPt>
          <c:dPt>
            <c:idx val="3"/>
            <c:bubble3D val="0"/>
            <c:spPr>
              <a:solidFill>
                <a:schemeClr val="bg1"/>
              </a:solidFill>
              <a:ln w="19050">
                <a:solidFill>
                  <a:schemeClr val="accent2">
                    <a:lumMod val="50000"/>
                  </a:schemeClr>
                </a:solidFill>
              </a:ln>
            </c:spPr>
            <c:extLst>
              <c:ext xmlns:c16="http://schemas.microsoft.com/office/drawing/2014/chart" uri="{C3380CC4-5D6E-409C-BE32-E72D297353CC}">
                <c16:uniqueId val="{00000007-A430-429C-B633-662684FB6EE3}"/>
              </c:ext>
            </c:extLst>
          </c:dPt>
          <c:dPt>
            <c:idx val="4"/>
            <c:bubble3D val="0"/>
            <c:spPr>
              <a:solidFill>
                <a:schemeClr val="bg1"/>
              </a:solidFill>
              <a:ln w="19050"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9-A430-429C-B633-662684FB6EE3}"/>
              </c:ext>
            </c:extLst>
          </c:dPt>
          <c:dPt>
            <c:idx val="5"/>
            <c:bubble3D val="0"/>
            <c:spPr>
              <a:solidFill>
                <a:schemeClr val="bg1"/>
              </a:solidFill>
              <a:ln w="19050"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B-A430-429C-B633-662684FB6EE3}"/>
              </c:ext>
            </c:extLst>
          </c:dPt>
          <c:dPt>
            <c:idx val="6"/>
            <c:bubble3D val="0"/>
            <c:spPr>
              <a:solidFill>
                <a:schemeClr val="bg1"/>
              </a:solidFill>
              <a:ln w="19050">
                <a:solidFill>
                  <a:schemeClr val="accent3"/>
                </a:solidFill>
              </a:ln>
            </c:spPr>
            <c:extLst>
              <c:ext xmlns:c16="http://schemas.microsoft.com/office/drawing/2014/chart" uri="{C3380CC4-5D6E-409C-BE32-E72D297353CC}">
                <c16:uniqueId val="{0000000D-A430-429C-B633-662684FB6EE3}"/>
              </c:ext>
            </c:extLst>
          </c:dPt>
          <c:dLbls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</a:defRPr>
                  </a:pPr>
                  <a:endParaRPr lang="en-US"/>
                </a:p>
              </c:txPr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A430-429C-B633-662684FB6EE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1"/>
                </a:pPr>
                <a:endParaRPr lang="en-US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Scope 1</c:v>
                </c:pt>
                <c:pt idx="1">
                  <c:v>Scope 2</c:v>
                </c:pt>
                <c:pt idx="2">
                  <c:v>Scope 3</c:v>
                </c:pt>
              </c:strCache>
            </c:strRef>
          </c:cat>
          <c:val>
            <c:numRef>
              <c:f>Sheet1!$B$2:$B$4</c:f>
              <c:numCache>
                <c:formatCode>_(* #,##0.0_);_(* \(#,##0.0\);_(* "-"??_);_(@_)</c:formatCode>
                <c:ptCount val="3"/>
                <c:pt idx="0">
                  <c:v>983.75235041294513</c:v>
                </c:pt>
                <c:pt idx="1">
                  <c:v>8933.8329853096639</c:v>
                </c:pt>
                <c:pt idx="2">
                  <c:v>6018.2167626627597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E-A430-429C-B633-662684FB6E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b"/>
      <c:layout>
        <c:manualLayout>
          <c:xMode val="edge"/>
          <c:yMode val="edge"/>
          <c:x val="0.12593817439486732"/>
          <c:y val="0.93313252510102906"/>
          <c:w val="0.67404957713619129"/>
          <c:h val="5.0994459025955091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200"/>
      </a:pPr>
      <a:endParaRPr lang="en-US"/>
    </a:p>
  </c:txPr>
  <c:externalData r:id="rId1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Scope 1 Sources </a:t>
            </a:r>
          </a:p>
        </c:rich>
      </c:tx>
      <c:layout>
        <c:manualLayout>
          <c:xMode val="edge"/>
          <c:yMode val="edge"/>
          <c:x val="0.332083281256509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030371203599553E-2"/>
          <c:y val="0.15384615384615385"/>
          <c:w val="0.86148814731491896"/>
          <c:h val="0.309063085864266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Co-gen Plant</c:v>
                </c:pt>
              </c:strCache>
            </c:strRef>
          </c:tx>
          <c:spPr>
            <a:solidFill>
              <a:schemeClr val="bg2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Emissions</c:v>
                </c:pt>
              </c:strCache>
            </c:strRef>
          </c:cat>
          <c:val>
            <c:numRef>
              <c:f>Sheet1!$B$2</c:f>
              <c:numCache>
                <c:formatCode>_(* #,##0_);_(* \(#,##0\);_(* "-"??_);_(@_)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938-4DC6-91A4-4304C393B5B7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Other On-Campus Stationary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Emissions</c:v>
                </c:pt>
              </c:strCache>
            </c:strRef>
          </c:cat>
          <c:val>
            <c:numRef>
              <c:f>Sheet1!$B$3</c:f>
              <c:numCache>
                <c:formatCode>_(* #,##0_);_(* \(#,##0\);_(* "-"??_);_(@_)</c:formatCode>
                <c:ptCount val="1"/>
                <c:pt idx="0">
                  <c:v>839.97572530744151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938-4DC6-91A4-4304C393B5B7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Direct Transportation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5.2910052910053029E-3"/>
                  <c:y val="-0.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AA19-47B0-8D4C-66FDBF578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Emissions</c:v>
                </c:pt>
              </c:strCache>
            </c:strRef>
          </c:cat>
          <c:val>
            <c:numRef>
              <c:f>Sheet1!$B$4</c:f>
              <c:numCache>
                <c:formatCode>_(* #,##0_);_(* \(#,##0\);_(* "-"??_);_(@_)</c:formatCode>
                <c:ptCount val="1"/>
                <c:pt idx="0">
                  <c:v>14.193449659163708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938-4DC6-91A4-4304C393B5B7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Refrigerants &amp; Chemicals</c:v>
                </c:pt>
              </c:strCache>
            </c:strRef>
          </c:tx>
          <c:spPr>
            <a:solidFill>
              <a:schemeClr val="accent5"/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6.6137566137566134E-2"/>
                  <c:y val="-6.66666666666666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AA19-47B0-8D4C-66FDBF5780F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Emissions</c:v>
                </c:pt>
              </c:strCache>
            </c:strRef>
          </c:cat>
          <c:val>
            <c:numRef>
              <c:f>Sheet1!$B$5</c:f>
              <c:numCache>
                <c:formatCode>_(* #,##0_);_(* \(#,##0\);_(* "-"??_);_(@_)</c:formatCode>
                <c:ptCount val="1"/>
                <c:pt idx="0">
                  <c:v>129.58317544634002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F938-4DC6-91A4-4304C393B5B7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Fertilizer</c:v>
                </c:pt>
              </c:strCache>
            </c:strRef>
          </c:tx>
          <c:spPr>
            <a:solidFill>
              <a:schemeClr val="tx2"/>
            </a:solidFill>
            <a:ln>
              <a:solidFill>
                <a:schemeClr val="tx1"/>
              </a:solidFill>
            </a:ln>
          </c:spPr>
          <c:invertIfNegative val="0"/>
          <c:dLbls>
            <c:delete val="1"/>
          </c:dLbls>
          <c:cat>
            <c:strRef>
              <c:f>Sheet1!$B$1</c:f>
              <c:strCache>
                <c:ptCount val="1"/>
                <c:pt idx="0">
                  <c:v>Emissions</c:v>
                </c:pt>
              </c:strCache>
            </c:strRef>
          </c:cat>
          <c:val>
            <c:numRef>
              <c:f>Sheet1!$B$6</c:f>
              <c:numCache>
                <c:formatCode>_(* #,##0_);_(* \(#,##0\);_(* "-"??_);_(@_)</c:formatCode>
                <c:ptCount val="1"/>
                <c:pt idx="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938-4DC6-91A4-4304C393B5B7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704559440"/>
        <c:axId val="520162032"/>
      </c:barChart>
      <c:catAx>
        <c:axId val="704559440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20162032"/>
        <c:crosses val="autoZero"/>
        <c:auto val="1"/>
        <c:lblAlgn val="ctr"/>
        <c:lblOffset val="100"/>
        <c:noMultiLvlLbl val="0"/>
      </c:catAx>
      <c:valAx>
        <c:axId val="520162032"/>
        <c:scaling>
          <c:orientation val="minMax"/>
          <c:max val="100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MTCDE</a:t>
                </a:r>
              </a:p>
            </c:rich>
          </c:tx>
          <c:layout>
            <c:manualLayout>
              <c:xMode val="edge"/>
              <c:yMode val="edge"/>
              <c:x val="3.2165979252593423E-2"/>
              <c:y val="0.492555905511811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704559440"/>
        <c:crosses val="autoZero"/>
        <c:crossBetween val="between"/>
      </c:valAx>
      <c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c:spPr>
    </c:plotArea>
    <c:legend>
      <c:legendPos val="b"/>
      <c:legendEntry>
        <c:idx val="0"/>
        <c:delete val="1"/>
      </c:legendEntry>
      <c:legendEntry>
        <c:idx val="4"/>
        <c:delete val="1"/>
      </c:legendEntry>
      <c:layout>
        <c:manualLayout>
          <c:xMode val="edge"/>
          <c:yMode val="edge"/>
          <c:x val="0"/>
          <c:y val="0.67984566929133861"/>
          <c:w val="0.98677248677248675"/>
          <c:h val="0.242253543307086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Scope 3 Sources </a:t>
            </a:r>
          </a:p>
        </c:rich>
      </c:tx>
      <c:layout>
        <c:manualLayout>
          <c:xMode val="edge"/>
          <c:yMode val="edge"/>
          <c:x val="0.332083281256509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470034995625546"/>
          <c:y val="0.15384615384615385"/>
          <c:w val="0.81762109281794326"/>
          <c:h val="0.309063085864266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Commuting</c:v>
                </c:pt>
              </c:strCache>
            </c:strRef>
          </c:tx>
          <c:spPr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Emissions</c:v>
                </c:pt>
              </c:strCache>
            </c:strRef>
          </c:cat>
          <c:val>
            <c:numRef>
              <c:f>Sheet1!$B$2</c:f>
              <c:numCache>
                <c:formatCode>_(* #,##0_);_(* \(#,##0\);_(* "-"??_);_(@_)</c:formatCode>
                <c:ptCount val="1"/>
                <c:pt idx="0">
                  <c:v>1181.3999476789463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F6C-43A7-A5C2-223344F3E22C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Travel</c:v>
                </c:pt>
              </c:strCache>
            </c:strRef>
          </c:tx>
          <c:spPr>
            <a:solidFill>
              <a:schemeClr val="bg1">
                <a:lumMod val="8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Emissions</c:v>
                </c:pt>
              </c:strCache>
            </c:strRef>
          </c:cat>
          <c:val>
            <c:numRef>
              <c:f>Sheet1!$B$3</c:f>
              <c:numCache>
                <c:formatCode>_(* #,##0_);_(* \(#,##0\);_(* "-"??_);_(@_)</c:formatCode>
                <c:ptCount val="1"/>
                <c:pt idx="0">
                  <c:v>3998.7405038321476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F6C-43A7-A5C2-223344F3E22C}"/>
            </c:ext>
          </c:extLst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Waste/Wastewater</c:v>
                </c:pt>
              </c:strCache>
            </c:strRef>
          </c:tx>
          <c:spPr>
            <a:solidFill>
              <a:schemeClr val="bg1">
                <a:lumMod val="7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-4.292939234868369E-2"/>
                  <c:y val="3.334383202099707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noAutofit/>
                </a:bodyPr>
                <a:lstStyle/>
                <a:p>
                  <a:pPr>
                    <a:defRPr b="1"/>
                  </a:pPr>
                  <a:endParaRPr lang="en-US"/>
                </a:p>
              </c:txPr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9658991489700145E-2"/>
                      <c:h val="0.1071669291338582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0-F2EE-4463-B8F3-93B7A5B6C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Emissions</c:v>
                </c:pt>
              </c:strCache>
            </c:strRef>
          </c:cat>
          <c:val>
            <c:numRef>
              <c:f>Sheet1!$B$4</c:f>
              <c:numCache>
                <c:formatCode>_(* #,##0_);_(* \(#,##0\);_(* "-"??_);_(@_)</c:formatCode>
                <c:ptCount val="1"/>
                <c:pt idx="0">
                  <c:v>36.646648478160003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F6C-43A7-A5C2-223344F3E22C}"/>
            </c:ext>
          </c:extLst>
        </c:ser>
        <c:ser>
          <c:idx val="3"/>
          <c:order val="3"/>
          <c:tx>
            <c:strRef>
              <c:f>Sheet1!$A$5</c:f>
              <c:strCache>
                <c:ptCount val="1"/>
                <c:pt idx="0">
                  <c:v>Paper Purchases</c:v>
                </c:pt>
              </c:strCache>
            </c:strRef>
          </c:tx>
          <c:spPr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0"/>
                  <c:y val="-0.17333333333333334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F2EE-4463-B8F3-93B7A5B6C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Emissions</c:v>
                </c:pt>
              </c:strCache>
            </c:strRef>
          </c:cat>
          <c:val>
            <c:numRef>
              <c:f>Sheet1!$B$5</c:f>
              <c:numCache>
                <c:formatCode>_(* #,##0_);_(* \(#,##0\);_(* "-"??_);_(@_)</c:formatCode>
                <c:ptCount val="1"/>
                <c:pt idx="0">
                  <c:v>51.203609590096349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F6C-43A7-A5C2-223344F3E22C}"/>
            </c:ext>
          </c:extLst>
        </c:ser>
        <c:ser>
          <c:idx val="4"/>
          <c:order val="4"/>
          <c:tx>
            <c:strRef>
              <c:f>Sheet1!$A$6</c:f>
              <c:strCache>
                <c:ptCount val="1"/>
                <c:pt idx="0">
                  <c:v>T&amp;D Losses</c:v>
                </c:pt>
              </c:strCache>
            </c:strRef>
          </c:tx>
          <c:spPr>
            <a:solidFill>
              <a:schemeClr val="bg1">
                <a:lumMod val="5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dLbl>
              <c:idx val="0"/>
              <c:layout>
                <c:manualLayout>
                  <c:x val="4.5454545454545456E-2"/>
                  <c:y val="6.666666666666667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2EE-4463-B8F3-93B7A5B6CF9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Sheet1!$B$1</c:f>
              <c:strCache>
                <c:ptCount val="1"/>
                <c:pt idx="0">
                  <c:v>Emissions</c:v>
                </c:pt>
              </c:strCache>
            </c:strRef>
          </c:cat>
          <c:val>
            <c:numRef>
              <c:f>Sheet1!$B$6</c:f>
              <c:numCache>
                <c:formatCode>_(* #,##0_);_(* \(#,##0\);_(* "-"??_);_(@_)</c:formatCode>
                <c:ptCount val="1"/>
                <c:pt idx="0">
                  <c:v>750.22605308340928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8F6C-43A7-A5C2-223344F3E22C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20"/>
        <c:overlap val="100"/>
        <c:axId val="513335184"/>
        <c:axId val="513335968"/>
      </c:barChart>
      <c:catAx>
        <c:axId val="513335184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513335968"/>
        <c:crosses val="autoZero"/>
        <c:auto val="1"/>
        <c:lblAlgn val="ctr"/>
        <c:lblOffset val="100"/>
        <c:noMultiLvlLbl val="0"/>
      </c:catAx>
      <c:valAx>
        <c:axId val="513335968"/>
        <c:scaling>
          <c:orientation val="minMax"/>
          <c:max val="10000"/>
        </c:scaling>
        <c:delete val="0"/>
        <c:axPos val="b"/>
        <c:majorGridlines/>
        <c:numFmt formatCode="_(* #,##0_);_(* \(#,##0\);_(* &quot;-&quot;??_);_(@_)" sourceLinked="1"/>
        <c:majorTickMark val="out"/>
        <c:minorTickMark val="none"/>
        <c:tickLblPos val="nextTo"/>
        <c:crossAx val="513335184"/>
        <c:crosses val="autoZero"/>
        <c:crossBetween val="between"/>
      </c:valAx>
      <c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67984566929133861"/>
          <c:w val="0.94966066741657296"/>
          <c:h val="0.191502362204724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Scope 2 Sources </a:t>
            </a:r>
          </a:p>
        </c:rich>
      </c:tx>
      <c:layout>
        <c:manualLayout>
          <c:xMode val="edge"/>
          <c:yMode val="edge"/>
          <c:x val="0.3320832812565096"/>
          <c:y val="0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5.2030371203599553E-2"/>
          <c:y val="0.15384615384615385"/>
          <c:w val="0.86148814731491896"/>
          <c:h val="0.30906308586426695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Purchased Electricity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b="1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Sheet1!$B$1</c:f>
              <c:strCache>
                <c:ptCount val="1"/>
                <c:pt idx="0">
                  <c:v>Emissions</c:v>
                </c:pt>
              </c:strCache>
            </c:strRef>
          </c:cat>
          <c:val>
            <c:numRef>
              <c:f>Sheet1!$B$2</c:f>
              <c:numCache>
                <c:formatCode>_(* #,##0_);_(* \(#,##0\);_(* "-"??_);_(@_)</c:formatCode>
                <c:ptCount val="1"/>
                <c:pt idx="0">
                  <c:v>5793.9888165243883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9C-4FF5-A457-3642CF4D2FEA}"/>
            </c:ext>
          </c:extLst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Purchased Steam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/>
              </a:solidFill>
            </a:ln>
          </c:spPr>
          <c:invertIfNegative val="0"/>
          <c:cat>
            <c:strRef>
              <c:f>Sheet1!$B$1</c:f>
              <c:strCache>
                <c:ptCount val="1"/>
                <c:pt idx="0">
                  <c:v>Emissions</c:v>
                </c:pt>
              </c:strCache>
            </c:strRef>
          </c:cat>
          <c:val>
            <c:numRef>
              <c:f>Sheet1!$B$3</c:f>
              <c:numCache>
                <c:formatCode>_(* #,##0_);_(* \(#,##0\);_(* "-"??_);_(@_)</c:formatCode>
                <c:ptCount val="1"/>
                <c:pt idx="0">
                  <c:v>3139.844168785276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9C-4FF5-A457-3642CF4D2FE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0"/>
        <c:overlap val="100"/>
        <c:axId val="592861768"/>
        <c:axId val="475536728"/>
      </c:barChart>
      <c:catAx>
        <c:axId val="59286176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475536728"/>
        <c:crosses val="autoZero"/>
        <c:auto val="1"/>
        <c:lblAlgn val="ctr"/>
        <c:lblOffset val="100"/>
        <c:noMultiLvlLbl val="0"/>
      </c:catAx>
      <c:valAx>
        <c:axId val="475536728"/>
        <c:scaling>
          <c:orientation val="minMax"/>
          <c:max val="10000"/>
        </c:scaling>
        <c:delete val="0"/>
        <c:axPos val="b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MTCDE</a:t>
                </a:r>
              </a:p>
            </c:rich>
          </c:tx>
          <c:layout>
            <c:manualLayout>
              <c:xMode val="edge"/>
              <c:yMode val="edge"/>
              <c:x val="3.2165979252593423E-2"/>
              <c:y val="0.492555905511811"/>
            </c:manualLayout>
          </c:layout>
          <c:overlay val="0"/>
        </c:title>
        <c:numFmt formatCode="_(* #,##0_);_(* \(#,##0\);_(* &quot;-&quot;??_);_(@_)" sourceLinked="1"/>
        <c:majorTickMark val="out"/>
        <c:minorTickMark val="none"/>
        <c:tickLblPos val="nextTo"/>
        <c:crossAx val="592861768"/>
        <c:crosses val="autoZero"/>
        <c:crossBetween val="between"/>
      </c:valAx>
      <c:spPr>
        <a:solidFill>
          <a:schemeClr val="bg1"/>
        </a:solidFill>
        <a:ln>
          <a:solidFill>
            <a:schemeClr val="tx1">
              <a:lumMod val="60000"/>
              <a:lumOff val="4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"/>
          <c:y val="0.67984566929133861"/>
          <c:w val="0.98677248677248675"/>
          <c:h val="0.2422535433070865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050"/>
      </a:pPr>
      <a:endParaRPr lang="en-US"/>
    </a:p>
  </c:txPr>
  <c:externalData r:id="rId1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/>
              <a:t>Gross Emissions by Scope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Scope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Sheet1!$B$2:$B$11</c:f>
              <c:numCache>
                <c:formatCode>_(* #,##0_);_(* \(#,##0\);_(* "-"??_);_(@_)</c:formatCode>
                <c:ptCount val="10"/>
                <c:pt idx="0">
                  <c:v>3311.6941331830958</c:v>
                </c:pt>
                <c:pt idx="1">
                  <c:v>2212.099001794933</c:v>
                </c:pt>
                <c:pt idx="2">
                  <c:v>3546.1235495037308</c:v>
                </c:pt>
                <c:pt idx="3">
                  <c:v>1560.5791669200546</c:v>
                </c:pt>
                <c:pt idx="4">
                  <c:v>2836.6326942634164</c:v>
                </c:pt>
                <c:pt idx="5">
                  <c:v>1722.5242798569761</c:v>
                </c:pt>
                <c:pt idx="6">
                  <c:v>2149.2118903162536</c:v>
                </c:pt>
                <c:pt idx="7">
                  <c:v>1715.9560384011656</c:v>
                </c:pt>
                <c:pt idx="8">
                  <c:v>1181.7020832172964</c:v>
                </c:pt>
                <c:pt idx="9">
                  <c:v>983.75235041294513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955-44E1-BC83-9A84E0DE98A0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Scope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Sheet1!$C$2:$C$11</c:f>
              <c:numCache>
                <c:formatCode>_(* #,##0_);_(* \(#,##0\);_(* "-"??_);_(@_)</c:formatCode>
                <c:ptCount val="10"/>
                <c:pt idx="0">
                  <c:v>7215.3222187574393</c:v>
                </c:pt>
                <c:pt idx="1">
                  <c:v>6483.912140219014</c:v>
                </c:pt>
                <c:pt idx="2">
                  <c:v>6630.3468465711485</c:v>
                </c:pt>
                <c:pt idx="3">
                  <c:v>8638.3313763306214</c:v>
                </c:pt>
                <c:pt idx="4">
                  <c:v>10375.430405851124</c:v>
                </c:pt>
                <c:pt idx="5">
                  <c:v>8680.8828431271595</c:v>
                </c:pt>
                <c:pt idx="6">
                  <c:v>9469.1427149551546</c:v>
                </c:pt>
                <c:pt idx="7">
                  <c:v>9647.923778363227</c:v>
                </c:pt>
                <c:pt idx="8">
                  <c:v>9069.1877257280667</c:v>
                </c:pt>
                <c:pt idx="9">
                  <c:v>8933.8329853096639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955-44E1-BC83-9A84E0DE98A0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Scope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Sheet1!$D$2:$D$11</c:f>
              <c:numCache>
                <c:formatCode>_(* #,##0_);_(* \(#,##0\);_(* "-"??_);_(@_)</c:formatCode>
                <c:ptCount val="10"/>
                <c:pt idx="0">
                  <c:v>4057.2747217903816</c:v>
                </c:pt>
                <c:pt idx="1">
                  <c:v>4401.2451529531936</c:v>
                </c:pt>
                <c:pt idx="2">
                  <c:v>4162.9052527713466</c:v>
                </c:pt>
                <c:pt idx="3">
                  <c:v>3963.4929101257626</c:v>
                </c:pt>
                <c:pt idx="4">
                  <c:v>4012.5171179638783</c:v>
                </c:pt>
                <c:pt idx="5">
                  <c:v>4064.9625149799408</c:v>
                </c:pt>
                <c:pt idx="6">
                  <c:v>4091.9839192608561</c:v>
                </c:pt>
                <c:pt idx="7">
                  <c:v>3950.5007390819851</c:v>
                </c:pt>
                <c:pt idx="8">
                  <c:v>4831.2816795747858</c:v>
                </c:pt>
                <c:pt idx="9">
                  <c:v>6018.2167626627597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55-44E1-BC83-9A84E0DE98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28186912"/>
        <c:axId val="128184416"/>
      </c:barChart>
      <c:catAx>
        <c:axId val="12818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84416"/>
        <c:crosses val="autoZero"/>
        <c:auto val="1"/>
        <c:lblAlgn val="ctr"/>
        <c:lblOffset val="100"/>
        <c:noMultiLvlLbl val="0"/>
      </c:catAx>
      <c:valAx>
        <c:axId val="12818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8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Emissions/ 1,000 GSF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Scope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Sheet1!$B$2:$B$11</c:f>
              <c:numCache>
                <c:formatCode>_(* #,##0.0_);_(* \(#,##0.0\);_(* "-"??_);_(@_)</c:formatCode>
                <c:ptCount val="10"/>
                <c:pt idx="0">
                  <c:v>3.5630417901883531</c:v>
                </c:pt>
                <c:pt idx="1">
                  <c:v>2.3799906846631238</c:v>
                </c:pt>
                <c:pt idx="2">
                  <c:v>3.2184645477549867</c:v>
                </c:pt>
                <c:pt idx="3">
                  <c:v>1.3440314997442591</c:v>
                </c:pt>
                <c:pt idx="4">
                  <c:v>2.3655992940339621</c:v>
                </c:pt>
                <c:pt idx="5">
                  <c:v>1.427743740691388</c:v>
                </c:pt>
                <c:pt idx="6">
                  <c:v>1.7814110719375877</c:v>
                </c:pt>
                <c:pt idx="7">
                  <c:v>1.4222995413059014</c:v>
                </c:pt>
                <c:pt idx="8">
                  <c:v>0.97947400359172687</c:v>
                </c:pt>
                <c:pt idx="9">
                  <c:v>0.83265396584662199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A96-4CDE-B576-28177D7F182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Scope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Sheet1!$C$2:$C$11</c:f>
              <c:numCache>
                <c:formatCode>_(* #,##0.0_);_(* \(#,##0.0\);_(* "-"??_);_(@_)</c:formatCode>
                <c:ptCount val="10"/>
                <c:pt idx="0">
                  <c:v>7.7629435452715292</c:v>
                </c:pt>
                <c:pt idx="1">
                  <c:v>6.9760216343725565</c:v>
                </c:pt>
                <c:pt idx="2">
                  <c:v>6.0177080598319019</c:v>
                </c:pt>
                <c:pt idx="3">
                  <c:v>7.4396670935517504</c:v>
                </c:pt>
                <c:pt idx="4">
                  <c:v>8.6525516303242256</c:v>
                </c:pt>
                <c:pt idx="5">
                  <c:v>7.1952983698895441</c:v>
                </c:pt>
                <c:pt idx="6">
                  <c:v>7.8486610604485785</c:v>
                </c:pt>
                <c:pt idx="7">
                  <c:v>7.9968468057642959</c:v>
                </c:pt>
                <c:pt idx="8">
                  <c:v>7.51715151999979</c:v>
                </c:pt>
                <c:pt idx="9">
                  <c:v>7.5616505132688241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A96-4CDE-B576-28177D7F182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Scope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Sheet1!$D$2:$D$11</c:f>
              <c:numCache>
                <c:formatCode>_(* #,##0.0_);_(* \(#,##0.0\);_(* "-"??_);_(@_)</c:formatCode>
                <c:ptCount val="10"/>
                <c:pt idx="0">
                  <c:v>4.3652097103904559</c:v>
                </c:pt>
                <c:pt idx="1">
                  <c:v>4.73528646613366</c:v>
                </c:pt>
                <c:pt idx="2">
                  <c:v>3.7782561111224178</c:v>
                </c:pt>
                <c:pt idx="3">
                  <c:v>3.4135143113152688</c:v>
                </c:pt>
                <c:pt idx="4">
                  <c:v>3.3462237394183707</c:v>
                </c:pt>
                <c:pt idx="5">
                  <c:v>3.3693137767495651</c:v>
                </c:pt>
                <c:pt idx="6">
                  <c:v>3.3917109303211661</c:v>
                </c:pt>
                <c:pt idx="7">
                  <c:v>3.2744401740968954</c:v>
                </c:pt>
                <c:pt idx="8">
                  <c:v>4.0044905364716339</c:v>
                </c:pt>
                <c:pt idx="9">
                  <c:v>5.0938552295730553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FA96-4CDE-B576-28177D7F1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28186912"/>
        <c:axId val="128184416"/>
      </c:barChart>
      <c:catAx>
        <c:axId val="12818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84416"/>
        <c:crosses val="autoZero"/>
        <c:auto val="1"/>
        <c:lblAlgn val="ctr"/>
        <c:lblOffset val="100"/>
        <c:noMultiLvlLbl val="0"/>
      </c:catAx>
      <c:valAx>
        <c:axId val="12818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8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40" b="1" i="0" u="none" strike="noStrike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r>
              <a:rPr lang="en-US" b="1" dirty="0"/>
              <a:t>Emissions/</a:t>
            </a:r>
            <a:r>
              <a:rPr lang="en-US" b="1" baseline="0" dirty="0"/>
              <a:t> Student FTE</a:t>
            </a:r>
            <a:endParaRPr lang="en-US" b="1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40" b="1" i="0" u="none" strike="noStrike" kern="1200" spc="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Scope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Sheet1!$B$2:$B$11</c:f>
              <c:numCache>
                <c:formatCode>_(* #,##0.0_);_(* \(#,##0.0\);_(* "-"??_);_(@_)</c:formatCode>
                <c:ptCount val="10"/>
                <c:pt idx="0">
                  <c:v>0.77021516226320341</c:v>
                </c:pt>
                <c:pt idx="1">
                  <c:v>0.50816636461255948</c:v>
                </c:pt>
                <c:pt idx="2">
                  <c:v>0.78655921158365072</c:v>
                </c:pt>
                <c:pt idx="3">
                  <c:v>0.34248763703639873</c:v>
                </c:pt>
                <c:pt idx="4">
                  <c:v>0.67362448213332138</c:v>
                </c:pt>
                <c:pt idx="5">
                  <c:v>0.39937961508392678</c:v>
                </c:pt>
                <c:pt idx="6">
                  <c:v>0.49113617237574353</c:v>
                </c:pt>
                <c:pt idx="7">
                  <c:v>0.38787433056084214</c:v>
                </c:pt>
                <c:pt idx="8">
                  <c:v>0.26172803615001028</c:v>
                </c:pt>
                <c:pt idx="9">
                  <c:v>0.22086940961224633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EFA-49EA-BCF7-E2A06E3F3902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Scope 2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Sheet1!$C$2:$C$11</c:f>
              <c:numCache>
                <c:formatCode>_(* #,##0.0_);_(* \(#,##0.0\);_(* "-"??_);_(@_)</c:formatCode>
                <c:ptCount val="10"/>
                <c:pt idx="0">
                  <c:v>1.6780989880125217</c:v>
                </c:pt>
                <c:pt idx="1">
                  <c:v>1.489493037196254</c:v>
                </c:pt>
                <c:pt idx="2">
                  <c:v>1.4706651687009025</c:v>
                </c:pt>
                <c:pt idx="3">
                  <c:v>1.8957844393474566</c:v>
                </c:pt>
                <c:pt idx="4">
                  <c:v>2.4638875340420623</c:v>
                </c:pt>
                <c:pt idx="5">
                  <c:v>2.0127249810171945</c:v>
                </c:pt>
                <c:pt idx="6">
                  <c:v>2.1638808763608672</c:v>
                </c:pt>
                <c:pt idx="7">
                  <c:v>2.1808145972792103</c:v>
                </c:pt>
                <c:pt idx="8">
                  <c:v>2.0086794519884976</c:v>
                </c:pt>
                <c:pt idx="9">
                  <c:v>2.0057999517983078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EFA-49EA-BCF7-E2A06E3F3902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Scope 3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Sheet1!$D$2:$D$11</c:f>
              <c:numCache>
                <c:formatCode>_(* #,##0.0_);_(* \(#,##0.0\);_(* "-"??_);_(@_)</c:formatCode>
                <c:ptCount val="10"/>
                <c:pt idx="0">
                  <c:v>0.94361809470204472</c:v>
                </c:pt>
                <c:pt idx="1">
                  <c:v>1.0110599694363083</c:v>
                </c:pt>
                <c:pt idx="2">
                  <c:v>0.92336643881894842</c:v>
                </c:pt>
                <c:pt idx="3">
                  <c:v>0.86983560332830667</c:v>
                </c:pt>
                <c:pt idx="4">
                  <c:v>0.95286561813438098</c:v>
                </c:pt>
                <c:pt idx="5">
                  <c:v>0.94249072918616761</c:v>
                </c:pt>
                <c:pt idx="6">
                  <c:v>0.93509687368849548</c:v>
                </c:pt>
                <c:pt idx="7">
                  <c:v>0.89297032981057534</c:v>
                </c:pt>
                <c:pt idx="8">
                  <c:v>1.0700513133056004</c:v>
                </c:pt>
                <c:pt idx="9">
                  <c:v>1.3511937051330849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EFA-49EA-BCF7-E2A06E3F39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40"/>
        <c:overlap val="100"/>
        <c:axId val="128186912"/>
        <c:axId val="128184416"/>
      </c:barChart>
      <c:catAx>
        <c:axId val="1281869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84416"/>
        <c:crosses val="autoZero"/>
        <c:auto val="1"/>
        <c:lblAlgn val="ctr"/>
        <c:lblOffset val="100"/>
        <c:noMultiLvlLbl val="0"/>
      </c:catAx>
      <c:valAx>
        <c:axId val="128184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* #,##0.0_);_(* \(#,##0.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2818691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</a:defRPr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8.695855205599301E-2"/>
          <c:y val="0.10250662299144775"/>
          <c:w val="0.89737817147856513"/>
          <c:h val="0.693858898672093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Age Reduction</c:v>
                </c:pt>
              </c:strCache>
            </c:strRef>
          </c:tx>
          <c:spPr>
            <a:gradFill flip="none" rotWithShape="1">
              <a:gsLst>
                <a:gs pos="0">
                  <a:srgbClr val="1A98D5">
                    <a:shade val="30000"/>
                    <a:satMod val="115000"/>
                  </a:srgbClr>
                </a:gs>
                <a:gs pos="50000">
                  <a:srgbClr val="1A98D5">
                    <a:shade val="67500"/>
                    <a:satMod val="115000"/>
                  </a:srgbClr>
                </a:gs>
                <a:gs pos="100000">
                  <a:srgbClr val="1A98D5">
                    <a:shade val="100000"/>
                    <a:satMod val="115000"/>
                  </a:srgbClr>
                </a:gs>
              </a:gsLst>
              <a:lin ang="5400000" scaled="1"/>
              <a:tileRect/>
            </a:gradFill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D6-40E1-9A9C-BED2CC77AAD2}"/>
                </c:ext>
              </c:extLst>
            </c:dLbl>
            <c:dLbl>
              <c:idx val="6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55CC-4933-A379-9185AC14C24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vert="horz"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Sheet1!$B$2:$B$12</c:f>
              <c:numCache>
                <c:formatCode>0</c:formatCode>
                <c:ptCount val="11"/>
                <c:pt idx="0">
                  <c:v>-15.780000000000001</c:v>
                </c:pt>
                <c:pt idx="1">
                  <c:v>-21.28</c:v>
                </c:pt>
                <c:pt idx="2">
                  <c:v>-12.440000000000005</c:v>
                </c:pt>
                <c:pt idx="3">
                  <c:v>-49.21</c:v>
                </c:pt>
                <c:pt idx="4">
                  <c:v>-10.473545794841137</c:v>
                </c:pt>
                <c:pt idx="5">
                  <c:v>-2.3699999999999974</c:v>
                </c:pt>
                <c:pt idx="6">
                  <c:v>-24.42</c:v>
                </c:pt>
                <c:pt idx="7">
                  <c:v>-7.2899999999999991</c:v>
                </c:pt>
                <c:pt idx="8">
                  <c:v>-5.7199999999999989</c:v>
                </c:pt>
                <c:pt idx="9">
                  <c:v>-8.5399999999999991</c:v>
                </c:pt>
                <c:pt idx="10">
                  <c:v>-37.39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2D6-40E1-9A9C-BED2CC77A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axId val="208922056"/>
        <c:axId val="20892244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Avg Age Reduction = 17 years</c:v>
                </c:pt>
              </c:strCache>
            </c:strRef>
          </c:tx>
          <c:spPr>
            <a:ln w="38100">
              <a:solidFill>
                <a:srgbClr val="002A5C"/>
              </a:solidFill>
            </a:ln>
          </c:spPr>
          <c:marker>
            <c:symbol val="none"/>
          </c:marker>
          <c:cat>
            <c:strRef>
              <c:f>Sheet1!$A$2:$A$12</c:f>
              <c:strCache>
                <c:ptCount val="11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F</c:v>
                </c:pt>
                <c:pt idx="6">
                  <c:v>Emerson</c:v>
                </c:pt>
                <c:pt idx="7">
                  <c:v>G</c:v>
                </c:pt>
                <c:pt idx="8">
                  <c:v>H</c:v>
                </c:pt>
                <c:pt idx="9">
                  <c:v>I</c:v>
                </c:pt>
                <c:pt idx="10">
                  <c:v>J</c:v>
                </c:pt>
              </c:strCache>
            </c:strRef>
          </c:cat>
          <c:val>
            <c:numRef>
              <c:f>Sheet1!$C$2:$C$12</c:f>
              <c:numCache>
                <c:formatCode>0</c:formatCode>
                <c:ptCount val="11"/>
                <c:pt idx="0">
                  <c:v>-17.04935457948411</c:v>
                </c:pt>
                <c:pt idx="1">
                  <c:v>-17.04935457948411</c:v>
                </c:pt>
                <c:pt idx="2">
                  <c:v>-17.04935457948411</c:v>
                </c:pt>
                <c:pt idx="3">
                  <c:v>-17.04935457948411</c:v>
                </c:pt>
                <c:pt idx="4">
                  <c:v>-17.04935457948411</c:v>
                </c:pt>
                <c:pt idx="5">
                  <c:v>-17.04935457948411</c:v>
                </c:pt>
                <c:pt idx="6">
                  <c:v>-17.04935457948411</c:v>
                </c:pt>
                <c:pt idx="7">
                  <c:v>-17.04935457948411</c:v>
                </c:pt>
                <c:pt idx="8">
                  <c:v>-17.04935457948411</c:v>
                </c:pt>
                <c:pt idx="9">
                  <c:v>-17.04935457948411</c:v>
                </c:pt>
                <c:pt idx="10">
                  <c:v>-17.04935457948411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2D6-40E1-9A9C-BED2CC77AAD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08922056"/>
        <c:axId val="208922448"/>
      </c:lineChart>
      <c:catAx>
        <c:axId val="208922056"/>
        <c:scaling>
          <c:orientation val="minMax"/>
        </c:scaling>
        <c:delete val="1"/>
        <c:axPos val="b"/>
        <c:numFmt formatCode="General" sourceLinked="0"/>
        <c:majorTickMark val="out"/>
        <c:minorTickMark val="none"/>
        <c:tickLblPos val="nextTo"/>
        <c:crossAx val="208922448"/>
        <c:crosses val="autoZero"/>
        <c:auto val="1"/>
        <c:lblAlgn val="ctr"/>
        <c:lblOffset val="100"/>
        <c:noMultiLvlLbl val="0"/>
      </c:catAx>
      <c:valAx>
        <c:axId val="208922448"/>
        <c:scaling>
          <c:orientation val="minMax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sz="1200"/>
                </a:pPr>
                <a:r>
                  <a:rPr lang="en-US" sz="1200" dirty="0"/>
                  <a:t>Years Offset</a:t>
                </a:r>
              </a:p>
            </c:rich>
          </c:tx>
          <c:layout>
            <c:manualLayout>
              <c:xMode val="edge"/>
              <c:yMode val="edge"/>
              <c:x val="1.3379593175853018E-2"/>
              <c:y val="0.212934054630461"/>
            </c:manualLayout>
          </c:layout>
          <c:overlay val="0"/>
        </c:title>
        <c:numFmt formatCode="#,##0" sourceLinked="0"/>
        <c:majorTickMark val="out"/>
        <c:minorTickMark val="out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208922056"/>
        <c:crosses val="autoZero"/>
        <c:crossBetween val="between"/>
        <c:majorUnit val="20"/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ayout>
        <c:manualLayout>
          <c:xMode val="edge"/>
          <c:yMode val="edge"/>
          <c:x val="0.21298129921259842"/>
          <c:y val="0.86398924496920682"/>
          <c:w val="0.64285914260717414"/>
          <c:h val="9.8519293932464599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Gross Emissions Per 1,000</a:t>
            </a:r>
            <a:r>
              <a:rPr lang="en-US" sz="1600" baseline="0" dirty="0"/>
              <a:t> GSF</a:t>
            </a:r>
            <a:endParaRPr lang="en-US" sz="1600" dirty="0"/>
          </a:p>
        </c:rich>
      </c:tx>
      <c:layout>
        <c:manualLayout>
          <c:xMode val="edge"/>
          <c:yMode val="edge"/>
          <c:x val="0.22587521274219111"/>
          <c:y val="1.2429252790221597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419008879206795"/>
          <c:y val="9.5551434481427291E-2"/>
          <c:w val="0.7887059306680545"/>
          <c:h val="0.61752489686147771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Scope 1 Emissions Per 1,000 GSF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9B6E-4A1A-A8F5-CFCF39A9F5AC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Sheet1!$B$2:$B$9</c:f>
              <c:numCache>
                <c:formatCode>_(* #,##0.00_);_(* \(#,##0.00\);_(* "-"??_);_(@_)</c:formatCode>
                <c:ptCount val="8"/>
                <c:pt idx="0">
                  <c:v>5.1100000000000003</c:v>
                </c:pt>
                <c:pt idx="1">
                  <c:v>0.83</c:v>
                </c:pt>
                <c:pt idx="2">
                  <c:v>1.83</c:v>
                </c:pt>
                <c:pt idx="3">
                  <c:v>3.09</c:v>
                </c:pt>
                <c:pt idx="4">
                  <c:v>3.75</c:v>
                </c:pt>
                <c:pt idx="5">
                  <c:v>4.3899999999999997</c:v>
                </c:pt>
                <c:pt idx="6">
                  <c:v>4.12</c:v>
                </c:pt>
                <c:pt idx="7">
                  <c:v>4.96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B6E-4A1A-A8F5-CFCF39A9F5AC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Scope 2 Emissions Per 1,000 GSF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Sheet1!$C$2:$C$9</c:f>
              <c:numCache>
                <c:formatCode>_(* #,##0.00_);_(* \(#,##0.00\);_(* "-"??_);_(@_)</c:formatCode>
                <c:ptCount val="8"/>
                <c:pt idx="0">
                  <c:v>2.96</c:v>
                </c:pt>
                <c:pt idx="1">
                  <c:v>7.56</c:v>
                </c:pt>
                <c:pt idx="2">
                  <c:v>3.61</c:v>
                </c:pt>
                <c:pt idx="3">
                  <c:v>3.08</c:v>
                </c:pt>
                <c:pt idx="4">
                  <c:v>2.83</c:v>
                </c:pt>
                <c:pt idx="5">
                  <c:v>3.29</c:v>
                </c:pt>
                <c:pt idx="6">
                  <c:v>4.2699999999999996</c:v>
                </c:pt>
                <c:pt idx="7">
                  <c:v>4.79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B6E-4A1A-A8F5-CFCF39A9F5AC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Scope 3 Emissions Per 1,000 GSF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t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Sheet1!$D$2:$D$9</c:f>
              <c:numCache>
                <c:formatCode>_(* #,##0.00_);_(* \(#,##0.00\);_(* "-"??_);_(@_)</c:formatCode>
                <c:ptCount val="8"/>
                <c:pt idx="0">
                  <c:v>4.49</c:v>
                </c:pt>
                <c:pt idx="1">
                  <c:v>5.09</c:v>
                </c:pt>
                <c:pt idx="2">
                  <c:v>3.85</c:v>
                </c:pt>
                <c:pt idx="3">
                  <c:v>4.67</c:v>
                </c:pt>
                <c:pt idx="4">
                  <c:v>4.9000000000000004</c:v>
                </c:pt>
                <c:pt idx="5">
                  <c:v>3.03</c:v>
                </c:pt>
                <c:pt idx="6">
                  <c:v>2.97</c:v>
                </c:pt>
                <c:pt idx="7">
                  <c:v>6.23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B6E-4A1A-A8F5-CFCF39A9F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662662480"/>
        <c:axId val="662662872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Peer Average Total Budget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Sheet1!$E$2:$E$9</c:f>
              <c:numCache>
                <c:formatCode>_(* #,##0.00_);_(* \(#,##0.00\);_(* "-"??_);_(@_)</c:formatCode>
                <c:ptCount val="8"/>
                <c:pt idx="0">
                  <c:v>11.745714285714286</c:v>
                </c:pt>
                <c:pt idx="1">
                  <c:v>11.745714285714286</c:v>
                </c:pt>
                <c:pt idx="2">
                  <c:v>11.745714285714286</c:v>
                </c:pt>
                <c:pt idx="3">
                  <c:v>11.745714285714286</c:v>
                </c:pt>
                <c:pt idx="4">
                  <c:v>11.745714285714286</c:v>
                </c:pt>
                <c:pt idx="5">
                  <c:v>11.745714285714286</c:v>
                </c:pt>
                <c:pt idx="6">
                  <c:v>11.745714285714286</c:v>
                </c:pt>
                <c:pt idx="7">
                  <c:v>11.745714285714286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9B6E-4A1A-A8F5-CFCF39A9F5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2662480"/>
        <c:axId val="662662872"/>
      </c:lineChart>
      <c:catAx>
        <c:axId val="6626624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62662872"/>
        <c:crosses val="autoZero"/>
        <c:auto val="1"/>
        <c:lblAlgn val="ctr"/>
        <c:lblOffset val="100"/>
        <c:noMultiLvlLbl val="0"/>
      </c:catAx>
      <c:valAx>
        <c:axId val="662662872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MTCDE/1,000 GSF</a:t>
                </a:r>
              </a:p>
            </c:rich>
          </c:tx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662662480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7590369269909273"/>
          <c:y val="0.85441130689126321"/>
          <c:w val="0.75876619018665981"/>
          <c:h val="0.13197497136902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400"/>
      </a:pPr>
      <a:endParaRPr lang="en-US"/>
    </a:p>
  </c:txPr>
  <c:externalData r:id="rId1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Gross Emissions </a:t>
            </a:r>
            <a:r>
              <a:rPr lang="en-US" sz="1600" baseline="0" dirty="0"/>
              <a:t>Per Student FTE</a:t>
            </a:r>
            <a:endParaRPr lang="en-US" sz="1600" dirty="0"/>
          </a:p>
        </c:rich>
      </c:tx>
      <c:layout>
        <c:manualLayout>
          <c:xMode val="edge"/>
          <c:yMode val="edge"/>
          <c:x val="0.20117711057517623"/>
          <c:y val="8.1046106031535097E-3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9419008879206795"/>
          <c:y val="8.6554731401010276E-2"/>
          <c:w val="0.7887059306680545"/>
          <c:h val="0.61455403273558018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Scope 1 Emissions Per Student FTE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Pt>
            <c:idx val="5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1-6A4E-4DCE-9EDA-E4E02DE7C1F9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tx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Emerson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Sheet1!$B$2:$B$9</c:f>
              <c:numCache>
                <c:formatCode>_(* #,##0.00_);_(* \(#,##0.00\);_(* "-"??_);_(@_)</c:formatCode>
                <c:ptCount val="8"/>
                <c:pt idx="0">
                  <c:v>1.97</c:v>
                </c:pt>
                <c:pt idx="1">
                  <c:v>0.64</c:v>
                </c:pt>
                <c:pt idx="2">
                  <c:v>1.47</c:v>
                </c:pt>
                <c:pt idx="3">
                  <c:v>1.35</c:v>
                </c:pt>
                <c:pt idx="4">
                  <c:v>1.18</c:v>
                </c:pt>
                <c:pt idx="5">
                  <c:v>0.22</c:v>
                </c:pt>
                <c:pt idx="6">
                  <c:v>0.81</c:v>
                </c:pt>
                <c:pt idx="7">
                  <c:v>0.69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A4E-4DCE-9EDA-E4E02DE7C1F9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Scope 2 Emissions Per Student FTE</c:v>
                </c:pt>
              </c:strCache>
            </c:strRef>
          </c:tx>
          <c:spPr>
            <a:solidFill>
              <a:schemeClr val="accent2"/>
            </a:solidFill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/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Emerson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Sheet1!$C$2:$C$9</c:f>
              <c:numCache>
                <c:formatCode>_(* #,##0.00_);_(* \(#,##0.00\);_(* "-"??_);_(@_)</c:formatCode>
                <c:ptCount val="8"/>
                <c:pt idx="0">
                  <c:v>1.96</c:v>
                </c:pt>
                <c:pt idx="1">
                  <c:v>1.27</c:v>
                </c:pt>
                <c:pt idx="2">
                  <c:v>0.85</c:v>
                </c:pt>
                <c:pt idx="3">
                  <c:v>1.3</c:v>
                </c:pt>
                <c:pt idx="4">
                  <c:v>0.88</c:v>
                </c:pt>
                <c:pt idx="5">
                  <c:v>2.0099999999999998</c:v>
                </c:pt>
                <c:pt idx="6">
                  <c:v>0.61</c:v>
                </c:pt>
                <c:pt idx="7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6A4E-4DCE-9EDA-E4E02DE7C1F9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Scope 3 Emissions Per Student FTE</c:v>
                </c:pt>
              </c:strCache>
            </c:strRef>
          </c:tx>
          <c:spPr>
            <a:solidFill>
              <a:schemeClr val="tx1"/>
            </a:solidFill>
            <a:ln>
              <a:solidFill>
                <a:schemeClr val="tx1">
                  <a:lumMod val="50000"/>
                </a:schemeClr>
              </a:solidFill>
            </a:ln>
          </c:spPr>
          <c:invertIfNegative val="0"/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Emerson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Sheet1!$D$2:$D$9</c:f>
              <c:numCache>
                <c:formatCode>_(* #,##0.00_);_(* \(#,##0.00\);_(* "-"??_);_(@_)</c:formatCode>
                <c:ptCount val="8"/>
                <c:pt idx="0">
                  <c:v>2.98</c:v>
                </c:pt>
                <c:pt idx="1">
                  <c:v>1.35</c:v>
                </c:pt>
                <c:pt idx="2">
                  <c:v>1.29</c:v>
                </c:pt>
                <c:pt idx="3">
                  <c:v>1.69</c:v>
                </c:pt>
                <c:pt idx="4">
                  <c:v>0.81</c:v>
                </c:pt>
                <c:pt idx="5">
                  <c:v>1.35</c:v>
                </c:pt>
                <c:pt idx="6">
                  <c:v>1.05</c:v>
                </c:pt>
                <c:pt idx="7">
                  <c:v>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4E-4DCE-9EDA-E4E02DE7C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662663656"/>
        <c:axId val="662664048"/>
      </c:barChart>
      <c:lineChart>
        <c:grouping val="standard"/>
        <c:varyColors val="0"/>
        <c:ser>
          <c:idx val="3"/>
          <c:order val="3"/>
          <c:tx>
            <c:strRef>
              <c:f>Sheet1!$E$1</c:f>
              <c:strCache>
                <c:ptCount val="1"/>
                <c:pt idx="0">
                  <c:v>Peer Average Total Budget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Emerson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Sheet1!$E$2:$E$9</c:f>
              <c:numCache>
                <c:formatCode>_(* #,##0.00_);_(* \(#,##0.00\);_(* "-"??_);_(@_)</c:formatCode>
                <c:ptCount val="8"/>
                <c:pt idx="0">
                  <c:v>3.6228571428571428</c:v>
                </c:pt>
                <c:pt idx="1">
                  <c:v>3.6228571428571428</c:v>
                </c:pt>
                <c:pt idx="2">
                  <c:v>3.6228571428571428</c:v>
                </c:pt>
                <c:pt idx="3">
                  <c:v>3.6228571428571428</c:v>
                </c:pt>
                <c:pt idx="4">
                  <c:v>3.6228571428571428</c:v>
                </c:pt>
                <c:pt idx="5">
                  <c:v>3.6228571428571428</c:v>
                </c:pt>
                <c:pt idx="6">
                  <c:v>3.6228571428571428</c:v>
                </c:pt>
                <c:pt idx="7">
                  <c:v>3.6228571428571428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6A4E-4DCE-9EDA-E4E02DE7C1F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2663656"/>
        <c:axId val="662664048"/>
      </c:lineChart>
      <c:catAx>
        <c:axId val="6626636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/>
            </a:pPr>
            <a:endParaRPr lang="en-US"/>
          </a:p>
        </c:txPr>
        <c:crossAx val="662664048"/>
        <c:crosses val="autoZero"/>
        <c:auto val="1"/>
        <c:lblAlgn val="ctr"/>
        <c:lblOffset val="100"/>
        <c:noMultiLvlLbl val="0"/>
      </c:catAx>
      <c:valAx>
        <c:axId val="662664048"/>
        <c:scaling>
          <c:orientation val="minMax"/>
          <c:max val="20"/>
          <c:min val="0"/>
        </c:scaling>
        <c:delete val="0"/>
        <c:axPos val="l"/>
        <c:majorGridlines>
          <c:spPr>
            <a:ln>
              <a:solidFill>
                <a:schemeClr val="tx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/>
                </a:pPr>
                <a:r>
                  <a:rPr lang="en-US" dirty="0"/>
                  <a:t>MTCDE/Student</a:t>
                </a:r>
              </a:p>
            </c:rich>
          </c:tx>
          <c:overlay val="0"/>
        </c:title>
        <c:numFmt formatCode="General" sourceLinked="0"/>
        <c:majorTickMark val="out"/>
        <c:minorTickMark val="out"/>
        <c:tickLblPos val="nextTo"/>
        <c:spPr>
          <a:ln>
            <a:solidFill>
              <a:schemeClr val="tx1"/>
            </a:solidFill>
          </a:ln>
        </c:spPr>
        <c:crossAx val="662663656"/>
        <c:crosses val="autoZero"/>
        <c:crossBetween val="between"/>
      </c:valAx>
      <c:spPr>
        <a:solidFill>
          <a:schemeClr val="bg1"/>
        </a:solidFill>
        <a:ln>
          <a:solidFill>
            <a:schemeClr val="tx1"/>
          </a:solidFill>
        </a:ln>
      </c:spPr>
    </c:plotArea>
    <c:legend>
      <c:legendPos val="b"/>
      <c:legendEntry>
        <c:idx val="3"/>
        <c:delete val="1"/>
      </c:legendEntry>
      <c:layout>
        <c:manualLayout>
          <c:xMode val="edge"/>
          <c:yMode val="edge"/>
          <c:x val="0.14686351183593166"/>
          <c:y val="0.83924479439609811"/>
          <c:w val="0.80813449765403356"/>
          <c:h val="0.14972538575749711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1">
    <c:autoUpdate val="0"/>
  </c:externalData>
  <c:userShapes r:id="rId2"/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FY16 Net Emissions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(per Student FTE</a:t>
            </a:r>
            <a:r>
              <a:rPr lang="en-US" sz="1600" b="1" baseline="0" dirty="0">
                <a:solidFill>
                  <a:schemeClr val="tx1"/>
                </a:solidFill>
              </a:rPr>
              <a:t>)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2553359378327618"/>
          <c:y val="2.24001597136832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4053736353053847"/>
          <c:y val="0.12707969566810171"/>
          <c:w val="0.81763754308204173"/>
          <c:h val="0.73306193580638335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2"/>
            <c:invertIfNegative val="0"/>
            <c:bubble3D val="0"/>
            <c:spPr>
              <a:solidFill>
                <a:srgbClr val="1A98D5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98C-4D8B-81BE-4244A02A98FF}"/>
              </c:ext>
            </c:extLst>
          </c:dPt>
          <c:dPt>
            <c:idx val="5"/>
            <c:invertIfNegative val="0"/>
            <c:bubble3D val="0"/>
            <c:spPr>
              <a:solidFill>
                <a:srgbClr val="002A5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98C-4D8B-81BE-4244A02A98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Emerson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6.9</c:v>
                </c:pt>
                <c:pt idx="1">
                  <c:v>1.93</c:v>
                </c:pt>
                <c:pt idx="2">
                  <c:v>3.6</c:v>
                </c:pt>
                <c:pt idx="3">
                  <c:v>4.34</c:v>
                </c:pt>
                <c:pt idx="4">
                  <c:v>2.87</c:v>
                </c:pt>
                <c:pt idx="5">
                  <c:v>1.93</c:v>
                </c:pt>
                <c:pt idx="6">
                  <c:v>2.41</c:v>
                </c:pt>
                <c:pt idx="7">
                  <c:v>1.9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8C-4D8B-81BE-4244A02A9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662664832"/>
        <c:axId val="584443752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Average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B</c:v>
                </c:pt>
                <c:pt idx="2">
                  <c:v>C</c:v>
                </c:pt>
                <c:pt idx="3">
                  <c:v>D</c:v>
                </c:pt>
                <c:pt idx="4">
                  <c:v>E</c:v>
                </c:pt>
                <c:pt idx="5">
                  <c:v>Emerson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3.4214285714285717</c:v>
                </c:pt>
                <c:pt idx="1">
                  <c:v>3.4214285714285717</c:v>
                </c:pt>
                <c:pt idx="2">
                  <c:v>3.4214285714285717</c:v>
                </c:pt>
                <c:pt idx="3">
                  <c:v>3.4214285714285717</c:v>
                </c:pt>
                <c:pt idx="4">
                  <c:v>3.4214285714285717</c:v>
                </c:pt>
                <c:pt idx="5">
                  <c:v>3.4214285714285717</c:v>
                </c:pt>
                <c:pt idx="6">
                  <c:v>3.4214285714285717</c:v>
                </c:pt>
                <c:pt idx="7">
                  <c:v>3.4214285714285717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498C-4D8B-81BE-4244A02A98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662664832"/>
        <c:axId val="584443752"/>
      </c:lineChart>
      <c:catAx>
        <c:axId val="662664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443752"/>
        <c:crosses val="autoZero"/>
        <c:auto val="1"/>
        <c:lblAlgn val="ctr"/>
        <c:lblOffset val="100"/>
        <c:noMultiLvlLbl val="0"/>
      </c:catAx>
      <c:valAx>
        <c:axId val="58444375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MTCDE /</a:t>
                </a:r>
                <a:r>
                  <a:rPr lang="en-US" b="1" baseline="0" dirty="0">
                    <a:solidFill>
                      <a:schemeClr val="tx1"/>
                    </a:solidFill>
                  </a:rPr>
                  <a:t> Student FTE</a:t>
                </a:r>
                <a:endParaRPr lang="en-US" b="1" dirty="0">
                  <a:solidFill>
                    <a:schemeClr val="tx1"/>
                  </a:solidFill>
                </a:endParaRPr>
              </a:p>
            </c:rich>
          </c:tx>
          <c:layout>
            <c:manualLayout>
              <c:xMode val="edge"/>
              <c:yMode val="edge"/>
              <c:x val="2.5095056032451882E-2"/>
              <c:y val="0.3252221166363619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62664832"/>
        <c:crosses val="autoZero"/>
        <c:crossBetween val="between"/>
      </c:valAx>
      <c:spPr>
        <a:solidFill>
          <a:schemeClr val="bg1">
            <a:alpha val="5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 b="1" dirty="0">
                <a:solidFill>
                  <a:schemeClr val="tx1"/>
                </a:solidFill>
              </a:rPr>
              <a:t>FY16 Net Emissions</a:t>
            </a:r>
          </a:p>
          <a:p>
            <a:pPr>
              <a:defRPr/>
            </a:pPr>
            <a:r>
              <a:rPr lang="en-US" sz="1600" b="1" dirty="0">
                <a:solidFill>
                  <a:schemeClr val="tx1"/>
                </a:solidFill>
              </a:rPr>
              <a:t>(per 1,000 GSF</a:t>
            </a:r>
            <a:r>
              <a:rPr lang="en-US" sz="1600" b="1" baseline="0" dirty="0">
                <a:solidFill>
                  <a:schemeClr val="tx1"/>
                </a:solidFill>
              </a:rPr>
              <a:t>)</a:t>
            </a:r>
            <a:endParaRPr lang="en-US" sz="1600" b="1" dirty="0">
              <a:solidFill>
                <a:schemeClr val="tx1"/>
              </a:solidFill>
            </a:endParaRPr>
          </a:p>
        </c:rich>
      </c:tx>
      <c:layout>
        <c:manualLayout>
          <c:xMode val="edge"/>
          <c:yMode val="edge"/>
          <c:x val="0.33020747440735543"/>
          <c:y val="2.2400129814925542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6142877814501846"/>
          <c:y val="0.12465682040838004"/>
          <c:w val="0.80789932449658808"/>
          <c:h val="0.7307543591573710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solidFill>
                <a:schemeClr val="tx1"/>
              </a:solidFill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rgbClr val="002A5C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4A7C-4BBF-937D-9453A09C23DE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1"/>
              </a:solidFill>
              <a:ln>
                <a:solidFill>
                  <a:schemeClr val="tx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6FB-41DF-932B-BF96D5838C06}"/>
              </c:ext>
            </c:extLst>
          </c:dPt>
          <c:dLbls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Sheet1!$B$2:$B$9</c:f>
              <c:numCache>
                <c:formatCode>General</c:formatCode>
                <c:ptCount val="8"/>
                <c:pt idx="0">
                  <c:v>12.53</c:v>
                </c:pt>
                <c:pt idx="1">
                  <c:v>7.29</c:v>
                </c:pt>
                <c:pt idx="2">
                  <c:v>5.51</c:v>
                </c:pt>
                <c:pt idx="3">
                  <c:v>10.83</c:v>
                </c:pt>
                <c:pt idx="4">
                  <c:v>11.21</c:v>
                </c:pt>
                <c:pt idx="5">
                  <c:v>10.71</c:v>
                </c:pt>
                <c:pt idx="6">
                  <c:v>11.36</c:v>
                </c:pt>
                <c:pt idx="7">
                  <c:v>15.99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6FB-41DF-932B-BF96D5838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1"/>
        <c:axId val="584444536"/>
        <c:axId val="584444928"/>
      </c:barChart>
      <c:lineChart>
        <c:grouping val="standard"/>
        <c:varyColors val="0"/>
        <c:ser>
          <c:idx val="1"/>
          <c:order val="1"/>
          <c:tx>
            <c:strRef>
              <c:f>Sheet1!$C$1</c:f>
              <c:strCache>
                <c:ptCount val="1"/>
                <c:pt idx="0">
                  <c:v>Peer Average</c:v>
                </c:pt>
              </c:strCache>
            </c:strRef>
          </c:tx>
          <c:spPr>
            <a:ln w="38100" cap="rnd">
              <a:solidFill>
                <a:schemeClr val="accent4"/>
              </a:solidFill>
              <a:round/>
            </a:ln>
            <a:effectLst/>
          </c:spPr>
          <c:marker>
            <c:symbol val="none"/>
          </c:marker>
          <c:cat>
            <c:strRef>
              <c:f>Sheet1!$A$2:$A$9</c:f>
              <c:strCache>
                <c:ptCount val="8"/>
                <c:pt idx="0">
                  <c:v>A</c:v>
                </c:pt>
                <c:pt idx="1">
                  <c:v>Emerson</c:v>
                </c:pt>
                <c:pt idx="2">
                  <c:v>B</c:v>
                </c:pt>
                <c:pt idx="3">
                  <c:v>C</c:v>
                </c:pt>
                <c:pt idx="4">
                  <c:v>D</c:v>
                </c:pt>
                <c:pt idx="5">
                  <c:v>E</c:v>
                </c:pt>
                <c:pt idx="6">
                  <c:v>F</c:v>
                </c:pt>
                <c:pt idx="7">
                  <c:v>G</c:v>
                </c:pt>
              </c:strCache>
            </c:strRef>
          </c:cat>
          <c:val>
            <c:numRef>
              <c:f>Sheet1!$C$2:$C$9</c:f>
              <c:numCache>
                <c:formatCode>General</c:formatCode>
                <c:ptCount val="8"/>
                <c:pt idx="0">
                  <c:v>11.162857142857144</c:v>
                </c:pt>
                <c:pt idx="1">
                  <c:v>11.162857142857144</c:v>
                </c:pt>
                <c:pt idx="2">
                  <c:v>11.162857142857144</c:v>
                </c:pt>
                <c:pt idx="3">
                  <c:v>11.162857142857144</c:v>
                </c:pt>
                <c:pt idx="4">
                  <c:v>11.162857142857144</c:v>
                </c:pt>
                <c:pt idx="5">
                  <c:v>11.162857142857144</c:v>
                </c:pt>
                <c:pt idx="6">
                  <c:v>11.162857142857144</c:v>
                </c:pt>
                <c:pt idx="7">
                  <c:v>11.162857142857144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A6FB-41DF-932B-BF96D5838C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584444536"/>
        <c:axId val="584444928"/>
      </c:lineChart>
      <c:catAx>
        <c:axId val="5844445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444928"/>
        <c:crosses val="autoZero"/>
        <c:auto val="1"/>
        <c:lblAlgn val="ctr"/>
        <c:lblOffset val="100"/>
        <c:noMultiLvlLbl val="0"/>
      </c:catAx>
      <c:valAx>
        <c:axId val="5844449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/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 dirty="0">
                    <a:solidFill>
                      <a:schemeClr val="tx1"/>
                    </a:solidFill>
                  </a:rPr>
                  <a:t>MTCDE / 1,000 GSF</a:t>
                </a:r>
              </a:p>
            </c:rich>
          </c:tx>
          <c:layout>
            <c:manualLayout>
              <c:xMode val="edge"/>
              <c:yMode val="edge"/>
              <c:x val="2.5095146986878099E-2"/>
              <c:y val="0.33788097123670474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584444536"/>
        <c:crosses val="autoZero"/>
        <c:crossBetween val="between"/>
      </c:valAx>
      <c:spPr>
        <a:solidFill>
          <a:schemeClr val="bg1">
            <a:alpha val="50000"/>
          </a:schemeClr>
        </a:solidFill>
        <a:ln>
          <a:solidFill>
            <a:schemeClr val="tx1"/>
          </a:solidFill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Total</a:t>
            </a:r>
            <a:r>
              <a:rPr lang="en-US" sz="1600" baseline="0" dirty="0"/>
              <a:t> Capital Investment</a:t>
            </a:r>
            <a:endParaRPr lang="en-US" sz="1600" dirty="0"/>
          </a:p>
        </c:rich>
      </c:tx>
      <c:layout>
        <c:manualLayout>
          <c:xMode val="edge"/>
          <c:yMode val="edge"/>
          <c:x val="0.41094759790979013"/>
          <c:y val="2.24248411697404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18075694400532"/>
          <c:y val="0.10250662299144775"/>
          <c:w val="0.87515590459647785"/>
          <c:h val="0.75279403619803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7-4419-A44A-03F108E2980A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Existing Space Spending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20-466E-9515-8967CB28938A}"/>
                </c:ext>
              </c:extLst>
            </c:dLbl>
            <c:dLbl>
              <c:idx val="4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20-466E-9515-8967CB28938A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Sheet1!$B$2:$B$11</c:f>
              <c:numCache>
                <c:formatCode>_("$"* #,##0.00_);_("$"* \(#,##0.00\);_("$"* "-"??_);_(@_)</c:formatCode>
                <c:ptCount val="10"/>
                <c:pt idx="0">
                  <c:v>762012</c:v>
                </c:pt>
                <c:pt idx="1">
                  <c:v>8418868.4100000001</c:v>
                </c:pt>
                <c:pt idx="2">
                  <c:v>17706685.41</c:v>
                </c:pt>
                <c:pt idx="3">
                  <c:v>17388561.649999999</c:v>
                </c:pt>
                <c:pt idx="4">
                  <c:v>632176</c:v>
                </c:pt>
                <c:pt idx="5">
                  <c:v>2542480.31</c:v>
                </c:pt>
                <c:pt idx="6">
                  <c:v>6835166.2800000003</c:v>
                </c:pt>
                <c:pt idx="7">
                  <c:v>6533863.5199999996</c:v>
                </c:pt>
                <c:pt idx="8">
                  <c:v>5447332.6500000004</c:v>
                </c:pt>
                <c:pt idx="9">
                  <c:v>4076913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77-4419-A44A-03F108E2980A}"/>
            </c:ext>
          </c:extLst>
        </c:ser>
        <c:ser>
          <c:idx val="2"/>
          <c:order val="2"/>
          <c:tx>
            <c:strRef>
              <c:f>Sheet1!$C$1</c:f>
              <c:strCache>
                <c:ptCount val="1"/>
                <c:pt idx="0">
                  <c:v>New Space</c:v>
                </c:pt>
              </c:strCache>
            </c:strRef>
          </c:tx>
          <c:spPr>
            <a:solidFill>
              <a:schemeClr val="accent4"/>
            </a:solidFill>
          </c:spPr>
          <c:invertIfNegative val="0"/>
          <c:dLbls>
            <c:dLbl>
              <c:idx val="4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C20-466E-9515-8967CB28938A}"/>
                </c:ext>
              </c:extLst>
            </c:dLbl>
            <c:dLbl>
              <c:idx val="5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C20-466E-9515-8967CB28938A}"/>
                </c:ext>
              </c:extLst>
            </c:dLbl>
            <c:dLbl>
              <c:idx val="8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124-4130-82A4-63F3443A2F95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/>
                </a:pPr>
                <a:endParaRPr lang="en-US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Sheet1!$C$2:$C$11</c:f>
              <c:numCache>
                <c:formatCode>_("$"* #,##0.00_);_("$"* \(#,##0.00\);_("$"* "-"??_);_(@_)</c:formatCode>
                <c:ptCount val="10"/>
                <c:pt idx="0">
                  <c:v>39425000</c:v>
                </c:pt>
                <c:pt idx="1">
                  <c:v>37009090.909999996</c:v>
                </c:pt>
                <c:pt idx="2">
                  <c:v>37009090.909999996</c:v>
                </c:pt>
                <c:pt idx="3">
                  <c:v>27766818.18</c:v>
                </c:pt>
                <c:pt idx="4">
                  <c:v>5000</c:v>
                </c:pt>
                <c:pt idx="5">
                  <c:v>190000</c:v>
                </c:pt>
                <c:pt idx="6">
                  <c:v>36451793.640000001</c:v>
                </c:pt>
                <c:pt idx="7">
                  <c:v>32237286</c:v>
                </c:pt>
                <c:pt idx="8">
                  <c:v>0</c:v>
                </c:pt>
                <c:pt idx="9">
                  <c:v>20350295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C20-466E-9515-8967CB289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1759120"/>
        <c:axId val="261759680"/>
      </c:barChart>
      <c:lineChart>
        <c:grouping val="standard"/>
        <c:varyColors val="0"/>
        <c:ser>
          <c:idx val="3"/>
          <c:order val="3"/>
          <c:tx>
            <c:strRef>
              <c:f>Sheet1!$D$1</c:f>
              <c:strCache>
                <c:ptCount val="1"/>
                <c:pt idx="0">
                  <c:v>Emerson Avg = $30.1M</c:v>
                </c:pt>
              </c:strCache>
            </c:strRef>
          </c:tx>
          <c:spPr>
            <a:ln w="38100">
              <a:solidFill>
                <a:srgbClr val="D8FF00"/>
              </a:solidFill>
            </a:ln>
          </c:spPr>
          <c:marker>
            <c:symbol val="none"/>
          </c:marker>
          <c:val>
            <c:numRef>
              <c:f>Sheet1!$D$2:$D$11</c:f>
              <c:numCache>
                <c:formatCode>_("$"* #,##0.00_);_("$"* \(#,##0.00\);_("$"* "-"??_);_(@_)</c:formatCode>
                <c:ptCount val="10"/>
                <c:pt idx="0">
                  <c:v>30078843.386999995</c:v>
                </c:pt>
                <c:pt idx="1">
                  <c:v>30078843.386999995</c:v>
                </c:pt>
                <c:pt idx="2">
                  <c:v>30078843.386999995</c:v>
                </c:pt>
                <c:pt idx="3">
                  <c:v>30078843.386999995</c:v>
                </c:pt>
                <c:pt idx="4">
                  <c:v>30078843.386999995</c:v>
                </c:pt>
                <c:pt idx="5">
                  <c:v>30078843.386999995</c:v>
                </c:pt>
                <c:pt idx="6">
                  <c:v>30078843.386999995</c:v>
                </c:pt>
                <c:pt idx="7">
                  <c:v>30078843.386999995</c:v>
                </c:pt>
                <c:pt idx="8">
                  <c:v>30078843.386999995</c:v>
                </c:pt>
                <c:pt idx="9">
                  <c:v>30078843.386999995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20-466E-9515-8967CB289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759120"/>
        <c:axId val="261759680"/>
      </c:lineChart>
      <c:catAx>
        <c:axId val="26175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1759680"/>
        <c:crosses val="autoZero"/>
        <c:auto val="1"/>
        <c:lblAlgn val="ctr"/>
        <c:lblOffset val="100"/>
        <c:noMultiLvlLbl val="0"/>
      </c:catAx>
      <c:valAx>
        <c:axId val="261759680"/>
        <c:scaling>
          <c:orientation val="minMax"/>
        </c:scaling>
        <c:delete val="0"/>
        <c:axPos val="l"/>
        <c:majorGridlines/>
        <c:numFmt formatCode="&quot;$&quot;#,##0.0" sourceLinked="0"/>
        <c:majorTickMark val="out"/>
        <c:minorTickMark val="out"/>
        <c:tickLblPos val="nextTo"/>
        <c:crossAx val="2617591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3516320656609874E-3"/>
                <c:y val="0.3792249630014331"/>
              </c:manualLayout>
            </c:layout>
            <c:tx>
              <c:rich>
                <a:bodyPr/>
                <a:lstStyle/>
                <a:p>
                  <a:pPr>
                    <a:defRPr/>
                  </a:pPr>
                  <a:r>
                    <a:rPr lang="en-US" dirty="0"/>
                    <a:t>$ (Millions)</a:t>
                  </a:r>
                </a:p>
              </c:rich>
            </c:tx>
          </c:dispUnitsLbl>
        </c:dispUnits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1586744801827362"/>
          <c:y val="0.93903143804350797"/>
          <c:w val="0.86573815243575936"/>
          <c:h val="5.3270517120867195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</c:spPr>
            <c:extLst>
              <c:ext xmlns:c16="http://schemas.microsoft.com/office/drawing/2014/chart" uri="{C3380CC4-5D6E-409C-BE32-E72D297353CC}">
                <c16:uniqueId val="{00000001-5297-4C5C-80C2-D236D680E40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3-5297-4C5C-80C2-D236D680E40C}"/>
              </c:ext>
            </c:extLst>
          </c:dPt>
          <c:dLbls>
            <c:dLbl>
              <c:idx val="1"/>
              <c:spPr/>
              <c:txPr>
                <a:bodyPr/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297-4C5C-80C2-D236D680E4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Sheet1!$A$2:$A$3</c:f>
              <c:strCache>
                <c:ptCount val="2"/>
                <c:pt idx="0">
                  <c:v>Existing Space Investment</c:v>
                </c:pt>
                <c:pt idx="1">
                  <c:v>New Space Investment</c:v>
                </c:pt>
              </c:strCache>
            </c:strRef>
          </c:cat>
          <c:val>
            <c:numRef>
              <c:f>Sheet1!$B$2:$B$3</c:f>
              <c:numCache>
                <c:formatCode>0.00%</c:formatCode>
                <c:ptCount val="2"/>
                <c:pt idx="0">
                  <c:v>0.23</c:v>
                </c:pt>
                <c:pt idx="1">
                  <c:v>0.77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97-4C5C-80C2-D236D680E40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2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600"/>
            </a:pPr>
            <a:r>
              <a:rPr lang="en-US" sz="1600" dirty="0"/>
              <a:t>Existing</a:t>
            </a:r>
            <a:r>
              <a:rPr lang="en-US" sz="1600" baseline="0" dirty="0"/>
              <a:t> Space Investment</a:t>
            </a:r>
            <a:endParaRPr lang="en-US" sz="1600" dirty="0"/>
          </a:p>
        </c:rich>
      </c:tx>
      <c:layout>
        <c:manualLayout>
          <c:xMode val="edge"/>
          <c:yMode val="edge"/>
          <c:x val="0.39821301360873612"/>
          <c:y val="2.2424841169740445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0918075694400532"/>
          <c:y val="0.10250662299144775"/>
          <c:w val="0.87515590459647785"/>
          <c:h val="0.75279403619803509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Sheet1!$A$1</c:f>
              <c:strCache>
                <c:ptCount val="1"/>
                <c:pt idx="0">
                  <c:v> </c:v>
                </c:pt>
              </c:strCache>
            </c:strRef>
          </c:tx>
          <c:invertIfNegative val="0"/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Sheet1!$A$2:$A$11</c:f>
              <c:numCache>
                <c:formatCode>General</c:formatCode>
                <c:ptCount val="10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177-4419-A44A-03F108E2980A}"/>
            </c:ext>
          </c:extLst>
        </c:ser>
        <c:ser>
          <c:idx val="1"/>
          <c:order val="1"/>
          <c:tx>
            <c:strRef>
              <c:f>Sheet1!$B$1</c:f>
              <c:strCache>
                <c:ptCount val="1"/>
                <c:pt idx="0">
                  <c:v>Existing Space Spending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Lbls>
            <c:dLbl>
              <c:idx val="0"/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1C20-466E-9515-8967CB28938A}"/>
                </c:ext>
              </c:extLst>
            </c:dLbl>
            <c:dLbl>
              <c:idx val="4"/>
              <c:numFmt formatCode="&quot;$&quot;#,##0.0" sourceLinked="0"/>
              <c:spPr>
                <a:noFill/>
                <a:ln>
                  <a:noFill/>
                </a:ln>
                <a:effectLst/>
              </c:spPr>
              <c:txPr>
                <a:bodyPr wrap="square" lIns="38100" tIns="19050" rIns="38100" bIns="19050" anchor="ctr">
                  <a:spAutoFit/>
                </a:bodyPr>
                <a:lstStyle/>
                <a:p>
                  <a:pPr>
                    <a:defRPr sz="1200" b="1">
                      <a:solidFill>
                        <a:schemeClr val="tx1"/>
                      </a:solidFill>
                    </a:defRPr>
                  </a:pPr>
                  <a:endParaRPr lang="en-US"/>
                </a:p>
              </c:txPr>
              <c:dLblPos val="inBase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1C20-466E-9515-8967CB28938A}"/>
                </c:ext>
              </c:extLst>
            </c:dLbl>
            <c:numFmt formatCode="&quot;$&quot;#,##0.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strRef>
              <c:f>Sheet1!$A$2:$A$11</c:f>
              <c:strCache>
                <c:ptCount val="10"/>
                <c:pt idx="0">
                  <c:v>FY07</c:v>
                </c:pt>
                <c:pt idx="1">
                  <c:v>FY08</c:v>
                </c:pt>
                <c:pt idx="2">
                  <c:v>FY09</c:v>
                </c:pt>
                <c:pt idx="3">
                  <c:v>FY10</c:v>
                </c:pt>
                <c:pt idx="4">
                  <c:v>FY11</c:v>
                </c:pt>
                <c:pt idx="5">
                  <c:v>FY12</c:v>
                </c:pt>
                <c:pt idx="6">
                  <c:v>FY13</c:v>
                </c:pt>
                <c:pt idx="7">
                  <c:v>FY14</c:v>
                </c:pt>
                <c:pt idx="8">
                  <c:v>FY15</c:v>
                </c:pt>
                <c:pt idx="9">
                  <c:v>FY16</c:v>
                </c:pt>
              </c:strCache>
            </c:strRef>
          </c:cat>
          <c:val>
            <c:numRef>
              <c:f>Sheet1!$B$2:$B$11</c:f>
              <c:numCache>
                <c:formatCode>_("$"* #,##0.00_);_("$"* \(#,##0.00\);_("$"* "-"??_);_(@_)</c:formatCode>
                <c:ptCount val="10"/>
                <c:pt idx="0">
                  <c:v>762012</c:v>
                </c:pt>
                <c:pt idx="1">
                  <c:v>8418868.4100000001</c:v>
                </c:pt>
                <c:pt idx="2">
                  <c:v>17706685.41</c:v>
                </c:pt>
                <c:pt idx="3">
                  <c:v>17388561.649999999</c:v>
                </c:pt>
                <c:pt idx="4">
                  <c:v>632176</c:v>
                </c:pt>
                <c:pt idx="5">
                  <c:v>2542480.31</c:v>
                </c:pt>
                <c:pt idx="6">
                  <c:v>6835166.2800000003</c:v>
                </c:pt>
                <c:pt idx="7">
                  <c:v>6533863.5199999996</c:v>
                </c:pt>
                <c:pt idx="8">
                  <c:v>5447332.6500000004</c:v>
                </c:pt>
                <c:pt idx="9">
                  <c:v>4076913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3177-4419-A44A-03F108E2980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"/>
        <c:overlap val="100"/>
        <c:axId val="261759120"/>
        <c:axId val="261759680"/>
      </c:barChart>
      <c:lineChart>
        <c:grouping val="standard"/>
        <c:varyColors val="0"/>
        <c:ser>
          <c:idx val="3"/>
          <c:order val="2"/>
          <c:tx>
            <c:strRef>
              <c:f>Sheet1!$D$1</c:f>
              <c:strCache>
                <c:ptCount val="1"/>
                <c:pt idx="0">
                  <c:v>Emerson Avg = $7.0M</c:v>
                </c:pt>
              </c:strCache>
            </c:strRef>
          </c:tx>
          <c:spPr>
            <a:ln w="38100">
              <a:solidFill>
                <a:srgbClr val="D8FF00"/>
              </a:solidFill>
            </a:ln>
          </c:spPr>
          <c:marker>
            <c:symbol val="none"/>
          </c:marker>
          <c:val>
            <c:numRef>
              <c:f>Sheet1!$D$2:$D$11</c:f>
              <c:numCache>
                <c:formatCode>_("$"* #,##0.00_);_("$"* \(#,##0.00\);_("$"* "-"??_);_(@_)</c:formatCode>
                <c:ptCount val="10"/>
                <c:pt idx="0">
                  <c:v>7034405.9229999986</c:v>
                </c:pt>
                <c:pt idx="1">
                  <c:v>7034405.9229999986</c:v>
                </c:pt>
                <c:pt idx="2">
                  <c:v>7034405.9229999986</c:v>
                </c:pt>
                <c:pt idx="3">
                  <c:v>7034405.9229999986</c:v>
                </c:pt>
                <c:pt idx="4">
                  <c:v>7034405.9229999986</c:v>
                </c:pt>
                <c:pt idx="5">
                  <c:v>7034405.9229999986</c:v>
                </c:pt>
                <c:pt idx="6">
                  <c:v>7034405.9229999986</c:v>
                </c:pt>
                <c:pt idx="7">
                  <c:v>7034405.9229999986</c:v>
                </c:pt>
                <c:pt idx="8">
                  <c:v>7034405.9229999986</c:v>
                </c:pt>
                <c:pt idx="9">
                  <c:v>7034405.9229999986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1C20-466E-9515-8967CB28938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61759120"/>
        <c:axId val="261759680"/>
      </c:lineChart>
      <c:catAx>
        <c:axId val="26175912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261759680"/>
        <c:crosses val="autoZero"/>
        <c:auto val="1"/>
        <c:lblAlgn val="ctr"/>
        <c:lblOffset val="100"/>
        <c:noMultiLvlLbl val="0"/>
      </c:catAx>
      <c:valAx>
        <c:axId val="261759680"/>
        <c:scaling>
          <c:orientation val="minMax"/>
          <c:max val="60000000"/>
        </c:scaling>
        <c:delete val="0"/>
        <c:axPos val="l"/>
        <c:majorGridlines/>
        <c:numFmt formatCode="&quot;$&quot;#,##0.0" sourceLinked="0"/>
        <c:majorTickMark val="out"/>
        <c:minorTickMark val="out"/>
        <c:tickLblPos val="nextTo"/>
        <c:crossAx val="261759120"/>
        <c:crosses val="autoZero"/>
        <c:crossBetween val="between"/>
        <c:dispUnits>
          <c:builtInUnit val="millions"/>
          <c:dispUnitsLbl>
            <c:layout>
              <c:manualLayout>
                <c:xMode val="edge"/>
                <c:yMode val="edge"/>
                <c:x val="7.3516320656609874E-3"/>
                <c:y val="0.38170455033562284"/>
              </c:manualLayout>
            </c:layout>
            <c:tx>
              <c:rich>
                <a:bodyPr/>
                <a:lstStyle/>
                <a:p>
                  <a:pPr>
                    <a:defRPr sz="1200"/>
                  </a:pPr>
                  <a:r>
                    <a:rPr lang="en-US" sz="1200" dirty="0"/>
                    <a:t>$ in Millions</a:t>
                  </a:r>
                </a:p>
              </c:rich>
            </c:tx>
          </c:dispUnitsLbl>
        </c:dispUnits>
      </c:valAx>
      <c:spPr>
        <a:solidFill>
          <a:schemeClr val="bg1">
            <a:lumMod val="95000"/>
          </a:schemeClr>
        </a:solidFill>
        <a:ln>
          <a:solidFill>
            <a:schemeClr val="tx1">
              <a:lumMod val="50000"/>
              <a:lumOff val="50000"/>
            </a:schemeClr>
          </a:solidFill>
        </a:ln>
      </c:spPr>
    </c:plotArea>
    <c:legend>
      <c:legendPos val="b"/>
      <c:legendEntry>
        <c:idx val="0"/>
        <c:delete val="1"/>
      </c:legendEntry>
      <c:layout>
        <c:manualLayout>
          <c:xMode val="edge"/>
          <c:yMode val="edge"/>
          <c:x val="0.11586744801827362"/>
          <c:y val="0.93903143804350797"/>
          <c:w val="0.86573815243575936"/>
          <c:h val="5.3270517120867195E-2"/>
        </c:manualLayout>
      </c:layout>
      <c:overlay val="0"/>
      <c:txPr>
        <a:bodyPr/>
        <a:lstStyle/>
        <a:p>
          <a:pPr>
            <a:defRPr sz="12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400"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5E479B-CF9F-4D0D-9454-FCD84E65B9C7}" type="doc">
      <dgm:prSet loTypeId="urn:microsoft.com/office/officeart/2005/8/layout/hProcess7" loCatId="process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9E635B0F-5B7D-42CF-A964-C73EBC20721A}">
      <dgm:prSet phldrT="[Text]" custT="1">
        <dgm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dgm:style>
      </dgm:prSet>
      <dgm:spPr>
        <a:solidFill>
          <a:srgbClr val="1A98D5">
            <a:alpha val="20000"/>
          </a:srgbClr>
        </a:solidFill>
        <a:ln>
          <a:noFill/>
        </a:ln>
        <a:effectLst/>
      </dgm:spPr>
      <dgm:t>
        <a:bodyPr/>
        <a:lstStyle/>
        <a:p>
          <a:pPr algn="ctr"/>
          <a:r>
            <a: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Pre-War</a:t>
          </a:r>
          <a:endParaRPr lang="en-US" sz="16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1587ACF-6375-4CA9-B33C-71FB8C7353FF}" type="parTrans" cxnId="{8BA2D6BB-CF0A-4FD8-AA38-DA89D312992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724AEFB-885C-46AC-8A6D-875447948682}" type="sibTrans" cxnId="{8BA2D6BB-CF0A-4FD8-AA38-DA89D3129929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503FE78-140A-460A-AEF6-66A5B2F8DDAA}">
      <dgm:prSet phldrT="[Text]"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chemeClr val="accent1">
              <a:lumMod val="60000"/>
              <a:lumOff val="40000"/>
            </a:schemeClr>
          </a:solidFill>
        </a:ln>
        <a:effectLst/>
      </dgm:spPr>
      <dgm:t>
        <a:bodyPr anchor="ctr"/>
        <a:lstStyle/>
        <a:p>
          <a:r>
            <a: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Built before 1951</a:t>
          </a:r>
        </a:p>
      </dgm:t>
    </dgm:pt>
    <dgm:pt modelId="{ADF7ED9C-A927-413D-9DD2-DCADB3C27361}" type="parTrans" cxnId="{FBFFECF8-858F-42C8-AB31-11C040D471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17442D6-4D2C-46F7-B835-552FAE4196C4}" type="sibTrans" cxnId="{FBFFECF8-858F-42C8-AB31-11C040D4719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B4540B49-D457-40E3-8D54-EEF683FFE9E8}">
      <dgm:prSet phldrT="[Text]" custT="1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rgbClr val="002060">
            <a:alpha val="25000"/>
          </a:srgbClr>
        </a:solidFill>
        <a:ln>
          <a:noFill/>
        </a:ln>
        <a:effectLst/>
      </dgm:spPr>
      <dgm:t>
        <a:bodyPr/>
        <a:lstStyle/>
        <a:p>
          <a:pPr algn="ctr"/>
          <a:r>
            <a:rPr lang="en-US" sz="1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Post-War</a:t>
          </a:r>
        </a:p>
      </dgm:t>
    </dgm:pt>
    <dgm:pt modelId="{C1FA942E-FFBC-4A28-B0E0-D62CF0A8A356}" type="parTrans" cxnId="{396A3979-49F4-4DF8-B6A8-5E789060502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8A51463-13F2-488F-895B-49DC65A841BA}" type="sibTrans" cxnId="{396A3979-49F4-4DF8-B6A8-5E789060502B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299DE1F3-056E-491D-BEA6-A03E95ECFCEF}">
      <dgm:prSet phldrT="[Text]"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  <a:ln w="12700"/>
        <a:effectLst/>
      </dgm:spPr>
      <dgm:t>
        <a:bodyPr anchor="ctr"/>
        <a:lstStyle/>
        <a:p>
          <a:r>
            <a: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Built from 1951 to 1975</a:t>
          </a:r>
        </a:p>
      </dgm:t>
    </dgm:pt>
    <dgm:pt modelId="{987A6FB1-7799-4FE8-8489-650C63A0CDB2}" type="parTrans" cxnId="{343D0A93-B922-4864-939B-5E83C5FBA1E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A3FCE2A-1D20-4177-9AF3-D26B7D28DB94}" type="sibTrans" cxnId="{343D0A93-B922-4864-939B-5E83C5FBA1E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6F31722-B733-4158-A8ED-E96F293B3665}">
      <dgm:prSet phldrT="[Text]" custT="1">
        <dgm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dgm:style>
      </dgm:prSet>
      <dgm:spPr>
        <a:solidFill>
          <a:schemeClr val="accent4">
            <a:alpha val="25000"/>
          </a:schemeClr>
        </a:solidFill>
        <a:ln>
          <a:noFill/>
        </a:ln>
        <a:effectLst/>
      </dgm:spPr>
      <dgm:t>
        <a:bodyPr/>
        <a:lstStyle/>
        <a:p>
          <a:pPr algn="ctr"/>
          <a:r>
            <a: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Modern</a:t>
          </a:r>
          <a:endParaRPr lang="en-US" sz="16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68C817D-4E33-42DD-BBBE-EF1480FCCFF2}" type="parTrans" cxnId="{CBC13B10-4A0E-409D-883B-F55ECFAEEF7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F86D098-7E82-4E5A-8187-870056D00306}" type="sibTrans" cxnId="{CBC13B10-4A0E-409D-883B-F55ECFAEEF7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75B0CD1-E884-42FF-9445-59D537215B40}">
      <dgm:prSet phldrT="[Text]"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 w="12700">
          <a:solidFill>
            <a:schemeClr val="accent3">
              <a:lumMod val="60000"/>
              <a:lumOff val="40000"/>
            </a:schemeClr>
          </a:solidFill>
        </a:ln>
        <a:effectLst/>
      </dgm:spPr>
      <dgm:t>
        <a:bodyPr anchor="ctr"/>
        <a:lstStyle/>
        <a:p>
          <a:r>
            <a: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Built from 1976 to 1990</a:t>
          </a:r>
        </a:p>
      </dgm:t>
    </dgm:pt>
    <dgm:pt modelId="{495B2279-6E6B-4154-9244-9868609E468D}" type="parTrans" cxnId="{8722BC6D-8C08-4B72-896C-EA17F8D9A9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650BDBF8-AD2C-474B-B7A0-68339764C6B0}" type="sibTrans" cxnId="{8722BC6D-8C08-4B72-896C-EA17F8D9A9F0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30D97A6-7FFA-4BF7-A349-920E0A83D06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chemeClr val="accent1">
              <a:lumMod val="60000"/>
              <a:lumOff val="40000"/>
            </a:schemeClr>
          </a:solidFill>
        </a:ln>
        <a:effectLst/>
      </dgm:spPr>
      <dgm:t>
        <a:bodyPr anchor="ctr"/>
        <a:lstStyle/>
        <a:p>
          <a:r>
            <a: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Durable construction</a:t>
          </a:r>
        </a:p>
      </dgm:t>
    </dgm:pt>
    <dgm:pt modelId="{DFD6DAC9-8623-4376-BE1A-CF39F8109985}" type="parTrans" cxnId="{2343DB46-6C00-4BAE-A4D7-9A8199ABB8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C5358A9-C9DF-4EA6-A5B1-F04312DF4038}" type="sibTrans" cxnId="{2343DB46-6C00-4BAE-A4D7-9A8199ABB8D1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EA6930EE-7FEE-4342-ACB3-396B09050DDF}">
      <dgm:prSet cust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chemeClr val="accent1">
              <a:lumMod val="60000"/>
              <a:lumOff val="40000"/>
            </a:schemeClr>
          </a:solidFill>
        </a:ln>
        <a:effectLst/>
      </dgm:spPr>
      <dgm:t>
        <a:bodyPr anchor="ctr"/>
        <a:lstStyle/>
        <a:p>
          <a:r>
            <a: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Older but typically lasts longer</a:t>
          </a:r>
        </a:p>
      </dgm:t>
    </dgm:pt>
    <dgm:pt modelId="{1202EF2E-58C9-43AA-85A7-CCDC9A28BD7B}" type="parTrans" cxnId="{54A75D3A-5155-4875-B3F7-A8F11087CF6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388F7007-71E9-4A99-B8A4-AD57F5A30BA6}" type="sibTrans" cxnId="{54A75D3A-5155-4875-B3F7-A8F11087CF6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E632681-1A96-4518-BB2F-77B3BCE91B93}">
      <dgm:prSet custT="1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>
        <a:solidFill>
          <a:schemeClr val="bg2">
            <a:alpha val="25000"/>
          </a:schemeClr>
        </a:solidFill>
        <a:ln>
          <a:noFill/>
        </a:ln>
        <a:effectLst/>
      </dgm:spPr>
      <dgm:t>
        <a:bodyPr/>
        <a:lstStyle/>
        <a:p>
          <a:pPr algn="ctr"/>
          <a:r>
            <a:rPr lang="en-US" sz="1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Complex</a:t>
          </a:r>
          <a:endParaRPr lang="en-US" sz="1600" b="1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DD9F0FEC-BBE1-414B-8E1A-EAC543E3FD80}" type="parTrans" cxnId="{B418FE38-3444-4862-AFEA-C644B3A5284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A475C10F-EC6C-4BE3-9AA2-EB24953B885A}" type="sibTrans" cxnId="{B418FE38-3444-4862-AFEA-C644B3A5284D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0CED6509-C2EF-49DA-BF68-92B8B11F0FA7}">
      <dgm:prSet custT="1"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>
        <a:solidFill>
          <a:schemeClr val="tx2">
            <a:lumMod val="10000"/>
            <a:lumOff val="90000"/>
          </a:schemeClr>
        </a:solidFill>
        <a:ln w="12700"/>
        <a:effectLst/>
      </dgm:spPr>
      <dgm:t>
        <a:bodyPr anchor="ctr"/>
        <a:lstStyle/>
        <a:p>
          <a:r>
            <a: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Lower-quality construction</a:t>
          </a:r>
        </a:p>
        <a:p>
          <a:r>
            <a: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Already needing more repairs and renovations</a:t>
          </a:r>
        </a:p>
      </dgm:t>
    </dgm:pt>
    <dgm:pt modelId="{374E1E24-4CED-40EC-8137-1A602A2F1A93}" type="parTrans" cxnId="{9E06D357-3FE8-420A-A595-D2F3EDBFB9A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6F7E8DD-7667-4673-B0F1-316CDC6B43A2}" type="sibTrans" cxnId="{9E06D357-3FE8-420A-A595-D2F3EDBFB9AC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8506F3F-B67E-4C49-8DA8-6C3E360991DF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 w="12700">
          <a:solidFill>
            <a:schemeClr val="accent3">
              <a:lumMod val="60000"/>
              <a:lumOff val="40000"/>
            </a:schemeClr>
          </a:solidFill>
        </a:ln>
        <a:effectLst/>
      </dgm:spPr>
      <dgm:t>
        <a:bodyPr anchor="ctr"/>
        <a:lstStyle/>
        <a:p>
          <a:r>
            <a: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Quick-flash construction</a:t>
          </a:r>
        </a:p>
      </dgm:t>
    </dgm:pt>
    <dgm:pt modelId="{D67D066D-ABE1-478E-A4D1-A49266E8B744}" type="parTrans" cxnId="{AC5ACF7E-B9E0-4BE1-8E04-050B66820CF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731AE8B5-11C2-47A7-A8D4-2A8A14625779}" type="sibTrans" cxnId="{AC5ACF7E-B9E0-4BE1-8E04-050B66820CF7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C4833D91-39CE-4476-91E2-FA475D5D241E}">
      <dgm:prSet custT="1">
        <dgm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dgm:style>
      </dgm:prSet>
      <dgm:spPr>
        <a:solidFill>
          <a:schemeClr val="accent4">
            <a:lumMod val="20000"/>
            <a:lumOff val="80000"/>
          </a:schemeClr>
        </a:solidFill>
        <a:ln w="12700">
          <a:solidFill>
            <a:schemeClr val="accent3">
              <a:lumMod val="60000"/>
              <a:lumOff val="40000"/>
            </a:schemeClr>
          </a:solidFill>
        </a:ln>
        <a:effectLst/>
      </dgm:spPr>
      <dgm:t>
        <a:bodyPr anchor="ctr"/>
        <a:lstStyle/>
        <a:p>
          <a:r>
            <a: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Low-quality building components</a:t>
          </a:r>
        </a:p>
      </dgm:t>
    </dgm:pt>
    <dgm:pt modelId="{5F59B161-3D8D-494F-9941-25BB5DF9992F}" type="parTrans" cxnId="{22E1199C-1412-48B1-BBDF-04A0F28C870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5EAFB1CD-E90D-4E44-BC7D-F9810F38B05E}" type="sibTrans" cxnId="{22E1199C-1412-48B1-BBDF-04A0F28C870A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3261222-599E-4E8A-88B0-ED17D86EE4D7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chemeClr val="accent4">
              <a:lumMod val="60000"/>
              <a:lumOff val="40000"/>
            </a:schemeClr>
          </a:solidFill>
        </a:ln>
        <a:effectLst/>
      </dgm:spPr>
      <dgm:t>
        <a:bodyPr anchor="ctr"/>
        <a:lstStyle/>
        <a:p>
          <a:r>
            <a: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Built  in 1991 and newer</a:t>
          </a:r>
        </a:p>
      </dgm:t>
    </dgm:pt>
    <dgm:pt modelId="{BEFB9787-27C8-4885-A7F6-4E43CB36C265}" type="parTrans" cxnId="{8D6493D9-EFE8-4913-867A-F6DA753EE3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4825853E-BD65-4681-B39F-EE21C551FB1A}" type="sibTrans" cxnId="{8D6493D9-EFE8-4913-867A-F6DA753EE35F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BBDCCD8-1051-46BC-B438-2696DBCA614A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chemeClr val="accent4">
              <a:lumMod val="60000"/>
              <a:lumOff val="40000"/>
            </a:schemeClr>
          </a:solidFill>
        </a:ln>
        <a:effectLst/>
      </dgm:spPr>
      <dgm:t>
        <a:bodyPr anchor="ctr"/>
        <a:lstStyle/>
        <a:p>
          <a:r>
            <a: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Technically complex spaces</a:t>
          </a:r>
        </a:p>
      </dgm:t>
    </dgm:pt>
    <dgm:pt modelId="{3F9F9002-1D18-4C1A-8919-658AD5CDE26B}" type="parTrans" cxnId="{972BBBB7-37BA-45CD-A18A-8A310F90108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1EEFF9C-9A3F-45AE-998F-B7AC8CCC61A8}" type="sibTrans" cxnId="{972BBBB7-37BA-45CD-A18A-8A310F901082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12359B59-8787-4702-B208-CB3AA4893CF2}">
      <dgm:prSet custT="1">
        <dgm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dgm:style>
      </dgm:prSet>
      <dgm:spPr>
        <a:solidFill>
          <a:schemeClr val="bg1"/>
        </a:solidFill>
        <a:ln w="12700">
          <a:solidFill>
            <a:schemeClr val="accent4">
              <a:lumMod val="60000"/>
              <a:lumOff val="40000"/>
            </a:schemeClr>
          </a:solidFill>
        </a:ln>
        <a:effectLst/>
      </dgm:spPr>
      <dgm:t>
        <a:bodyPr anchor="ctr"/>
        <a:lstStyle/>
        <a:p>
          <a:r>
            <a:rPr lang="en-US" sz="11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Higher-quality, more expensive to maintain &amp; repair</a:t>
          </a:r>
        </a:p>
      </dgm:t>
    </dgm:pt>
    <dgm:pt modelId="{CFF7A0B3-EB7F-4EF7-B54B-6DD8F3E1B280}" type="parTrans" cxnId="{7A59A75F-5B57-4F42-9965-8D11E51804D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FF2554DC-7F4C-4B01-BF3C-68DD0B41C004}" type="sibTrans" cxnId="{7A59A75F-5B57-4F42-9965-8D11E51804D8}">
      <dgm:prSet/>
      <dgm:spPr/>
      <dgm:t>
        <a:bodyPr/>
        <a:lstStyle/>
        <a:p>
          <a:endParaRPr lang="en-US">
            <a:solidFill>
              <a:schemeClr val="bg1"/>
            </a:solidFill>
          </a:endParaRPr>
        </a:p>
      </dgm:t>
    </dgm:pt>
    <dgm:pt modelId="{8F7B380A-EB36-49FB-A028-7B58E00B9AC1}" type="pres">
      <dgm:prSet presAssocID="{535E479B-CF9F-4D0D-9454-FCD84E65B9C7}" presName="Name0" presStyleCnt="0">
        <dgm:presLayoutVars>
          <dgm:dir/>
          <dgm:animLvl val="lvl"/>
          <dgm:resizeHandles val="exact"/>
        </dgm:presLayoutVars>
      </dgm:prSet>
      <dgm:spPr/>
    </dgm:pt>
    <dgm:pt modelId="{E16C273D-E533-4EB0-A867-5049E990C758}" type="pres">
      <dgm:prSet presAssocID="{9E635B0F-5B7D-42CF-A964-C73EBC20721A}" presName="compositeNode" presStyleCnt="0">
        <dgm:presLayoutVars>
          <dgm:bulletEnabled val="1"/>
        </dgm:presLayoutVars>
      </dgm:prSet>
      <dgm:spPr/>
    </dgm:pt>
    <dgm:pt modelId="{4258B3A9-5B68-432E-B5B1-D32277FF5ED5}" type="pres">
      <dgm:prSet presAssocID="{9E635B0F-5B7D-42CF-A964-C73EBC20721A}" presName="bgRect" presStyleLbl="node1" presStyleIdx="0" presStyleCnt="4" custLinFactNeighborX="-166" custLinFactNeighborY="717"/>
      <dgm:spPr/>
    </dgm:pt>
    <dgm:pt modelId="{AC8E3CF0-9D7D-469A-BF55-8ACE437B6366}" type="pres">
      <dgm:prSet presAssocID="{9E635B0F-5B7D-42CF-A964-C73EBC20721A}" presName="parentNode" presStyleLbl="node1" presStyleIdx="0" presStyleCnt="4">
        <dgm:presLayoutVars>
          <dgm:chMax val="0"/>
          <dgm:bulletEnabled val="1"/>
        </dgm:presLayoutVars>
      </dgm:prSet>
      <dgm:spPr/>
    </dgm:pt>
    <dgm:pt modelId="{04535F9A-8C6C-4240-8BAB-409B79AD591B}" type="pres">
      <dgm:prSet presAssocID="{9E635B0F-5B7D-42CF-A964-C73EBC20721A}" presName="childNode" presStyleLbl="node1" presStyleIdx="0" presStyleCnt="4">
        <dgm:presLayoutVars>
          <dgm:bulletEnabled val="1"/>
        </dgm:presLayoutVars>
      </dgm:prSet>
      <dgm:spPr/>
    </dgm:pt>
    <dgm:pt modelId="{F7C8F710-4E2B-4060-A98D-5986391901C4}" type="pres">
      <dgm:prSet presAssocID="{7724AEFB-885C-46AC-8A6D-875447948682}" presName="hSp" presStyleCnt="0"/>
      <dgm:spPr/>
    </dgm:pt>
    <dgm:pt modelId="{1376DFA8-5986-48B8-870C-8EBCA4FC867A}" type="pres">
      <dgm:prSet presAssocID="{7724AEFB-885C-46AC-8A6D-875447948682}" presName="vProcSp" presStyleCnt="0"/>
      <dgm:spPr/>
    </dgm:pt>
    <dgm:pt modelId="{53DD1BFF-AC4B-44B6-B098-C1202FE5DF48}" type="pres">
      <dgm:prSet presAssocID="{7724AEFB-885C-46AC-8A6D-875447948682}" presName="vSp1" presStyleCnt="0"/>
      <dgm:spPr/>
    </dgm:pt>
    <dgm:pt modelId="{E9AD5101-E816-445B-9C72-35DB2272462E}" type="pres">
      <dgm:prSet presAssocID="{7724AEFB-885C-46AC-8A6D-875447948682}" presName="simulatedConn" presStyleLbl="solidFgAcc1" presStyleIdx="0" presStyleCnt="3"/>
      <dgm:spPr>
        <a:solidFill>
          <a:schemeClr val="bg1"/>
        </a:solidFill>
        <a:ln>
          <a:solidFill>
            <a:schemeClr val="bg1"/>
          </a:solidFill>
        </a:ln>
      </dgm:spPr>
    </dgm:pt>
    <dgm:pt modelId="{EAA7C3B9-0074-4D8C-A1BE-D88757AF7B61}" type="pres">
      <dgm:prSet presAssocID="{7724AEFB-885C-46AC-8A6D-875447948682}" presName="vSp2" presStyleCnt="0"/>
      <dgm:spPr/>
    </dgm:pt>
    <dgm:pt modelId="{52D552A1-07AC-4494-B4BA-2A49935FFAD4}" type="pres">
      <dgm:prSet presAssocID="{7724AEFB-885C-46AC-8A6D-875447948682}" presName="sibTrans" presStyleCnt="0"/>
      <dgm:spPr/>
    </dgm:pt>
    <dgm:pt modelId="{04035842-6F5A-4FC8-B47D-1492C7B31D07}" type="pres">
      <dgm:prSet presAssocID="{B4540B49-D457-40E3-8D54-EEF683FFE9E8}" presName="compositeNode" presStyleCnt="0">
        <dgm:presLayoutVars>
          <dgm:bulletEnabled val="1"/>
        </dgm:presLayoutVars>
      </dgm:prSet>
      <dgm:spPr/>
    </dgm:pt>
    <dgm:pt modelId="{76DE8F42-EEA4-4E48-B7C4-C5E35ED6A931}" type="pres">
      <dgm:prSet presAssocID="{B4540B49-D457-40E3-8D54-EEF683FFE9E8}" presName="bgRect" presStyleLbl="node1" presStyleIdx="1" presStyleCnt="4"/>
      <dgm:spPr/>
    </dgm:pt>
    <dgm:pt modelId="{8F5A4D7F-A45F-41C5-B76D-494F3970C08A}" type="pres">
      <dgm:prSet presAssocID="{B4540B49-D457-40E3-8D54-EEF683FFE9E8}" presName="parentNode" presStyleLbl="node1" presStyleIdx="1" presStyleCnt="4">
        <dgm:presLayoutVars>
          <dgm:chMax val="0"/>
          <dgm:bulletEnabled val="1"/>
        </dgm:presLayoutVars>
      </dgm:prSet>
      <dgm:spPr/>
    </dgm:pt>
    <dgm:pt modelId="{6B5F92C1-DFEB-4C85-BA7E-7C1ED118F88E}" type="pres">
      <dgm:prSet presAssocID="{B4540B49-D457-40E3-8D54-EEF683FFE9E8}" presName="childNode" presStyleLbl="node1" presStyleIdx="1" presStyleCnt="4">
        <dgm:presLayoutVars>
          <dgm:bulletEnabled val="1"/>
        </dgm:presLayoutVars>
      </dgm:prSet>
      <dgm:spPr/>
    </dgm:pt>
    <dgm:pt modelId="{272F532C-8328-46F8-AB58-59FA33EA35F4}" type="pres">
      <dgm:prSet presAssocID="{28A51463-13F2-488F-895B-49DC65A841BA}" presName="hSp" presStyleCnt="0"/>
      <dgm:spPr/>
    </dgm:pt>
    <dgm:pt modelId="{10415B21-8FE5-4EB7-8E87-23008A318F76}" type="pres">
      <dgm:prSet presAssocID="{28A51463-13F2-488F-895B-49DC65A841BA}" presName="vProcSp" presStyleCnt="0"/>
      <dgm:spPr/>
    </dgm:pt>
    <dgm:pt modelId="{3A9CBBCF-6001-49A5-B136-3AF6919B729B}" type="pres">
      <dgm:prSet presAssocID="{28A51463-13F2-488F-895B-49DC65A841BA}" presName="vSp1" presStyleCnt="0"/>
      <dgm:spPr/>
    </dgm:pt>
    <dgm:pt modelId="{7530353F-4A41-48DF-9C6E-32829762DCDC}" type="pres">
      <dgm:prSet presAssocID="{28A51463-13F2-488F-895B-49DC65A841BA}" presName="simulatedConn" presStyleLbl="solidFgAcc1" presStyleIdx="1" presStyleCnt="3"/>
      <dgm:spPr>
        <a:solidFill>
          <a:schemeClr val="bg1"/>
        </a:solidFill>
        <a:ln>
          <a:solidFill>
            <a:schemeClr val="bg1"/>
          </a:solidFill>
        </a:ln>
      </dgm:spPr>
    </dgm:pt>
    <dgm:pt modelId="{64274EDE-9291-4125-9F1C-8B589B566741}" type="pres">
      <dgm:prSet presAssocID="{28A51463-13F2-488F-895B-49DC65A841BA}" presName="vSp2" presStyleCnt="0"/>
      <dgm:spPr/>
    </dgm:pt>
    <dgm:pt modelId="{0BFD3471-0D4F-4D76-94BB-4899F85AEF68}" type="pres">
      <dgm:prSet presAssocID="{28A51463-13F2-488F-895B-49DC65A841BA}" presName="sibTrans" presStyleCnt="0"/>
      <dgm:spPr/>
    </dgm:pt>
    <dgm:pt modelId="{C4394CEF-DC0D-461F-88F5-CE3340A9A5F0}" type="pres">
      <dgm:prSet presAssocID="{E6F31722-B733-4158-A8ED-E96F293B3665}" presName="compositeNode" presStyleCnt="0">
        <dgm:presLayoutVars>
          <dgm:bulletEnabled val="1"/>
        </dgm:presLayoutVars>
      </dgm:prSet>
      <dgm:spPr/>
    </dgm:pt>
    <dgm:pt modelId="{BEE07F07-67F9-4863-B052-685088243C1D}" type="pres">
      <dgm:prSet presAssocID="{E6F31722-B733-4158-A8ED-E96F293B3665}" presName="bgRect" presStyleLbl="node1" presStyleIdx="2" presStyleCnt="4"/>
      <dgm:spPr/>
    </dgm:pt>
    <dgm:pt modelId="{917BF201-5162-41B8-A212-D79C2793916A}" type="pres">
      <dgm:prSet presAssocID="{E6F31722-B733-4158-A8ED-E96F293B3665}" presName="parentNode" presStyleLbl="node1" presStyleIdx="2" presStyleCnt="4">
        <dgm:presLayoutVars>
          <dgm:chMax val="0"/>
          <dgm:bulletEnabled val="1"/>
        </dgm:presLayoutVars>
      </dgm:prSet>
      <dgm:spPr/>
    </dgm:pt>
    <dgm:pt modelId="{E3A46BB5-A972-4ACD-9F32-3D53741E7374}" type="pres">
      <dgm:prSet presAssocID="{E6F31722-B733-4158-A8ED-E96F293B3665}" presName="childNode" presStyleLbl="node1" presStyleIdx="2" presStyleCnt="4">
        <dgm:presLayoutVars>
          <dgm:bulletEnabled val="1"/>
        </dgm:presLayoutVars>
      </dgm:prSet>
      <dgm:spPr/>
    </dgm:pt>
    <dgm:pt modelId="{93744CCD-CEE6-4130-A6A7-9CD32AA6B968}" type="pres">
      <dgm:prSet presAssocID="{FF86D098-7E82-4E5A-8187-870056D00306}" presName="hSp" presStyleCnt="0"/>
      <dgm:spPr/>
    </dgm:pt>
    <dgm:pt modelId="{A31E386E-4862-4C6D-B818-87C83B649A26}" type="pres">
      <dgm:prSet presAssocID="{FF86D098-7E82-4E5A-8187-870056D00306}" presName="vProcSp" presStyleCnt="0"/>
      <dgm:spPr/>
    </dgm:pt>
    <dgm:pt modelId="{91E7C3A4-3E2F-4D22-B880-96BE1E7D1F45}" type="pres">
      <dgm:prSet presAssocID="{FF86D098-7E82-4E5A-8187-870056D00306}" presName="vSp1" presStyleCnt="0"/>
      <dgm:spPr/>
    </dgm:pt>
    <dgm:pt modelId="{8DA9A805-2B95-447F-B1E3-FF20D03481C1}" type="pres">
      <dgm:prSet presAssocID="{FF86D098-7E82-4E5A-8187-870056D00306}" presName="simulatedConn" presStyleLbl="solidFgAcc1" presStyleIdx="2" presStyleCnt="3"/>
      <dgm:spPr>
        <a:solidFill>
          <a:schemeClr val="bg1"/>
        </a:solidFill>
        <a:ln>
          <a:solidFill>
            <a:schemeClr val="bg1"/>
          </a:solidFill>
        </a:ln>
      </dgm:spPr>
    </dgm:pt>
    <dgm:pt modelId="{E0A1259D-3BBE-4D30-A5E3-EA9DBA46EF39}" type="pres">
      <dgm:prSet presAssocID="{FF86D098-7E82-4E5A-8187-870056D00306}" presName="vSp2" presStyleCnt="0"/>
      <dgm:spPr/>
    </dgm:pt>
    <dgm:pt modelId="{1EFCA3A0-776B-4429-8652-CA242D04F3DB}" type="pres">
      <dgm:prSet presAssocID="{FF86D098-7E82-4E5A-8187-870056D00306}" presName="sibTrans" presStyleCnt="0"/>
      <dgm:spPr/>
    </dgm:pt>
    <dgm:pt modelId="{6DF6C26D-B2B5-463F-B213-9F180C999E98}" type="pres">
      <dgm:prSet presAssocID="{CE632681-1A96-4518-BB2F-77B3BCE91B93}" presName="compositeNode" presStyleCnt="0">
        <dgm:presLayoutVars>
          <dgm:bulletEnabled val="1"/>
        </dgm:presLayoutVars>
      </dgm:prSet>
      <dgm:spPr/>
    </dgm:pt>
    <dgm:pt modelId="{F07973AA-D01A-499F-B759-62FD175A3219}" type="pres">
      <dgm:prSet presAssocID="{CE632681-1A96-4518-BB2F-77B3BCE91B93}" presName="bgRect" presStyleLbl="node1" presStyleIdx="3" presStyleCnt="4"/>
      <dgm:spPr/>
    </dgm:pt>
    <dgm:pt modelId="{D9613483-52B4-4443-A7AD-940E13E47BC8}" type="pres">
      <dgm:prSet presAssocID="{CE632681-1A96-4518-BB2F-77B3BCE91B93}" presName="parentNode" presStyleLbl="node1" presStyleIdx="3" presStyleCnt="4">
        <dgm:presLayoutVars>
          <dgm:chMax val="0"/>
          <dgm:bulletEnabled val="1"/>
        </dgm:presLayoutVars>
      </dgm:prSet>
      <dgm:spPr/>
    </dgm:pt>
    <dgm:pt modelId="{27EE1069-18C3-483D-BDED-23F3325A569B}" type="pres">
      <dgm:prSet presAssocID="{CE632681-1A96-4518-BB2F-77B3BCE91B93}" presName="childNode" presStyleLbl="node1" presStyleIdx="3" presStyleCnt="4">
        <dgm:presLayoutVars>
          <dgm:bulletEnabled val="1"/>
        </dgm:presLayoutVars>
      </dgm:prSet>
      <dgm:spPr/>
    </dgm:pt>
  </dgm:ptLst>
  <dgm:cxnLst>
    <dgm:cxn modelId="{02C6C25A-A434-4BD5-AE2D-74F8591E4522}" type="presOf" srcId="{12359B59-8787-4702-B208-CB3AA4893CF2}" destId="{27EE1069-18C3-483D-BDED-23F3325A569B}" srcOrd="0" destOrd="2" presId="urn:microsoft.com/office/officeart/2005/8/layout/hProcess7"/>
    <dgm:cxn modelId="{EEA74279-2058-4FD6-BED5-DFE655717D67}" type="presOf" srcId="{E6F31722-B733-4158-A8ED-E96F293B3665}" destId="{BEE07F07-67F9-4863-B052-685088243C1D}" srcOrd="0" destOrd="0" presId="urn:microsoft.com/office/officeart/2005/8/layout/hProcess7"/>
    <dgm:cxn modelId="{70585ACD-FD2C-4923-8C5E-29CDD6C3B891}" type="presOf" srcId="{0CED6509-C2EF-49DA-BF68-92B8B11F0FA7}" destId="{6B5F92C1-DFEB-4C85-BA7E-7C1ED118F88E}" srcOrd="0" destOrd="1" presId="urn:microsoft.com/office/officeart/2005/8/layout/hProcess7"/>
    <dgm:cxn modelId="{FBFFECF8-858F-42C8-AB31-11C040D4719D}" srcId="{9E635B0F-5B7D-42CF-A964-C73EBC20721A}" destId="{0503FE78-140A-460A-AEF6-66A5B2F8DDAA}" srcOrd="0" destOrd="0" parTransId="{ADF7ED9C-A927-413D-9DD2-DCADB3C27361}" sibTransId="{E17442D6-4D2C-46F7-B835-552FAE4196C4}"/>
    <dgm:cxn modelId="{972BBBB7-37BA-45CD-A18A-8A310F901082}" srcId="{CE632681-1A96-4518-BB2F-77B3BCE91B93}" destId="{1BBDCCD8-1051-46BC-B438-2696DBCA614A}" srcOrd="1" destOrd="0" parTransId="{3F9F9002-1D18-4C1A-8919-658AD5CDE26B}" sibTransId="{81EEFF9C-9A3F-45AE-998F-B7AC8CCC61A8}"/>
    <dgm:cxn modelId="{469FBE9F-9848-4320-B06F-9C8DD6DA0C33}" type="presOf" srcId="{CE632681-1A96-4518-BB2F-77B3BCE91B93}" destId="{D9613483-52B4-4443-A7AD-940E13E47BC8}" srcOrd="1" destOrd="0" presId="urn:microsoft.com/office/officeart/2005/8/layout/hProcess7"/>
    <dgm:cxn modelId="{7795056B-44C0-4DF3-AB26-2AD552B4B1D3}" type="presOf" srcId="{13261222-599E-4E8A-88B0-ED17D86EE4D7}" destId="{27EE1069-18C3-483D-BDED-23F3325A569B}" srcOrd="0" destOrd="0" presId="urn:microsoft.com/office/officeart/2005/8/layout/hProcess7"/>
    <dgm:cxn modelId="{8D6493D9-EFE8-4913-867A-F6DA753EE35F}" srcId="{CE632681-1A96-4518-BB2F-77B3BCE91B93}" destId="{13261222-599E-4E8A-88B0-ED17D86EE4D7}" srcOrd="0" destOrd="0" parTransId="{BEFB9787-27C8-4885-A7F6-4E43CB36C265}" sibTransId="{4825853E-BD65-4681-B39F-EE21C551FB1A}"/>
    <dgm:cxn modelId="{343D0A93-B922-4864-939B-5E83C5FBA1EA}" srcId="{B4540B49-D457-40E3-8D54-EEF683FFE9E8}" destId="{299DE1F3-056E-491D-BEA6-A03E95ECFCEF}" srcOrd="0" destOrd="0" parTransId="{987A6FB1-7799-4FE8-8489-650C63A0CDB2}" sibTransId="{CA3FCE2A-1D20-4177-9AF3-D26B7D28DB94}"/>
    <dgm:cxn modelId="{30A93834-CF46-452C-B747-18D70EB6AA38}" type="presOf" srcId="{C4833D91-39CE-4476-91E2-FA475D5D241E}" destId="{E3A46BB5-A972-4ACD-9F32-3D53741E7374}" srcOrd="0" destOrd="2" presId="urn:microsoft.com/office/officeart/2005/8/layout/hProcess7"/>
    <dgm:cxn modelId="{C55345CE-D586-4919-B85E-791EAB8EF78F}" type="presOf" srcId="{9E635B0F-5B7D-42CF-A964-C73EBC20721A}" destId="{AC8E3CF0-9D7D-469A-BF55-8ACE437B6366}" srcOrd="1" destOrd="0" presId="urn:microsoft.com/office/officeart/2005/8/layout/hProcess7"/>
    <dgm:cxn modelId="{5A4FAB5A-9757-4E14-9BE6-619FA90AB91D}" type="presOf" srcId="{F30D97A6-7FFA-4BF7-A349-920E0A83D06F}" destId="{04535F9A-8C6C-4240-8BAB-409B79AD591B}" srcOrd="0" destOrd="1" presId="urn:microsoft.com/office/officeart/2005/8/layout/hProcess7"/>
    <dgm:cxn modelId="{396A3979-49F4-4DF8-B6A8-5E789060502B}" srcId="{535E479B-CF9F-4D0D-9454-FCD84E65B9C7}" destId="{B4540B49-D457-40E3-8D54-EEF683FFE9E8}" srcOrd="1" destOrd="0" parTransId="{C1FA942E-FFBC-4A28-B0E0-D62CF0A8A356}" sibTransId="{28A51463-13F2-488F-895B-49DC65A841BA}"/>
    <dgm:cxn modelId="{3F98B9E3-156F-464B-9C00-943DFBD7997B}" type="presOf" srcId="{375B0CD1-E884-42FF-9445-59D537215B40}" destId="{E3A46BB5-A972-4ACD-9F32-3D53741E7374}" srcOrd="0" destOrd="0" presId="urn:microsoft.com/office/officeart/2005/8/layout/hProcess7"/>
    <dgm:cxn modelId="{9E06D357-3FE8-420A-A595-D2F3EDBFB9AC}" srcId="{B4540B49-D457-40E3-8D54-EEF683FFE9E8}" destId="{0CED6509-C2EF-49DA-BF68-92B8B11F0FA7}" srcOrd="1" destOrd="0" parTransId="{374E1E24-4CED-40EC-8137-1A602A2F1A93}" sibTransId="{76F7E8DD-7667-4673-B0F1-316CDC6B43A2}"/>
    <dgm:cxn modelId="{42F187F7-8113-4648-955E-7559AE600735}" type="presOf" srcId="{9E635B0F-5B7D-42CF-A964-C73EBC20721A}" destId="{4258B3A9-5B68-432E-B5B1-D32277FF5ED5}" srcOrd="0" destOrd="0" presId="urn:microsoft.com/office/officeart/2005/8/layout/hProcess7"/>
    <dgm:cxn modelId="{2343DB46-6C00-4BAE-A4D7-9A8199ABB8D1}" srcId="{9E635B0F-5B7D-42CF-A964-C73EBC20721A}" destId="{F30D97A6-7FFA-4BF7-A349-920E0A83D06F}" srcOrd="1" destOrd="0" parTransId="{DFD6DAC9-8623-4376-BE1A-CF39F8109985}" sibTransId="{3C5358A9-C9DF-4EA6-A5B1-F04312DF4038}"/>
    <dgm:cxn modelId="{CBC13B10-4A0E-409D-883B-F55ECFAEEF70}" srcId="{535E479B-CF9F-4D0D-9454-FCD84E65B9C7}" destId="{E6F31722-B733-4158-A8ED-E96F293B3665}" srcOrd="2" destOrd="0" parTransId="{B68C817D-4E33-42DD-BBBE-EF1480FCCFF2}" sibTransId="{FF86D098-7E82-4E5A-8187-870056D00306}"/>
    <dgm:cxn modelId="{22E1199C-1412-48B1-BBDF-04A0F28C870A}" srcId="{E6F31722-B733-4158-A8ED-E96F293B3665}" destId="{C4833D91-39CE-4476-91E2-FA475D5D241E}" srcOrd="2" destOrd="0" parTransId="{5F59B161-3D8D-494F-9941-25BB5DF9992F}" sibTransId="{5EAFB1CD-E90D-4E44-BC7D-F9810F38B05E}"/>
    <dgm:cxn modelId="{43C086E8-A0F4-47E7-950E-6F9ADEE65B86}" type="presOf" srcId="{0503FE78-140A-460A-AEF6-66A5B2F8DDAA}" destId="{04535F9A-8C6C-4240-8BAB-409B79AD591B}" srcOrd="0" destOrd="0" presId="urn:microsoft.com/office/officeart/2005/8/layout/hProcess7"/>
    <dgm:cxn modelId="{8BA2D6BB-CF0A-4FD8-AA38-DA89D3129929}" srcId="{535E479B-CF9F-4D0D-9454-FCD84E65B9C7}" destId="{9E635B0F-5B7D-42CF-A964-C73EBC20721A}" srcOrd="0" destOrd="0" parTransId="{F1587ACF-6375-4CA9-B33C-71FB8C7353FF}" sibTransId="{7724AEFB-885C-46AC-8A6D-875447948682}"/>
    <dgm:cxn modelId="{54A75D3A-5155-4875-B3F7-A8F11087CF67}" srcId="{9E635B0F-5B7D-42CF-A964-C73EBC20721A}" destId="{EA6930EE-7FEE-4342-ACB3-396B09050DDF}" srcOrd="2" destOrd="0" parTransId="{1202EF2E-58C9-43AA-85A7-CCDC9A28BD7B}" sibTransId="{388F7007-71E9-4A99-B8A4-AD57F5A30BA6}"/>
    <dgm:cxn modelId="{9D5A3119-D7F7-430D-A7F8-5AF45882CC99}" type="presOf" srcId="{58506F3F-B67E-4C49-8DA8-6C3E360991DF}" destId="{E3A46BB5-A972-4ACD-9F32-3D53741E7374}" srcOrd="0" destOrd="1" presId="urn:microsoft.com/office/officeart/2005/8/layout/hProcess7"/>
    <dgm:cxn modelId="{6BDD6DAC-1E68-4C59-A0D3-92DC3D2FF569}" type="presOf" srcId="{B4540B49-D457-40E3-8D54-EEF683FFE9E8}" destId="{8F5A4D7F-A45F-41C5-B76D-494F3970C08A}" srcOrd="1" destOrd="0" presId="urn:microsoft.com/office/officeart/2005/8/layout/hProcess7"/>
    <dgm:cxn modelId="{202F16EA-E222-450B-98E9-B5D9A7B14E4C}" type="presOf" srcId="{CE632681-1A96-4518-BB2F-77B3BCE91B93}" destId="{F07973AA-D01A-499F-B759-62FD175A3219}" srcOrd="0" destOrd="0" presId="urn:microsoft.com/office/officeart/2005/8/layout/hProcess7"/>
    <dgm:cxn modelId="{35865D2D-4363-4535-BEA1-6B7DDBEAF930}" type="presOf" srcId="{EA6930EE-7FEE-4342-ACB3-396B09050DDF}" destId="{04535F9A-8C6C-4240-8BAB-409B79AD591B}" srcOrd="0" destOrd="2" presId="urn:microsoft.com/office/officeart/2005/8/layout/hProcess7"/>
    <dgm:cxn modelId="{8722BC6D-8C08-4B72-896C-EA17F8D9A9F0}" srcId="{E6F31722-B733-4158-A8ED-E96F293B3665}" destId="{375B0CD1-E884-42FF-9445-59D537215B40}" srcOrd="0" destOrd="0" parTransId="{495B2279-6E6B-4154-9244-9868609E468D}" sibTransId="{650BDBF8-AD2C-474B-B7A0-68339764C6B0}"/>
    <dgm:cxn modelId="{7A59A75F-5B57-4F42-9965-8D11E51804D8}" srcId="{CE632681-1A96-4518-BB2F-77B3BCE91B93}" destId="{12359B59-8787-4702-B208-CB3AA4893CF2}" srcOrd="2" destOrd="0" parTransId="{CFF7A0B3-EB7F-4EF7-B54B-6DD8F3E1B280}" sibTransId="{FF2554DC-7F4C-4B01-BF3C-68DD0B41C004}"/>
    <dgm:cxn modelId="{D5BA8334-8B91-4F03-BF3E-4F0088A57B0E}" type="presOf" srcId="{E6F31722-B733-4158-A8ED-E96F293B3665}" destId="{917BF201-5162-41B8-A212-D79C2793916A}" srcOrd="1" destOrd="0" presId="urn:microsoft.com/office/officeart/2005/8/layout/hProcess7"/>
    <dgm:cxn modelId="{AC5ACF7E-B9E0-4BE1-8E04-050B66820CF7}" srcId="{E6F31722-B733-4158-A8ED-E96F293B3665}" destId="{58506F3F-B67E-4C49-8DA8-6C3E360991DF}" srcOrd="1" destOrd="0" parTransId="{D67D066D-ABE1-478E-A4D1-A49266E8B744}" sibTransId="{731AE8B5-11C2-47A7-A8D4-2A8A14625779}"/>
    <dgm:cxn modelId="{B418FE38-3444-4862-AFEA-C644B3A5284D}" srcId="{535E479B-CF9F-4D0D-9454-FCD84E65B9C7}" destId="{CE632681-1A96-4518-BB2F-77B3BCE91B93}" srcOrd="3" destOrd="0" parTransId="{DD9F0FEC-BBE1-414B-8E1A-EAC543E3FD80}" sibTransId="{A475C10F-EC6C-4BE3-9AA2-EB24953B885A}"/>
    <dgm:cxn modelId="{350CE1D3-0D55-454D-85D3-BD0F1914A192}" type="presOf" srcId="{299DE1F3-056E-491D-BEA6-A03E95ECFCEF}" destId="{6B5F92C1-DFEB-4C85-BA7E-7C1ED118F88E}" srcOrd="0" destOrd="0" presId="urn:microsoft.com/office/officeart/2005/8/layout/hProcess7"/>
    <dgm:cxn modelId="{45FEDBE5-7998-4FB8-A071-FB9C95C51E0A}" type="presOf" srcId="{535E479B-CF9F-4D0D-9454-FCD84E65B9C7}" destId="{8F7B380A-EB36-49FB-A028-7B58E00B9AC1}" srcOrd="0" destOrd="0" presId="urn:microsoft.com/office/officeart/2005/8/layout/hProcess7"/>
    <dgm:cxn modelId="{70DA6D0F-A1C9-4DBE-8F54-4F794E8F6864}" type="presOf" srcId="{1BBDCCD8-1051-46BC-B438-2696DBCA614A}" destId="{27EE1069-18C3-483D-BDED-23F3325A569B}" srcOrd="0" destOrd="1" presId="urn:microsoft.com/office/officeart/2005/8/layout/hProcess7"/>
    <dgm:cxn modelId="{0F55B7AE-E0AD-4889-9135-80E54861EB88}" type="presOf" srcId="{B4540B49-D457-40E3-8D54-EEF683FFE9E8}" destId="{76DE8F42-EEA4-4E48-B7C4-C5E35ED6A931}" srcOrd="0" destOrd="0" presId="urn:microsoft.com/office/officeart/2005/8/layout/hProcess7"/>
    <dgm:cxn modelId="{98F88862-168E-41FB-B2CE-6EC143CFB017}" type="presParOf" srcId="{8F7B380A-EB36-49FB-A028-7B58E00B9AC1}" destId="{E16C273D-E533-4EB0-A867-5049E990C758}" srcOrd="0" destOrd="0" presId="urn:microsoft.com/office/officeart/2005/8/layout/hProcess7"/>
    <dgm:cxn modelId="{7FF396C6-6E54-4BBD-B2A8-610C7FD28ED0}" type="presParOf" srcId="{E16C273D-E533-4EB0-A867-5049E990C758}" destId="{4258B3A9-5B68-432E-B5B1-D32277FF5ED5}" srcOrd="0" destOrd="0" presId="urn:microsoft.com/office/officeart/2005/8/layout/hProcess7"/>
    <dgm:cxn modelId="{7B60D080-A5C8-446A-A704-D391AFF7EE34}" type="presParOf" srcId="{E16C273D-E533-4EB0-A867-5049E990C758}" destId="{AC8E3CF0-9D7D-469A-BF55-8ACE437B6366}" srcOrd="1" destOrd="0" presId="urn:microsoft.com/office/officeart/2005/8/layout/hProcess7"/>
    <dgm:cxn modelId="{FDEE2023-443A-4526-BB20-C871B7F0CECF}" type="presParOf" srcId="{E16C273D-E533-4EB0-A867-5049E990C758}" destId="{04535F9A-8C6C-4240-8BAB-409B79AD591B}" srcOrd="2" destOrd="0" presId="urn:microsoft.com/office/officeart/2005/8/layout/hProcess7"/>
    <dgm:cxn modelId="{B0BBFF6C-F70D-40BA-B6F8-77B1A0C517FC}" type="presParOf" srcId="{8F7B380A-EB36-49FB-A028-7B58E00B9AC1}" destId="{F7C8F710-4E2B-4060-A98D-5986391901C4}" srcOrd="1" destOrd="0" presId="urn:microsoft.com/office/officeart/2005/8/layout/hProcess7"/>
    <dgm:cxn modelId="{B16D62D1-F788-4BB7-A19E-6A4CD60B9E8C}" type="presParOf" srcId="{8F7B380A-EB36-49FB-A028-7B58E00B9AC1}" destId="{1376DFA8-5986-48B8-870C-8EBCA4FC867A}" srcOrd="2" destOrd="0" presId="urn:microsoft.com/office/officeart/2005/8/layout/hProcess7"/>
    <dgm:cxn modelId="{8A95B49B-C189-438A-9B57-F0E7A861DF89}" type="presParOf" srcId="{1376DFA8-5986-48B8-870C-8EBCA4FC867A}" destId="{53DD1BFF-AC4B-44B6-B098-C1202FE5DF48}" srcOrd="0" destOrd="0" presId="urn:microsoft.com/office/officeart/2005/8/layout/hProcess7"/>
    <dgm:cxn modelId="{30CFDDC8-D613-47A0-8027-B2FCB2B32A66}" type="presParOf" srcId="{1376DFA8-5986-48B8-870C-8EBCA4FC867A}" destId="{E9AD5101-E816-445B-9C72-35DB2272462E}" srcOrd="1" destOrd="0" presId="urn:microsoft.com/office/officeart/2005/8/layout/hProcess7"/>
    <dgm:cxn modelId="{2AC4EA34-D0E6-4C29-A0B4-B9F54F771CF1}" type="presParOf" srcId="{1376DFA8-5986-48B8-870C-8EBCA4FC867A}" destId="{EAA7C3B9-0074-4D8C-A1BE-D88757AF7B61}" srcOrd="2" destOrd="0" presId="urn:microsoft.com/office/officeart/2005/8/layout/hProcess7"/>
    <dgm:cxn modelId="{BEFA5722-C653-442A-A896-856471F1D373}" type="presParOf" srcId="{8F7B380A-EB36-49FB-A028-7B58E00B9AC1}" destId="{52D552A1-07AC-4494-B4BA-2A49935FFAD4}" srcOrd="3" destOrd="0" presId="urn:microsoft.com/office/officeart/2005/8/layout/hProcess7"/>
    <dgm:cxn modelId="{89B32466-CF06-4293-8E58-4EDF0EC4820E}" type="presParOf" srcId="{8F7B380A-EB36-49FB-A028-7B58E00B9AC1}" destId="{04035842-6F5A-4FC8-B47D-1492C7B31D07}" srcOrd="4" destOrd="0" presId="urn:microsoft.com/office/officeart/2005/8/layout/hProcess7"/>
    <dgm:cxn modelId="{135AC28D-3487-4CF8-9E4A-C893E13393C6}" type="presParOf" srcId="{04035842-6F5A-4FC8-B47D-1492C7B31D07}" destId="{76DE8F42-EEA4-4E48-B7C4-C5E35ED6A931}" srcOrd="0" destOrd="0" presId="urn:microsoft.com/office/officeart/2005/8/layout/hProcess7"/>
    <dgm:cxn modelId="{07CE4A62-913F-4A5A-B6CF-E5F39D3315D6}" type="presParOf" srcId="{04035842-6F5A-4FC8-B47D-1492C7B31D07}" destId="{8F5A4D7F-A45F-41C5-B76D-494F3970C08A}" srcOrd="1" destOrd="0" presId="urn:microsoft.com/office/officeart/2005/8/layout/hProcess7"/>
    <dgm:cxn modelId="{8106D5A4-064B-4121-BC2B-F8F49B74A020}" type="presParOf" srcId="{04035842-6F5A-4FC8-B47D-1492C7B31D07}" destId="{6B5F92C1-DFEB-4C85-BA7E-7C1ED118F88E}" srcOrd="2" destOrd="0" presId="urn:microsoft.com/office/officeart/2005/8/layout/hProcess7"/>
    <dgm:cxn modelId="{7DE6D5A1-2A04-4617-B595-D6BA8BC8EDE3}" type="presParOf" srcId="{8F7B380A-EB36-49FB-A028-7B58E00B9AC1}" destId="{272F532C-8328-46F8-AB58-59FA33EA35F4}" srcOrd="5" destOrd="0" presId="urn:microsoft.com/office/officeart/2005/8/layout/hProcess7"/>
    <dgm:cxn modelId="{C71CEF9E-C98B-4B77-B976-034249709C56}" type="presParOf" srcId="{8F7B380A-EB36-49FB-A028-7B58E00B9AC1}" destId="{10415B21-8FE5-4EB7-8E87-23008A318F76}" srcOrd="6" destOrd="0" presId="urn:microsoft.com/office/officeart/2005/8/layout/hProcess7"/>
    <dgm:cxn modelId="{AD078F11-4FD7-4222-B7E2-EAC0FAA41499}" type="presParOf" srcId="{10415B21-8FE5-4EB7-8E87-23008A318F76}" destId="{3A9CBBCF-6001-49A5-B136-3AF6919B729B}" srcOrd="0" destOrd="0" presId="urn:microsoft.com/office/officeart/2005/8/layout/hProcess7"/>
    <dgm:cxn modelId="{4A52E285-58F6-4888-8589-42A5C8686712}" type="presParOf" srcId="{10415B21-8FE5-4EB7-8E87-23008A318F76}" destId="{7530353F-4A41-48DF-9C6E-32829762DCDC}" srcOrd="1" destOrd="0" presId="urn:microsoft.com/office/officeart/2005/8/layout/hProcess7"/>
    <dgm:cxn modelId="{E47630C1-0C06-4444-99B6-D8F45FDBA7CD}" type="presParOf" srcId="{10415B21-8FE5-4EB7-8E87-23008A318F76}" destId="{64274EDE-9291-4125-9F1C-8B589B566741}" srcOrd="2" destOrd="0" presId="urn:microsoft.com/office/officeart/2005/8/layout/hProcess7"/>
    <dgm:cxn modelId="{1F1066E1-6723-4A90-93AD-6850E26F4A4F}" type="presParOf" srcId="{8F7B380A-EB36-49FB-A028-7B58E00B9AC1}" destId="{0BFD3471-0D4F-4D76-94BB-4899F85AEF68}" srcOrd="7" destOrd="0" presId="urn:microsoft.com/office/officeart/2005/8/layout/hProcess7"/>
    <dgm:cxn modelId="{06F4B468-DC25-4F5C-AC27-7325AB5A57C7}" type="presParOf" srcId="{8F7B380A-EB36-49FB-A028-7B58E00B9AC1}" destId="{C4394CEF-DC0D-461F-88F5-CE3340A9A5F0}" srcOrd="8" destOrd="0" presId="urn:microsoft.com/office/officeart/2005/8/layout/hProcess7"/>
    <dgm:cxn modelId="{E660ECDF-C1F8-4D8E-B07F-EAD14A7B5B8B}" type="presParOf" srcId="{C4394CEF-DC0D-461F-88F5-CE3340A9A5F0}" destId="{BEE07F07-67F9-4863-B052-685088243C1D}" srcOrd="0" destOrd="0" presId="urn:microsoft.com/office/officeart/2005/8/layout/hProcess7"/>
    <dgm:cxn modelId="{3AEACED7-68C4-459C-B298-1CC36E7422D0}" type="presParOf" srcId="{C4394CEF-DC0D-461F-88F5-CE3340A9A5F0}" destId="{917BF201-5162-41B8-A212-D79C2793916A}" srcOrd="1" destOrd="0" presId="urn:microsoft.com/office/officeart/2005/8/layout/hProcess7"/>
    <dgm:cxn modelId="{4AA24233-0523-4EDF-97A1-8262B0E127D6}" type="presParOf" srcId="{C4394CEF-DC0D-461F-88F5-CE3340A9A5F0}" destId="{E3A46BB5-A972-4ACD-9F32-3D53741E7374}" srcOrd="2" destOrd="0" presId="urn:microsoft.com/office/officeart/2005/8/layout/hProcess7"/>
    <dgm:cxn modelId="{2D42A70B-2FF8-4ACA-93CF-CF3F6DBF11FC}" type="presParOf" srcId="{8F7B380A-EB36-49FB-A028-7B58E00B9AC1}" destId="{93744CCD-CEE6-4130-A6A7-9CD32AA6B968}" srcOrd="9" destOrd="0" presId="urn:microsoft.com/office/officeart/2005/8/layout/hProcess7"/>
    <dgm:cxn modelId="{17C4670A-88AE-42A1-BC9B-4855ABB74578}" type="presParOf" srcId="{8F7B380A-EB36-49FB-A028-7B58E00B9AC1}" destId="{A31E386E-4862-4C6D-B818-87C83B649A26}" srcOrd="10" destOrd="0" presId="urn:microsoft.com/office/officeart/2005/8/layout/hProcess7"/>
    <dgm:cxn modelId="{788C587C-721F-4E64-A9E4-C25582EE5F07}" type="presParOf" srcId="{A31E386E-4862-4C6D-B818-87C83B649A26}" destId="{91E7C3A4-3E2F-4D22-B880-96BE1E7D1F45}" srcOrd="0" destOrd="0" presId="urn:microsoft.com/office/officeart/2005/8/layout/hProcess7"/>
    <dgm:cxn modelId="{471CC4D8-73B1-448A-A09D-80981EAAB282}" type="presParOf" srcId="{A31E386E-4862-4C6D-B818-87C83B649A26}" destId="{8DA9A805-2B95-447F-B1E3-FF20D03481C1}" srcOrd="1" destOrd="0" presId="urn:microsoft.com/office/officeart/2005/8/layout/hProcess7"/>
    <dgm:cxn modelId="{5948FC4B-2856-4EE1-973E-77FF0518FE75}" type="presParOf" srcId="{A31E386E-4862-4C6D-B818-87C83B649A26}" destId="{E0A1259D-3BBE-4D30-A5E3-EA9DBA46EF39}" srcOrd="2" destOrd="0" presId="urn:microsoft.com/office/officeart/2005/8/layout/hProcess7"/>
    <dgm:cxn modelId="{9C30B9F4-BC58-4B2C-B46D-29A86F950E17}" type="presParOf" srcId="{8F7B380A-EB36-49FB-A028-7B58E00B9AC1}" destId="{1EFCA3A0-776B-4429-8652-CA242D04F3DB}" srcOrd="11" destOrd="0" presId="urn:microsoft.com/office/officeart/2005/8/layout/hProcess7"/>
    <dgm:cxn modelId="{8EB0722B-8FF4-4B46-93D7-59F539FF1BDA}" type="presParOf" srcId="{8F7B380A-EB36-49FB-A028-7B58E00B9AC1}" destId="{6DF6C26D-B2B5-463F-B213-9F180C999E98}" srcOrd="12" destOrd="0" presId="urn:microsoft.com/office/officeart/2005/8/layout/hProcess7"/>
    <dgm:cxn modelId="{980DD024-9155-4A0F-A9EF-67C41B92AAEB}" type="presParOf" srcId="{6DF6C26D-B2B5-463F-B213-9F180C999E98}" destId="{F07973AA-D01A-499F-B759-62FD175A3219}" srcOrd="0" destOrd="0" presId="urn:microsoft.com/office/officeart/2005/8/layout/hProcess7"/>
    <dgm:cxn modelId="{442AD2B2-9E82-42BB-9DD5-FE86385371C2}" type="presParOf" srcId="{6DF6C26D-B2B5-463F-B213-9F180C999E98}" destId="{D9613483-52B4-4443-A7AD-940E13E47BC8}" srcOrd="1" destOrd="0" presId="urn:microsoft.com/office/officeart/2005/8/layout/hProcess7"/>
    <dgm:cxn modelId="{779F58CE-9AA9-4594-9E09-674773EFDCA9}" type="presParOf" srcId="{6DF6C26D-B2B5-463F-B213-9F180C999E98}" destId="{27EE1069-18C3-483D-BDED-23F3325A569B}" srcOrd="2" destOrd="0" presId="urn:microsoft.com/office/officeart/2005/8/layout/hProcess7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258B3A9-5B68-432E-B5B1-D32277FF5ED5}">
      <dsp:nvSpPr>
        <dsp:cNvPr id="0" name=""/>
        <dsp:cNvSpPr/>
      </dsp:nvSpPr>
      <dsp:spPr>
        <a:xfrm>
          <a:off x="5" y="0"/>
          <a:ext cx="2132155" cy="1249922"/>
        </a:xfrm>
        <a:prstGeom prst="roundRect">
          <a:avLst>
            <a:gd name="adj" fmla="val 5000"/>
          </a:avLst>
        </a:prstGeom>
        <a:solidFill>
          <a:srgbClr val="1A98D5">
            <a:alpha val="20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Pre-War</a:t>
          </a:r>
          <a:endParaRPr lang="en-US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-299247" y="299252"/>
        <a:ext cx="1024936" cy="426431"/>
      </dsp:txXfrm>
    </dsp:sp>
    <dsp:sp modelId="{04535F9A-8C6C-4240-8BAB-409B79AD591B}">
      <dsp:nvSpPr>
        <dsp:cNvPr id="0" name=""/>
        <dsp:cNvSpPr/>
      </dsp:nvSpPr>
      <dsp:spPr>
        <a:xfrm>
          <a:off x="426436" y="0"/>
          <a:ext cx="1588455" cy="12499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Built before 1951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Durable construction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Older but typically lasts longer</a:t>
          </a:r>
        </a:p>
      </dsp:txBody>
      <dsp:txXfrm>
        <a:off x="426436" y="0"/>
        <a:ext cx="1588455" cy="1249922"/>
      </dsp:txXfrm>
    </dsp:sp>
    <dsp:sp modelId="{76DE8F42-EEA4-4E48-B7C4-C5E35ED6A931}">
      <dsp:nvSpPr>
        <dsp:cNvPr id="0" name=""/>
        <dsp:cNvSpPr/>
      </dsp:nvSpPr>
      <dsp:spPr>
        <a:xfrm>
          <a:off x="2210325" y="0"/>
          <a:ext cx="2132155" cy="1249922"/>
        </a:xfrm>
        <a:prstGeom prst="roundRect">
          <a:avLst>
            <a:gd name="adj" fmla="val 5000"/>
          </a:avLst>
        </a:prstGeom>
        <a:solidFill>
          <a:srgbClr val="002060">
            <a:alpha val="25000"/>
          </a:srgbClr>
        </a:solidFill>
        <a:ln w="9525" cap="flat" cmpd="sng" algn="ctr">
          <a:noFill/>
          <a:prstDash val="solid"/>
        </a:ln>
        <a:effectLst/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Post-War</a:t>
          </a:r>
        </a:p>
      </dsp:txBody>
      <dsp:txXfrm rot="16200000">
        <a:off x="1911072" y="299252"/>
        <a:ext cx="1024936" cy="426431"/>
      </dsp:txXfrm>
    </dsp:sp>
    <dsp:sp modelId="{E9AD5101-E816-445B-9C72-35DB2272462E}">
      <dsp:nvSpPr>
        <dsp:cNvPr id="0" name=""/>
        <dsp:cNvSpPr/>
      </dsp:nvSpPr>
      <dsp:spPr>
        <a:xfrm rot="5400000">
          <a:off x="2129080" y="912314"/>
          <a:ext cx="183810" cy="319823"/>
        </a:xfrm>
        <a:prstGeom prst="flowChartExtract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B5F92C1-DFEB-4C85-BA7E-7C1ED118F88E}">
      <dsp:nvSpPr>
        <dsp:cNvPr id="0" name=""/>
        <dsp:cNvSpPr/>
      </dsp:nvSpPr>
      <dsp:spPr>
        <a:xfrm>
          <a:off x="2636756" y="0"/>
          <a:ext cx="1588455" cy="12499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Built from 1951 to 1975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Lower-quality construction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Already needing more repairs and renovations</a:t>
          </a:r>
        </a:p>
      </dsp:txBody>
      <dsp:txXfrm>
        <a:off x="2636756" y="0"/>
        <a:ext cx="1588455" cy="1249922"/>
      </dsp:txXfrm>
    </dsp:sp>
    <dsp:sp modelId="{BEE07F07-67F9-4863-B052-685088243C1D}">
      <dsp:nvSpPr>
        <dsp:cNvPr id="0" name=""/>
        <dsp:cNvSpPr/>
      </dsp:nvSpPr>
      <dsp:spPr>
        <a:xfrm>
          <a:off x="4417105" y="0"/>
          <a:ext cx="2132155" cy="1249922"/>
        </a:xfrm>
        <a:prstGeom prst="roundRect">
          <a:avLst>
            <a:gd name="adj" fmla="val 5000"/>
          </a:avLst>
        </a:prstGeom>
        <a:solidFill>
          <a:schemeClr val="accent4">
            <a:alpha val="25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hemeClr val="accent3"/>
        </a:lnRef>
        <a:fillRef idx="3">
          <a:schemeClr val="accent3"/>
        </a:fillRef>
        <a:effectRef idx="2">
          <a:schemeClr val="accent3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Modern</a:t>
          </a:r>
          <a:endParaRPr lang="en-US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4117853" y="299252"/>
        <a:ext cx="1024936" cy="426431"/>
      </dsp:txXfrm>
    </dsp:sp>
    <dsp:sp modelId="{7530353F-4A41-48DF-9C6E-32829762DCDC}">
      <dsp:nvSpPr>
        <dsp:cNvPr id="0" name=""/>
        <dsp:cNvSpPr/>
      </dsp:nvSpPr>
      <dsp:spPr>
        <a:xfrm rot="5400000">
          <a:off x="4335861" y="912314"/>
          <a:ext cx="183810" cy="319823"/>
        </a:xfrm>
        <a:prstGeom prst="flowChartExtract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A46BB5-A972-4ACD-9F32-3D53741E7374}">
      <dsp:nvSpPr>
        <dsp:cNvPr id="0" name=""/>
        <dsp:cNvSpPr/>
      </dsp:nvSpPr>
      <dsp:spPr>
        <a:xfrm>
          <a:off x="4843536" y="0"/>
          <a:ext cx="1588455" cy="12499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3"/>
        </a:lnRef>
        <a:fillRef idx="1">
          <a:schemeClr val="lt1"/>
        </a:fillRef>
        <a:effectRef idx="0">
          <a:schemeClr val="accent3"/>
        </a:effectRef>
        <a:fontRef idx="minor">
          <a:schemeClr val="dk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Built from 1976 to 1990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Quick-flash construction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Low-quality building components</a:t>
          </a:r>
        </a:p>
      </dsp:txBody>
      <dsp:txXfrm>
        <a:off x="4843536" y="0"/>
        <a:ext cx="1588455" cy="1249922"/>
      </dsp:txXfrm>
    </dsp:sp>
    <dsp:sp modelId="{F07973AA-D01A-499F-B759-62FD175A3219}">
      <dsp:nvSpPr>
        <dsp:cNvPr id="0" name=""/>
        <dsp:cNvSpPr/>
      </dsp:nvSpPr>
      <dsp:spPr>
        <a:xfrm>
          <a:off x="6623886" y="0"/>
          <a:ext cx="2132155" cy="1249922"/>
        </a:xfrm>
        <a:prstGeom prst="roundRect">
          <a:avLst>
            <a:gd name="adj" fmla="val 5000"/>
          </a:avLst>
        </a:prstGeom>
        <a:solidFill>
          <a:schemeClr val="bg2">
            <a:alpha val="25000"/>
          </a:schemeClr>
        </a:solidFill>
        <a:ln w="9525" cap="flat" cmpd="sng" algn="ctr">
          <a:noFill/>
          <a:prstDash val="solid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0" tIns="48006" rIns="62230" bIns="0" numCol="1" spcCol="1270" anchor="t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Complex</a:t>
          </a:r>
          <a:endParaRPr lang="en-US" sz="1600" b="1" kern="1200" dirty="0">
            <a:solidFill>
              <a:schemeClr val="tx2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 rot="16200000">
        <a:off x="6324633" y="299252"/>
        <a:ext cx="1024936" cy="426431"/>
      </dsp:txXfrm>
    </dsp:sp>
    <dsp:sp modelId="{8DA9A805-2B95-447F-B1E3-FF20D03481C1}">
      <dsp:nvSpPr>
        <dsp:cNvPr id="0" name=""/>
        <dsp:cNvSpPr/>
      </dsp:nvSpPr>
      <dsp:spPr>
        <a:xfrm rot="5400000">
          <a:off x="6542641" y="912314"/>
          <a:ext cx="183810" cy="319823"/>
        </a:xfrm>
        <a:prstGeom prst="flowChartExtract">
          <a:avLst/>
        </a:prstGeom>
        <a:solidFill>
          <a:schemeClr val="bg1"/>
        </a:solidFill>
        <a:ln w="9525" cap="flat" cmpd="sng" algn="ctr">
          <a:solidFill>
            <a:schemeClr val="bg1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7EE1069-18C3-483D-BDED-23F3325A569B}">
      <dsp:nvSpPr>
        <dsp:cNvPr id="0" name=""/>
        <dsp:cNvSpPr/>
      </dsp:nvSpPr>
      <dsp:spPr>
        <a:xfrm>
          <a:off x="7050317" y="0"/>
          <a:ext cx="1588455" cy="1249922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hemeClr val="accent4"/>
        </a:lnRef>
        <a:fillRef idx="1">
          <a:schemeClr val="lt1"/>
        </a:fillRef>
        <a:effectRef idx="0">
          <a:schemeClr val="accent4"/>
        </a:effectRef>
        <a:fontRef idx="minor">
          <a:schemeClr val="dk1"/>
        </a:fontRef>
      </dsp:style>
      <dsp:txBody>
        <a:bodyPr spcFirstLastPara="0" vert="horz" wrap="square" lIns="0" tIns="37719" rIns="0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Built  in 1991 and newer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Technically complex spaces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rPr>
            <a:t>Higher-quality, more expensive to maintain &amp; repair</a:t>
          </a:r>
        </a:p>
      </dsp:txBody>
      <dsp:txXfrm>
        <a:off x="7050317" y="0"/>
        <a:ext cx="1588455" cy="1249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7">
  <dgm:title val=""/>
  <dgm:desc val=""/>
  <dgm:catLst>
    <dgm:cat type="process" pri="21000"/>
    <dgm:cat type="lis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ch" forName="hSp" refType="w" refFor="ch" refForName="compositeNode" fact="-0.035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-0.08"/>
      <dgm:constr type="primFontSz" for="des" forName="parentNode" op="equ"/>
      <dgm:constr type="primFontSz" for="des" forName="childNode" op="equ"/>
    </dgm:constrLst>
    <dgm:ruleLst/>
    <dgm:forEach name="Name4" axis="ch" ptType="node">
      <dgm:layoutNode name="compositeNode">
        <dgm:varLst>
          <dgm:bulletEnabled val="1"/>
        </dgm:varLst>
        <dgm:alg type="composite"/>
        <dgm:choose name="Name5">
          <dgm:if name="Name6" func="var" arg="dir" op="equ" val="norm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l" for="ch" forName="bgRect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l" for="ch" forName="parentNode"/>
              <dgm:constr type="r" for="ch" forName="childNode" refType="r" refFor="ch" refForName="bgRect" fact="0.945"/>
              <dgm:constr type="h" for="ch" forName="childNode" refType="h" refFor="ch" refForName="bgRect" op="equ"/>
              <dgm:constr type="t" for="ch" forName="childNode"/>
              <dgm:constr type="l" for="ch" forName="childNode" refType="r" refFor="ch" refForName="parentNode"/>
            </dgm:constrLst>
          </dgm:if>
          <dgm:else name="Name7">
            <dgm:constrLst>
              <dgm:constr type="h" refType="w" op="lte" fact="1.2"/>
              <dgm:constr type="w" for="ch" forName="bgRect" refType="w"/>
              <dgm:constr type="h" for="ch" forName="bgRect" refType="h"/>
              <dgm:constr type="t" for="ch" forName="bgRect"/>
              <dgm:constr type="r" for="ch" forName="bgRect" refType="w"/>
              <dgm:constr type="w" for="ch" forName="parentNode" refType="w" refFor="ch" refForName="bgRect" fact="0.2"/>
              <dgm:constr type="h" for="ch" forName="parentNode" refType="h" fact="0.82"/>
              <dgm:constr type="t" for="ch" forName="parentNode"/>
              <dgm:constr type="r" for="ch" forName="parentNode" refType="w"/>
              <dgm:constr type="h" for="ch" forName="childNode" refType="h" refFor="ch" refForName="bgRect"/>
              <dgm:constr type="t" for="ch" forName="childNode"/>
              <dgm:constr type="r" for="ch" forName="childNode" refType="l" refFor="ch" refForName="parentNode"/>
              <dgm:constr type="l" for="ch" forName="childNode" refType="w" refFor="ch" refForName="bgRect" fact="0.055"/>
            </dgm:constrLst>
          </dgm:else>
        </dgm:choose>
        <dgm:ruleLst>
          <dgm:rule type="w" for="ch" forName="childNode" val="NaN" fact="NaN" max="30"/>
        </dgm:ruleLst>
        <dgm:layoutNode name="bgRect" styleLbl="node1">
          <dgm:alg type="sp"/>
          <dgm:shape xmlns:r="http://schemas.openxmlformats.org/officeDocument/2006/relationships" type="roundRect" r:blip="" zOrderOff="-1">
            <dgm:adjLst>
              <dgm:adj idx="1" val="0.05"/>
            </dgm:adjLst>
          </dgm:shape>
          <dgm:presOf axis="self"/>
          <dgm:constrLst/>
          <dgm:ruleLst/>
        </dgm:layoutNode>
        <dgm:layoutNode name="parentNode" styleLbl="node1">
          <dgm:varLst>
            <dgm:chMax val="0"/>
            <dgm:bulletEnabled val="1"/>
          </dgm:varLst>
          <dgm:presOf axis="self"/>
          <dgm:choose name="Name8">
            <dgm:if name="Name9" func="var" arg="dir" op="equ" val="norm">
              <dgm:alg type="tx">
                <dgm:param type="autoTxRot" val="grav"/>
                <dgm:param type="txAnchorVert" val="t"/>
                <dgm:param type="parTxLTRAlign" val="r"/>
                <dgm:param type="parTxRTLAlign" val="r"/>
              </dgm:alg>
              <dgm:shape xmlns:r="http://schemas.openxmlformats.org/officeDocument/2006/relationships" rot="270" type="rect" r:blip="" hideGeom="1">
                <dgm:adjLst/>
              </dgm:shape>
              <dgm:constrLst>
                <dgm:constr type="primFontSz" val="65"/>
                <dgm:constr type="lMarg"/>
                <dgm:constr type="rMarg" refType="primFontSz" fact="0.35"/>
                <dgm:constr type="tMarg" refType="primFontSz" fact="0.27"/>
                <dgm:constr type="bMarg"/>
              </dgm:constrLst>
            </dgm:if>
            <dgm:else name="Name10">
              <dgm:alg type="tx">
                <dgm:param type="autoTxRot" val="grav"/>
                <dgm:param type="txAnchorVert" val="t"/>
                <dgm:param type="parTxLTRAlign" val="l"/>
                <dgm:param type="parTxRTLAlign" val="l"/>
              </dgm:alg>
              <dgm:shape xmlns:r="http://schemas.openxmlformats.org/officeDocument/2006/relationships" rot="90" type="rect" r:blip="" hideGeom="1">
                <dgm:adjLst/>
              </dgm:shape>
              <dgm:constrLst>
                <dgm:constr type="primFontSz" val="65"/>
                <dgm:constr type="lMarg" refType="primFontSz" fact="0.35"/>
                <dgm:constr type="rMarg"/>
                <dgm:constr type="tMarg" refType="primFontSz" fact="0.27"/>
                <dgm:constr type="bMarg"/>
              </dgm:constrLst>
            </dgm:else>
          </dgm:choose>
          <dgm:ruleLst>
            <dgm:rule type="primFontSz" val="5" fact="NaN" max="NaN"/>
          </dgm:ruleLst>
        </dgm:layoutNode>
        <dgm:choose name="Name11">
          <dgm:if name="Name12" axis="ch" ptType="node" func="cnt" op="gte" val="1">
            <dgm:layoutNode name="childNode" styleLbl="node1" moveWith="bgRect">
              <dgm:varLst>
                <dgm:bulletEnabled val="1"/>
              </dgm:varLst>
              <dgm:alg type="tx">
                <dgm:param type="parTxLTRAlign" val="l"/>
                <dgm:param type="parTxRTLAlign" val="r"/>
                <dgm:param type="txAnchorVert" val="t"/>
              </dgm:alg>
              <dgm:shape xmlns:r="http://schemas.openxmlformats.org/officeDocument/2006/relationships" type="rect" r:blip="" hideGeom="1">
                <dgm:adjLst/>
              </dgm:shape>
              <dgm:presOf axis="des" ptType="node"/>
              <dgm:constrLst>
                <dgm:constr type="primFontSz" val="65"/>
                <dgm:constr type="lMarg"/>
                <dgm:constr type="bMarg"/>
                <dgm:constr type="tMarg" refType="primFontSz" fact="0.27"/>
                <dgm:constr type="rMarg"/>
              </dgm:constrLst>
              <dgm:ruleLst>
                <dgm:rule type="prim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h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vProcSp" moveWith="bgRec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vSp1" refType="w"/>
            <dgm:constr type="w" for="ch" forName="simulatedConn" refType="w"/>
            <dgm:constr type="w" for="ch" forName="vSp2" refType="w"/>
          </dgm:constrLst>
          <dgm:ruleLst/>
          <dgm:layoutNode name="vSp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  <dgm:layoutNode name="simulatedConn" styleLbl="solidFgAcc1">
            <dgm:alg type="sp"/>
            <dgm:choose name="Name15">
              <dgm:if name="Name16" func="var" arg="dir" op="equ" val="norm">
                <dgm:shape xmlns:r="http://schemas.openxmlformats.org/officeDocument/2006/relationships" rot="90" type="flowChartExtract" r:blip="">
                  <dgm:adjLst/>
                </dgm:shape>
              </dgm:if>
              <dgm:else name="Name17">
                <dgm:shape xmlns:r="http://schemas.openxmlformats.org/officeDocument/2006/relationships" rot="-90" type="flowChartExtract" r:blip="">
                  <dgm:adjLst/>
                </dgm:shape>
              </dgm:else>
            </dgm:choose>
            <dgm:presOf/>
            <dgm:constrLst/>
            <dgm:ruleLst/>
          </dgm:layoutNode>
          <dgm:layoutNode name="vSp2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0.18214</cdr:x>
      <cdr:y>0.1064</cdr:y>
    </cdr:from>
    <cdr:to>
      <cdr:x>0.18328</cdr:x>
      <cdr:y>0.78402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1650370" y="538420"/>
          <a:ext cx="10329" cy="3429009"/>
        </a:xfrm>
        <a:prstGeom xmlns:a="http://schemas.openxmlformats.org/drawingml/2006/main" prst="line">
          <a:avLst/>
        </a:prstGeom>
        <a:ln xmlns:a="http://schemas.openxmlformats.org/drawingml/2006/main">
          <a:prstDash val="dash"/>
        </a:ln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0.82584</cdr:x>
      <cdr:y>0.55577</cdr:y>
    </cdr:from>
    <cdr:to>
      <cdr:x>0.94523</cdr:x>
      <cdr:y>0.59379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3611613" y="2874027"/>
          <a:ext cx="522134" cy="196617"/>
        </a:xfrm>
        <a:prstGeom xmlns:a="http://schemas.openxmlformats.org/drawingml/2006/main" prst="rect">
          <a:avLst/>
        </a:prstGeom>
        <a:ln xmlns:a="http://schemas.openxmlformats.org/drawingml/2006/main">
          <a:noFill/>
        </a:ln>
      </cdr:spPr>
      <cdr:style>
        <a:lnRef xmlns:a="http://schemas.openxmlformats.org/drawingml/2006/main" idx="2">
          <a:schemeClr val="accent4">
            <a:shade val="50000"/>
          </a:schemeClr>
        </a:lnRef>
        <a:fillRef xmlns:a="http://schemas.openxmlformats.org/drawingml/2006/main" idx="1">
          <a:schemeClr val="accent4"/>
        </a:fillRef>
        <a:effectRef xmlns:a="http://schemas.openxmlformats.org/drawingml/2006/main" idx="0">
          <a:schemeClr val="accent4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en-US" sz="1000" b="1" dirty="0"/>
            <a:t>3.6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7D65E7-FDE7-4317-A589-764DAEC2887F}" type="datetimeFigureOut">
              <a:rPr lang="en-US" smtClean="0"/>
              <a:t>12/21/2016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0CA9C4-3413-446D-BEB5-ADB38917D24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77582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 doesn't have a grounds dept.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A9C4-3413-446D-BEB5-ADB38917D24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6339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A9C4-3413-446D-BEB5-ADB38917D24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6483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MWCC = $3.98</a:t>
            </a:r>
          </a:p>
          <a:p>
            <a:r>
              <a:rPr lang="en-US" dirty="0"/>
              <a:t>Peers = $5.46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B30C9-C82B-DC4C-8C9B-57607E73ACD9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950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MWCC = $3.98</a:t>
            </a:r>
          </a:p>
          <a:p>
            <a:r>
              <a:rPr lang="en-US" dirty="0"/>
              <a:t>Peers = $5.46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B30C9-C82B-DC4C-8C9B-57607E73ACD9}" type="slidenum">
              <a:rPr lang="en-US" smtClean="0">
                <a:solidFill>
                  <a:prstClr val="black"/>
                </a:solidFill>
              </a:rPr>
              <a:pPr/>
              <a:t>23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7452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FC62-F55F-4684-B827-B7A2E2B6097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24359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B30C9-C82B-DC4C-8C9B-57607E73ACD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3701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0CA9C4-3413-446D-BEB5-ADB38917D24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3479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9FC62-F55F-4684-B827-B7A2E2B60970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508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B53CF6-00CD-42A2-9072-91C0A26F0096}" type="slidenum">
              <a:rPr lang="en-US" smtClean="0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4618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ver-top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3642241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Text Box 5"/>
          <p:cNvSpPr txBox="1">
            <a:spLocks noChangeArrowheads="1"/>
          </p:cNvSpPr>
          <p:nvPr userDrawn="1"/>
        </p:nvSpPr>
        <p:spPr bwMode="auto">
          <a:xfrm>
            <a:off x="6629369" y="-50811275"/>
            <a:ext cx="2356421" cy="56877109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  <a:effectLst/>
        </p:spPr>
        <p:txBody>
          <a:bodyPr wrap="square" anchor="ctr" anchorCtr="1">
            <a:spAutoFit/>
          </a:bodyPr>
          <a:lstStyle/>
          <a:p>
            <a:pPr algn="r"/>
            <a:r>
              <a:rPr lang="en-US" sz="1000" dirty="0">
                <a:solidFill>
                  <a:schemeClr val="accent5"/>
                </a:solidFill>
              </a:rPr>
              <a:t>Abilene Christian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Alcorn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American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Amherst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Arizona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Armstrong Atlantic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Art Center College of Design</a:t>
            </a:r>
          </a:p>
          <a:p>
            <a:pPr algn="r"/>
            <a:r>
              <a:rPr lang="en-US" sz="1000" dirty="0" err="1">
                <a:solidFill>
                  <a:schemeClr val="accent5"/>
                </a:solidFill>
              </a:rPr>
              <a:t>Asnuntuck</a:t>
            </a:r>
            <a:r>
              <a:rPr lang="en-US" sz="1000" dirty="0">
                <a:solidFill>
                  <a:schemeClr val="accent5"/>
                </a:solidFill>
              </a:rPr>
              <a:t>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Auburn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Babson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Barry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Bentley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Berea College</a:t>
            </a:r>
          </a:p>
          <a:p>
            <a:pPr algn="r"/>
            <a:r>
              <a:rPr lang="en-US" sz="1000" dirty="0" err="1">
                <a:solidFill>
                  <a:schemeClr val="accent5"/>
                </a:solidFill>
              </a:rPr>
              <a:t>Berklee</a:t>
            </a:r>
            <a:r>
              <a:rPr lang="en-US" sz="1000" dirty="0">
                <a:solidFill>
                  <a:schemeClr val="accent5"/>
                </a:solidFill>
              </a:rPr>
              <a:t> College of Music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Berkshire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Berkshire School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Bethel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Bloomsburg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Bluefield State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Boston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Boston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Bowdoin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Bowling Green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Brandeis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Bridgewater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Bristol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Brown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Bryant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Bryn </a:t>
            </a:r>
            <a:r>
              <a:rPr lang="en-US" sz="1000" dirty="0" err="1">
                <a:solidFill>
                  <a:schemeClr val="accent5"/>
                </a:solidFill>
              </a:rPr>
              <a:t>Mawr</a:t>
            </a:r>
            <a:r>
              <a:rPr lang="en-US" sz="1000" dirty="0">
                <a:solidFill>
                  <a:schemeClr val="accent5"/>
                </a:solidFill>
              </a:rPr>
              <a:t> College</a:t>
            </a:r>
          </a:p>
          <a:p>
            <a:pPr algn="r"/>
            <a:r>
              <a:rPr lang="en-US" sz="1000" dirty="0" err="1">
                <a:solidFill>
                  <a:schemeClr val="accent5"/>
                </a:solidFill>
              </a:rPr>
              <a:t>Bucknell</a:t>
            </a:r>
            <a:r>
              <a:rPr lang="en-US" sz="1000" dirty="0">
                <a:solidFill>
                  <a:schemeClr val="accent5"/>
                </a:solidFill>
              </a:rPr>
              <a:t>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Bunker Hill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California Institute of the Arts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California Polytechnic State University - San Luis Obispo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California State University – Channel Islands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California State University – San Bernardino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California University of PA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Calvin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Cape Cod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Capital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Carleton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Carleton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Carnegie Mellon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Case Western Reserve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Central Connecticut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Champlain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Chapman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Charter Oak State College</a:t>
            </a:r>
          </a:p>
          <a:p>
            <a:pPr algn="r"/>
            <a:r>
              <a:rPr lang="en-US" sz="1000" dirty="0" err="1">
                <a:solidFill>
                  <a:schemeClr val="accent5"/>
                </a:solidFill>
              </a:rPr>
              <a:t>Cheyney</a:t>
            </a:r>
            <a:r>
              <a:rPr lang="en-US" sz="1000" dirty="0">
                <a:solidFill>
                  <a:schemeClr val="accent5"/>
                </a:solidFill>
              </a:rPr>
              <a:t> University of PA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Claremont McKenna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Clarion University of PA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Clemson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Colgate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College of Saint Benedict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College of the Holy Cross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Colorado State University - Fort Collins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Columbia College Chicago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Concord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Connecticut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Cornell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Creighton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Cuyahoga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Dalhousie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Dartmouth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Davidson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Delta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Drew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Drexel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Duke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Duquesne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East Stroudsburg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Eastern Connecticut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Eastern Oregon University</a:t>
            </a:r>
          </a:p>
          <a:p>
            <a:pPr algn="r"/>
            <a:r>
              <a:rPr lang="en-US" sz="1000" dirty="0" err="1">
                <a:solidFill>
                  <a:schemeClr val="accent5"/>
                </a:solidFill>
              </a:rPr>
              <a:t>Edinboro</a:t>
            </a:r>
            <a:r>
              <a:rPr lang="en-US" sz="1000" dirty="0">
                <a:solidFill>
                  <a:schemeClr val="accent5"/>
                </a:solidFill>
              </a:rPr>
              <a:t>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Elizabethtown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Emerson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Emma Willard School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Fairmont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Fitchburg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Florida A&amp;M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Florida Atlantic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Florida Gulf Coast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Florida International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Florida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Framingham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Franklin &amp; Marshall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Franklin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Franklin W. Olin College of Engineering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Gallaudet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Gateway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George Mason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Georgia Institute of Technology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Gettysburg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Glenville State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Gonzaga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Greenfield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Grinnell College</a:t>
            </a:r>
          </a:p>
          <a:p>
            <a:pPr algn="r"/>
            <a:r>
              <a:rPr lang="en-US" sz="1000" dirty="0" err="1">
                <a:solidFill>
                  <a:schemeClr val="accent5"/>
                </a:solidFill>
              </a:rPr>
              <a:t>Gustavus</a:t>
            </a:r>
            <a:r>
              <a:rPr lang="en-US" sz="1000" dirty="0">
                <a:solidFill>
                  <a:schemeClr val="accent5"/>
                </a:solidFill>
              </a:rPr>
              <a:t> Adolphus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Hamilton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Hamline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Hampshire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Harper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Harvey </a:t>
            </a:r>
            <a:r>
              <a:rPr lang="en-US" sz="1000" dirty="0" err="1">
                <a:solidFill>
                  <a:schemeClr val="accent5"/>
                </a:solidFill>
              </a:rPr>
              <a:t>Mudd</a:t>
            </a:r>
            <a:r>
              <a:rPr lang="en-US" sz="1000" dirty="0">
                <a:solidFill>
                  <a:schemeClr val="accent5"/>
                </a:solidFill>
              </a:rPr>
              <a:t>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Holyoke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Housatonic Community College</a:t>
            </a:r>
          </a:p>
          <a:p>
            <a:pPr algn="r"/>
            <a:r>
              <a:rPr lang="en-US" sz="1000" dirty="0" err="1">
                <a:solidFill>
                  <a:schemeClr val="accent5"/>
                </a:solidFill>
              </a:rPr>
              <a:t>Husson</a:t>
            </a:r>
            <a:r>
              <a:rPr lang="en-US" sz="1000" dirty="0">
                <a:solidFill>
                  <a:schemeClr val="accent5"/>
                </a:solidFill>
              </a:rPr>
              <a:t> University</a:t>
            </a:r>
          </a:p>
          <a:p>
            <a:pPr algn="r"/>
            <a:r>
              <a:rPr lang="en-US" sz="1000" dirty="0" err="1">
                <a:solidFill>
                  <a:schemeClr val="accent5"/>
                </a:solidFill>
              </a:rPr>
              <a:t>Immaculata</a:t>
            </a:r>
            <a:r>
              <a:rPr lang="en-US" sz="1000" dirty="0">
                <a:solidFill>
                  <a:schemeClr val="accent5"/>
                </a:solidFill>
              </a:rPr>
              <a:t>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Indiana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Indiana University – Purdue University Indianapolis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Indiana University of PA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Iowa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Ithaca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Jackson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Kansas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Keene State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Kent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Kutztown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LaSalle University</a:t>
            </a:r>
          </a:p>
          <a:p>
            <a:pPr algn="r"/>
            <a:r>
              <a:rPr lang="en-US" sz="1000" dirty="0" err="1">
                <a:solidFill>
                  <a:schemeClr val="accent5"/>
                </a:solidFill>
              </a:rPr>
              <a:t>Lasell</a:t>
            </a:r>
            <a:r>
              <a:rPr lang="en-US" sz="1000" dirty="0">
                <a:solidFill>
                  <a:schemeClr val="accent5"/>
                </a:solidFill>
              </a:rPr>
              <a:t>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Le Moyne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Lebanon Valley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Lewis &amp; Clark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Lock Haven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Louisiana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Loyola Marymount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Loyola University in Maryland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Manchester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Mansfield University of PA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Marshall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Mass Bay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Mass. College of Art &amp; Design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Massachusetts College of Liberal Arts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Massachusetts Institute of Technology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Massasoit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Medical University of South Carolina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Michigan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Michigan Technological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Middlesex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Middlesex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Millersville University of PA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Milton Hershey School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Mississippi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Mississippi University for Women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Mississippi Valley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Missouri University of Science and Technology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Mitchell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Mount Holyoke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Mount </a:t>
            </a:r>
            <a:r>
              <a:rPr lang="en-US" sz="1000" dirty="0" err="1">
                <a:solidFill>
                  <a:schemeClr val="accent5"/>
                </a:solidFill>
              </a:rPr>
              <a:t>Wachusett</a:t>
            </a:r>
            <a:r>
              <a:rPr lang="en-US" sz="1000" dirty="0">
                <a:solidFill>
                  <a:schemeClr val="accent5"/>
                </a:solidFill>
              </a:rPr>
              <a:t>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Naugatuck Valley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New Jersey Institute of Technology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New Mexico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New York University –  Washington Square Campus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North Shore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Northeastern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Northern Arizona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Northern Essex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Northfield Mount Hermon School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Northwestern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Northwestern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Norwalk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Nova Southeastern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Occidental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Oregon Institute of Technology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Pace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Pacific Lutheran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Abington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Altoona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Beaver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Berks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Brandywine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DuBois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Erie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Fayette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Great Valley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Greater Alleghany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Harrisburg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Hazleton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Lehigh Valley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Mont Alto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New Kensington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</a:t>
            </a:r>
            <a:r>
              <a:rPr lang="en-US" sz="1000" dirty="0" err="1">
                <a:solidFill>
                  <a:schemeClr val="accent5"/>
                </a:solidFill>
              </a:rPr>
              <a:t>Schuylkil</a:t>
            </a:r>
            <a:endParaRPr lang="en-US" sz="1000" dirty="0">
              <a:solidFill>
                <a:schemeClr val="accent5"/>
              </a:solidFill>
            </a:endParaRP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</a:t>
            </a:r>
            <a:r>
              <a:rPr lang="en-US" sz="1000" dirty="0" err="1">
                <a:solidFill>
                  <a:schemeClr val="accent5"/>
                </a:solidFill>
              </a:rPr>
              <a:t>Shenango</a:t>
            </a:r>
            <a:endParaRPr lang="en-US" sz="1000" dirty="0">
              <a:solidFill>
                <a:schemeClr val="accent5"/>
              </a:solidFill>
            </a:endParaRP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Wilkes-Barre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Worthington Scranton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– York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Penn State Hershey Medical Center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Phillips Academy Andover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Plymouth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Pomona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Portland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Portland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Potomac State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Princeton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Purdue University</a:t>
            </a:r>
          </a:p>
          <a:p>
            <a:pPr algn="r"/>
            <a:r>
              <a:rPr lang="en-US" sz="1000" dirty="0" err="1">
                <a:solidFill>
                  <a:schemeClr val="accent5"/>
                </a:solidFill>
              </a:rPr>
              <a:t>Quinebaug</a:t>
            </a:r>
            <a:r>
              <a:rPr lang="en-US" sz="1000" dirty="0">
                <a:solidFill>
                  <a:schemeClr val="accent5"/>
                </a:solidFill>
              </a:rPr>
              <a:t> Valley Community College</a:t>
            </a:r>
          </a:p>
          <a:p>
            <a:pPr algn="r"/>
            <a:r>
              <a:rPr lang="en-US" sz="1000" dirty="0" err="1">
                <a:solidFill>
                  <a:schemeClr val="accent5"/>
                </a:solidFill>
              </a:rPr>
              <a:t>Quinsigamond</a:t>
            </a:r>
            <a:r>
              <a:rPr lang="en-US" sz="1000" dirty="0">
                <a:solidFill>
                  <a:schemeClr val="accent5"/>
                </a:solidFill>
              </a:rPr>
              <a:t>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Rensselaer Polytechnic Institute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Rhode Island School of Design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Rice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Rider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Roger Williams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Rose-</a:t>
            </a:r>
            <a:r>
              <a:rPr lang="en-US" sz="1000" dirty="0" err="1">
                <a:solidFill>
                  <a:schemeClr val="accent5"/>
                </a:solidFill>
              </a:rPr>
              <a:t>Hulman</a:t>
            </a:r>
            <a:r>
              <a:rPr lang="en-US" sz="1000" dirty="0">
                <a:solidFill>
                  <a:schemeClr val="accent5"/>
                </a:solidFill>
              </a:rPr>
              <a:t> Institute of Technology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Rowan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Roxbury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Rutgers, The State University of New Jersey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Saint Anselm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Saint Louis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Saint Mary’s College of California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Sarah Lawrence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Seattle Pacific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Seattle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Shepherd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Shippensburg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Siena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Slippery Rock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Smith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Southern Connecticut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Southern Oregon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Spelman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Springfield Technical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St. Edward’s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St. Lawrence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Stevens Institute of Technology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Stockton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SUNY - Geneseo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Swarthmore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Syracuse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Temple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Texas A&amp;M University - Corpus Christi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Texas A&amp;M University - Kingsville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Texas Christian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Catholic University of America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College of New Jersey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College of Saint Rose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Johns Hopkins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Lawrenceville School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New School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Ohio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Peddie School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Pennsylvania State University – University Park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Sage Colleges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</a:t>
            </a:r>
            <a:r>
              <a:rPr lang="en-US" sz="1000" dirty="0" err="1">
                <a:solidFill>
                  <a:schemeClr val="accent5"/>
                </a:solidFill>
              </a:rPr>
              <a:t>Thacher</a:t>
            </a:r>
            <a:r>
              <a:rPr lang="en-US" sz="1000" dirty="0">
                <a:solidFill>
                  <a:schemeClr val="accent5"/>
                </a:solidFill>
              </a:rPr>
              <a:t> School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University of Alabama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University of Alabama at Birmingham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University of Dayton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University of Maine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University of Memphis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University of Mississippi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The University of Utah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Thomas Jefferson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Three Rivers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Towson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Tufts University</a:t>
            </a:r>
          </a:p>
          <a:p>
            <a:pPr algn="r"/>
            <a:r>
              <a:rPr lang="en-US" sz="1000" dirty="0" err="1">
                <a:solidFill>
                  <a:schemeClr val="accent5"/>
                </a:solidFill>
              </a:rPr>
              <a:t>Tunxis</a:t>
            </a:r>
            <a:r>
              <a:rPr lang="en-US" sz="1000" dirty="0">
                <a:solidFill>
                  <a:schemeClr val="accent5"/>
                </a:solidFill>
              </a:rPr>
              <a:t> Community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Alaska Anchorage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Alaska Fairbanks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Alaska Southeast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Alberta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Arizona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Arkansas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Calgary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Central Florida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Chicago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Cincinnati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Colorado at Boulder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Connecticut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Denver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Florida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Georgia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Hartford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Illinois at Urbana-Champaign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Iowa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Kentucky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Maine – Fort Kent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Maine at Augusta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Maine at Farmington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Maine at </a:t>
            </a:r>
            <a:r>
              <a:rPr lang="en-US" sz="1000" dirty="0" err="1">
                <a:solidFill>
                  <a:schemeClr val="accent5"/>
                </a:solidFill>
              </a:rPr>
              <a:t>Machias</a:t>
            </a:r>
            <a:endParaRPr lang="en-US" sz="1000" dirty="0">
              <a:solidFill>
                <a:schemeClr val="accent5"/>
              </a:solidFill>
            </a:endParaRP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Maine at Presque Isle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Maryland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Massachusetts – Amherst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Massachusetts – Boston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Massachusetts – Dartmouth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Massachusetts – Lowell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Massachusetts – Medical School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Michigan – Ann Arbor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Michigan – Dearborn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Minnesota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Minnesota – Morris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Mississippi Medical Center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Missouri – Columbia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Missouri – Kansas City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Missouri – St. Louis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Nebraska at Kearney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Nebraska at Lincoln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Nebraska Medical Center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Nebraska Omaha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New Brunswick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New Hampshire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New Haven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New Mexico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North Florida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North Texas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Northern Iowa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Notre Dame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Oregon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Ottawa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Pennsylvania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Rhode Island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Rochester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San Diego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San Francisco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Saskatchewan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South Florida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Southern Maine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Southern Mississippi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St. Thomas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Tennessee Health Science Center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Tennessee, Knoxville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Texas at Dallas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the Sciences in Philadelphia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Toledo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Vermont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Washington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West Florida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University of Wisconsin - Madison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Vanderbilt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Virginia Commonwealth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Virginia Department of General Services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Wake Forest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Washburn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Washington University in St. Louis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Wellesley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Wesleyan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West Chester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West Liberty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West Virginia Health Science Center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West Virginia Institute of Technology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West Virginia School of Osteopathic Medicine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West Virginia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West Virginia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Western Connecticut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Western Oregon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Westfield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Widener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Williams College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Worcester Polytechnic Institute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Worcester State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Xavier University</a:t>
            </a:r>
          </a:p>
          <a:p>
            <a:pPr algn="r"/>
            <a:r>
              <a:rPr lang="en-US" sz="1000" dirty="0">
                <a:solidFill>
                  <a:schemeClr val="accent5"/>
                </a:solidFill>
              </a:rPr>
              <a:t>Yale University</a:t>
            </a:r>
          </a:p>
        </p:txBody>
      </p:sp>
    </p:spTree>
    <p:extLst>
      <p:ext uri="{BB962C8B-B14F-4D97-AF65-F5344CB8AC3E}">
        <p14:creationId xmlns:p14="http://schemas.microsoft.com/office/powerpoint/2010/main" val="3198610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6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5920" y="3833776"/>
            <a:ext cx="6905754" cy="1362075"/>
          </a:xfrm>
        </p:spPr>
        <p:txBody>
          <a:bodyPr anchor="t"/>
          <a:lstStyle>
            <a:lvl1pPr algn="l">
              <a:defRPr sz="3000" b="1" cap="none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27534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283" y="6879"/>
            <a:ext cx="6421577" cy="569462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6421577" cy="356241"/>
          </a:xfrm>
        </p:spPr>
        <p:txBody>
          <a:bodyPr anchor="t" anchorCtr="0">
            <a:noAutofit/>
          </a:bodyPr>
          <a:lstStyle>
            <a:lvl1pPr marL="0" indent="0">
              <a:buNone/>
              <a:defRPr sz="1800" b="0" i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1525660"/>
            <a:ext cx="7112012" cy="429570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283" y="593283"/>
            <a:ext cx="6097669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501" y="0"/>
            <a:ext cx="1714499" cy="67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13665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282" y="6879"/>
            <a:ext cx="6421577" cy="569462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6421577" cy="35624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 i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282" y="593283"/>
            <a:ext cx="6097669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794692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282" y="6879"/>
            <a:ext cx="6421577" cy="569462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6421577" cy="35624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 i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5658"/>
            <a:ext cx="7112012" cy="429570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282" y="593283"/>
            <a:ext cx="6097669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6881"/>
            <a:ext cx="1714499" cy="67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57834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282" y="6879"/>
            <a:ext cx="6421577" cy="569462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6421577" cy="35624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 i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5658"/>
            <a:ext cx="7112012" cy="429570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282" y="593283"/>
            <a:ext cx="6097669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6881"/>
            <a:ext cx="1714499" cy="67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1372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Mai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86"/>
            <a:ext cx="9144000" cy="68566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282" y="6879"/>
            <a:ext cx="6421577" cy="569462"/>
          </a:xfrm>
        </p:spPr>
        <p:txBody>
          <a:bodyPr anchor="ctr">
            <a:normAutofit/>
          </a:bodyPr>
          <a:lstStyle>
            <a:lvl1pPr>
              <a:defRPr sz="26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6421577" cy="356241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 b="0" i="1">
                <a:solidFill>
                  <a:schemeClr val="tx1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525658"/>
            <a:ext cx="7112012" cy="429570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86282" y="593283"/>
            <a:ext cx="6097669" cy="0"/>
          </a:xfrm>
          <a:prstGeom prst="line">
            <a:avLst/>
          </a:prstGeom>
          <a:ln>
            <a:solidFill>
              <a:schemeClr val="tx1">
                <a:lumMod val="25000"/>
                <a:lumOff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9499" y="6881"/>
            <a:ext cx="1714499" cy="6784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46811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104179"/>
            <a:ext cx="6745485" cy="61177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792667"/>
            <a:ext cx="6923052" cy="49946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5310" y="6458628"/>
            <a:ext cx="446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50">
                <a:solidFill>
                  <a:schemeClr val="bg1"/>
                </a:solidFill>
              </a:defRPr>
            </a:lvl1pPr>
          </a:lstStyle>
          <a:p>
            <a:fld id="{436F8066-4547-0947-A4DE-5794E47F26F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62635" y="376404"/>
            <a:ext cx="119643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55778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63" r:id="rId2"/>
    <p:sldLayoutId id="2147483662" r:id="rId3"/>
    <p:sldLayoutId id="2147483671" r:id="rId4"/>
    <p:sldLayoutId id="2147483682" r:id="rId5"/>
    <p:sldLayoutId id="2147483683" r:id="rId6"/>
    <p:sldLayoutId id="2147483684" r:id="rId7"/>
  </p:sldLayoutIdLst>
  <p:hf hdr="0" ftr="0" dt="0"/>
  <p:txStyles>
    <p:titleStyle>
      <a:lvl1pPr algn="l" defTabSz="342900" rtl="0" eaLnBrk="1" latinLnBrk="0" hangingPunct="1">
        <a:spcBef>
          <a:spcPct val="0"/>
        </a:spcBef>
        <a:buNone/>
        <a:defRPr sz="2600" b="1" i="0" kern="1200" cap="none" baseline="0">
          <a:solidFill>
            <a:schemeClr val="tx2"/>
          </a:solidFill>
          <a:latin typeface="Arial"/>
          <a:ea typeface="+mj-ea"/>
          <a:cs typeface="Arial"/>
        </a:defRPr>
      </a:lvl1pPr>
    </p:titleStyle>
    <p:bodyStyle>
      <a:lvl1pPr marL="257175" indent="-257175" algn="l" defTabSz="342900" rtl="0" eaLnBrk="1" latinLnBrk="0" hangingPunct="1">
        <a:spcBef>
          <a:spcPts val="0"/>
        </a:spcBef>
        <a:spcAft>
          <a:spcPts val="450"/>
        </a:spcAft>
        <a:buClr>
          <a:schemeClr val="accent1"/>
        </a:buClr>
        <a:buSzPct val="90000"/>
        <a:buFont typeface="Lucida Grande"/>
        <a:buChar char="&gt;"/>
        <a:defRPr sz="1800" b="0" i="0" kern="1200">
          <a:solidFill>
            <a:schemeClr val="tx1">
              <a:lumMod val="90000"/>
              <a:lumOff val="10000"/>
            </a:schemeClr>
          </a:solidFill>
          <a:latin typeface="+mn-lt"/>
          <a:ea typeface="+mn-ea"/>
          <a:cs typeface="+mn-cs"/>
        </a:defRPr>
      </a:lvl1pPr>
      <a:lvl2pPr marL="514350" indent="-214313" algn="l" defTabSz="342900" rtl="0" eaLnBrk="1" latinLnBrk="0" hangingPunct="1">
        <a:spcBef>
          <a:spcPct val="20000"/>
        </a:spcBef>
        <a:spcAft>
          <a:spcPts val="375"/>
        </a:spcAft>
        <a:buClr>
          <a:schemeClr val="accent1"/>
        </a:buClr>
        <a:buSzPct val="90000"/>
        <a:buFont typeface="Lucida Grande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spcAft>
          <a:spcPts val="375"/>
        </a:spcAft>
        <a:buClr>
          <a:schemeClr val="accent1"/>
        </a:buClr>
        <a:buSzPct val="90000"/>
        <a:buFont typeface="Lucida Grande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spcAft>
          <a:spcPts val="375"/>
        </a:spcAft>
        <a:buClr>
          <a:schemeClr val="accent1"/>
        </a:buClr>
        <a:buSzPct val="90000"/>
        <a:buFont typeface="Lucida Grande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spcAft>
          <a:spcPts val="375"/>
        </a:spcAft>
        <a:buClr>
          <a:schemeClr val="accent1"/>
        </a:buClr>
        <a:buSzPct val="90000"/>
        <a:buFont typeface="Lucida Grande"/>
        <a:buChar char="&gt;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16.xml"/><Relationship Id="rId5" Type="http://schemas.openxmlformats.org/officeDocument/2006/relationships/chart" Target="../charts/chart15.xml"/><Relationship Id="rId4" Type="http://schemas.openxmlformats.org/officeDocument/2006/relationships/image" Target="../media/image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2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9.xml"/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2.xml"/><Relationship Id="rId2" Type="http://schemas.openxmlformats.org/officeDocument/2006/relationships/chart" Target="../charts/chart31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3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chart" Target="../charts/chart42.xml"/><Relationship Id="rId4" Type="http://schemas.openxmlformats.org/officeDocument/2006/relationships/chart" Target="../charts/chart4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6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chart" Target="../charts/chart47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9.xml"/><Relationship Id="rId1" Type="http://schemas.openxmlformats.org/officeDocument/2006/relationships/slideLayout" Target="../slideLayouts/slideLayout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0.xml"/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1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2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chart" Target="../charts/chart56.xml"/><Relationship Id="rId5" Type="http://schemas.openxmlformats.org/officeDocument/2006/relationships/chart" Target="../charts/chart55.xml"/><Relationship Id="rId4" Type="http://schemas.openxmlformats.org/officeDocument/2006/relationships/chart" Target="../charts/chart5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9.xml"/><Relationship Id="rId2" Type="http://schemas.openxmlformats.org/officeDocument/2006/relationships/chart" Target="../charts/chart5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chart" Target="../charts/chart6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chart" Target="../charts/chart62.xml"/><Relationship Id="rId1" Type="http://schemas.openxmlformats.org/officeDocument/2006/relationships/slideLayout" Target="../slideLayouts/slideLayout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utoShape 2" descr="data:image/jpeg;base64,/9j/4AAQSkZJRgABAQEAYABgAAD/2wBDAAoHBwkHBgoJCAkLCwoMDxkQDw4ODx4WFxIZJCAmJSMgIyIoLTkwKCo2KyIjMkQyNjs9QEBAJjBGS0U+Sjk/QD3/2wBDAQsLCw8NDx0QEB09KSMpPT09PT09PT09PT09PT09PT09PT09PT09PT09PT09PT09PT09PT09PT09PT09PT09PT3/wAARCAClAOE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2aiisqXUZklcDYArEcionNQ3KjFy2NWisf+1Zv70VH9qy/wB6Os/rECvZyNiisf8AtWX+9H/n8aP7Wl/vR/5/Gj6xAPZyNiisf+1pfWKl/taX/pl+dH1iAezZr0Vkf2tL6xfnR/a0vrF+dH1iAezka9FZI1SU9PLP0pNE16LV5r62+VLmymMciA9R/Cw9j/SrhVjN2RMotbmvRSE4FZT6nMGONm3PGRTnUjDcIxctjWorH/tWX1jpf7Vl/wCmVR9YgV7ORr0VkDVJj0EZ+laFpMbiBXYAN0OKqFWM3ZEuDW5PRUN3dRWVrLcXDhIolLMx7AVjWGvTX1hDdKqIsy7wp7DtTnNQV2EYuWxv0Vj/ANqy/wB6Oj+1Zf70dZ/WIFezkbFFY/8Aasv96Oj+1Zf70dH1iAezkbFFY/8Aasv96Oj+1Zf70dH1iAezkbFFY/8Aakx6FD9BWupyBWkKkZ7Eyi47i0UUVZIV578RiR4Q1QgkHK8j/fFeg15/8Rv+RP1T/eX/ANDFZy/iQ9S47M8QLv8A32/76NG9/wC+3/fRpSKTFevY5w3v/eb8zRvf++3/AH0aMUYosAb2/vt/30aN7f32/wC+jRikIosAoZ/7zf8AfRo3P/fb/vo0YoxRYD0X4Rsxk1XJJ+WLqfdq6TwZn/hZmvf9c2z/AN9LXN/CP/W6r/uxfzaul8F/8lJ18/7Df+hrXlVP95l8v0N18CO/u5PKtpG74wK8g+KuoEf2dp6MR96dwD/wFf616tqj/u0jHc5rwPxzfjUfF16ynKQsIE+ijB/XNOhHnxHoglpT9TA3N/eb8zRub+835mkxRXq2MDd8F6g1h4tsJC5CO/lPk8YYY/nivftKfiSM9jmvmZHaKRZF4ZCGB9xzX0VoV8t3HaXSHK3MSvn6jNebjFy1Iz76G9N3i0QfEV2TwNqDIcNhB/4+K5i7yvwpfBwRp45/Kum+I3PgbUP+Af8Aoa1zN5/ySx/+vAVhU+KPqhw6nj+WH8bf99Gjc399v++jS4zRivYOcTc399v++jRlv77f99GlxS4pgNy399v++jRl/wC+3/fRp2KAKLAesfCwk+Fpskn/AEpup9lr1NfuivLPhbx4Xm/6+m/ktepr0FeR/wAvp+p0P4Yi0UUVZAlcB8RFLeEtTCgklhwBn+MV6BWJdWt0kjslu0oJJ+Rl/qRWVS6cZJXsy4NapnzibeX/AJ5Sf98GmtC6jLRuo9SpFe/yXdxE219Mvx9IgR+hqh4ms21fwnfRGGRHaEyIki4YFeRx+FdCx0rpShZepPsk9meG4oxTgMjNLivSsYjMUmKkxQRRYBFhkYZWN2HqFJpfIl/55Sf98GvSfhVfFrXULFj9x1mUex4P8hW9e+NLOy1h9Ma0vZbpWChYog28kZG3nnrXn1MZKFRwUb28zWNNNXuc18J43SXVdyMuVjxuBHdq6PwX/wAlH8Qf7h/9DFWv+EhnI/5F7XP/AAF/+vUHgq3vF8Yaxf3Gn3drBPGWQzxFM/MDj61yqUp1XUkrXLdlFJM6TXb9LKK6upD8ltEWP4DNfOju00jySHLuxZj7k5NewfErUfsvhaaMH95eSrEPp95v5V5BiurARupVO7IrO1ojcUmKk20hFejYyGYr2P4c3/2nwpbDdl7SRoj7AHI/Q147iu/+FN7svNQsWPEiLMo9xwf0Irix0Oai2umppSdpHonxDOfA9+R38v8A9DWuavAT8LWABJNgOAK6PxfDPqHgW6htonmmIQBIxljhx2+lYWlatcWGk2ltNoOtF4ogjFbXIJHpzXnzbajJK/U1jZXTPHfIl/55Sf8AfBpfIkHJikx/uGvYbvxzaWEyRXmm6pbyyDKJLAFLduMmpvG1+bDwfeSZ2vOohUdwW4P6ZrqWOk5KLhv5keyVr3PFcUYFOxRivSMQWNnGVRmHspNL5Mv/ADyk/wC+DXrvw7sTYeEEnKFpLp2mwoySOgwPoK3RqExOBpeoZP8A0wrz5Y2Sm4xhe3mbKkrJtnM/DBWTwzMHVlJum4Ix2WvUl+6KwIIbucgmyliHrIyj9Aa3xwBXLBylOU2rXKlaySFooorUgKTFLRQAlZeqRDzVZhlXGCK1KqalHutt3905rKtG8GVB2kfN2rWLadq93aMMGGZk/DPH6YqqBXW/Emx+y+KPPAwl1Cr/AIj5T/IVygFetQnz04y7mMlZtCbaQipMUhFaiOi+Ht79j8WwIThLlGhP1PI/UVuePEbSvFOm6vFwflYkf3kb/DFcLZ3LWN/b3SHDQSLIPwOa9U+IFql/4aS7jG7yXWRT/ssP/wBVeXi1y1oy76G8NYNHpEMqzwpLGco6hlPseaivn2Wrep4rF8BX/wDaPg3T3LbniTyW+qnH8gK1NQbdJHH+JrGrLlg2EFdnkPxTv/N1aysVPFvEZGH+0x/wH61w4Fanie//ALU8TahdZyrTFU/3V+UfyrNFephqfJSjEym7ybDbTStSUhGa6CCIitvwVeiw8W2EjNtWRzC30YY/nisYihXaF1kThkYMp9wc1lUhzxce5Sdnc+ldLc4kQ9jmr9YOh3q3aW1yh+S4iVx+IzWzdXCWlrNcSnEcKF2+gGTXjUX7tn0N5/EeWawx8QfFpYR80NltT2G0bm/U1B8Vr7H9n6ep5O64cf8Ajo/rU/w5he/1DU9XnGXlcjPux3GuU8dX/wDaHi+9ZTlICIF/4COf1zW1CPPiF5IUnaHqc9ilSFppEijHzuwVfqTgUVv+B9P/ALR8X2KMMpCxnb6KMj9cV6dSXJFyfQxSu7HtOiWC2UVraoBstolQfgMVt1T09fld/U4q5XjUF7l31N5vUKWiitiAooooAKKKKACo5k8yF09QakpKHqB5R8UbHzdHs70D5reUo30Yf4gV5kK9z8Zad9u0LU7VR83ll0HuPmH8q8LB6Vvl8v3bi+jCstbkgpDQKU16BkRkAjmvXtBYa78Po4nO5vIaFs/3l4H8hXkRFej/AArvt1nf2JOTG6yqPYjB/UCuDHxvT5l0ZrRfvWNf4RXpFtqWmufmikEqj2Iwf1UfnXReJ9S/s7SdSvc4MMLbf97oP1NcX4dk/sL4my2+dsdyskY9/wCJf5frVr4o35g8P29nn57ubLf7q8n9SK4mvaThDuWvdTZ5SM45OT3NOoxSZr3DmHZopuacDQAhpppx5pppMD1/4c3/ANo8K2wJy9rI0R+gOR+hra+JGpfYPBV1tPzXRWBcf7XX9Aa4L4V32261CxJ++izIPccH+YrT+JV42oX2iaRGcnBkcD1J2r/I/nXjSXJWnH5nS9YJmr4TjXQvBH2ubjEb3Lflx/IV4+8jTyPLIcvIxdj7nk1618QLgaV4J+xxnBnKW6j/AGRy38v1ryPNdOXxvGVTuyaz2j2DFehfCmxG7UdQZegWBD/48f6V57XtPw/077J4TsUYYe5Jnbj+8eP0Aq8fO1Ll76Cor3rnaWqbLdB3xk1NSDilrlSsrA3cKKKKYBRRRQAUUUUAFJS0UAZepxjzlZhlXXBr551ayOm6zeWbf8sZmUfTPH6Yr6O1KPdbbsfdOa8R+JVl9m8UC4A+W6iV/wDgQ+U/yFPCy5a7j3RU9YJ9jlgaU0wNTs16yOcaa6b4d3v2TxdDGThblGiPueo/UVzLGpLK7ax1C2uk+9BKsg/A5rKtDng49youzTPZZNFWbxva35X5Y4C+f9r7o/nXEfE+/wDtPilbZTlbSEJ/wJvmP8xXrMEkbRCbI8srvz/s4z/Kvn/Vr86nq95en/l4mZx9M8fpivLy6LnUcn0RvW0Vu5Wq5olk2p69Y2YGRNOoP+7nJ/QGqBOK7H4X2P2nxLJdsPktISR/vNwP0zXqV6ns6cpGEFeSRi+LLAaZ4q1G3RQsYmLoB/db5h/OskGu3+KtmI9Zs70DAnhKMfdT/ga4YGpw1TnpRkOatJokppozSGtyDb8FXw0/xdYSMcJI5hb6MMfzxXpmpaILnxrpd8VyqxMH+qHI/nXi6ytC6yIcMjBl+o5FfQun3C6hZW11HgrPGsgP1ANeRmKcZKa66HTR1TR5x8VtQ83VrKxU8QRGRh/tMeP0H61wma0/FGojVPE+oXQbKtKUT/dX5R/KsrNehhoezpRiYzd5Nk1rbte3kFrGMvPIsYHuTivovTLdYSkUY/dwIEUfQYFeKfDux+3eMLdyMpao05+o4H6n9K9009P3TOf4jXDjJc1aMO2ppTVoNlsUtFFSIKKKKACiiigAooooAKKKKAI5k8yF0/vAivKvilY+Zo1peAfNbzbG+jD/ABFesVx3jPTft2g6pagZYxmRPqPmH8qzcuSpCfmXHWLR4SDTwaiU5APrTwa9pHOKxqNuc56U4moyeaAPXI9f2fB/7Xv/AH4t/sgP+3nZ/LmvKOAMVc/tmU+Gho/PlC7+05/4DjH581n7qww9H2XN5sqcuaw4mvV/hbYeR4eluivz3c5Cn1VeB+ua8kZjg4HPYV9CeFdNGnaZptkBjyIV3/72Mn9TXNmE/cUF1ZdFauXY5v4m2H2jwu02MvZzK59gflP8xXkIavobxJp4vrO/siOLmFgPqRx+tfOvI4YYYcEe9LL5WjKn2Y6y1T7kwajdUYajdXo3MR5avVvC/iAW/wALri5LfvLBJIh9f4P/AEIV5KWrQt9Zkg8P3ulLny7qaOUn025z+fH5Vz4ij7WKXmi4S5WUweOTz60u6ot1BcYroIPUvhPYlLDUNQYcyuIU+ijJ/Uj8q9YgTy4EX0Fcd4G0z7D4Y0u2Iw7oJnHu3zH9MV2teLzc9Wc/kdDVopBRRRWhAUUUUAFFFFABRRRQAUUUUAFZeqRgSozDKsNp961Kp6nHvtd3dDmsqyvBlwdpHzVrFkdM1q9sz/yxmZR9M8fpiqgaur+J9kLXxULhRhbuFX/4EPlP8hXHb69WhU56cZeRjJWbRMWphNR76QvWtySTdQWqLfSbqVwNnwtYf2r4o0+1YZRpgzj/AGV+Y/yr6L0tdzyyfgK8X+E9l52tXt8w4t4fLU/7TH/AH869v06Py7JM9W+Y15WIlz4hLsjeKtT9Svqq4MUn1FfO/i2y/s3xVqNuBhPOLoP9lvmH86+kNRj8yyfHVfmrw/4sWXlaxZXqjC3EJjY/7Sn/AAI/KjDy5MRbuhyV6focPuNLvqHdS5r1UznJd1Jmo80ZouBJuq3pNmdT1ezslHM8yp+BPP6ZqhursvhZYfa/FZuWGUs4Wkz/ALR+UfzNZVqns6bl2KirtI9x0yMec20YSNdqj07D+VaYqnpke22Ld3Oau15dBWgjabvIKKKK1ICiiigAooooAKKKKACiiigAqOZPMhdP7wIqSkoeoHj/AMWbPzdEs7xR89vNsY+zD/ECvKN1e7+O7MXWjatZYyWjMiD3HzD+VeB7s81eBm/ZuD6MdZa37kpek3Co91Jmu3mMiTcKQvUeaAGkYIgyzHao9zS5gPaPhfYG38KRSYxJezM/1XO1f5GvVVXagUdAMVx3hK1WAWVkg+S0hAP1AA/nXZ15NJ88pVO7OieiURrKHVlPQjFeUfFKwM/hZpQMyWU6v74Pyn+Yr1iuM8X2S3UOoWTDi6gbGfUjj9RRVfJKNTswp6pxPncNS7qj5XhuGHBHvRur1rnOSbjRuqPdRup8wEm6vWfhNY+ToN1ekfPcz7FP+ygx/MmvIi3Br6A8EWf2TTNKsNuDHGGf6/eP6muHHT9xQ7s2orW/Y7uFPLhRPQAVJSUtSlYkKKKKACiiigAooooAKKKKACiiigApDS0UAch4yQw3ME2PlkQqfqP/AKxryST4fxtIzLqJVSSQvldB6da+g7m0gvECXMMcqg5Adc4qt/Yem/8APjbf9+xWXLOMm4O1y+ZNWaPA/wDhXyf9BM/9+R/jS/8ACvEP/MTP/fkf4175/Ymmj/lxt/8Av2KX+xdN/wCfG3/79iqvX/mD3Ox4F/wrxP8AoJn/AL8j/Gp7DwLFZ6hb3D35kELh9nl43Y9817t/Y2m/8+Nv/wB+xR/Yum/8+Nv/AN+xSftnpzBeHYxvBkJaC5um/iYIPw5P866eooLeG1j8uCNI0BztUYFS1UI8sbEyd3cK5rxdGUFtcr2JQn9R/WulqKe3huU2TxrIuc4YZGaVSHPFxHF2dzwS8+HsV1fTzpqBjWWRnCeUDtyc4zmof+FbJ/0FD/35/wDr17z/AGPp/wDz5wf98Cj+yNP/AOfOD/vgUk6605h3h2PBv+Fbp/0FD/35/wDr0f8ACt1/6Ch/78j/ABr3n+yNP/584P8AvgUv9kWH/PnB/wB8Cjmr/wA34B7nY8Ih+HUcc8bvqBdVYMV8rG4A9Otes+EYjJc3FwRwgCD6nn+lb39k2H/PnB/3wKmt7aG1UrbxJGpOSFGMmlyzlJSm72DmilaKJqKKK1ICiiigAooooAKKKKACiiigAooooAKKKKACiiigAooooAKKKKACiiigAooooAKKKKACiiigAooooAKKKKACiiigAooooAKKKKAP/9k="/>
          <p:cNvSpPr>
            <a:spLocks noChangeAspect="1" noChangeArrowheads="1"/>
          </p:cNvSpPr>
          <p:nvPr/>
        </p:nvSpPr>
        <p:spPr bwMode="auto">
          <a:xfrm>
            <a:off x="63500" y="-754063"/>
            <a:ext cx="2143125" cy="1571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24" y="3928842"/>
            <a:ext cx="4569358" cy="1188720"/>
          </a:xfrm>
          <a:prstGeom prst="rect">
            <a:avLst/>
          </a:prstGeom>
        </p:spPr>
      </p:pic>
      <p:sp>
        <p:nvSpPr>
          <p:cNvPr id="9" name="Subtitle 2"/>
          <p:cNvSpPr txBox="1">
            <a:spLocks/>
          </p:cNvSpPr>
          <p:nvPr/>
        </p:nvSpPr>
        <p:spPr>
          <a:xfrm>
            <a:off x="408465" y="5178832"/>
            <a:ext cx="6061164" cy="949628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ts val="0"/>
              </a:spcBef>
              <a:spcAft>
                <a:spcPts val="600"/>
              </a:spcAft>
              <a:buClr>
                <a:schemeClr val="accent1"/>
              </a:buClr>
              <a:buSzPct val="90000"/>
              <a:buFont typeface="Lucida Grande"/>
              <a:buChar char="&gt;"/>
              <a:defRPr sz="1800" b="0" i="0" kern="1200">
                <a:solidFill>
                  <a:schemeClr val="tx1">
                    <a:lumMod val="90000"/>
                    <a:lumOff val="1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28575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Lucida Grande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Lucida Grande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Lucida Grande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spcAft>
                <a:spcPts val="500"/>
              </a:spcAft>
              <a:buClr>
                <a:schemeClr val="accent1"/>
              </a:buClr>
              <a:buSzPct val="90000"/>
              <a:buFont typeface="Lucida Grande"/>
              <a:buChar char="&gt;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900" dirty="0">
                <a:solidFill>
                  <a:srgbClr val="707070"/>
                </a:solidFill>
              </a:rPr>
              <a:t>FY16 Emerson College</a:t>
            </a:r>
          </a:p>
          <a:p>
            <a:pPr marL="0" indent="0">
              <a:buNone/>
            </a:pPr>
            <a:r>
              <a:rPr lang="en-US" dirty="0"/>
              <a:t>Presenters: </a:t>
            </a:r>
            <a:r>
              <a:rPr lang="en-US" dirty="0">
                <a:solidFill>
                  <a:srgbClr val="707070"/>
                </a:solidFill>
              </a:rPr>
              <a:t>Dan Willman &amp; Cesar Perez</a:t>
            </a:r>
          </a:p>
          <a:p>
            <a:pPr marL="0" indent="0">
              <a:buNone/>
            </a:pPr>
            <a:r>
              <a:rPr lang="en-US" dirty="0">
                <a:solidFill>
                  <a:srgbClr val="707070"/>
                </a:solidFill>
              </a:rPr>
              <a:t>December 2016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01939" y="4146526"/>
            <a:ext cx="2867690" cy="92333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1D4D"/>
                </a:solidFill>
              </a:rPr>
              <a:t>ROPA</a:t>
            </a:r>
          </a:p>
          <a:p>
            <a:r>
              <a:rPr lang="en-US" dirty="0">
                <a:solidFill>
                  <a:srgbClr val="001D4D"/>
                </a:solidFill>
              </a:rPr>
              <a:t>&amp;</a:t>
            </a:r>
          </a:p>
          <a:p>
            <a:r>
              <a:rPr lang="en-US" dirty="0">
                <a:solidFill>
                  <a:srgbClr val="001D4D"/>
                </a:solidFill>
              </a:rPr>
              <a:t>Sustainability Solutions</a:t>
            </a:r>
          </a:p>
        </p:txBody>
      </p:sp>
    </p:spTree>
    <p:extLst>
      <p:ext uri="{BB962C8B-B14F-4D97-AF65-F5344CB8AC3E}">
        <p14:creationId xmlns:p14="http://schemas.microsoft.com/office/powerpoint/2010/main" val="26406048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303944995"/>
              </p:ext>
            </p:extLst>
          </p:nvPr>
        </p:nvGraphicFramePr>
        <p:xfrm>
          <a:off x="0" y="966159"/>
          <a:ext cx="8975558" cy="51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282" y="6879"/>
            <a:ext cx="6421577" cy="569462"/>
          </a:xfrm>
        </p:spPr>
        <p:txBody>
          <a:bodyPr/>
          <a:lstStyle/>
          <a:p>
            <a:r>
              <a:rPr lang="en-US" dirty="0"/>
              <a:t>Total Capital Investment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6421577" cy="356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Average total investment of $30.1M from FY07-FY16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5309" y="6458626"/>
            <a:ext cx="446939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10</a:t>
            </a:fld>
            <a:endParaRPr lang="en-US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2566694735"/>
              </p:ext>
            </p:extLst>
          </p:nvPr>
        </p:nvGraphicFramePr>
        <p:xfrm>
          <a:off x="605309" y="797171"/>
          <a:ext cx="2228957" cy="1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Rounded Rectangle 9"/>
          <p:cNvSpPr/>
          <p:nvPr/>
        </p:nvSpPr>
        <p:spPr>
          <a:xfrm>
            <a:off x="1255450" y="3520666"/>
            <a:ext cx="2592650" cy="5464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</a:rPr>
              <a:t>Paramount Theater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5892802" y="3527069"/>
            <a:ext cx="1168398" cy="5464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0" dirty="0">
                <a:solidFill>
                  <a:schemeClr val="tx1"/>
                </a:solidFill>
              </a:rPr>
              <a:t>LA </a:t>
            </a:r>
            <a:r>
              <a:rPr lang="en-US" sz="1600" dirty="0">
                <a:solidFill>
                  <a:schemeClr val="tx1"/>
                </a:solidFill>
              </a:rPr>
              <a:t>Campus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7902742" y="4146394"/>
            <a:ext cx="1072816" cy="546409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80" dirty="0">
                <a:solidFill>
                  <a:schemeClr val="tx1"/>
                </a:solidFill>
              </a:rPr>
              <a:t>2 Boylston</a:t>
            </a: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74248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704838308"/>
              </p:ext>
            </p:extLst>
          </p:nvPr>
        </p:nvGraphicFramePr>
        <p:xfrm>
          <a:off x="0" y="966159"/>
          <a:ext cx="8975558" cy="51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282" y="6879"/>
            <a:ext cx="7372609" cy="569462"/>
          </a:xfrm>
        </p:spPr>
        <p:txBody>
          <a:bodyPr>
            <a:normAutofit/>
          </a:bodyPr>
          <a:lstStyle/>
          <a:p>
            <a:r>
              <a:rPr lang="en-US" dirty="0"/>
              <a:t>Total Capital Investment into Existing Space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6850095" cy="356241"/>
          </a:xfrm>
        </p:spPr>
        <p:txBody>
          <a:bodyPr>
            <a:noAutofit/>
          </a:bodyPr>
          <a:lstStyle/>
          <a:p>
            <a:r>
              <a:rPr lang="en-US" dirty="0"/>
              <a:t>Average investment of $7.0M into existing space from FY07-FY16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5309" y="6458626"/>
            <a:ext cx="446939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11</a:t>
            </a:fld>
            <a:endParaRPr lang="en-US" dirty="0"/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805140880"/>
              </p:ext>
            </p:extLst>
          </p:nvPr>
        </p:nvGraphicFramePr>
        <p:xfrm>
          <a:off x="605309" y="966158"/>
          <a:ext cx="2228957" cy="1705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568412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3" y="6879"/>
            <a:ext cx="7322897" cy="569462"/>
          </a:xfrm>
        </p:spPr>
        <p:txBody>
          <a:bodyPr>
            <a:noAutofit/>
          </a:bodyPr>
          <a:lstStyle/>
          <a:p>
            <a:r>
              <a:rPr lang="en-US" sz="2100" dirty="0"/>
              <a:t>Similar, But Inconsistent Investment Into Existing Space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7494924" cy="356241"/>
          </a:xfrm>
        </p:spPr>
        <p:txBody>
          <a:bodyPr/>
          <a:lstStyle/>
          <a:p>
            <a:r>
              <a:rPr lang="en-US" dirty="0"/>
              <a:t>Emerson spending in existing space has decreased the past 3 years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12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838350097"/>
              </p:ext>
            </p:extLst>
          </p:nvPr>
        </p:nvGraphicFramePr>
        <p:xfrm>
          <a:off x="0" y="966159"/>
          <a:ext cx="8975558" cy="51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Rectangle 11"/>
          <p:cNvSpPr/>
          <p:nvPr/>
        </p:nvSpPr>
        <p:spPr>
          <a:xfrm>
            <a:off x="4991295" y="1558708"/>
            <a:ext cx="802677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Emerson</a:t>
            </a:r>
          </a:p>
        </p:txBody>
      </p:sp>
      <p:sp>
        <p:nvSpPr>
          <p:cNvPr id="13" name="Rectangle 12"/>
          <p:cNvSpPr/>
          <p:nvPr/>
        </p:nvSpPr>
        <p:spPr>
          <a:xfrm>
            <a:off x="1050409" y="1558708"/>
            <a:ext cx="583170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Peers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295650" y="3525462"/>
            <a:ext cx="9271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00" b="1" i="1" dirty="0"/>
              <a:t>5-year </a:t>
            </a:r>
            <a:r>
              <a:rPr lang="en-US" sz="1000" b="1" i="1" dirty="0" err="1"/>
              <a:t>Avg</a:t>
            </a:r>
            <a:r>
              <a:rPr lang="en-US" sz="1000" b="1" i="1" dirty="0"/>
              <a:t>: $5.89/GSF</a:t>
            </a:r>
          </a:p>
        </p:txBody>
      </p:sp>
      <p:cxnSp>
        <p:nvCxnSpPr>
          <p:cNvPr id="14" name="Straight Connector 13"/>
          <p:cNvCxnSpPr/>
          <p:nvPr/>
        </p:nvCxnSpPr>
        <p:spPr>
          <a:xfrm>
            <a:off x="4904510" y="1517141"/>
            <a:ext cx="0" cy="3757353"/>
          </a:xfrm>
          <a:prstGeom prst="line">
            <a:avLst/>
          </a:prstGeom>
          <a:ln>
            <a:prstDash val="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7409180" y="4483121"/>
            <a:ext cx="927100" cy="40011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 anchor="ctr">
            <a:spAutoFit/>
          </a:bodyPr>
          <a:lstStyle/>
          <a:p>
            <a:pPr algn="ctr"/>
            <a:r>
              <a:rPr lang="en-US" sz="1000" b="1" i="1" dirty="0"/>
              <a:t>5-year </a:t>
            </a:r>
            <a:r>
              <a:rPr lang="en-US" sz="1000" b="1" i="1" dirty="0" err="1"/>
              <a:t>Avg</a:t>
            </a:r>
            <a:r>
              <a:rPr lang="en-US" sz="1000" b="1" i="1" dirty="0"/>
              <a:t>: $4.25/GSF</a:t>
            </a:r>
          </a:p>
        </p:txBody>
      </p:sp>
    </p:spTree>
    <p:extLst>
      <p:ext uri="{BB962C8B-B14F-4D97-AF65-F5344CB8AC3E}">
        <p14:creationId xmlns:p14="http://schemas.microsoft.com/office/powerpoint/2010/main" val="22669967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950323028"/>
              </p:ext>
            </p:extLst>
          </p:nvPr>
        </p:nvGraphicFramePr>
        <p:xfrm>
          <a:off x="86282" y="966158"/>
          <a:ext cx="9057718" cy="5097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9"/>
          <p:cNvSpPr>
            <a:spLocks noGrp="1"/>
          </p:cNvSpPr>
          <p:nvPr>
            <p:ph type="title"/>
          </p:nvPr>
        </p:nvSpPr>
        <p:spPr>
          <a:xfrm>
            <a:off x="86282" y="6879"/>
            <a:ext cx="7787058" cy="569462"/>
          </a:xfrm>
        </p:spPr>
        <p:txBody>
          <a:bodyPr>
            <a:noAutofit/>
          </a:bodyPr>
          <a:lstStyle/>
          <a:p>
            <a:r>
              <a:rPr lang="en-US" dirty="0"/>
              <a:t>Defining an Annual Investment Target</a:t>
            </a:r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309" y="6458626"/>
            <a:ext cx="446939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13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252721" y="2600083"/>
            <a:ext cx="2559809" cy="57708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1050" dirty="0"/>
              <a:t>Functional obsolescence drives investment prior to life cycles &amp; discounts the annual investment target</a:t>
            </a:r>
          </a:p>
        </p:txBody>
      </p:sp>
      <p:sp>
        <p:nvSpPr>
          <p:cNvPr id="9" name="Down Arrow 8"/>
          <p:cNvSpPr/>
          <p:nvPr/>
        </p:nvSpPr>
        <p:spPr>
          <a:xfrm>
            <a:off x="7330392" y="3177164"/>
            <a:ext cx="451272" cy="427471"/>
          </a:xfrm>
          <a:prstGeom prst="downArrow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 Placeholder 5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7695382" cy="356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$8M Annual Investment would keep backlog at steady state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672981" y="1258844"/>
            <a:ext cx="2286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200" i="1" dirty="0"/>
              <a:t>Replacement Value: $574M</a:t>
            </a:r>
          </a:p>
        </p:txBody>
      </p:sp>
    </p:spTree>
    <p:extLst>
      <p:ext uri="{BB962C8B-B14F-4D97-AF65-F5344CB8AC3E}">
        <p14:creationId xmlns:p14="http://schemas.microsoft.com/office/powerpoint/2010/main" val="3693448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053069802"/>
              </p:ext>
            </p:extLst>
          </p:nvPr>
        </p:nvGraphicFramePr>
        <p:xfrm>
          <a:off x="0" y="866274"/>
          <a:ext cx="9144000" cy="5257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282" y="6879"/>
            <a:ext cx="7928284" cy="569462"/>
          </a:xfrm>
        </p:spPr>
        <p:txBody>
          <a:bodyPr>
            <a:noAutofit/>
          </a:bodyPr>
          <a:lstStyle/>
          <a:p>
            <a:r>
              <a:rPr lang="en-US" dirty="0"/>
              <a:t>Chasing a Moving Target</a:t>
            </a:r>
            <a:endParaRPr lang="en-US" dirty="0">
              <a:solidFill>
                <a:srgbClr val="002A5C"/>
              </a:solidFill>
            </a:endParaRPr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6421577" cy="356241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58659" y="3799207"/>
            <a:ext cx="22661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/>
              <a:t>Increasing Backlog &amp; Risk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05309" y="6458626"/>
            <a:ext cx="446939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14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913861" y="1687400"/>
            <a:ext cx="291089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/>
              <a:t>Increasing Net Asset Value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75181" y="2931862"/>
            <a:ext cx="274957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i="1" dirty="0"/>
              <a:t>Lowering Risk Profile </a:t>
            </a:r>
          </a:p>
        </p:txBody>
      </p:sp>
    </p:spTree>
    <p:extLst>
      <p:ext uri="{BB962C8B-B14F-4D97-AF65-F5344CB8AC3E}">
        <p14:creationId xmlns:p14="http://schemas.microsoft.com/office/powerpoint/2010/main" val="30501797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Funding by Age Category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6974475" cy="356241"/>
          </a:xfrm>
        </p:spPr>
        <p:txBody>
          <a:bodyPr/>
          <a:lstStyle/>
          <a:p>
            <a:r>
              <a:rPr lang="en-US" dirty="0"/>
              <a:t>Annual Stewardship (AS) and Asset Reinvestment (AR)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15</a:t>
            </a:fld>
            <a:endParaRPr lang="en-US"/>
          </a:p>
        </p:txBody>
      </p:sp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2318093186"/>
              </p:ext>
            </p:extLst>
          </p:nvPr>
        </p:nvGraphicFramePr>
        <p:xfrm>
          <a:off x="0" y="966159"/>
          <a:ext cx="3048429" cy="518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8457" y="6232109"/>
            <a:ext cx="1828800" cy="541866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</p:pic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932367478"/>
              </p:ext>
            </p:extLst>
          </p:nvPr>
        </p:nvGraphicFramePr>
        <p:xfrm>
          <a:off x="3048642" y="966158"/>
          <a:ext cx="3048429" cy="518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712830763"/>
              </p:ext>
            </p:extLst>
          </p:nvPr>
        </p:nvGraphicFramePr>
        <p:xfrm>
          <a:off x="6097071" y="966158"/>
          <a:ext cx="3048429" cy="5180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2353380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Funding Strategies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7494924" cy="3562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16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28783364"/>
              </p:ext>
            </p:extLst>
          </p:nvPr>
        </p:nvGraphicFramePr>
        <p:xfrm>
          <a:off x="0" y="966159"/>
          <a:ext cx="8975558" cy="51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4991295" y="1558708"/>
            <a:ext cx="802677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Emerson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0409" y="1558708"/>
            <a:ext cx="583170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Peers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904510" y="1527119"/>
            <a:ext cx="0" cy="3530656"/>
          </a:xfrm>
          <a:prstGeom prst="line">
            <a:avLst/>
          </a:prstGeom>
          <a:ln>
            <a:prstDash val="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85605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888611117"/>
              </p:ext>
            </p:extLst>
          </p:nvPr>
        </p:nvGraphicFramePr>
        <p:xfrm>
          <a:off x="0" y="966158"/>
          <a:ext cx="9144000" cy="52060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282" y="6879"/>
            <a:ext cx="6421577" cy="569462"/>
          </a:xfrm>
        </p:spPr>
        <p:txBody>
          <a:bodyPr>
            <a:normAutofit/>
          </a:bodyPr>
          <a:lstStyle/>
          <a:p>
            <a:r>
              <a:rPr lang="en-US" sz="2400" dirty="0"/>
              <a:t>Project Package Breakout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7586727" cy="356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Higher investment into higher ROI projects than peers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5309" y="6458626"/>
            <a:ext cx="446939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17</a:t>
            </a:fld>
            <a:endParaRPr lang="en-US" dirty="0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096849688"/>
              </p:ext>
            </p:extLst>
          </p:nvPr>
        </p:nvGraphicFramePr>
        <p:xfrm>
          <a:off x="6212849" y="1217184"/>
          <a:ext cx="2992900" cy="209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7081245" y="1029234"/>
            <a:ext cx="125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Emerson</a:t>
            </a:r>
          </a:p>
          <a:p>
            <a:pPr algn="ctr"/>
            <a:r>
              <a:rPr lang="en-US" sz="1200" i="1" dirty="0"/>
              <a:t>(FY07 – FY16)</a:t>
            </a:r>
          </a:p>
        </p:txBody>
      </p:sp>
      <p:graphicFrame>
        <p:nvGraphicFramePr>
          <p:cNvPr id="17" name="Chart 16"/>
          <p:cNvGraphicFramePr/>
          <p:nvPr>
            <p:extLst>
              <p:ext uri="{D42A27DB-BD31-4B8C-83A1-F6EECF244321}">
                <p14:modId xmlns:p14="http://schemas.microsoft.com/office/powerpoint/2010/main" val="1991490386"/>
              </p:ext>
            </p:extLst>
          </p:nvPr>
        </p:nvGraphicFramePr>
        <p:xfrm>
          <a:off x="6212849" y="3504580"/>
          <a:ext cx="2992900" cy="20994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7081245" y="3316630"/>
            <a:ext cx="1256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Peers</a:t>
            </a:r>
          </a:p>
          <a:p>
            <a:pPr algn="ctr"/>
            <a:r>
              <a:rPr lang="en-US" sz="1200" i="1" dirty="0"/>
              <a:t>(FY07 – FY16)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3724959" y="1510878"/>
            <a:ext cx="802677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Emerson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0409" y="1517143"/>
            <a:ext cx="583170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Peers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3616035" y="1438101"/>
            <a:ext cx="0" cy="3848795"/>
          </a:xfrm>
          <a:prstGeom prst="line">
            <a:avLst/>
          </a:prstGeom>
          <a:ln>
            <a:prstDash val="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106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3" grpId="0"/>
      <p:bldGraphic spid="17" grpId="0">
        <p:bldAsOne/>
      </p:bldGraphic>
      <p:bldP spid="1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2" y="6879"/>
            <a:ext cx="8076815" cy="569462"/>
          </a:xfrm>
        </p:spPr>
        <p:txBody>
          <a:bodyPr>
            <a:noAutofit/>
          </a:bodyPr>
          <a:lstStyle/>
          <a:p>
            <a:r>
              <a:rPr lang="en-US" sz="2000" dirty="0"/>
              <a:t>Underfunding Target Increases Backlog on Campus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7494924" cy="356241"/>
          </a:xfrm>
        </p:spPr>
        <p:txBody>
          <a:bodyPr/>
          <a:lstStyle/>
          <a:p>
            <a:r>
              <a:rPr lang="en-US" dirty="0"/>
              <a:t>Emerson’s asset reinvestment need increased 26% in the last 5 years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18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784563275"/>
              </p:ext>
            </p:extLst>
          </p:nvPr>
        </p:nvGraphicFramePr>
        <p:xfrm>
          <a:off x="0" y="966159"/>
          <a:ext cx="8975558" cy="51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4991295" y="1558708"/>
            <a:ext cx="802677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Emerson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0409" y="1558708"/>
            <a:ext cx="583170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Peers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904510" y="1546169"/>
            <a:ext cx="0" cy="3757353"/>
          </a:xfrm>
          <a:prstGeom prst="line">
            <a:avLst/>
          </a:prstGeom>
          <a:ln>
            <a:prstDash val="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01581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" name="Chart 20"/>
          <p:cNvGraphicFramePr/>
          <p:nvPr>
            <p:extLst>
              <p:ext uri="{D42A27DB-BD31-4B8C-83A1-F6EECF244321}">
                <p14:modId xmlns:p14="http://schemas.microsoft.com/office/powerpoint/2010/main" val="386537405"/>
              </p:ext>
            </p:extLst>
          </p:nvPr>
        </p:nvGraphicFramePr>
        <p:xfrm>
          <a:off x="54576" y="1069204"/>
          <a:ext cx="5576203" cy="51029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5474777" y="3259413"/>
            <a:ext cx="3520627" cy="1954381"/>
          </a:xfrm>
          <a:prstGeom prst="rect">
            <a:avLst/>
          </a:prstGeom>
          <a:ln>
            <a:solidFill>
              <a:srgbClr val="FF000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Transitional/Gut Renovation/Demo Stage:  </a:t>
            </a:r>
            <a:r>
              <a:rPr lang="en-US" sz="1100" dirty="0">
                <a:solidFill>
                  <a:prstClr val="black"/>
                </a:solidFill>
              </a:rPr>
              <a:t>Major buildings components are in jeopardy of failure.  Reliability issues are widespread throughout the building</a:t>
            </a:r>
            <a:r>
              <a:rPr lang="en-US" sz="1100" b="1" dirty="0">
                <a:solidFill>
                  <a:prstClr val="black"/>
                </a:solidFill>
              </a:rPr>
              <a:t>.</a:t>
            </a:r>
          </a:p>
          <a:p>
            <a:endParaRPr lang="en-US" sz="1100" b="1" dirty="0">
              <a:solidFill>
                <a:prstClr val="black"/>
              </a:solidFill>
            </a:endParaRPr>
          </a:p>
          <a:p>
            <a:endParaRPr lang="en-US" sz="1100" b="1" dirty="0">
              <a:solidFill>
                <a:prstClr val="black"/>
              </a:solidFill>
            </a:endParaRPr>
          </a:p>
          <a:p>
            <a:endParaRPr lang="en-US" sz="1100" b="1" dirty="0">
              <a:solidFill>
                <a:prstClr val="black"/>
              </a:solidFill>
            </a:endParaRPr>
          </a:p>
          <a:p>
            <a:endParaRPr lang="en-US" sz="1100" b="1" dirty="0">
              <a:solidFill>
                <a:prstClr val="black"/>
              </a:solidFill>
            </a:endParaRPr>
          </a:p>
          <a:p>
            <a:endParaRPr lang="en-US" sz="1100" b="1" dirty="0">
              <a:solidFill>
                <a:prstClr val="black"/>
              </a:solidFill>
            </a:endParaRPr>
          </a:p>
          <a:p>
            <a:endParaRPr lang="en-US" sz="1100" b="1" dirty="0">
              <a:solidFill>
                <a:prstClr val="black"/>
              </a:solidFill>
            </a:endParaRPr>
          </a:p>
          <a:p>
            <a:endParaRPr lang="en-US" sz="1100" dirty="0">
              <a:solidFill>
                <a:prstClr val="black"/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6282" y="6879"/>
            <a:ext cx="6421577" cy="569462"/>
          </a:xfrm>
        </p:spPr>
        <p:txBody>
          <a:bodyPr/>
          <a:lstStyle/>
          <a:p>
            <a:r>
              <a:rPr lang="en-US" dirty="0"/>
              <a:t>Net Asset Value Compared to Peers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7677805" cy="356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Emerson’s manageable backlog helps maintain NAV close to peer levels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05309" y="6458626"/>
            <a:ext cx="446939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19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474777" y="2472735"/>
            <a:ext cx="3520627" cy="769441"/>
          </a:xfrm>
          <a:prstGeom prst="rect">
            <a:avLst/>
          </a:prstGeom>
          <a:ln>
            <a:solidFill>
              <a:schemeClr val="accent4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“Catch Up” Stage: </a:t>
            </a:r>
            <a:r>
              <a:rPr lang="en-US" sz="1100" dirty="0">
                <a:solidFill>
                  <a:prstClr val="black"/>
                </a:solidFill>
              </a:rPr>
              <a:t>Buildings require more significant repairs; major building components are in jeopardy of complete failure; large-scale capital infusions or renovations are inevitable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474777" y="1855335"/>
            <a:ext cx="3520627" cy="600164"/>
          </a:xfrm>
          <a:prstGeom prst="rect">
            <a:avLst/>
          </a:prstGeom>
          <a:ln>
            <a:solidFill>
              <a:schemeClr val="accent2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Balanced Profile Stage:  </a:t>
            </a:r>
            <a:r>
              <a:rPr lang="en-US" sz="1100" dirty="0">
                <a:solidFill>
                  <a:prstClr val="black"/>
                </a:solidFill>
              </a:rPr>
              <a:t>Buildings are beginning to show their age and may require more significant investment and renovation on a case-by-case basis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474777" y="1237935"/>
            <a:ext cx="3520627" cy="600164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prstClr val="black"/>
                </a:solidFill>
              </a:rPr>
              <a:t>“Keep Up” Stage: </a:t>
            </a:r>
            <a:r>
              <a:rPr lang="en-US" sz="1100" dirty="0">
                <a:solidFill>
                  <a:prstClr val="black"/>
                </a:solidFill>
              </a:rPr>
              <a:t>Primarily new or recently renovated buildings with sporadic building repair &amp; life cycle needs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017323" y="878324"/>
            <a:ext cx="2487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Investment Strategy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1184400" y="4294669"/>
            <a:ext cx="4523139" cy="533400"/>
            <a:chOff x="307100" y="5358469"/>
            <a:chExt cx="4523139" cy="533400"/>
          </a:xfrm>
        </p:grpSpPr>
        <p:sp>
          <p:nvSpPr>
            <p:cNvPr id="15" name="Rectangle 14"/>
            <p:cNvSpPr/>
            <p:nvPr/>
          </p:nvSpPr>
          <p:spPr>
            <a:xfrm>
              <a:off x="450655" y="5358469"/>
              <a:ext cx="3755586" cy="533400"/>
            </a:xfrm>
            <a:prstGeom prst="rect">
              <a:avLst/>
            </a:prstGeom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14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1528500" y="5382558"/>
              <a:ext cx="3301739" cy="430887"/>
            </a:xfrm>
            <a:prstGeom prst="rect">
              <a:avLst/>
            </a:prstGeom>
            <a:noFill/>
            <a:ln>
              <a:noFill/>
            </a:ln>
            <a:effec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numCol="1" rtlCol="0">
              <a:spAutoFit/>
            </a:bodyPr>
            <a:lstStyle/>
            <a:p>
              <a:pPr algn="ctr"/>
              <a:r>
                <a:rPr lang="en-US" sz="1100" u="sng" dirty="0"/>
                <a:t>Replacement Value – Backlog</a:t>
              </a:r>
            </a:p>
            <a:p>
              <a:pPr algn="ctr"/>
              <a:r>
                <a:rPr lang="en-US" sz="1100" dirty="0"/>
                <a:t>Replacement Value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07100" y="5477114"/>
              <a:ext cx="2107791" cy="307777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numCol="1" rtlCol="0" anchor="ctr">
              <a:spAutoFit/>
            </a:bodyPr>
            <a:lstStyle/>
            <a:p>
              <a:pPr algn="ctr"/>
              <a:r>
                <a:rPr lang="en-US" sz="1400" b="1" dirty="0"/>
                <a:t>Net Asset Value  =</a:t>
              </a:r>
              <a:endParaRPr lang="en-US" sz="1100" dirty="0"/>
            </a:p>
          </p:txBody>
        </p:sp>
      </p:grpSp>
      <p:sp>
        <p:nvSpPr>
          <p:cNvPr id="18" name="Right Arrow 17"/>
          <p:cNvSpPr/>
          <p:nvPr/>
        </p:nvSpPr>
        <p:spPr>
          <a:xfrm>
            <a:off x="951644" y="4865162"/>
            <a:ext cx="4523133" cy="372721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Increasing Tech Rating</a:t>
            </a:r>
          </a:p>
        </p:txBody>
      </p:sp>
    </p:spTree>
    <p:extLst>
      <p:ext uri="{BB962C8B-B14F-4D97-AF65-F5344CB8AC3E}">
        <p14:creationId xmlns:p14="http://schemas.microsoft.com/office/powerpoint/2010/main" val="10103243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Partners with Sightlines?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Robust membership includes colleges, universities, consortiums and state systems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2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52401" y="5809476"/>
            <a:ext cx="207645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* U.S. News 2016 Rankings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4401879" y="990600"/>
            <a:ext cx="2252330" cy="4957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/>
              <a:t>Sightlines is proud to announce that:</a:t>
            </a:r>
          </a:p>
          <a:p>
            <a:endParaRPr lang="en-US" sz="1200" dirty="0"/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/>
              <a:t>450 colleges and universities are Sightlines clients including over 325 ROPA members.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/>
              <a:t>Consistently over 90% member retention rate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/>
              <a:t>We have clients in over 40 states, the District of Columbia and four Canadian provinces</a:t>
            </a:r>
          </a:p>
          <a:p>
            <a:pPr marL="285750" indent="-285750">
              <a:spcAft>
                <a:spcPts val="1200"/>
              </a:spcAft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More than 125 new institutions became Sightlines members since 2013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6772940" y="990600"/>
            <a:ext cx="2142460" cy="4957375"/>
          </a:xfrm>
          <a:prstGeom prst="roundRect">
            <a:avLst/>
          </a:prstGeom>
          <a:solidFill>
            <a:schemeClr val="accent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ts val="1800"/>
              </a:lnSpc>
            </a:pPr>
            <a:r>
              <a:rPr lang="en-US" sz="1200" b="1" dirty="0"/>
              <a:t>Sightlines advises state systems in:</a:t>
            </a:r>
          </a:p>
          <a:p>
            <a:pPr>
              <a:lnSpc>
                <a:spcPts val="1800"/>
              </a:lnSpc>
            </a:pPr>
            <a:endParaRPr lang="en-US" sz="1200" b="1" dirty="0"/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Alaska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California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Florida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Hawaii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Maine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Massachusetts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Minnesota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Mississippi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Missouri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Nebraska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New Hampshire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New Jersey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Pennsylvania</a:t>
            </a:r>
          </a:p>
          <a:p>
            <a:pPr marL="285750" indent="-285750">
              <a:lnSpc>
                <a:spcPts val="1800"/>
              </a:lnSpc>
              <a:buFont typeface="Arial" pitchFamily="34" charset="0"/>
              <a:buChar char="•"/>
            </a:pPr>
            <a:r>
              <a:rPr lang="en-US" sz="1200" dirty="0">
                <a:solidFill>
                  <a:schemeClr val="bg1"/>
                </a:solidFill>
              </a:rPr>
              <a:t>Texas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181439" y="3853398"/>
            <a:ext cx="3276601" cy="169277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200" b="1" dirty="0"/>
              <a:t>Serving the Nation’s Leading Institutions:</a:t>
            </a:r>
          </a:p>
          <a:p>
            <a:endParaRPr lang="en-US" sz="1200" b="1" dirty="0"/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b="1" dirty="0"/>
              <a:t>70% of the Top 20 Colleges*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b="1" dirty="0"/>
              <a:t>75% of the Top 20 Universities*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34 Flagship State Universities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b="1">
                <a:solidFill>
                  <a:schemeClr val="tx1"/>
                </a:solidFill>
              </a:rPr>
              <a:t>14 </a:t>
            </a:r>
            <a:r>
              <a:rPr lang="en-US" sz="1200" b="1" dirty="0">
                <a:solidFill>
                  <a:schemeClr val="tx1"/>
                </a:solidFill>
              </a:rPr>
              <a:t>of the 14 Big 10 Institutions</a:t>
            </a:r>
          </a:p>
          <a:p>
            <a:pPr marL="285750" indent="-285750">
              <a:spcAft>
                <a:spcPts val="600"/>
              </a:spcAft>
              <a:buFont typeface="Arial" pitchFamily="34" charset="0"/>
              <a:buChar char="•"/>
            </a:pPr>
            <a:r>
              <a:rPr lang="en-US" sz="1200" b="1" dirty="0">
                <a:solidFill>
                  <a:schemeClr val="tx1"/>
                </a:solidFill>
              </a:rPr>
              <a:t>9 of the 12 Ivy Plus Institutions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562" y="999734"/>
            <a:ext cx="3910578" cy="2641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312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Operations Success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57950"/>
            <a:ext cx="447675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12629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3" y="6879"/>
            <a:ext cx="7794182" cy="569462"/>
          </a:xfrm>
        </p:spPr>
        <p:txBody>
          <a:bodyPr>
            <a:normAutofit/>
          </a:bodyPr>
          <a:lstStyle/>
          <a:p>
            <a:r>
              <a:rPr lang="en-US" dirty="0"/>
              <a:t>Operating Actuals vs. Peers (Unadjusted)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7494924" cy="3562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21</a:t>
            </a:fld>
            <a:endParaRPr lang="en-US"/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248260540"/>
              </p:ext>
            </p:extLst>
          </p:nvPr>
        </p:nvGraphicFramePr>
        <p:xfrm>
          <a:off x="0" y="966159"/>
          <a:ext cx="8975558" cy="51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4" name="Rectangle 13"/>
          <p:cNvSpPr/>
          <p:nvPr/>
        </p:nvSpPr>
        <p:spPr>
          <a:xfrm>
            <a:off x="4991295" y="1558708"/>
            <a:ext cx="802677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Emerson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50409" y="1558708"/>
            <a:ext cx="583170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Peers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904510" y="1546169"/>
            <a:ext cx="0" cy="3757353"/>
          </a:xfrm>
          <a:prstGeom prst="line">
            <a:avLst/>
          </a:prstGeom>
          <a:ln>
            <a:prstDash val="dash"/>
          </a:ln>
          <a:effectLst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382957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>
                <a:solidFill>
                  <a:prstClr val="white"/>
                </a:solidFill>
              </a:rPr>
              <a:pPr/>
              <a:t>22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86280" y="6879"/>
            <a:ext cx="7937579" cy="569462"/>
          </a:xfrm>
        </p:spPr>
        <p:txBody>
          <a:bodyPr>
            <a:noAutofit/>
          </a:bodyPr>
          <a:lstStyle/>
          <a:p>
            <a:r>
              <a:rPr lang="en-US" sz="2100" dirty="0"/>
              <a:t>Daily Service &amp; Planned Maintenance (Unadjusted)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7205167" cy="356241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3002522435"/>
              </p:ext>
            </p:extLst>
          </p:nvPr>
        </p:nvGraphicFramePr>
        <p:xfrm>
          <a:off x="0" y="966158"/>
          <a:ext cx="4584344" cy="514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ight Arrow 19"/>
          <p:cNvSpPr/>
          <p:nvPr/>
        </p:nvSpPr>
        <p:spPr>
          <a:xfrm>
            <a:off x="962107" y="1432716"/>
            <a:ext cx="3507589" cy="363144"/>
          </a:xfrm>
          <a:prstGeom prst="rightArrow">
            <a:avLst/>
          </a:prstGeom>
          <a:solidFill>
            <a:srgbClr val="D8FF00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Increasing Tech Rating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692433085"/>
              </p:ext>
            </p:extLst>
          </p:nvPr>
        </p:nvGraphicFramePr>
        <p:xfrm>
          <a:off x="4584344" y="932582"/>
          <a:ext cx="4584344" cy="514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5544074" y="1437762"/>
            <a:ext cx="3507589" cy="363144"/>
          </a:xfrm>
          <a:prstGeom prst="rightArrow">
            <a:avLst/>
          </a:prstGeom>
          <a:solidFill>
            <a:srgbClr val="D8FF00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Increasing Tech Rating</a:t>
            </a:r>
          </a:p>
        </p:txBody>
      </p:sp>
    </p:spTree>
    <p:extLst>
      <p:ext uri="{BB962C8B-B14F-4D97-AF65-F5344CB8AC3E}">
        <p14:creationId xmlns:p14="http://schemas.microsoft.com/office/powerpoint/2010/main" val="38352580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>
                <a:solidFill>
                  <a:prstClr val="white"/>
                </a:solidFill>
              </a:rPr>
              <a:pPr/>
              <a:t>23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86280" y="6879"/>
            <a:ext cx="7937579" cy="569462"/>
          </a:xfrm>
        </p:spPr>
        <p:txBody>
          <a:bodyPr>
            <a:noAutofit/>
          </a:bodyPr>
          <a:lstStyle/>
          <a:p>
            <a:r>
              <a:rPr lang="en-US" sz="2100" dirty="0"/>
              <a:t>Daily Service &amp; Planned Maintenance (COLI Adjusted)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7205167" cy="356241"/>
          </a:xfrm>
        </p:spPr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407717290"/>
              </p:ext>
            </p:extLst>
          </p:nvPr>
        </p:nvGraphicFramePr>
        <p:xfrm>
          <a:off x="0" y="966158"/>
          <a:ext cx="4584344" cy="514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0" name="Right Arrow 19"/>
          <p:cNvSpPr/>
          <p:nvPr/>
        </p:nvSpPr>
        <p:spPr>
          <a:xfrm>
            <a:off x="962107" y="1432716"/>
            <a:ext cx="3507589" cy="363144"/>
          </a:xfrm>
          <a:prstGeom prst="rightArrow">
            <a:avLst/>
          </a:prstGeom>
          <a:solidFill>
            <a:srgbClr val="D8FF00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Increasing Tech Rating</a:t>
            </a:r>
          </a:p>
        </p:txBody>
      </p:sp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278470316"/>
              </p:ext>
            </p:extLst>
          </p:nvPr>
        </p:nvGraphicFramePr>
        <p:xfrm>
          <a:off x="4584344" y="932582"/>
          <a:ext cx="4584344" cy="514861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Right Arrow 10"/>
          <p:cNvSpPr/>
          <p:nvPr/>
        </p:nvSpPr>
        <p:spPr>
          <a:xfrm>
            <a:off x="5544074" y="1437762"/>
            <a:ext cx="3507589" cy="363144"/>
          </a:xfrm>
          <a:prstGeom prst="rightArrow">
            <a:avLst/>
          </a:prstGeom>
          <a:solidFill>
            <a:srgbClr val="D8FF00"/>
          </a:solidFill>
          <a:ln>
            <a:solidFill>
              <a:schemeClr val="accent2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Increasing Tech Rating</a:t>
            </a:r>
          </a:p>
        </p:txBody>
      </p:sp>
    </p:spTree>
    <p:extLst>
      <p:ext uri="{BB962C8B-B14F-4D97-AF65-F5344CB8AC3E}">
        <p14:creationId xmlns:p14="http://schemas.microsoft.com/office/powerpoint/2010/main" val="13670034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2" y="6879"/>
            <a:ext cx="7277044" cy="569462"/>
          </a:xfrm>
        </p:spPr>
        <p:txBody>
          <a:bodyPr>
            <a:normAutofit/>
          </a:bodyPr>
          <a:lstStyle/>
          <a:p>
            <a:r>
              <a:rPr lang="en-US" dirty="0"/>
              <a:t>Emerson’s Regional Energy Peer Group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24</a:t>
            </a:fld>
            <a:endParaRPr lang="en-US"/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944949" y="4830387"/>
            <a:ext cx="3695700" cy="1198626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400" b="1" u="sng" dirty="0">
                <a:solidFill>
                  <a:schemeClr val="bg1"/>
                </a:solidFill>
              </a:rPr>
              <a:t>Comparative Considerations</a:t>
            </a:r>
          </a:p>
          <a:p>
            <a:pPr marL="234950" lvl="0" indent="-123825" algn="ctr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Size</a:t>
            </a:r>
          </a:p>
          <a:p>
            <a:pPr marL="234950" lvl="0" indent="-123825" algn="ctr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Technical Complexity</a:t>
            </a:r>
          </a:p>
          <a:p>
            <a:pPr marL="234950" lvl="0" indent="-123825" algn="ctr" defTabSz="9144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en-US" sz="1400" kern="0" dirty="0">
                <a:solidFill>
                  <a:schemeClr val="bg1"/>
                </a:solidFill>
                <a:latin typeface="Calibri" pitchFamily="34" charset="0"/>
                <a:cs typeface="Calibri" pitchFamily="34" charset="0"/>
              </a:rPr>
              <a:t>Climate Zone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039" y="1265611"/>
            <a:ext cx="4281520" cy="321114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graphicFrame>
        <p:nvGraphicFramePr>
          <p:cNvPr id="8" name="Table 7"/>
          <p:cNvGraphicFramePr>
            <a:graphicFrameLocks noGrp="1"/>
          </p:cNvGraphicFramePr>
          <p:nvPr>
            <p:extLst/>
          </p:nvPr>
        </p:nvGraphicFramePr>
        <p:xfrm>
          <a:off x="446748" y="1096098"/>
          <a:ext cx="3278056" cy="48952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805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87341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Energy Peer Institutions</a:t>
                      </a:r>
                      <a:endParaRPr lang="en-US" sz="140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087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Babson College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087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Bentley University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0878">
                <a:tc>
                  <a:txBody>
                    <a:bodyPr/>
                    <a:lstStyle/>
                    <a:p>
                      <a:pPr algn="ctr"/>
                      <a:r>
                        <a:rPr lang="en-US" sz="1200" b="0" baseline="0" dirty="0" err="1">
                          <a:solidFill>
                            <a:schemeClr val="tx1"/>
                          </a:solidFill>
                          <a:latin typeface="+mn-lt"/>
                        </a:rPr>
                        <a:t>Berklee</a:t>
                      </a:r>
                      <a:r>
                        <a:rPr lang="en-US" sz="1200" b="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College of Music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980423588"/>
                  </a:ext>
                </a:extLst>
              </a:tr>
              <a:tr h="50087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Boston College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0878">
                <a:tc>
                  <a:txBody>
                    <a:bodyPr/>
                    <a:lstStyle/>
                    <a:p>
                      <a:pPr algn="ctr"/>
                      <a:r>
                        <a:rPr lang="en-US" sz="1200" baseline="0" dirty="0"/>
                        <a:t>Fitchburg State University</a:t>
                      </a:r>
                      <a:endParaRPr lang="en-US" sz="12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0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Framingham State University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00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University</a:t>
                      </a:r>
                      <a:r>
                        <a:rPr lang="en-US" sz="1200" baseline="0" dirty="0"/>
                        <a:t> of Massachusetts - Lowell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00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Worcester State University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00878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Westfield State</a:t>
                      </a:r>
                      <a:r>
                        <a:rPr lang="en-US" sz="1200" baseline="0" dirty="0"/>
                        <a:t> University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54778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3" y="6879"/>
            <a:ext cx="6649548" cy="569462"/>
          </a:xfrm>
        </p:spPr>
        <p:txBody>
          <a:bodyPr>
            <a:normAutofit/>
          </a:bodyPr>
          <a:lstStyle/>
          <a:p>
            <a:r>
              <a:rPr lang="en-US" dirty="0"/>
              <a:t>Energy Consumption vs. Regional Peers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8611150" cy="356241"/>
          </a:xfrm>
        </p:spPr>
        <p:txBody>
          <a:bodyPr/>
          <a:lstStyle/>
          <a:p>
            <a:r>
              <a:rPr lang="en-US" dirty="0"/>
              <a:t>Both Fossil and Electric consumption have trended down the last 3 years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88797269"/>
              </p:ext>
            </p:extLst>
          </p:nvPr>
        </p:nvGraphicFramePr>
        <p:xfrm>
          <a:off x="0" y="999738"/>
          <a:ext cx="4683007" cy="509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2804030" y="6088671"/>
            <a:ext cx="3622222" cy="277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1"/>
                </a:solidFill>
              </a:rPr>
              <a:t>Peers ordered by technical complexity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5519" y="1500807"/>
            <a:ext cx="416897" cy="3786809"/>
          </a:xfrm>
          <a:prstGeom prst="rect">
            <a:avLst/>
          </a:prstGeom>
          <a:noFill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44259480"/>
              </p:ext>
            </p:extLst>
          </p:nvPr>
        </p:nvGraphicFramePr>
        <p:xfrm>
          <a:off x="4891186" y="966160"/>
          <a:ext cx="4252814" cy="245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8125810" y="1232812"/>
            <a:ext cx="868188" cy="1306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Emerson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95971" y="1232812"/>
            <a:ext cx="623843" cy="1306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Peers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809648" y="1121282"/>
            <a:ext cx="21600" cy="4848695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70355920"/>
              </p:ext>
            </p:extLst>
          </p:nvPr>
        </p:nvGraphicFramePr>
        <p:xfrm>
          <a:off x="4860993" y="3738404"/>
          <a:ext cx="4252814" cy="245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ctangle 24"/>
          <p:cNvSpPr/>
          <p:nvPr/>
        </p:nvSpPr>
        <p:spPr>
          <a:xfrm>
            <a:off x="8120505" y="4041203"/>
            <a:ext cx="856042" cy="1166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Emerson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95971" y="4055964"/>
            <a:ext cx="623843" cy="1306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Peers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7325536" y="4064555"/>
            <a:ext cx="1876" cy="151878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891186" y="3545629"/>
            <a:ext cx="4192686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04030" y="6290085"/>
            <a:ext cx="4801316" cy="57708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 anchor="ctr">
            <a:spAutoFit/>
          </a:bodyPr>
          <a:lstStyle/>
          <a:p>
            <a:r>
              <a:rPr lang="en-US" sz="1050" i="1" u="sng" dirty="0">
                <a:solidFill>
                  <a:schemeClr val="bg1"/>
                </a:solidFill>
              </a:rPr>
              <a:t>Energy Peers</a:t>
            </a:r>
            <a:r>
              <a:rPr lang="en-US" sz="1050" b="1" dirty="0">
                <a:solidFill>
                  <a:schemeClr val="bg1"/>
                </a:solidFill>
              </a:rPr>
              <a:t>: </a:t>
            </a:r>
            <a:r>
              <a:rPr lang="en-US" sz="1050" i="1" dirty="0">
                <a:solidFill>
                  <a:schemeClr val="bg1"/>
                </a:solidFill>
              </a:rPr>
              <a:t>Babson College, Bentley University, </a:t>
            </a:r>
            <a:r>
              <a:rPr lang="en-US" sz="1050" i="1" dirty="0" err="1">
                <a:solidFill>
                  <a:schemeClr val="bg1"/>
                </a:solidFill>
              </a:rPr>
              <a:t>Berklee</a:t>
            </a:r>
            <a:r>
              <a:rPr lang="en-US" sz="1050" i="1" dirty="0">
                <a:solidFill>
                  <a:schemeClr val="bg1"/>
                </a:solidFill>
              </a:rPr>
              <a:t> College of Music, Boston College, Fitchburg State University, Framingham State University, </a:t>
            </a:r>
            <a:r>
              <a:rPr lang="en-US" sz="1050" i="1" dirty="0" err="1">
                <a:solidFill>
                  <a:schemeClr val="bg1"/>
                </a:solidFill>
              </a:rPr>
              <a:t>Umass</a:t>
            </a:r>
            <a:r>
              <a:rPr lang="en-US" sz="1050" i="1" dirty="0">
                <a:solidFill>
                  <a:schemeClr val="bg1"/>
                </a:solidFill>
              </a:rPr>
              <a:t> – Lowell, Worcester State </a:t>
            </a:r>
            <a:r>
              <a:rPr lang="en-US" sz="1050" b="1" i="1" dirty="0">
                <a:solidFill>
                  <a:schemeClr val="bg1"/>
                </a:solidFill>
              </a:rPr>
              <a:t>University</a:t>
            </a:r>
            <a:r>
              <a:rPr lang="en-US" sz="1050" i="1" dirty="0">
                <a:solidFill>
                  <a:schemeClr val="bg1"/>
                </a:solidFill>
              </a:rPr>
              <a:t>, Westfield State University</a:t>
            </a:r>
            <a:endParaRPr lang="en-US" sz="1050" i="1" u="sng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354383" y="1275552"/>
            <a:ext cx="1876" cy="151878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/>
        </p:nvSpPr>
        <p:spPr>
          <a:xfrm>
            <a:off x="6718713" y="2553153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38.8K</a:t>
            </a:r>
          </a:p>
        </p:txBody>
      </p:sp>
      <p:sp>
        <p:nvSpPr>
          <p:cNvPr id="34" name="Rectangle 33"/>
          <p:cNvSpPr/>
          <p:nvPr/>
        </p:nvSpPr>
        <p:spPr>
          <a:xfrm>
            <a:off x="8446793" y="2553153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49.3K</a:t>
            </a:r>
          </a:p>
        </p:txBody>
      </p:sp>
      <p:sp>
        <p:nvSpPr>
          <p:cNvPr id="35" name="Rectangle 34"/>
          <p:cNvSpPr/>
          <p:nvPr/>
        </p:nvSpPr>
        <p:spPr>
          <a:xfrm>
            <a:off x="6678260" y="5318096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64.9K</a:t>
            </a:r>
          </a:p>
        </p:txBody>
      </p:sp>
      <p:sp>
        <p:nvSpPr>
          <p:cNvPr id="36" name="Rectangle 35"/>
          <p:cNvSpPr/>
          <p:nvPr/>
        </p:nvSpPr>
        <p:spPr>
          <a:xfrm>
            <a:off x="8406340" y="5318096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55.3K</a:t>
            </a:r>
          </a:p>
        </p:txBody>
      </p:sp>
    </p:spTree>
    <p:extLst>
      <p:ext uri="{BB962C8B-B14F-4D97-AF65-F5344CB8AC3E}">
        <p14:creationId xmlns:p14="http://schemas.microsoft.com/office/powerpoint/2010/main" val="152659286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3" y="6879"/>
            <a:ext cx="6649548" cy="569462"/>
          </a:xfrm>
        </p:spPr>
        <p:txBody>
          <a:bodyPr>
            <a:normAutofit/>
          </a:bodyPr>
          <a:lstStyle/>
          <a:p>
            <a:r>
              <a:rPr lang="en-US" dirty="0"/>
              <a:t>Energy Cost vs. Regional Peers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Fossil cost impacted by steam use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26</a:t>
            </a:fld>
            <a:endParaRPr lang="en-US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8838078"/>
              </p:ext>
            </p:extLst>
          </p:nvPr>
        </p:nvGraphicFramePr>
        <p:xfrm>
          <a:off x="0" y="999738"/>
          <a:ext cx="4683007" cy="50999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2804030" y="6088671"/>
            <a:ext cx="3622222" cy="277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1"/>
                </a:solidFill>
              </a:rPr>
              <a:t>Peers ordered by technical complexity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865519" y="1500807"/>
            <a:ext cx="416897" cy="3786809"/>
          </a:xfrm>
          <a:prstGeom prst="rect">
            <a:avLst/>
          </a:prstGeom>
          <a:noFill/>
          <a:effec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3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55867950"/>
              </p:ext>
            </p:extLst>
          </p:nvPr>
        </p:nvGraphicFramePr>
        <p:xfrm>
          <a:off x="4891186" y="966160"/>
          <a:ext cx="4252814" cy="245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Rectangle 16"/>
          <p:cNvSpPr/>
          <p:nvPr/>
        </p:nvSpPr>
        <p:spPr>
          <a:xfrm>
            <a:off x="8125810" y="1232812"/>
            <a:ext cx="868188" cy="1306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Emerson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695971" y="1232812"/>
            <a:ext cx="623843" cy="1306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Peers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4809648" y="1121282"/>
            <a:ext cx="21600" cy="4848695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4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38592504"/>
              </p:ext>
            </p:extLst>
          </p:nvPr>
        </p:nvGraphicFramePr>
        <p:xfrm>
          <a:off x="4860993" y="3738404"/>
          <a:ext cx="4252814" cy="24528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5" name="Rectangle 24"/>
          <p:cNvSpPr/>
          <p:nvPr/>
        </p:nvSpPr>
        <p:spPr>
          <a:xfrm>
            <a:off x="8120505" y="4041203"/>
            <a:ext cx="856042" cy="11665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Emerson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695971" y="4055964"/>
            <a:ext cx="623843" cy="13066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Peers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H="1">
            <a:off x="7325536" y="4064555"/>
            <a:ext cx="1876" cy="151878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 flipH="1">
            <a:off x="4891186" y="3545629"/>
            <a:ext cx="4192686" cy="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1" name="TextBox 30"/>
          <p:cNvSpPr txBox="1"/>
          <p:nvPr/>
        </p:nvSpPr>
        <p:spPr>
          <a:xfrm>
            <a:off x="2804030" y="6290085"/>
            <a:ext cx="4801316" cy="577081"/>
          </a:xfrm>
          <a:prstGeom prst="rect">
            <a:avLst/>
          </a:prstGeom>
          <a:noFill/>
          <a:effectLst>
            <a:softEdge rad="31750"/>
          </a:effectLst>
        </p:spPr>
        <p:txBody>
          <a:bodyPr wrap="square" rtlCol="0" anchor="ctr">
            <a:spAutoFit/>
          </a:bodyPr>
          <a:lstStyle/>
          <a:p>
            <a:r>
              <a:rPr lang="en-US" sz="1050" i="1" u="sng" dirty="0">
                <a:solidFill>
                  <a:schemeClr val="bg1"/>
                </a:solidFill>
              </a:rPr>
              <a:t>Energy Peers</a:t>
            </a:r>
            <a:r>
              <a:rPr lang="en-US" sz="1050" b="1" dirty="0">
                <a:solidFill>
                  <a:schemeClr val="bg1"/>
                </a:solidFill>
              </a:rPr>
              <a:t>: </a:t>
            </a:r>
            <a:r>
              <a:rPr lang="en-US" sz="1050" i="1" dirty="0">
                <a:solidFill>
                  <a:schemeClr val="bg1"/>
                </a:solidFill>
              </a:rPr>
              <a:t>Babson College, Bentley University, </a:t>
            </a:r>
            <a:r>
              <a:rPr lang="en-US" sz="1050" i="1" dirty="0" err="1">
                <a:solidFill>
                  <a:schemeClr val="bg1"/>
                </a:solidFill>
              </a:rPr>
              <a:t>Berklee</a:t>
            </a:r>
            <a:r>
              <a:rPr lang="en-US" sz="1050" i="1" dirty="0">
                <a:solidFill>
                  <a:schemeClr val="bg1"/>
                </a:solidFill>
              </a:rPr>
              <a:t> College of Music, Boston College, Fitchburg State University, Framingham State University, </a:t>
            </a:r>
            <a:r>
              <a:rPr lang="en-US" sz="1050" i="1" dirty="0" err="1">
                <a:solidFill>
                  <a:schemeClr val="bg1"/>
                </a:solidFill>
              </a:rPr>
              <a:t>Umass</a:t>
            </a:r>
            <a:r>
              <a:rPr lang="en-US" sz="1050" i="1" dirty="0">
                <a:solidFill>
                  <a:schemeClr val="bg1"/>
                </a:solidFill>
              </a:rPr>
              <a:t> – Lowell, Worcester State </a:t>
            </a:r>
            <a:r>
              <a:rPr lang="en-US" sz="1050" b="1" i="1" dirty="0">
                <a:solidFill>
                  <a:schemeClr val="bg1"/>
                </a:solidFill>
              </a:rPr>
              <a:t>University</a:t>
            </a:r>
            <a:r>
              <a:rPr lang="en-US" sz="1050" i="1" dirty="0">
                <a:solidFill>
                  <a:schemeClr val="bg1"/>
                </a:solidFill>
              </a:rPr>
              <a:t>, Westfield State University</a:t>
            </a:r>
            <a:endParaRPr lang="en-US" sz="1050" i="1" u="sng" dirty="0">
              <a:solidFill>
                <a:schemeClr val="bg1"/>
              </a:solidFill>
            </a:endParaRPr>
          </a:p>
        </p:txBody>
      </p:sp>
      <p:cxnSp>
        <p:nvCxnSpPr>
          <p:cNvPr id="32" name="Straight Connector 31"/>
          <p:cNvCxnSpPr/>
          <p:nvPr/>
        </p:nvCxnSpPr>
        <p:spPr>
          <a:xfrm flipH="1">
            <a:off x="7354383" y="1275552"/>
            <a:ext cx="1876" cy="1518780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6718713" y="2553153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$0.14</a:t>
            </a:r>
          </a:p>
        </p:txBody>
      </p:sp>
      <p:sp>
        <p:nvSpPr>
          <p:cNvPr id="21" name="Rectangle 20"/>
          <p:cNvSpPr/>
          <p:nvPr/>
        </p:nvSpPr>
        <p:spPr>
          <a:xfrm>
            <a:off x="8446793" y="2553153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$0.17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78260" y="5318096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$13.2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406340" y="5318096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$19.8</a:t>
            </a:r>
          </a:p>
        </p:txBody>
      </p:sp>
    </p:spTree>
    <p:extLst>
      <p:ext uri="{BB962C8B-B14F-4D97-AF65-F5344CB8AC3E}">
        <p14:creationId xmlns:p14="http://schemas.microsoft.com/office/powerpoint/2010/main" val="349024026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805795555"/>
              </p:ext>
            </p:extLst>
          </p:nvPr>
        </p:nvGraphicFramePr>
        <p:xfrm>
          <a:off x="0" y="966159"/>
          <a:ext cx="4684889" cy="51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282" y="6879"/>
            <a:ext cx="6421577" cy="569462"/>
          </a:xfrm>
        </p:spPr>
        <p:txBody>
          <a:bodyPr/>
          <a:lstStyle/>
          <a:p>
            <a:r>
              <a:rPr lang="en-US" dirty="0"/>
              <a:t>Maintenance Department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8881072" cy="356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Maintenance staff covering similar space with closer supervision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5309" y="6458626"/>
            <a:ext cx="446939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27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605867" y="1057981"/>
            <a:ext cx="3720" cy="5001613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870235773"/>
              </p:ext>
            </p:extLst>
          </p:nvPr>
        </p:nvGraphicFramePr>
        <p:xfrm>
          <a:off x="4730043" y="966158"/>
          <a:ext cx="4237311" cy="2533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71936625"/>
              </p:ext>
            </p:extLst>
          </p:nvPr>
        </p:nvGraphicFramePr>
        <p:xfrm>
          <a:off x="4684890" y="3646311"/>
          <a:ext cx="4459110" cy="241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8" name="Rectangle 17"/>
          <p:cNvSpPr/>
          <p:nvPr/>
        </p:nvSpPr>
        <p:spPr>
          <a:xfrm>
            <a:off x="2885637" y="6151417"/>
            <a:ext cx="3622222" cy="277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1"/>
                </a:solidFill>
              </a:rPr>
              <a:t>Peers ordered by technical complexity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>
            <a:off x="4752622" y="3585840"/>
            <a:ext cx="4357511" cy="4027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Oval 1"/>
          <p:cNvSpPr/>
          <p:nvPr/>
        </p:nvSpPr>
        <p:spPr>
          <a:xfrm>
            <a:off x="1509204" y="5837790"/>
            <a:ext cx="159798" cy="18793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69002" y="5782595"/>
            <a:ext cx="1766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General Repair Score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047919" y="2532724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81K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867877" y="2270957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12.5</a:t>
            </a:r>
          </a:p>
        </p:txBody>
      </p:sp>
      <p:sp>
        <p:nvSpPr>
          <p:cNvPr id="22" name="Rectangle 21"/>
          <p:cNvSpPr/>
          <p:nvPr/>
        </p:nvSpPr>
        <p:spPr>
          <a:xfrm>
            <a:off x="5779796" y="4783218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$0.23</a:t>
            </a:r>
          </a:p>
        </p:txBody>
      </p:sp>
    </p:spTree>
    <p:extLst>
      <p:ext uri="{BB962C8B-B14F-4D97-AF65-F5344CB8AC3E}">
        <p14:creationId xmlns:p14="http://schemas.microsoft.com/office/powerpoint/2010/main" val="37494206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3927607838"/>
              </p:ext>
            </p:extLst>
          </p:nvPr>
        </p:nvGraphicFramePr>
        <p:xfrm>
          <a:off x="0" y="966159"/>
          <a:ext cx="4684889" cy="51218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282" y="6879"/>
            <a:ext cx="6421577" cy="569462"/>
          </a:xfrm>
        </p:spPr>
        <p:txBody>
          <a:bodyPr/>
          <a:lstStyle/>
          <a:p>
            <a:r>
              <a:rPr lang="en-US" dirty="0"/>
              <a:t>Custodial Department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8749987" cy="356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Custodial staff covering similar space than peers with higher density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05309" y="6458626"/>
            <a:ext cx="446939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28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flipH="1">
            <a:off x="4605867" y="1057981"/>
            <a:ext cx="3720" cy="5001613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2126272647"/>
              </p:ext>
            </p:extLst>
          </p:nvPr>
        </p:nvGraphicFramePr>
        <p:xfrm>
          <a:off x="4730043" y="966158"/>
          <a:ext cx="4237311" cy="25333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946837518"/>
              </p:ext>
            </p:extLst>
          </p:nvPr>
        </p:nvGraphicFramePr>
        <p:xfrm>
          <a:off x="4684890" y="3646311"/>
          <a:ext cx="4459110" cy="2413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Rectangle 16"/>
          <p:cNvSpPr/>
          <p:nvPr/>
        </p:nvSpPr>
        <p:spPr>
          <a:xfrm>
            <a:off x="2885637" y="6151417"/>
            <a:ext cx="3622222" cy="277337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1"/>
                </a:solidFill>
              </a:rPr>
              <a:t>Peers ordered by density factor</a:t>
            </a:r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4752622" y="3585840"/>
            <a:ext cx="4357511" cy="4027"/>
          </a:xfrm>
          <a:prstGeom prst="line">
            <a:avLst/>
          </a:prstGeom>
          <a:ln w="9525">
            <a:solidFill>
              <a:schemeClr val="tx1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/>
          <p:nvPr/>
        </p:nvSpPr>
        <p:spPr>
          <a:xfrm>
            <a:off x="1509204" y="5837790"/>
            <a:ext cx="159798" cy="187939"/>
          </a:xfrm>
          <a:prstGeom prst="ellipse">
            <a:avLst/>
          </a:prstGeom>
          <a:solidFill>
            <a:schemeClr val="accent2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1669002" y="5782595"/>
            <a:ext cx="176665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Cleanliness Score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588334" y="2675848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32K</a:t>
            </a:r>
          </a:p>
        </p:txBody>
      </p:sp>
      <p:sp>
        <p:nvSpPr>
          <p:cNvPr id="23" name="Rectangle 22"/>
          <p:cNvSpPr/>
          <p:nvPr/>
        </p:nvSpPr>
        <p:spPr>
          <a:xfrm>
            <a:off x="8239834" y="2011309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16.9</a:t>
            </a:r>
          </a:p>
        </p:txBody>
      </p:sp>
      <p:sp>
        <p:nvSpPr>
          <p:cNvPr id="24" name="Rectangle 23"/>
          <p:cNvSpPr/>
          <p:nvPr/>
        </p:nvSpPr>
        <p:spPr>
          <a:xfrm>
            <a:off x="5772454" y="4684910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$0.18</a:t>
            </a:r>
          </a:p>
        </p:txBody>
      </p:sp>
    </p:spTree>
    <p:extLst>
      <p:ext uri="{BB962C8B-B14F-4D97-AF65-F5344CB8AC3E}">
        <p14:creationId xmlns:p14="http://schemas.microsoft.com/office/powerpoint/2010/main" val="34531516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Sustainability Peer Comparison Group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93835316"/>
              </p:ext>
            </p:extLst>
          </p:nvPr>
        </p:nvGraphicFramePr>
        <p:xfrm>
          <a:off x="266700" y="1486113"/>
          <a:ext cx="8610600" cy="399087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47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158084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Institution</a:t>
                      </a:r>
                    </a:p>
                  </a:txBody>
                  <a:tcPr marL="75526" marR="75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Student Enrollment</a:t>
                      </a:r>
                    </a:p>
                    <a:p>
                      <a:pPr algn="ctr"/>
                      <a:r>
                        <a:rPr lang="en-US" sz="1600" dirty="0"/>
                        <a:t>(FY16)</a:t>
                      </a:r>
                    </a:p>
                  </a:txBody>
                  <a:tcPr marL="75526" marR="755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Technical Complexity</a:t>
                      </a:r>
                    </a:p>
                    <a:p>
                      <a:pPr algn="ctr"/>
                      <a:r>
                        <a:rPr lang="en-US" sz="1600" dirty="0"/>
                        <a:t>(1-5)</a:t>
                      </a:r>
                    </a:p>
                  </a:txBody>
                  <a:tcPr marL="75526" marR="755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Climate Zone</a:t>
                      </a:r>
                    </a:p>
                  </a:txBody>
                  <a:tcPr marL="75526" marR="75526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Urbanization</a:t>
                      </a:r>
                    </a:p>
                  </a:txBody>
                  <a:tcPr marL="75526" marR="755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0760">
                <a:tc>
                  <a:txBody>
                    <a:bodyPr/>
                    <a:lstStyle/>
                    <a:p>
                      <a:pPr algn="ctr"/>
                      <a:r>
                        <a:rPr lang="en-US" sz="1400" b="0" dirty="0"/>
                        <a:t>Babson College</a:t>
                      </a:r>
                    </a:p>
                  </a:txBody>
                  <a:tcPr marL="75526" marR="7552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2,801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2.5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Urban Fringe</a:t>
                      </a:r>
                    </a:p>
                  </a:txBody>
                  <a:tcPr marL="75526" marR="755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8601">
                <a:tc>
                  <a:txBody>
                    <a:bodyPr/>
                    <a:lstStyle/>
                    <a:p>
                      <a:pPr algn="ctr" fontAlgn="b"/>
                      <a:r>
                        <a:rPr lang="en-US" sz="1400" b="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Bentley University</a:t>
                      </a:r>
                    </a:p>
                  </a:txBody>
                  <a:tcPr marL="7867" marR="7867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5,119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2.8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Mid-Size City</a:t>
                      </a:r>
                    </a:p>
                  </a:txBody>
                  <a:tcPr marL="75526" marR="755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70394"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/>
                        <a:t>Fitchburg State University</a:t>
                      </a:r>
                      <a:endParaRPr lang="en-US" sz="1400" b="0" baseline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5,046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2.6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Large Town</a:t>
                      </a:r>
                    </a:p>
                  </a:txBody>
                  <a:tcPr marL="75526" marR="755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90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Framingham State University</a:t>
                      </a:r>
                      <a:endParaRPr lang="en-US" sz="1400" dirty="0">
                        <a:solidFill>
                          <a:schemeClr val="tx1"/>
                        </a:solidFill>
                        <a:latin typeface="+mn-lt"/>
                        <a:ea typeface="Verdana" pitchFamily="34" charset="0"/>
                        <a:cs typeface="Verdana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5,743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2.7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Large Town</a:t>
                      </a:r>
                    </a:p>
                  </a:txBody>
                  <a:tcPr marL="75526" marR="755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90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University</a:t>
                      </a:r>
                      <a:r>
                        <a:rPr lang="en-US" sz="1400" baseline="0" dirty="0"/>
                        <a:t> of Massachusetts - Lowell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13,926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3.0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Mid-Size City</a:t>
                      </a:r>
                    </a:p>
                  </a:txBody>
                  <a:tcPr marL="75526" marR="755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0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Worcester State University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5,340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3.2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</a:t>
                      </a:r>
                    </a:p>
                  </a:txBody>
                  <a:tcPr marL="75526" marR="75526" anchor="ctr"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Mid-Size City</a:t>
                      </a:r>
                    </a:p>
                  </a:txBody>
                  <a:tcPr marL="75526" marR="755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90760">
                <a:tc>
                  <a:txBody>
                    <a:bodyPr/>
                    <a:lstStyle/>
                    <a:p>
                      <a:pPr algn="ctr"/>
                      <a:r>
                        <a:rPr lang="en-US" sz="1400" dirty="0"/>
                        <a:t>Westfield State</a:t>
                      </a:r>
                      <a:r>
                        <a:rPr lang="en-US" sz="1400" baseline="0" dirty="0"/>
                        <a:t> University</a:t>
                      </a:r>
                      <a:endParaRPr lang="en-US" sz="14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5,637</a:t>
                      </a:r>
                    </a:p>
                  </a:txBody>
                  <a:tcPr marL="75526" marR="7552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2.5</a:t>
                      </a:r>
                    </a:p>
                  </a:txBody>
                  <a:tcPr marL="75526" marR="7552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/>
                        <a:t>2</a:t>
                      </a:r>
                    </a:p>
                  </a:txBody>
                  <a:tcPr marL="75526" marR="75526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/>
                        <a:t>Large Town</a:t>
                      </a:r>
                    </a:p>
                  </a:txBody>
                  <a:tcPr marL="75526" marR="75526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2884498"/>
              </p:ext>
            </p:extLst>
          </p:nvPr>
        </p:nvGraphicFramePr>
        <p:xfrm>
          <a:off x="266700" y="985603"/>
          <a:ext cx="8610600" cy="442235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4747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4552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8847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01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002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42235">
                <a:tc>
                  <a:txBody>
                    <a:bodyPr/>
                    <a:lstStyle/>
                    <a:p>
                      <a:pPr algn="ctr" fontAlgn="b"/>
                      <a:r>
                        <a:rPr lang="en-US" sz="1600" b="1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Emerson College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4,454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3.1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>
                          <a:solidFill>
                            <a:schemeClr val="tx1"/>
                          </a:solidFill>
                        </a:rPr>
                        <a:t>Large City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4390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6282" y="6879"/>
            <a:ext cx="6421577" cy="569462"/>
          </a:xfrm>
        </p:spPr>
        <p:txBody>
          <a:bodyPr>
            <a:noAutofit/>
          </a:bodyPr>
          <a:lstStyle/>
          <a:p>
            <a:r>
              <a:rPr lang="en-US" dirty="0"/>
              <a:t>A Vocabulary for Measurement</a:t>
            </a:r>
          </a:p>
        </p:txBody>
      </p:sp>
      <p:sp>
        <p:nvSpPr>
          <p:cNvPr id="7" name="Text Placeholder 11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6421577" cy="356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Return on Physical Assets – ROPA</a:t>
            </a:r>
            <a:r>
              <a:rPr lang="en-US" baseline="30000" dirty="0"/>
              <a:t>SM</a:t>
            </a:r>
            <a:r>
              <a:rPr lang="en-US" dirty="0"/>
              <a:t> </a:t>
            </a:r>
          </a:p>
        </p:txBody>
      </p:sp>
      <p:sp>
        <p:nvSpPr>
          <p:cNvPr id="8" name="Left-Right Arrow 7"/>
          <p:cNvSpPr/>
          <p:nvPr/>
        </p:nvSpPr>
        <p:spPr>
          <a:xfrm>
            <a:off x="381000" y="4643121"/>
            <a:ext cx="3733800" cy="631851"/>
          </a:xfrm>
          <a:prstGeom prst="leftRightArrow">
            <a:avLst/>
          </a:prstGeom>
          <a:solidFill>
            <a:schemeClr val="accent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31520" rIns="731520"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Asset Value Change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52400" y="1906192"/>
            <a:ext cx="1905000" cy="2601153"/>
            <a:chOff x="-2057399" y="4953000"/>
            <a:chExt cx="1905000" cy="1905000"/>
          </a:xfrm>
        </p:grpSpPr>
        <p:sp>
          <p:nvSpPr>
            <p:cNvPr id="10" name="Round Same Side Corner Rectangle 9"/>
            <p:cNvSpPr/>
            <p:nvPr/>
          </p:nvSpPr>
          <p:spPr>
            <a:xfrm>
              <a:off x="-2057399" y="4953000"/>
              <a:ext cx="1905000" cy="1905000"/>
            </a:xfrm>
            <a:prstGeom prst="round2Same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</a:rPr>
                <a:t>The annual investment needed to ensure buildings will properly perform and reach their useful life </a:t>
              </a:r>
            </a:p>
            <a:p>
              <a:pPr lvl="0"/>
              <a:r>
                <a:rPr lang="en-US" sz="1400" b="1" i="1" dirty="0">
                  <a:solidFill>
                    <a:schemeClr val="tx1"/>
                  </a:solidFill>
                </a:rPr>
                <a:t>“Keep-Up Costs”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-2057399" y="6370321"/>
              <a:ext cx="1904999" cy="48767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Annual</a:t>
              </a:r>
            </a:p>
            <a:p>
              <a:pPr algn="ctr"/>
              <a:r>
                <a:rPr lang="en-US" sz="1600" b="1" dirty="0"/>
                <a:t>Stewardship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2438400" y="1906192"/>
            <a:ext cx="1905000" cy="2601153"/>
            <a:chOff x="-2057399" y="4953000"/>
            <a:chExt cx="1905000" cy="1905000"/>
          </a:xfrm>
        </p:grpSpPr>
        <p:sp>
          <p:nvSpPr>
            <p:cNvPr id="13" name="Round Same Side Corner Rectangle 12"/>
            <p:cNvSpPr/>
            <p:nvPr/>
          </p:nvSpPr>
          <p:spPr>
            <a:xfrm>
              <a:off x="-2057399" y="4953000"/>
              <a:ext cx="1905000" cy="1905000"/>
            </a:xfrm>
            <a:prstGeom prst="round2Same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</a:rPr>
                <a:t>The accumulation of repair and modernization needs and the definition of resource capacity to correct them </a:t>
              </a:r>
            </a:p>
            <a:p>
              <a:pPr lvl="0"/>
              <a:r>
                <a:rPr lang="en-US" sz="1400" b="1" i="1" dirty="0">
                  <a:solidFill>
                    <a:schemeClr val="tx1"/>
                  </a:solidFill>
                </a:rPr>
                <a:t>“Catch-Up Costs”</a:t>
              </a:r>
              <a:endParaRPr lang="en-US" sz="1400" dirty="0">
                <a:solidFill>
                  <a:schemeClr val="tx1"/>
                </a:solidFill>
              </a:endParaRP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-2057399" y="6370321"/>
              <a:ext cx="1904999" cy="48767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Asset </a:t>
              </a:r>
            </a:p>
            <a:p>
              <a:pPr algn="ctr"/>
              <a:r>
                <a:rPr lang="en-US" sz="1600" b="1" dirty="0"/>
                <a:t>Reinvestment</a:t>
              </a: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4724400" y="1906192"/>
            <a:ext cx="1905000" cy="2601153"/>
            <a:chOff x="-2057399" y="4953000"/>
            <a:chExt cx="1905000" cy="1905000"/>
          </a:xfrm>
        </p:grpSpPr>
        <p:sp>
          <p:nvSpPr>
            <p:cNvPr id="16" name="Round Same Side Corner Rectangle 15"/>
            <p:cNvSpPr/>
            <p:nvPr/>
          </p:nvSpPr>
          <p:spPr>
            <a:xfrm>
              <a:off x="-2057399" y="4953000"/>
              <a:ext cx="1905000" cy="1905000"/>
            </a:xfrm>
            <a:prstGeom prst="round2Same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</a:rPr>
                <a:t>The effectiveness of the facilities operating budget, staffing, supervision, and energy management</a:t>
              </a: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-2057399" y="6370321"/>
              <a:ext cx="1904999" cy="48767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Operational</a:t>
              </a:r>
            </a:p>
            <a:p>
              <a:pPr algn="ctr"/>
              <a:r>
                <a:rPr lang="en-US" sz="1600" b="1" dirty="0"/>
                <a:t>Effectiveness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7010400" y="1906192"/>
            <a:ext cx="1905000" cy="2601153"/>
            <a:chOff x="-2057399" y="4953000"/>
            <a:chExt cx="1905000" cy="1905000"/>
          </a:xfrm>
        </p:grpSpPr>
        <p:sp>
          <p:nvSpPr>
            <p:cNvPr id="19" name="Round Same Side Corner Rectangle 18"/>
            <p:cNvSpPr/>
            <p:nvPr/>
          </p:nvSpPr>
          <p:spPr>
            <a:xfrm>
              <a:off x="-2057399" y="4953000"/>
              <a:ext cx="1905000" cy="1905000"/>
            </a:xfrm>
            <a:prstGeom prst="round2Same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lvl="0"/>
              <a:r>
                <a:rPr lang="en-US" sz="1400" dirty="0">
                  <a:solidFill>
                    <a:schemeClr val="tx1"/>
                  </a:solidFill>
                </a:rPr>
                <a:t>The measure of service process, the maintenance quality of space and systems, and the customers opinion of service delivery</a:t>
              </a:r>
            </a:p>
            <a:p>
              <a:pPr algn="ctr"/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-2057399" y="6370321"/>
              <a:ext cx="1904999" cy="487679"/>
            </a:xfrm>
            <a:prstGeom prst="rect">
              <a:avLst/>
            </a:prstGeom>
            <a:solidFill>
              <a:schemeClr val="accent1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b="1" dirty="0"/>
                <a:t>Service</a:t>
              </a:r>
            </a:p>
          </p:txBody>
        </p:sp>
      </p:grpSp>
      <p:sp>
        <p:nvSpPr>
          <p:cNvPr id="21" name="Left-Right Arrow 20"/>
          <p:cNvSpPr/>
          <p:nvPr/>
        </p:nvSpPr>
        <p:spPr>
          <a:xfrm>
            <a:off x="4953000" y="4645924"/>
            <a:ext cx="3733800" cy="631851"/>
          </a:xfrm>
          <a:prstGeom prst="leftRightArrow">
            <a:avLst/>
          </a:prstGeom>
          <a:solidFill>
            <a:schemeClr val="accent1"/>
          </a:solidFill>
          <a:ln w="9525"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6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6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731520" rIns="731520" anchor="ctr"/>
          <a:lstStyle/>
          <a:p>
            <a:pPr algn="ctr"/>
            <a:r>
              <a:rPr lang="en-US" sz="1400" b="1" i="1" dirty="0">
                <a:solidFill>
                  <a:schemeClr val="bg1"/>
                </a:solidFill>
              </a:rPr>
              <a:t>Operations Success</a:t>
            </a:r>
          </a:p>
        </p:txBody>
      </p:sp>
      <p:sp>
        <p:nvSpPr>
          <p:cNvPr id="2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05309" y="6458626"/>
            <a:ext cx="446939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6573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hart 6"/>
          <p:cNvGraphicFramePr/>
          <p:nvPr>
            <p:extLst>
              <p:ext uri="{D42A27DB-BD31-4B8C-83A1-F6EECF244321}">
                <p14:modId xmlns:p14="http://schemas.microsoft.com/office/powerpoint/2010/main" val="907233936"/>
              </p:ext>
            </p:extLst>
          </p:nvPr>
        </p:nvGraphicFramePr>
        <p:xfrm>
          <a:off x="-298712" y="640750"/>
          <a:ext cx="3440923" cy="5461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2" y="6879"/>
            <a:ext cx="6730154" cy="569462"/>
          </a:xfrm>
        </p:spPr>
        <p:txBody>
          <a:bodyPr>
            <a:normAutofit fontScale="90000"/>
          </a:bodyPr>
          <a:lstStyle/>
          <a:p>
            <a:r>
              <a:rPr lang="en-US" sz="2400" dirty="0"/>
              <a:t>Overall Utility Consumption at Emerson: FY07-16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>
                <a:solidFill>
                  <a:prstClr val="white"/>
                </a:solidFill>
              </a:rPr>
              <a:pPr/>
              <a:t>30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2875233020"/>
              </p:ext>
            </p:extLst>
          </p:nvPr>
        </p:nvGraphicFramePr>
        <p:xfrm>
          <a:off x="2987040" y="640750"/>
          <a:ext cx="2999505" cy="54299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47571847"/>
              </p:ext>
            </p:extLst>
          </p:nvPr>
        </p:nvGraphicFramePr>
        <p:xfrm>
          <a:off x="5787038" y="800054"/>
          <a:ext cx="3107579" cy="51113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Rectangle 2"/>
          <p:cNvSpPr/>
          <p:nvPr/>
        </p:nvSpPr>
        <p:spPr>
          <a:xfrm>
            <a:off x="942974" y="5810596"/>
            <a:ext cx="1969252" cy="260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Scope 1</a:t>
            </a:r>
          </a:p>
        </p:txBody>
      </p:sp>
      <p:sp>
        <p:nvSpPr>
          <p:cNvPr id="10" name="Rectangle 9"/>
          <p:cNvSpPr/>
          <p:nvPr/>
        </p:nvSpPr>
        <p:spPr>
          <a:xfrm>
            <a:off x="3609975" y="5810596"/>
            <a:ext cx="5124450" cy="260096"/>
          </a:xfrm>
          <a:prstGeom prst="rect">
            <a:avLst/>
          </a:prstGeom>
          <a:noFill/>
          <a:ln w="9525" cap="flat" cmpd="sng" algn="ctr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b="1" dirty="0"/>
              <a:t>Scope 2</a:t>
            </a:r>
          </a:p>
        </p:txBody>
      </p:sp>
    </p:spTree>
    <p:extLst>
      <p:ext uri="{BB962C8B-B14F-4D97-AF65-F5344CB8AC3E}">
        <p14:creationId xmlns:p14="http://schemas.microsoft.com/office/powerpoint/2010/main" val="1839472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Scope 1 Over Time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7217194" cy="356241"/>
          </a:xfrm>
        </p:spPr>
        <p:txBody>
          <a:bodyPr/>
          <a:lstStyle/>
          <a:p>
            <a:r>
              <a:rPr lang="en-US" dirty="0"/>
              <a:t>Stationary fuel consumption drives Scope 1 emissions</a:t>
            </a:r>
          </a:p>
        </p:txBody>
      </p:sp>
      <p:graphicFrame>
        <p:nvGraphicFramePr>
          <p:cNvPr id="8" name="Content Placeholder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344461602"/>
              </p:ext>
            </p:extLst>
          </p:nvPr>
        </p:nvGraphicFramePr>
        <p:xfrm>
          <a:off x="-830554" y="966160"/>
          <a:ext cx="9872954" cy="506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8270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Scope 1 vs. Peers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6576359" cy="356241"/>
          </a:xfrm>
        </p:spPr>
        <p:txBody>
          <a:bodyPr/>
          <a:lstStyle/>
          <a:p>
            <a:r>
              <a:rPr lang="en-US" dirty="0"/>
              <a:t>Peer average stationary emissions = 3.89 MTCDE/1,000 GSF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32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97515709"/>
              </p:ext>
            </p:extLst>
          </p:nvPr>
        </p:nvGraphicFramePr>
        <p:xfrm>
          <a:off x="86283" y="999738"/>
          <a:ext cx="8934159" cy="506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Down Arrow 10"/>
          <p:cNvSpPr/>
          <p:nvPr/>
        </p:nvSpPr>
        <p:spPr>
          <a:xfrm>
            <a:off x="3375541" y="3902488"/>
            <a:ext cx="473246" cy="33286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0" y="6150851"/>
            <a:ext cx="3403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*Benchmark arrayed by Total BTU/GSF</a:t>
            </a:r>
          </a:p>
        </p:txBody>
      </p:sp>
    </p:spTree>
    <p:extLst>
      <p:ext uri="{BB962C8B-B14F-4D97-AF65-F5344CB8AC3E}">
        <p14:creationId xmlns:p14="http://schemas.microsoft.com/office/powerpoint/2010/main" val="1913842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Breakout Differs from Peers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33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51172588"/>
              </p:ext>
            </p:extLst>
          </p:nvPr>
        </p:nvGraphicFramePr>
        <p:xfrm>
          <a:off x="241069" y="507076"/>
          <a:ext cx="4764381" cy="562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246908" y="827156"/>
            <a:ext cx="7481455" cy="498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Scope 1 &amp; Scope 2 Energy Consumption Over Time</a:t>
            </a:r>
          </a:p>
          <a:p>
            <a:pPr algn="ctr"/>
            <a:r>
              <a:rPr lang="en-US" sz="1600" b="1" dirty="0"/>
              <a:t>(BTU/GSF)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3110343" y="5792214"/>
            <a:ext cx="3790213" cy="346806"/>
            <a:chOff x="2489350" y="5568400"/>
            <a:chExt cx="4551139" cy="40957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489350" y="5568400"/>
              <a:ext cx="1981200" cy="4095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030714" y="5577926"/>
              <a:ext cx="2009775" cy="390525"/>
            </a:xfrm>
            <a:prstGeom prst="rect">
              <a:avLst/>
            </a:prstGeom>
          </p:spPr>
        </p:pic>
      </p:grp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26574829"/>
              </p:ext>
            </p:extLst>
          </p:nvPr>
        </p:nvGraphicFramePr>
        <p:xfrm>
          <a:off x="4125668" y="507076"/>
          <a:ext cx="4764381" cy="562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Rectangle 15"/>
          <p:cNvSpPr/>
          <p:nvPr/>
        </p:nvSpPr>
        <p:spPr>
          <a:xfrm>
            <a:off x="6546411" y="1443018"/>
            <a:ext cx="802677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Emerson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793358" y="1443018"/>
            <a:ext cx="583170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Peers</a:t>
            </a:r>
          </a:p>
        </p:txBody>
      </p:sp>
    </p:spTree>
    <p:extLst>
      <p:ext uri="{BB962C8B-B14F-4D97-AF65-F5344CB8AC3E}">
        <p14:creationId xmlns:p14="http://schemas.microsoft.com/office/powerpoint/2010/main" val="33053022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Utility Breakout Differs from Peers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34</a:t>
            </a:fld>
            <a:endParaRPr lang="en-US"/>
          </a:p>
        </p:txBody>
      </p:sp>
      <p:graphicFrame>
        <p:nvGraphicFramePr>
          <p:cNvPr id="7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8615765"/>
              </p:ext>
            </p:extLst>
          </p:nvPr>
        </p:nvGraphicFramePr>
        <p:xfrm>
          <a:off x="25169" y="507076"/>
          <a:ext cx="4764381" cy="562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Rectangle 8"/>
          <p:cNvSpPr/>
          <p:nvPr/>
        </p:nvSpPr>
        <p:spPr>
          <a:xfrm>
            <a:off x="1031008" y="827156"/>
            <a:ext cx="7481455" cy="49876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600" b="1" dirty="0"/>
              <a:t>Scope 1 &amp; Scope 2 Energy Emissions Over Time</a:t>
            </a:r>
          </a:p>
          <a:p>
            <a:pPr algn="ctr"/>
            <a:r>
              <a:rPr lang="en-US" sz="1600" b="1" dirty="0"/>
              <a:t>(MTCDE/1,000 GSF)</a:t>
            </a:r>
          </a:p>
        </p:txBody>
      </p:sp>
      <p:graphicFrame>
        <p:nvGraphicFramePr>
          <p:cNvPr id="8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22434676"/>
              </p:ext>
            </p:extLst>
          </p:nvPr>
        </p:nvGraphicFramePr>
        <p:xfrm>
          <a:off x="3909768" y="507076"/>
          <a:ext cx="4764381" cy="56234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Rectangle 15"/>
          <p:cNvSpPr/>
          <p:nvPr/>
        </p:nvSpPr>
        <p:spPr>
          <a:xfrm>
            <a:off x="6330511" y="1443018"/>
            <a:ext cx="802677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Emerson</a:t>
            </a:r>
          </a:p>
        </p:txBody>
      </p:sp>
      <p:sp>
        <p:nvSpPr>
          <p:cNvPr id="17" name="Rectangle 16"/>
          <p:cNvSpPr/>
          <p:nvPr/>
        </p:nvSpPr>
        <p:spPr>
          <a:xfrm>
            <a:off x="2577458" y="1443018"/>
            <a:ext cx="583170" cy="21068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200" dirty="0"/>
              <a:t>Peers</a:t>
            </a:r>
          </a:p>
        </p:txBody>
      </p:sp>
    </p:spTree>
    <p:extLst>
      <p:ext uri="{BB962C8B-B14F-4D97-AF65-F5344CB8AC3E}">
        <p14:creationId xmlns:p14="http://schemas.microsoft.com/office/powerpoint/2010/main" val="287554715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3" y="6879"/>
            <a:ext cx="7482930" cy="569462"/>
          </a:xfrm>
        </p:spPr>
        <p:txBody>
          <a:bodyPr>
            <a:normAutofit/>
          </a:bodyPr>
          <a:lstStyle/>
          <a:p>
            <a:r>
              <a:rPr lang="en-US" dirty="0"/>
              <a:t>Scope 3 Distribution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8049799" cy="356241"/>
          </a:xfrm>
        </p:spPr>
        <p:txBody>
          <a:bodyPr/>
          <a:lstStyle/>
          <a:p>
            <a:r>
              <a:rPr lang="en-US" dirty="0"/>
              <a:t>Study abroad and commuting attributes for more than half of scope 3 MTCDE </a:t>
            </a:r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58172625"/>
              </p:ext>
            </p:extLst>
          </p:nvPr>
        </p:nvGraphicFramePr>
        <p:xfrm>
          <a:off x="1" y="1091046"/>
          <a:ext cx="9060872" cy="50603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0474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Waste on Campus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8834433" cy="356241"/>
          </a:xfrm>
        </p:spPr>
        <p:txBody>
          <a:bodyPr/>
          <a:lstStyle/>
          <a:p>
            <a:r>
              <a:rPr lang="en-US" dirty="0"/>
              <a:t>Equates to 0 MTCDE at Emerson due to type of landfill used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36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4118158889"/>
              </p:ext>
            </p:extLst>
          </p:nvPr>
        </p:nvGraphicFramePr>
        <p:xfrm>
          <a:off x="340242" y="999737"/>
          <a:ext cx="8176437" cy="4933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Down Arrow 5"/>
          <p:cNvSpPr/>
          <p:nvPr/>
        </p:nvSpPr>
        <p:spPr>
          <a:xfrm>
            <a:off x="6789860" y="3407537"/>
            <a:ext cx="473246" cy="332861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16522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Air Travel Emissions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37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638078977"/>
              </p:ext>
            </p:extLst>
          </p:nvPr>
        </p:nvGraphicFramePr>
        <p:xfrm>
          <a:off x="340242" y="1127051"/>
          <a:ext cx="8644270" cy="47527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2913177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Scope 3 Emissions vs. Peers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2648230307"/>
              </p:ext>
            </p:extLst>
          </p:nvPr>
        </p:nvGraphicFramePr>
        <p:xfrm>
          <a:off x="86283" y="999738"/>
          <a:ext cx="8934159" cy="506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2752241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2" y="6879"/>
            <a:ext cx="7185741" cy="569462"/>
          </a:xfrm>
        </p:spPr>
        <p:txBody>
          <a:bodyPr>
            <a:normAutofit/>
          </a:bodyPr>
          <a:lstStyle/>
          <a:p>
            <a:r>
              <a:rPr lang="en-US" dirty="0"/>
              <a:t>FY16 Total MTCDE: 15,936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1" y="609917"/>
            <a:ext cx="7185741" cy="356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Energy consumption on campus makes up 62% of emissions profile</a:t>
            </a: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23524314"/>
              </p:ext>
            </p:extLst>
          </p:nvPr>
        </p:nvGraphicFramePr>
        <p:xfrm>
          <a:off x="609600" y="1143000"/>
          <a:ext cx="3429000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2152975423"/>
              </p:ext>
            </p:extLst>
          </p:nvPr>
        </p:nvGraphicFramePr>
        <p:xfrm>
          <a:off x="4152900" y="942969"/>
          <a:ext cx="4800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 rot="5400000">
            <a:off x="6365852" y="4828881"/>
            <a:ext cx="53732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chemeClr val="bg1"/>
                </a:solidFill>
              </a:rPr>
              <a:t>1,562</a:t>
            </a: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650182078"/>
              </p:ext>
            </p:extLst>
          </p:nvPr>
        </p:nvGraphicFramePr>
        <p:xfrm>
          <a:off x="4038600" y="4538329"/>
          <a:ext cx="50292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1311247953"/>
              </p:ext>
            </p:extLst>
          </p:nvPr>
        </p:nvGraphicFramePr>
        <p:xfrm>
          <a:off x="4234215" y="2633329"/>
          <a:ext cx="4800600" cy="1905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102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5" grpId="0"/>
      <p:bldGraphic spid="13" grpId="0">
        <p:bldAsOne/>
      </p:bldGraphic>
      <p:bldGraphic spid="1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Building Connections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8879917" cy="356241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Facilities intelligence toolkit that connects the dots between space, capital and operating policies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4</a:t>
            </a:fld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37031" y="999738"/>
            <a:ext cx="5178419" cy="4937786"/>
          </a:xfrm>
        </p:spPr>
      </p:pic>
    </p:spTree>
    <p:extLst>
      <p:ext uri="{BB962C8B-B14F-4D97-AF65-F5344CB8AC3E}">
        <p14:creationId xmlns:p14="http://schemas.microsoft.com/office/powerpoint/2010/main" val="11578325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Total Gross Emissions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9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86608002"/>
              </p:ext>
            </p:extLst>
          </p:nvPr>
        </p:nvGraphicFramePr>
        <p:xfrm>
          <a:off x="234892" y="1149292"/>
          <a:ext cx="8674216" cy="483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094992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Normalized Emissions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6" name="Content Placeholder 8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29280537"/>
              </p:ext>
            </p:extLst>
          </p:nvPr>
        </p:nvGraphicFramePr>
        <p:xfrm>
          <a:off x="234892" y="1149292"/>
          <a:ext cx="4169328" cy="483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7" name="Content Placeholder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8817192"/>
              </p:ext>
            </p:extLst>
          </p:nvPr>
        </p:nvGraphicFramePr>
        <p:xfrm>
          <a:off x="4666476" y="1149292"/>
          <a:ext cx="4125185" cy="4832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0153890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3" y="6879"/>
            <a:ext cx="7517675" cy="569462"/>
          </a:xfrm>
        </p:spPr>
        <p:txBody>
          <a:bodyPr>
            <a:normAutofit/>
          </a:bodyPr>
          <a:lstStyle/>
          <a:p>
            <a:r>
              <a:rPr lang="en-US" dirty="0"/>
              <a:t>2016 Performance Versus Peers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7806433" cy="356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Scope 2 emissions push Emerson at or above peer average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>
                <a:solidFill>
                  <a:prstClr val="white"/>
                </a:solidFill>
              </a:rPr>
              <a:pPr/>
              <a:t>42</a:t>
            </a:fld>
            <a:endParaRPr lang="en-US">
              <a:solidFill>
                <a:prstClr val="white"/>
              </a:solidFill>
            </a:endParaRPr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1564004505"/>
              </p:ext>
            </p:extLst>
          </p:nvPr>
        </p:nvGraphicFramePr>
        <p:xfrm>
          <a:off x="1" y="932578"/>
          <a:ext cx="4373251" cy="5149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Chart 13"/>
          <p:cNvGraphicFramePr/>
          <p:nvPr>
            <p:extLst>
              <p:ext uri="{D42A27DB-BD31-4B8C-83A1-F6EECF244321}">
                <p14:modId xmlns:p14="http://schemas.microsoft.com/office/powerpoint/2010/main" val="617045361"/>
              </p:ext>
            </p:extLst>
          </p:nvPr>
        </p:nvGraphicFramePr>
        <p:xfrm>
          <a:off x="4373252" y="966156"/>
          <a:ext cx="4373251" cy="5171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-34033" y="6081722"/>
            <a:ext cx="36454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*Benchmark arrayed by Density Factor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5740953" y="6081723"/>
            <a:ext cx="3403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*Benchmark arrayed by Total BTU/GSF</a:t>
            </a:r>
          </a:p>
        </p:txBody>
      </p:sp>
      <p:sp>
        <p:nvSpPr>
          <p:cNvPr id="18" name="Down Arrow 17"/>
          <p:cNvSpPr/>
          <p:nvPr/>
        </p:nvSpPr>
        <p:spPr>
          <a:xfrm>
            <a:off x="1349981" y="2201456"/>
            <a:ext cx="302886" cy="21303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Down Arrow 18"/>
          <p:cNvSpPr/>
          <p:nvPr/>
        </p:nvSpPr>
        <p:spPr>
          <a:xfrm>
            <a:off x="7442476" y="3725456"/>
            <a:ext cx="302886" cy="213036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866227" y="2638440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>
            <a:lvl1pPr marL="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/>
              <a:t>11.7</a:t>
            </a:r>
          </a:p>
        </p:txBody>
      </p:sp>
    </p:spTree>
    <p:extLst>
      <p:ext uri="{BB962C8B-B14F-4D97-AF65-F5344CB8AC3E}">
        <p14:creationId xmlns:p14="http://schemas.microsoft.com/office/powerpoint/2010/main" val="3854398091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2016 Net Emissions Versus Peers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6941838" cy="356241"/>
          </a:xfrm>
        </p:spPr>
        <p:txBody>
          <a:bodyPr/>
          <a:lstStyle/>
          <a:p>
            <a:r>
              <a:rPr lang="en-US" dirty="0"/>
              <a:t>Emerson normalized net emissions fall below peer average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897924690"/>
              </p:ext>
            </p:extLst>
          </p:nvPr>
        </p:nvGraphicFramePr>
        <p:xfrm>
          <a:off x="4353791" y="999738"/>
          <a:ext cx="4554682" cy="506907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-57199" y="6102387"/>
            <a:ext cx="3403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*Benchmarks arrayed by Total BTU/GSF</a:t>
            </a:r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1115805282"/>
              </p:ext>
            </p:extLst>
          </p:nvPr>
        </p:nvGraphicFramePr>
        <p:xfrm>
          <a:off x="0" y="999738"/>
          <a:ext cx="4353790" cy="5102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740953" y="6081723"/>
            <a:ext cx="340304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i="1" dirty="0">
                <a:solidFill>
                  <a:schemeClr val="bg1"/>
                </a:solidFill>
              </a:rPr>
              <a:t>*Benchmark arrayed by Total BTU/GSF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318334" y="2951109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11.1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757234" y="3675009"/>
            <a:ext cx="522134" cy="196617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00" b="1" dirty="0"/>
              <a:t>3.4</a:t>
            </a:r>
          </a:p>
        </p:txBody>
      </p:sp>
    </p:spTree>
    <p:extLst>
      <p:ext uri="{BB962C8B-B14F-4D97-AF65-F5344CB8AC3E}">
        <p14:creationId xmlns:p14="http://schemas.microsoft.com/office/powerpoint/2010/main" val="8856778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Questions &amp; Discussion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57950"/>
            <a:ext cx="447675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240989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Concluding Comments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45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6840" y="1639612"/>
            <a:ext cx="8376745" cy="3626069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1" dirty="0"/>
              <a:t>Concluding Comments to be discussed during on campus presentation</a:t>
            </a:r>
          </a:p>
        </p:txBody>
      </p:sp>
    </p:spTree>
    <p:extLst>
      <p:ext uri="{BB962C8B-B14F-4D97-AF65-F5344CB8AC3E}">
        <p14:creationId xmlns:p14="http://schemas.microsoft.com/office/powerpoint/2010/main" val="6407062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6282" y="6879"/>
            <a:ext cx="6421577" cy="569462"/>
          </a:xfrm>
        </p:spPr>
        <p:txBody>
          <a:bodyPr/>
          <a:lstStyle/>
          <a:p>
            <a:r>
              <a:rPr lang="en-US" dirty="0"/>
              <a:t>Peer Institutions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6421577" cy="356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ROPA+ Analysis includes </a:t>
            </a:r>
            <a:r>
              <a:rPr lang="en-US" dirty="0">
                <a:solidFill>
                  <a:srgbClr val="474747"/>
                </a:solidFill>
              </a:rPr>
              <a:t>1.18M</a:t>
            </a:r>
            <a:r>
              <a:rPr lang="en-US" dirty="0"/>
              <a:t> GSF 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1778013"/>
              </p:ext>
            </p:extLst>
          </p:nvPr>
        </p:nvGraphicFramePr>
        <p:xfrm>
          <a:off x="281353" y="1490156"/>
          <a:ext cx="4343400" cy="41163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613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972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7271"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Institution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500" dirty="0"/>
                        <a:t>Location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Berklee</a:t>
                      </a:r>
                      <a:r>
                        <a:rPr lang="en-US" sz="1200" kern="1200" baseline="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College of Music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Boston, MA</a:t>
                      </a:r>
                    </a:p>
                  </a:txBody>
                  <a:tcPr marL="9845" marR="9845" marT="9845" marB="9845" anchor="ctr"/>
                </a:tc>
                <a:extLst>
                  <a:ext uri="{0D108BD9-81ED-4DB2-BD59-A6C34878D82A}">
                    <a16:rowId xmlns:a16="http://schemas.microsoft.com/office/drawing/2014/main" val="1274075841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Drexel University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Philadelphia, PA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Illinois Institute of Technology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Chicago, IL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Massachusetts College of Art and Design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Boston, MA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Northeastern University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Boston, MA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Pace University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New York City, NY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The College of Saint Rose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baseline="0" dirty="0"/>
                        <a:t>Albany, NY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The New School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New York,</a:t>
                      </a:r>
                      <a:r>
                        <a:rPr lang="en-US" sz="1200" kern="1200" baseline="0" dirty="0"/>
                        <a:t> NY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University of San Francisco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San Francisco, CA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8979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Widener University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en-US" sz="1200" kern="1200" dirty="0"/>
                        <a:t>Chester, PA</a:t>
                      </a:r>
                      <a:endParaRPr lang="en-US" sz="1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845" marR="9845" marT="9845" marB="9845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11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5309" y="6458626"/>
            <a:ext cx="446939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5</a:t>
            </a:fld>
            <a:endParaRPr lang="en-US"/>
          </a:p>
        </p:txBody>
      </p:sp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3972109331"/>
              </p:ext>
            </p:extLst>
          </p:nvPr>
        </p:nvGraphicFramePr>
        <p:xfrm>
          <a:off x="4624753" y="506939"/>
          <a:ext cx="4519118" cy="240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Chart 12"/>
          <p:cNvGraphicFramePr/>
          <p:nvPr>
            <p:extLst>
              <p:ext uri="{D42A27DB-BD31-4B8C-83A1-F6EECF244321}">
                <p14:modId xmlns:p14="http://schemas.microsoft.com/office/powerpoint/2010/main" val="2245250518"/>
              </p:ext>
            </p:extLst>
          </p:nvPr>
        </p:nvGraphicFramePr>
        <p:xfrm>
          <a:off x="4624753" y="2689344"/>
          <a:ext cx="4519118" cy="24022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5258272" y="1420832"/>
            <a:ext cx="1057524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/>
              <a:t>Peer Avg = 513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266223" y="3345577"/>
            <a:ext cx="1126627" cy="24622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000" dirty="0"/>
              <a:t>Peer Avg = 3.0</a:t>
            </a:r>
          </a:p>
        </p:txBody>
      </p:sp>
      <p:sp>
        <p:nvSpPr>
          <p:cNvPr id="16" name="Text Box 4"/>
          <p:cNvSpPr txBox="1">
            <a:spLocks noChangeArrowheads="1"/>
          </p:cNvSpPr>
          <p:nvPr/>
        </p:nvSpPr>
        <p:spPr bwMode="auto">
          <a:xfrm>
            <a:off x="5207471" y="5012828"/>
            <a:ext cx="3760682" cy="95410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u="sng" dirty="0">
                <a:solidFill>
                  <a:schemeClr val="bg1"/>
                </a:solidFill>
              </a:rPr>
              <a:t>Comparative Considerations</a:t>
            </a:r>
          </a:p>
          <a:p>
            <a:pPr algn="ctr">
              <a:spcBef>
                <a:spcPct val="50000"/>
              </a:spcBef>
            </a:pPr>
            <a:r>
              <a:rPr lang="en-US" sz="1200" dirty="0">
                <a:solidFill>
                  <a:schemeClr val="bg1"/>
                </a:solidFill>
              </a:rPr>
              <a:t>Size, technical complexity, region, geographic location, and setting are all factors included in the selection of peer institutions</a:t>
            </a:r>
          </a:p>
        </p:txBody>
      </p:sp>
    </p:spTree>
    <p:extLst>
      <p:ext uri="{BB962C8B-B14F-4D97-AF65-F5344CB8AC3E}">
        <p14:creationId xmlns:p14="http://schemas.microsoft.com/office/powerpoint/2010/main" val="41153481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386494" y="2433449"/>
            <a:ext cx="1425812" cy="3017323"/>
          </a:xfrm>
          <a:prstGeom prst="rect">
            <a:avLst/>
          </a:prstGeom>
          <a:solidFill>
            <a:schemeClr val="bg2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6469759" y="2433449"/>
            <a:ext cx="916735" cy="3017323"/>
          </a:xfrm>
          <a:prstGeom prst="rect">
            <a:avLst/>
          </a:prstGeom>
          <a:solidFill>
            <a:schemeClr val="accent4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5027064" y="2433449"/>
            <a:ext cx="1442694" cy="3017323"/>
          </a:xfrm>
          <a:prstGeom prst="rect">
            <a:avLst/>
          </a:prstGeom>
          <a:solidFill>
            <a:schemeClr val="accent3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05309" y="2433449"/>
            <a:ext cx="4421754" cy="3017323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Chart 24"/>
          <p:cNvGraphicFramePr/>
          <p:nvPr>
            <p:extLst>
              <p:ext uri="{D42A27DB-BD31-4B8C-83A1-F6EECF244321}">
                <p14:modId xmlns:p14="http://schemas.microsoft.com/office/powerpoint/2010/main" val="1017307093"/>
              </p:ext>
            </p:extLst>
          </p:nvPr>
        </p:nvGraphicFramePr>
        <p:xfrm>
          <a:off x="0" y="1885244"/>
          <a:ext cx="9144000" cy="440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Rectangle 6"/>
          <p:cNvSpPr/>
          <p:nvPr/>
        </p:nvSpPr>
        <p:spPr>
          <a:xfrm>
            <a:off x="-1850571" y="0"/>
            <a:ext cx="1763485" cy="6858000"/>
          </a:xfrm>
          <a:prstGeom prst="rect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2"/>
                </a:solidFill>
              </a:rPr>
              <a:t>See Edit Data – calculations now done via the BI template and pasted in</a:t>
            </a:r>
          </a:p>
          <a:p>
            <a:pPr algn="ctr"/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dirty="0">
                <a:solidFill>
                  <a:schemeClr val="tx2"/>
                </a:solidFill>
              </a:rPr>
              <a:t> standard is for the years to lead up to the increment.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u="sng" dirty="0">
                <a:solidFill>
                  <a:schemeClr val="bg1"/>
                </a:solidFill>
              </a:rPr>
              <a:t>Examples: 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2010 includes all GSF from 2006-2010</a:t>
            </a:r>
          </a:p>
          <a:p>
            <a:pPr algn="ctr"/>
            <a:endParaRPr lang="en-US" dirty="0">
              <a:solidFill>
                <a:schemeClr val="bg1"/>
              </a:solidFill>
            </a:endParaRPr>
          </a:p>
          <a:p>
            <a:pPr algn="ctr"/>
            <a:r>
              <a:rPr lang="en-US" dirty="0">
                <a:solidFill>
                  <a:schemeClr val="bg1"/>
                </a:solidFill>
              </a:rPr>
              <a:t>2015 includes all GSF from 2011-2015</a:t>
            </a:r>
          </a:p>
        </p:txBody>
      </p: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3157" y="6879"/>
            <a:ext cx="9378348" cy="569462"/>
          </a:xfrm>
        </p:spPr>
        <p:txBody>
          <a:bodyPr>
            <a:noAutofit/>
          </a:bodyPr>
          <a:lstStyle/>
          <a:p>
            <a:r>
              <a:rPr lang="en-US" sz="2400" dirty="0"/>
              <a:t>Putting Your Campus Building Age in Context</a:t>
            </a:r>
          </a:p>
        </p:txBody>
      </p:sp>
      <p:sp>
        <p:nvSpPr>
          <p:cNvPr id="13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5309" y="6458626"/>
            <a:ext cx="446939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14" name="Diagram 13"/>
          <p:cNvGraphicFramePr/>
          <p:nvPr>
            <p:extLst/>
          </p:nvPr>
        </p:nvGraphicFramePr>
        <p:xfrm>
          <a:off x="221722" y="983943"/>
          <a:ext cx="8759586" cy="12499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264229" y="2196236"/>
            <a:ext cx="1219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Pre-War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059724" y="2194744"/>
            <a:ext cx="1454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Post-War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405395" y="2194745"/>
            <a:ext cx="10321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Modern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266384" y="2194746"/>
            <a:ext cx="145462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/>
              <a:t>Complex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326278" y="2451165"/>
            <a:ext cx="1095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/>
              <a:t>Emerson = 78%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idx="1"/>
          </p:nvPr>
        </p:nvSpPr>
        <p:spPr>
          <a:xfrm>
            <a:off x="48182" y="611372"/>
            <a:ext cx="6421577" cy="356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The campus age drives the overall risk profile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43957" y="2451165"/>
            <a:ext cx="1095102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i="1" dirty="0"/>
              <a:t>Emerson = 22%</a:t>
            </a:r>
          </a:p>
        </p:txBody>
      </p:sp>
    </p:spTree>
    <p:extLst>
      <p:ext uri="{BB962C8B-B14F-4D97-AF65-F5344CB8AC3E}">
        <p14:creationId xmlns:p14="http://schemas.microsoft.com/office/powerpoint/2010/main" val="720872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Chart 22"/>
          <p:cNvGraphicFramePr/>
          <p:nvPr>
            <p:extLst>
              <p:ext uri="{D42A27DB-BD31-4B8C-83A1-F6EECF244321}">
                <p14:modId xmlns:p14="http://schemas.microsoft.com/office/powerpoint/2010/main" val="271515893"/>
              </p:ext>
            </p:extLst>
          </p:nvPr>
        </p:nvGraphicFramePr>
        <p:xfrm>
          <a:off x="0" y="966158"/>
          <a:ext cx="4475747" cy="508572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86282" y="6879"/>
            <a:ext cx="6829525" cy="569462"/>
          </a:xfrm>
        </p:spPr>
        <p:txBody>
          <a:bodyPr>
            <a:normAutofit/>
          </a:bodyPr>
          <a:lstStyle/>
          <a:p>
            <a:r>
              <a:rPr lang="en-US" dirty="0"/>
              <a:t>Campus Age Profile – “Barbell” Campus</a:t>
            </a:r>
          </a:p>
        </p:txBody>
      </p:sp>
      <p:sp>
        <p:nvSpPr>
          <p:cNvPr id="7" name="Isosceles Triangle 6"/>
          <p:cNvSpPr/>
          <p:nvPr/>
        </p:nvSpPr>
        <p:spPr>
          <a:xfrm rot="10800000">
            <a:off x="4991101" y="974787"/>
            <a:ext cx="3886200" cy="4991917"/>
          </a:xfrm>
          <a:prstGeom prst="triangle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81075" y="1463041"/>
            <a:ext cx="885825" cy="2775366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High Risk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5705350" y="4981348"/>
            <a:ext cx="2457700" cy="739750"/>
          </a:xfrm>
          <a:prstGeom prst="roundRect">
            <a:avLst/>
          </a:prstGeom>
          <a:ln>
            <a:solidFill>
              <a:schemeClr val="accent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/>
              <a:t>Buildings Under 10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Little work. “Honeymoon” period.</a:t>
            </a:r>
          </a:p>
          <a:p>
            <a:pPr lvl="0" algn="ctr" defTabSz="4889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Low Risk</a:t>
            </a:r>
          </a:p>
          <a:p>
            <a:endParaRPr lang="en-US" sz="1200" dirty="0"/>
          </a:p>
        </p:txBody>
      </p:sp>
      <p:sp>
        <p:nvSpPr>
          <p:cNvPr id="11" name="Rounded Rectangle 10"/>
          <p:cNvSpPr/>
          <p:nvPr/>
        </p:nvSpPr>
        <p:spPr>
          <a:xfrm>
            <a:off x="5481165" y="3771230"/>
            <a:ext cx="2906071" cy="914402"/>
          </a:xfrm>
          <a:prstGeom prst="roundRect">
            <a:avLst/>
          </a:prstGeom>
          <a:ln>
            <a:solidFill>
              <a:schemeClr val="accent3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/>
              <a:t>Buildings 10 to 25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Short life-cycle needs; primarily space renewal.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Medium Risk</a:t>
            </a:r>
          </a:p>
          <a:p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5143500" y="2563256"/>
            <a:ext cx="3581400" cy="912259"/>
          </a:xfrm>
          <a:prstGeom prst="roundRect">
            <a:avLst/>
          </a:prstGeom>
          <a:ln>
            <a:solidFill>
              <a:schemeClr val="accent4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/>
              <a:t>Buildings 25 to 50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Major envelope and mechanical life cycles come due. Functional obsolescence prevalent.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Higher Risk</a:t>
            </a:r>
          </a:p>
          <a:p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4876800" y="1200742"/>
            <a:ext cx="4114800" cy="1066799"/>
          </a:xfrm>
          <a:prstGeom prst="roundRect">
            <a:avLst/>
          </a:prstGeom>
          <a:ln>
            <a:solidFill>
              <a:schemeClr val="bg2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rgbClr r="0" g="0" b="0"/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b="1" dirty="0"/>
              <a:t>Buildings over 50</a:t>
            </a:r>
          </a:p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Life cycles of major building components are past due.  Failures are possible. Core modernization cycles are missed.</a:t>
            </a: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200" dirty="0"/>
              <a:t>Highest risk</a:t>
            </a:r>
          </a:p>
          <a:p>
            <a:endParaRPr lang="en-US" dirty="0"/>
          </a:p>
        </p:txBody>
      </p:sp>
      <p:sp>
        <p:nvSpPr>
          <p:cNvPr id="14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05309" y="6458626"/>
            <a:ext cx="446939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7</a:t>
            </a:fld>
            <a:endParaRPr lang="en-US"/>
          </a:p>
        </p:txBody>
      </p:sp>
      <p:sp>
        <p:nvSpPr>
          <p:cNvPr id="15" name="Text Placeholder 4"/>
          <p:cNvSpPr>
            <a:spLocks noGrp="1"/>
          </p:cNvSpPr>
          <p:nvPr>
            <p:ph type="body" idx="1"/>
          </p:nvPr>
        </p:nvSpPr>
        <p:spPr>
          <a:xfrm>
            <a:off x="86282" y="609917"/>
            <a:ext cx="6421577" cy="35624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Understanding the impact of age on capital &amp; operations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143125" y="1463042"/>
            <a:ext cx="885825" cy="1988184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High Risk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305175" y="1463041"/>
            <a:ext cx="885825" cy="1940841"/>
          </a:xfrm>
          <a:prstGeom prst="rect">
            <a:avLst/>
          </a:prstGeom>
          <a:solidFill>
            <a:schemeClr val="bg1">
              <a:alpha val="51000"/>
            </a:schemeClr>
          </a:solidFill>
          <a:ln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chemeClr val="tx1"/>
                </a:solidFill>
              </a:rPr>
              <a:t>High Risk</a:t>
            </a:r>
          </a:p>
        </p:txBody>
      </p:sp>
    </p:spTree>
    <p:extLst>
      <p:ext uri="{BB962C8B-B14F-4D97-AF65-F5344CB8AC3E}">
        <p14:creationId xmlns:p14="http://schemas.microsoft.com/office/powerpoint/2010/main" val="3150357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2658968347"/>
              </p:ext>
            </p:extLst>
          </p:nvPr>
        </p:nvGraphicFramePr>
        <p:xfrm>
          <a:off x="0" y="966160"/>
          <a:ext cx="9144000" cy="3470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283" y="6879"/>
            <a:ext cx="7333420" cy="569462"/>
          </a:xfrm>
        </p:spPr>
        <p:txBody>
          <a:bodyPr>
            <a:normAutofit/>
          </a:bodyPr>
          <a:lstStyle/>
          <a:p>
            <a:r>
              <a:rPr lang="en-US" dirty="0"/>
              <a:t>Resetting the Clock Through Renovations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283" y="609919"/>
            <a:ext cx="6876220" cy="35624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6F8066-4547-0947-A4DE-5794E47F26F3}" type="slidenum">
              <a:rPr lang="en-US" smtClean="0"/>
              <a:t>8</a:t>
            </a:fld>
            <a:endParaRPr lang="en-US" dirty="0"/>
          </a:p>
        </p:txBody>
      </p:sp>
      <p:graphicFrame>
        <p:nvGraphicFramePr>
          <p:cNvPr id="19" name="Chart 18"/>
          <p:cNvGraphicFramePr/>
          <p:nvPr>
            <p:extLst>
              <p:ext uri="{D42A27DB-BD31-4B8C-83A1-F6EECF244321}">
                <p14:modId xmlns:p14="http://schemas.microsoft.com/office/powerpoint/2010/main" val="2784115146"/>
              </p:ext>
            </p:extLst>
          </p:nvPr>
        </p:nvGraphicFramePr>
        <p:xfrm>
          <a:off x="0" y="4047937"/>
          <a:ext cx="9144000" cy="19880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383909" y="6343981"/>
            <a:ext cx="317891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i="1" dirty="0">
                <a:solidFill>
                  <a:schemeClr val="bg1"/>
                </a:solidFill>
              </a:rPr>
              <a:t>*Peers ordered by increasing tech rating.</a:t>
            </a:r>
          </a:p>
        </p:txBody>
      </p:sp>
    </p:spTree>
    <p:extLst>
      <p:ext uri="{BB962C8B-B14F-4D97-AF65-F5344CB8AC3E}">
        <p14:creationId xmlns:p14="http://schemas.microsoft.com/office/powerpoint/2010/main" val="2675972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>
                                            <p:graphicEl>
                                              <a:chart seriesIdx="2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">
                                            <p:graphicEl>
                                              <a:chart seriesIdx="3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 uiExpand="1">
        <p:bldSub>
          <a:bldChart bld="series" animBg="0"/>
        </p:bldSub>
      </p:bldGraphic>
      <p:bldGraphic spid="19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Asset Value Change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0" y="6457950"/>
            <a:ext cx="447675" cy="365125"/>
          </a:xfrm>
        </p:spPr>
        <p:txBody>
          <a:bodyPr/>
          <a:lstStyle/>
          <a:p>
            <a:fld id="{436F8066-4547-0947-A4DE-5794E47F26F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82106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Custom 4">
      <a:dk1>
        <a:srgbClr val="333333"/>
      </a:dk1>
      <a:lt1>
        <a:sysClr val="window" lastClr="FFFFFF"/>
      </a:lt1>
      <a:dk2>
        <a:srgbClr val="002A5C"/>
      </a:dk2>
      <a:lt2>
        <a:srgbClr val="B6D2E0"/>
      </a:lt2>
      <a:accent1>
        <a:srgbClr val="1A98D5"/>
      </a:accent1>
      <a:accent2>
        <a:srgbClr val="D8FF00"/>
      </a:accent2>
      <a:accent3>
        <a:srgbClr val="36454E"/>
      </a:accent3>
      <a:accent4>
        <a:srgbClr val="FF7700"/>
      </a:accent4>
      <a:accent5>
        <a:srgbClr val="026E96"/>
      </a:accent5>
      <a:accent6>
        <a:srgbClr val="B40000"/>
      </a:accent6>
      <a:hlink>
        <a:srgbClr val="FF7700"/>
      </a:hlink>
      <a:folHlink>
        <a:srgbClr val="C563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3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4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5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6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7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8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9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0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1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2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ustom 4">
    <a:dk1>
      <a:srgbClr val="333333"/>
    </a:dk1>
    <a:lt1>
      <a:sysClr val="window" lastClr="FFFFFF"/>
    </a:lt1>
    <a:dk2>
      <a:srgbClr val="002A5C"/>
    </a:dk2>
    <a:lt2>
      <a:srgbClr val="B6D2E0"/>
    </a:lt2>
    <a:accent1>
      <a:srgbClr val="1A98D5"/>
    </a:accent1>
    <a:accent2>
      <a:srgbClr val="D8FF00"/>
    </a:accent2>
    <a:accent3>
      <a:srgbClr val="36454E"/>
    </a:accent3>
    <a:accent4>
      <a:srgbClr val="FF7700"/>
    </a:accent4>
    <a:accent5>
      <a:srgbClr val="026E96"/>
    </a:accent5>
    <a:accent6>
      <a:srgbClr val="B40000"/>
    </a:accent6>
    <a:hlink>
      <a:srgbClr val="FF7700"/>
    </a:hlink>
    <a:folHlink>
      <a:srgbClr val="C56300"/>
    </a:folHlink>
  </a:clrScheme>
  <a:fontScheme name="Office Classic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F0C650EB63A843946ECE150B0BF38F" ma:contentTypeVersion="0" ma:contentTypeDescription="Create a new document." ma:contentTypeScope="" ma:versionID="07ccc3d735decacd3e1d1f17487ced98">
  <xsd:schema xmlns:xsd="http://www.w3.org/2001/XMLSchema" xmlns:p="http://schemas.microsoft.com/office/2006/metadata/properties" targetNamespace="http://schemas.microsoft.com/office/2006/metadata/properties" ma:root="true" ma:fieldsID="4aeb20c0e3442673af7ee1078645876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02D20F44-8B6E-469A-9B80-3748D2B95930}">
  <ds:schemaRefs>
    <ds:schemaRef ds:uri="http://purl.org/dc/terms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28FD4588-6F7A-485D-A4BD-CCAB34BDE32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D6CFB6E-965F-4D5A-8554-1D3B8D07A06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1624</TotalTime>
  <Words>1890</Words>
  <Application>Microsoft Office PowerPoint</Application>
  <PresentationFormat>On-screen Show (4:3)</PresentationFormat>
  <Paragraphs>539</Paragraphs>
  <Slides>45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50" baseType="lpstr">
      <vt:lpstr>Arial</vt:lpstr>
      <vt:lpstr>Calibri</vt:lpstr>
      <vt:lpstr>Lucida Grande</vt:lpstr>
      <vt:lpstr>Verdana</vt:lpstr>
      <vt:lpstr>1_Office Theme</vt:lpstr>
      <vt:lpstr>PowerPoint Presentation</vt:lpstr>
      <vt:lpstr>Who Partners with Sightlines?</vt:lpstr>
      <vt:lpstr>A Vocabulary for Measurement</vt:lpstr>
      <vt:lpstr>Building Connections</vt:lpstr>
      <vt:lpstr>Peer Institutions</vt:lpstr>
      <vt:lpstr>Putting Your Campus Building Age in Context</vt:lpstr>
      <vt:lpstr>Campus Age Profile – “Barbell” Campus</vt:lpstr>
      <vt:lpstr>Resetting the Clock Through Renovations</vt:lpstr>
      <vt:lpstr>Asset Value Change</vt:lpstr>
      <vt:lpstr>Total Capital Investment</vt:lpstr>
      <vt:lpstr>Total Capital Investment into Existing Space</vt:lpstr>
      <vt:lpstr>Similar, But Inconsistent Investment Into Existing Space</vt:lpstr>
      <vt:lpstr>Defining an Annual Investment Target</vt:lpstr>
      <vt:lpstr>Chasing a Moving Target</vt:lpstr>
      <vt:lpstr>Funding by Age Category</vt:lpstr>
      <vt:lpstr>Comparing Funding Strategies</vt:lpstr>
      <vt:lpstr>Project Package Breakout</vt:lpstr>
      <vt:lpstr>Underfunding Target Increases Backlog on Campus</vt:lpstr>
      <vt:lpstr>Net Asset Value Compared to Peers</vt:lpstr>
      <vt:lpstr>Operations Success</vt:lpstr>
      <vt:lpstr>Operating Actuals vs. Peers (Unadjusted)</vt:lpstr>
      <vt:lpstr>Daily Service &amp; Planned Maintenance (Unadjusted)</vt:lpstr>
      <vt:lpstr>Daily Service &amp; Planned Maintenance (COLI Adjusted)</vt:lpstr>
      <vt:lpstr>Emerson’s Regional Energy Peer Group</vt:lpstr>
      <vt:lpstr>Energy Consumption vs. Regional Peers</vt:lpstr>
      <vt:lpstr>Energy Cost vs. Regional Peers</vt:lpstr>
      <vt:lpstr>Maintenance Department</vt:lpstr>
      <vt:lpstr>Custodial Department</vt:lpstr>
      <vt:lpstr>Sustainability Peer Comparison Group</vt:lpstr>
      <vt:lpstr>Overall Utility Consumption at Emerson: FY07-16</vt:lpstr>
      <vt:lpstr>Overall Scope 1 Over Time</vt:lpstr>
      <vt:lpstr>Overall Scope 1 vs. Peers</vt:lpstr>
      <vt:lpstr>Utility Breakout Differs from Peers</vt:lpstr>
      <vt:lpstr>Utility Breakout Differs from Peers</vt:lpstr>
      <vt:lpstr>Scope 3 Distribution</vt:lpstr>
      <vt:lpstr>Total Waste on Campus</vt:lpstr>
      <vt:lpstr>Total Air Travel Emissions</vt:lpstr>
      <vt:lpstr>Total Scope 3 Emissions vs. Peers</vt:lpstr>
      <vt:lpstr>FY16 Total MTCDE: 15,936</vt:lpstr>
      <vt:lpstr>Total Gross Emissions</vt:lpstr>
      <vt:lpstr>Normalized Emissions</vt:lpstr>
      <vt:lpstr>2016 Performance Versus Peers</vt:lpstr>
      <vt:lpstr>2016 Net Emissions Versus Peers</vt:lpstr>
      <vt:lpstr>Questions &amp; Discussion</vt:lpstr>
      <vt:lpstr>Concluding Comments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Edgaro</dc:creator>
  <cp:lastModifiedBy>Daniel Willman</cp:lastModifiedBy>
  <cp:revision>144</cp:revision>
  <dcterms:created xsi:type="dcterms:W3CDTF">2015-08-05T12:30:49Z</dcterms:created>
  <dcterms:modified xsi:type="dcterms:W3CDTF">2016-12-21T13:30:04Z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0x01010012F0C650EB63A843946ECE150B0BF38F</vt:lpwstr>
  </property>
</Properties>
</file>