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2" r:id="rId1"/>
  </p:sldMasterIdLst>
  <p:notesMasterIdLst>
    <p:notesMasterId r:id="rId3"/>
  </p:notesMasterIdLst>
  <p:sldIdLst>
    <p:sldId id="257" r:id="rId2"/>
  </p:sldIdLst>
  <p:sldSz cx="18288000" cy="2743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793" autoAdjust="0"/>
    <p:restoredTop sz="94660"/>
  </p:normalViewPr>
  <p:slideViewPr>
    <p:cSldViewPr snapToGrid="0">
      <p:cViewPr>
        <p:scale>
          <a:sx n="67" d="100"/>
          <a:sy n="67" d="100"/>
        </p:scale>
        <p:origin x="32" y="-19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0C852F-960D-459E-AC8E-7B3342887C5D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00300" y="1143000"/>
            <a:ext cx="2057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3243F7-8343-46C7-A930-ECDF3A6EA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825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062513" rtl="0" eaLnBrk="1" latinLnBrk="0" hangingPunct="1">
      <a:defRPr sz="2706" kern="1200">
        <a:solidFill>
          <a:schemeClr val="tx1"/>
        </a:solidFill>
        <a:latin typeface="+mn-lt"/>
        <a:ea typeface="+mn-ea"/>
        <a:cs typeface="+mn-cs"/>
      </a:defRPr>
    </a:lvl1pPr>
    <a:lvl2pPr marL="1031256" algn="l" defTabSz="2062513" rtl="0" eaLnBrk="1" latinLnBrk="0" hangingPunct="1">
      <a:defRPr sz="2706" kern="1200">
        <a:solidFill>
          <a:schemeClr val="tx1"/>
        </a:solidFill>
        <a:latin typeface="+mn-lt"/>
        <a:ea typeface="+mn-ea"/>
        <a:cs typeface="+mn-cs"/>
      </a:defRPr>
    </a:lvl2pPr>
    <a:lvl3pPr marL="2062513" algn="l" defTabSz="2062513" rtl="0" eaLnBrk="1" latinLnBrk="0" hangingPunct="1">
      <a:defRPr sz="2706" kern="1200">
        <a:solidFill>
          <a:schemeClr val="tx1"/>
        </a:solidFill>
        <a:latin typeface="+mn-lt"/>
        <a:ea typeface="+mn-ea"/>
        <a:cs typeface="+mn-cs"/>
      </a:defRPr>
    </a:lvl3pPr>
    <a:lvl4pPr marL="3093766" algn="l" defTabSz="2062513" rtl="0" eaLnBrk="1" latinLnBrk="0" hangingPunct="1">
      <a:defRPr sz="2706" kern="1200">
        <a:solidFill>
          <a:schemeClr val="tx1"/>
        </a:solidFill>
        <a:latin typeface="+mn-lt"/>
        <a:ea typeface="+mn-ea"/>
        <a:cs typeface="+mn-cs"/>
      </a:defRPr>
    </a:lvl4pPr>
    <a:lvl5pPr marL="4125023" algn="l" defTabSz="2062513" rtl="0" eaLnBrk="1" latinLnBrk="0" hangingPunct="1">
      <a:defRPr sz="2706" kern="1200">
        <a:solidFill>
          <a:schemeClr val="tx1"/>
        </a:solidFill>
        <a:latin typeface="+mn-lt"/>
        <a:ea typeface="+mn-ea"/>
        <a:cs typeface="+mn-cs"/>
      </a:defRPr>
    </a:lvl5pPr>
    <a:lvl6pPr marL="5156279" algn="l" defTabSz="2062513" rtl="0" eaLnBrk="1" latinLnBrk="0" hangingPunct="1">
      <a:defRPr sz="2706" kern="1200">
        <a:solidFill>
          <a:schemeClr val="tx1"/>
        </a:solidFill>
        <a:latin typeface="+mn-lt"/>
        <a:ea typeface="+mn-ea"/>
        <a:cs typeface="+mn-cs"/>
      </a:defRPr>
    </a:lvl6pPr>
    <a:lvl7pPr marL="6187533" algn="l" defTabSz="2062513" rtl="0" eaLnBrk="1" latinLnBrk="0" hangingPunct="1">
      <a:defRPr sz="2706" kern="1200">
        <a:solidFill>
          <a:schemeClr val="tx1"/>
        </a:solidFill>
        <a:latin typeface="+mn-lt"/>
        <a:ea typeface="+mn-ea"/>
        <a:cs typeface="+mn-cs"/>
      </a:defRPr>
    </a:lvl7pPr>
    <a:lvl8pPr marL="7218791" algn="l" defTabSz="2062513" rtl="0" eaLnBrk="1" latinLnBrk="0" hangingPunct="1">
      <a:defRPr sz="2706" kern="1200">
        <a:solidFill>
          <a:schemeClr val="tx1"/>
        </a:solidFill>
        <a:latin typeface="+mn-lt"/>
        <a:ea typeface="+mn-ea"/>
        <a:cs typeface="+mn-cs"/>
      </a:defRPr>
    </a:lvl8pPr>
    <a:lvl9pPr marL="8250047" algn="l" defTabSz="2062513" rtl="0" eaLnBrk="1" latinLnBrk="0" hangingPunct="1">
      <a:defRPr sz="270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2204480" y="9546976"/>
            <a:ext cx="13879040" cy="658368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70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2793" y="17410176"/>
            <a:ext cx="10202418" cy="4959576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3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914400" indent="0" algn="ctr">
              <a:buNone/>
              <a:defRPr sz="3800"/>
            </a:lvl2pPr>
            <a:lvl3pPr marL="1828800" indent="0" algn="ctr">
              <a:buNone/>
              <a:defRPr sz="3600"/>
            </a:lvl3pPr>
            <a:lvl4pPr marL="2743200" indent="0" algn="ctr">
              <a:buNone/>
              <a:defRPr sz="3200"/>
            </a:lvl4pPr>
            <a:lvl5pPr marL="3657600" indent="0" algn="ctr">
              <a:buNone/>
              <a:defRPr sz="3200"/>
            </a:lvl5pPr>
            <a:lvl6pPr marL="4572000" indent="0" algn="ctr">
              <a:buNone/>
              <a:defRPr sz="3200"/>
            </a:lvl6pPr>
            <a:lvl7pPr marL="5486400" indent="0" algn="ctr">
              <a:buNone/>
              <a:defRPr sz="3200"/>
            </a:lvl7pPr>
            <a:lvl8pPr marL="6400800" indent="0" algn="ctr">
              <a:buNone/>
              <a:defRPr sz="3200"/>
            </a:lvl8pPr>
            <a:lvl9pPr marL="7315200" indent="0" algn="ctr">
              <a:buNone/>
              <a:defRPr sz="3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4/15/2021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09682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smtClean="0"/>
              <a:t>4/15/2021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8288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979668" y="3749040"/>
            <a:ext cx="2107932" cy="1993392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12092" y="3749040"/>
            <a:ext cx="9432348" cy="1993392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smtClean="0"/>
              <a:t>4/15/2021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557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t>4/15/2021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300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2212848" y="9546976"/>
            <a:ext cx="13880592" cy="658368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70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42793" y="17409860"/>
            <a:ext cx="10202418" cy="5060328"/>
          </a:xfrm>
        </p:spPr>
        <p:txBody>
          <a:bodyPr anchor="t" anchorCtr="1">
            <a:normAutofit/>
          </a:bodyPr>
          <a:lstStyle>
            <a:lvl1pPr marL="0" indent="0">
              <a:buNone/>
              <a:defRPr sz="3800">
                <a:solidFill>
                  <a:schemeClr val="tx1"/>
                </a:solidFill>
              </a:defRPr>
            </a:lvl1pPr>
            <a:lvl2pPr marL="914400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4/15/2021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71974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04479" y="10552176"/>
            <a:ext cx="6576046" cy="1240792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507474" y="10552176"/>
            <a:ext cx="6581032" cy="1240792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t>4/15/2021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968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4478" y="9253738"/>
            <a:ext cx="6576048" cy="2816348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3800" b="0" cap="all" spc="2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914400" indent="0">
              <a:buNone/>
              <a:defRPr sz="38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4478" y="12573000"/>
            <a:ext cx="6576048" cy="1038710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507474" y="12573000"/>
            <a:ext cx="6581032" cy="10387104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9507474" y="9253738"/>
            <a:ext cx="6581032" cy="2816348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3800" b="0" cap="all" spc="2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914400" indent="0">
              <a:buNone/>
              <a:defRPr sz="38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smtClean="0"/>
              <a:t>4/15/2021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568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4/15/2021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5409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4/15/2021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24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9144000" cy="27432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281406" y="8975318"/>
            <a:ext cx="6581188" cy="4565988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4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04120" y="3218688"/>
            <a:ext cx="7223760" cy="20994624"/>
          </a:xfrm>
        </p:spPr>
        <p:txBody>
          <a:bodyPr>
            <a:normAutofit/>
          </a:bodyPr>
          <a:lstStyle>
            <a:lvl1pPr>
              <a:defRPr sz="3800">
                <a:solidFill>
                  <a:schemeClr val="tx1"/>
                </a:solidFill>
              </a:defRPr>
            </a:lvl1pPr>
            <a:lvl2pPr>
              <a:defRPr sz="3200">
                <a:solidFill>
                  <a:schemeClr val="tx1"/>
                </a:solidFill>
              </a:defRPr>
            </a:lvl2pPr>
            <a:lvl3pPr>
              <a:defRPr sz="3200">
                <a:solidFill>
                  <a:schemeClr val="tx1"/>
                </a:solidFill>
              </a:defRPr>
            </a:lvl3pPr>
            <a:lvl4pPr>
              <a:defRPr sz="3200">
                <a:solidFill>
                  <a:schemeClr val="tx1"/>
                </a:solidFill>
              </a:defRPr>
            </a:lvl4pPr>
            <a:lvl5pPr>
              <a:defRPr sz="3200">
                <a:solidFill>
                  <a:schemeClr val="tx1"/>
                </a:solidFill>
              </a:defRPr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25930" y="14199672"/>
            <a:ext cx="5692140" cy="8776144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3000">
                <a:solidFill>
                  <a:srgbClr val="FFFFFF"/>
                </a:solidFill>
              </a:defRPr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smtClean="0"/>
              <a:t>4/15/2021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1281406" y="24944832"/>
            <a:ext cx="7612796" cy="128016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85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3" y="0"/>
            <a:ext cx="9143998" cy="27432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280160" y="8975312"/>
            <a:ext cx="6583680" cy="4572000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 anchor="ctr" anchorCtr="1">
            <a:noAutofit/>
          </a:bodyPr>
          <a:lstStyle>
            <a:lvl1pPr>
              <a:defRPr sz="4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44001" y="-168688"/>
            <a:ext cx="9153146" cy="27432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64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914400" indent="0">
              <a:buNone/>
              <a:defRPr sz="5600"/>
            </a:lvl2pPr>
            <a:lvl3pPr marL="1828800" indent="0">
              <a:buNone/>
              <a:defRPr sz="48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  <a:lvl6pPr marL="4572000" indent="0">
              <a:buNone/>
              <a:defRPr sz="4000"/>
            </a:lvl6pPr>
            <a:lvl7pPr marL="5486400" indent="0">
              <a:buNone/>
              <a:defRPr sz="4000"/>
            </a:lvl7pPr>
            <a:lvl8pPr marL="6400800" indent="0">
              <a:buNone/>
              <a:defRPr sz="4000"/>
            </a:lvl8pPr>
            <a:lvl9pPr marL="7315200" indent="0">
              <a:buNone/>
              <a:defRPr sz="4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25930" y="14199678"/>
            <a:ext cx="5692140" cy="8776148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3000">
                <a:solidFill>
                  <a:srgbClr val="FFFFFF"/>
                </a:solidFill>
              </a:defRPr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smtClean="0"/>
              <a:t>4/15/2021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1280160" y="24944832"/>
            <a:ext cx="7607808" cy="128016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556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3212091" y="3858768"/>
            <a:ext cx="11875510" cy="475488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2091" y="10552182"/>
            <a:ext cx="11875510" cy="124079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957886" y="24955264"/>
            <a:ext cx="4130620" cy="12958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4/15/2021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04478" y="24944832"/>
            <a:ext cx="9113328" cy="12801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480224" y="24871680"/>
            <a:ext cx="731520" cy="1463040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22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786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sldNum="0" hdr="0" ftr="0" dt="0"/>
  <p:txStyles>
    <p:titleStyle>
      <a:lvl1pPr algn="ctr" defTabSz="1828800" rtl="0" eaLnBrk="1" latinLnBrk="0" hangingPunct="1">
        <a:lnSpc>
          <a:spcPct val="90000"/>
        </a:lnSpc>
        <a:spcBef>
          <a:spcPct val="0"/>
        </a:spcBef>
        <a:buNone/>
        <a:defRPr sz="5200" kern="1200" cap="all" spc="4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100000"/>
        </a:lnSpc>
        <a:spcBef>
          <a:spcPts val="2000"/>
        </a:spcBef>
        <a:buClr>
          <a:schemeClr val="accent2"/>
        </a:buClr>
        <a:buFont typeface="Arial" panose="020B0604020202020204" pitchFamily="34" charset="0"/>
        <a:buChar char="•"/>
        <a:defRPr sz="3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914400" indent="-457200" algn="l" defTabSz="1828800" rtl="0" eaLnBrk="1" latinLnBrk="0" hangingPunct="1">
        <a:lnSpc>
          <a:spcPct val="100000"/>
        </a:lnSpc>
        <a:spcBef>
          <a:spcPts val="2000"/>
        </a:spcBef>
        <a:buClr>
          <a:schemeClr val="accent2"/>
        </a:buClr>
        <a:buFont typeface="Arial" panose="020B0604020202020204" pitchFamily="34" charset="0"/>
        <a:buChar char="•"/>
        <a:defRPr sz="3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371600" indent="-457200" algn="l" defTabSz="1828800" rtl="0" eaLnBrk="1" latinLnBrk="0" hangingPunct="1">
        <a:lnSpc>
          <a:spcPct val="100000"/>
        </a:lnSpc>
        <a:spcBef>
          <a:spcPts val="2000"/>
        </a:spcBef>
        <a:buClr>
          <a:schemeClr val="accent2"/>
        </a:buClr>
        <a:buFont typeface="Arial" panose="020B0604020202020204" pitchFamily="34" charset="0"/>
        <a:buChar char="•"/>
        <a:defRPr sz="3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828800" indent="-457200" algn="l" defTabSz="1828800" rtl="0" eaLnBrk="1" latinLnBrk="0" hangingPunct="1">
        <a:lnSpc>
          <a:spcPct val="100000"/>
        </a:lnSpc>
        <a:spcBef>
          <a:spcPts val="2000"/>
        </a:spcBef>
        <a:buClr>
          <a:schemeClr val="accent2"/>
        </a:buClr>
        <a:buFont typeface="Arial" panose="020B0604020202020204" pitchFamily="34" charset="0"/>
        <a:buChar char="•"/>
        <a:defRPr sz="3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2286000" indent="-457200" algn="l" defTabSz="1828800" rtl="0" eaLnBrk="1" latinLnBrk="0" hangingPunct="1">
        <a:lnSpc>
          <a:spcPct val="100000"/>
        </a:lnSpc>
        <a:spcBef>
          <a:spcPts val="2000"/>
        </a:spcBef>
        <a:buClr>
          <a:schemeClr val="accent2"/>
        </a:buClr>
        <a:buFont typeface="Arial" panose="020B0604020202020204" pitchFamily="34" charset="0"/>
        <a:buChar char="•"/>
        <a:defRPr sz="3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628900" indent="-457200" algn="l" defTabSz="1828800" rtl="0" eaLnBrk="1" latinLnBrk="0" hangingPunct="1">
        <a:lnSpc>
          <a:spcPct val="100000"/>
        </a:lnSpc>
        <a:spcBef>
          <a:spcPts val="2000"/>
        </a:spcBef>
        <a:buClr>
          <a:schemeClr val="accent2"/>
        </a:buClr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457200" algn="l" defTabSz="1828800" rtl="0" eaLnBrk="1" latinLnBrk="0" hangingPunct="1">
        <a:lnSpc>
          <a:spcPct val="100000"/>
        </a:lnSpc>
        <a:spcBef>
          <a:spcPts val="2000"/>
        </a:spcBef>
        <a:buClr>
          <a:schemeClr val="accent2"/>
        </a:buClr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3314700" indent="-457200" algn="l" defTabSz="1828800" rtl="0" eaLnBrk="1" latinLnBrk="0" hangingPunct="1">
        <a:lnSpc>
          <a:spcPct val="100000"/>
        </a:lnSpc>
        <a:spcBef>
          <a:spcPts val="2000"/>
        </a:spcBef>
        <a:buClr>
          <a:schemeClr val="accent2"/>
        </a:buClr>
        <a:buFont typeface="Arial" panose="020B0604020202020204" pitchFamily="34" charset="0"/>
        <a:buChar char="•"/>
        <a:defRPr sz="32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indent="-457200" algn="l" defTabSz="1828800" rtl="0" eaLnBrk="1" latinLnBrk="0" hangingPunct="1">
        <a:lnSpc>
          <a:spcPct val="100000"/>
        </a:lnSpc>
        <a:spcBef>
          <a:spcPts val="2000"/>
        </a:spcBef>
        <a:buClr>
          <a:schemeClr val="accent2"/>
        </a:buClr>
        <a:buFont typeface="Arial" panose="020B0604020202020204" pitchFamily="34" charset="0"/>
        <a:buChar char="•"/>
        <a:defRPr sz="32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398081" y="8057327"/>
            <a:ext cx="1431780" cy="1200329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/>
              <a:t>Student Life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ResLife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Wellness</a:t>
            </a:r>
          </a:p>
        </p:txBody>
      </p:sp>
      <p:cxnSp>
        <p:nvCxnSpPr>
          <p:cNvPr id="61" name="Straight Connector 60"/>
          <p:cNvCxnSpPr>
            <a:stCxn id="20" idx="2"/>
          </p:cNvCxnSpPr>
          <p:nvPr/>
        </p:nvCxnSpPr>
        <p:spPr>
          <a:xfrm flipH="1">
            <a:off x="2722862" y="9818956"/>
            <a:ext cx="3154992" cy="16636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7126200" y="1557234"/>
            <a:ext cx="5368379" cy="3098028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3383" dirty="0" smtClean="0"/>
              <a:t>The </a:t>
            </a:r>
            <a:endParaRPr lang="en-US" sz="3383" dirty="0"/>
          </a:p>
          <a:p>
            <a:pPr algn="ctr"/>
            <a:r>
              <a:rPr lang="en-US" sz="3383" dirty="0"/>
              <a:t>CENTER </a:t>
            </a:r>
          </a:p>
          <a:p>
            <a:pPr algn="ctr"/>
            <a:r>
              <a:rPr lang="en-US" sz="3383" dirty="0"/>
              <a:t>for the </a:t>
            </a:r>
          </a:p>
          <a:p>
            <a:pPr algn="ctr"/>
            <a:r>
              <a:rPr lang="en-US" sz="3383" dirty="0"/>
              <a:t>ENVIRONMENT</a:t>
            </a:r>
          </a:p>
          <a:p>
            <a:pPr algn="ctr"/>
            <a:r>
              <a:rPr lang="en-US" sz="2000" dirty="0"/>
              <a:t>Director, Kristyn Achilich</a:t>
            </a:r>
          </a:p>
          <a:p>
            <a:pPr algn="ctr"/>
            <a:r>
              <a:rPr lang="en-US" sz="2000" dirty="0"/>
              <a:t>Project Coordinator/Asst. Farm Manager, Jonah Fanelli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2371677" y="5202991"/>
            <a:ext cx="2306201" cy="954107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2800" dirty="0"/>
              <a:t>Sustainable Campus Team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695554" y="5264543"/>
            <a:ext cx="2306201" cy="830997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2800" dirty="0"/>
              <a:t>“Other” </a:t>
            </a:r>
            <a:br>
              <a:rPr lang="en-US" sz="2800" dirty="0"/>
            </a:br>
            <a:r>
              <a:rPr lang="en-US" sz="2000" dirty="0"/>
              <a:t>(growth potential)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3119129" y="5202991"/>
            <a:ext cx="2306201" cy="954107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2800" dirty="0"/>
              <a:t>Environmental Analysis Team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573695" y="5202992"/>
            <a:ext cx="2306201" cy="954107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2800" dirty="0"/>
              <a:t>Teaching Gardens Team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028260" y="5202992"/>
            <a:ext cx="2306201" cy="954107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2800" dirty="0"/>
              <a:t>Natural Area Team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504031" y="5181126"/>
            <a:ext cx="2306201" cy="954107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2800" dirty="0"/>
              <a:t>The Farm</a:t>
            </a:r>
          </a:p>
          <a:p>
            <a:pPr algn="ctr"/>
            <a:r>
              <a:rPr lang="en-US" sz="2800" dirty="0"/>
              <a:t>Team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371677" y="6244169"/>
            <a:ext cx="2306201" cy="1446550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b="1" dirty="0"/>
              <a:t>Team Coordinator</a:t>
            </a:r>
          </a:p>
          <a:p>
            <a:pPr algn="ctr"/>
            <a:r>
              <a:rPr lang="en-US" sz="2400" i="1" dirty="0"/>
              <a:t>Center Staff/Lead </a:t>
            </a:r>
            <a:r>
              <a:rPr lang="en-US" sz="2400" i="1" dirty="0" err="1"/>
              <a:t>EcoRep</a:t>
            </a:r>
            <a:endParaRPr lang="en-US" i="1" dirty="0"/>
          </a:p>
        </p:txBody>
      </p:sp>
      <p:sp>
        <p:nvSpPr>
          <p:cNvPr id="12" name="TextBox 11"/>
          <p:cNvSpPr txBox="1"/>
          <p:nvPr/>
        </p:nvSpPr>
        <p:spPr>
          <a:xfrm>
            <a:off x="5482825" y="6258343"/>
            <a:ext cx="2306201" cy="1384995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b="1" dirty="0"/>
              <a:t>Program Director/ESS Instructor</a:t>
            </a:r>
          </a:p>
          <a:p>
            <a:pPr algn="ctr"/>
            <a:r>
              <a:rPr lang="en-US" sz="2400" i="1" dirty="0"/>
              <a:t>Kristyn Achilich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028259" y="6411155"/>
            <a:ext cx="2306201" cy="1077218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b="1" dirty="0"/>
              <a:t>Team Coordinator</a:t>
            </a:r>
          </a:p>
          <a:p>
            <a:pPr algn="ctr"/>
            <a:r>
              <a:rPr lang="en-US" sz="2400" i="1" dirty="0"/>
              <a:t>Declan McCabe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73695" y="6428835"/>
            <a:ext cx="2306201" cy="1077218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b="1" dirty="0"/>
              <a:t>Team Coordinator(s)</a:t>
            </a:r>
          </a:p>
          <a:p>
            <a:pPr algn="ctr"/>
            <a:r>
              <a:rPr lang="en-US" sz="2400" i="1" dirty="0"/>
              <a:t>VBJ/ML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3119129" y="6428835"/>
            <a:ext cx="2306201" cy="1446550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b="1" dirty="0"/>
              <a:t>Team Coordinator</a:t>
            </a:r>
          </a:p>
          <a:p>
            <a:pPr algn="ctr"/>
            <a:r>
              <a:rPr lang="en-US" sz="2400" i="1" dirty="0" err="1"/>
              <a:t>AKorich</a:t>
            </a:r>
            <a:r>
              <a:rPr lang="en-US" sz="2400" i="1" dirty="0"/>
              <a:t> ?</a:t>
            </a:r>
          </a:p>
          <a:p>
            <a:pPr algn="ctr"/>
            <a:r>
              <a:rPr lang="en-US" sz="2400" i="1" dirty="0"/>
              <a:t>/</a:t>
            </a:r>
            <a:r>
              <a:rPr lang="en-US" sz="2400" i="1" dirty="0" err="1"/>
              <a:t>DHeroux</a:t>
            </a:r>
            <a:endParaRPr lang="en-US" sz="2400" i="1" dirty="0"/>
          </a:p>
        </p:txBody>
      </p:sp>
      <p:sp>
        <p:nvSpPr>
          <p:cNvPr id="16" name="TextBox 15"/>
          <p:cNvSpPr txBox="1"/>
          <p:nvPr/>
        </p:nvSpPr>
        <p:spPr>
          <a:xfrm>
            <a:off x="15695554" y="6428836"/>
            <a:ext cx="2306201" cy="769441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b="1" dirty="0"/>
              <a:t>Coordinator</a:t>
            </a:r>
          </a:p>
          <a:p>
            <a:pPr algn="ctr"/>
            <a:r>
              <a:rPr lang="en-US" sz="2400" i="1" dirty="0"/>
              <a:t>________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970932" y="8057327"/>
            <a:ext cx="1431780" cy="646331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/>
              <a:t>Facilities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Director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524775" y="8064630"/>
            <a:ext cx="1431780" cy="2585323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/>
              <a:t>Students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Green Up Leaders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EcoReps</a:t>
            </a:r>
            <a:r>
              <a:rPr lang="en-US" dirty="0"/>
              <a:t> (3)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Liaison to SGA, </a:t>
            </a:r>
            <a:r>
              <a:rPr lang="en-US" dirty="0" err="1"/>
              <a:t>EcoRep</a:t>
            </a:r>
            <a:r>
              <a:rPr lang="en-US" dirty="0"/>
              <a:t> job duty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161964" y="8064629"/>
            <a:ext cx="1431780" cy="1754326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/>
              <a:t>Academics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ESS </a:t>
            </a:r>
            <a:r>
              <a:rPr lang="en-US" dirty="0" err="1"/>
              <a:t>Dept</a:t>
            </a:r>
            <a:r>
              <a:rPr lang="en-US" dirty="0"/>
              <a:t> Chair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GreenUp</a:t>
            </a:r>
            <a:r>
              <a:rPr lang="en-US" dirty="0"/>
              <a:t> Faculty Advisor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87063" y="11099365"/>
            <a:ext cx="4260781" cy="6124754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2800" b="1" dirty="0"/>
              <a:t>Projects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Continuous Energy Improvement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Sustainable </a:t>
            </a:r>
            <a:r>
              <a:rPr lang="en-US" sz="2400" dirty="0" smtClean="0"/>
              <a:t>Behavior - Living/Learning/Working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Advocacy </a:t>
            </a:r>
            <a:r>
              <a:rPr lang="en-US" sz="2400" dirty="0"/>
              <a:t>and Change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 err="1"/>
              <a:t>ResLife</a:t>
            </a:r>
            <a:r>
              <a:rPr lang="en-US" sz="2400" dirty="0"/>
              <a:t> Energy Initiatives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Food Consumption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Move In/Out Procedures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Resource Management Initiatives (compost, recycling, water, trash)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Residences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Events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Institutionally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p:cxnSp>
        <p:nvCxnSpPr>
          <p:cNvPr id="31" name="Straight Connector 30"/>
          <p:cNvCxnSpPr>
            <a:stCxn id="2" idx="2"/>
          </p:cNvCxnSpPr>
          <p:nvPr/>
        </p:nvCxnSpPr>
        <p:spPr>
          <a:xfrm flipH="1">
            <a:off x="3694283" y="4655263"/>
            <a:ext cx="6116106" cy="5477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2" idx="2"/>
            <a:endCxn id="10" idx="0"/>
          </p:cNvCxnSpPr>
          <p:nvPr/>
        </p:nvCxnSpPr>
        <p:spPr>
          <a:xfrm flipH="1">
            <a:off x="6657131" y="4655263"/>
            <a:ext cx="3153258" cy="5258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2" idx="2"/>
            <a:endCxn id="9" idx="0"/>
          </p:cNvCxnSpPr>
          <p:nvPr/>
        </p:nvCxnSpPr>
        <p:spPr>
          <a:xfrm flipH="1">
            <a:off x="9181361" y="4655263"/>
            <a:ext cx="629029" cy="5477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2" idx="2"/>
            <a:endCxn id="8" idx="0"/>
          </p:cNvCxnSpPr>
          <p:nvPr/>
        </p:nvCxnSpPr>
        <p:spPr>
          <a:xfrm>
            <a:off x="9810389" y="4655263"/>
            <a:ext cx="1916406" cy="5477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2" idx="2"/>
            <a:endCxn id="7" idx="0"/>
          </p:cNvCxnSpPr>
          <p:nvPr/>
        </p:nvCxnSpPr>
        <p:spPr>
          <a:xfrm>
            <a:off x="9810389" y="4655262"/>
            <a:ext cx="4461840" cy="5477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2" idx="2"/>
            <a:endCxn id="6" idx="0"/>
          </p:cNvCxnSpPr>
          <p:nvPr/>
        </p:nvCxnSpPr>
        <p:spPr>
          <a:xfrm>
            <a:off x="9810390" y="4655262"/>
            <a:ext cx="7038265" cy="6092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3" idx="2"/>
            <a:endCxn id="11" idx="0"/>
          </p:cNvCxnSpPr>
          <p:nvPr/>
        </p:nvCxnSpPr>
        <p:spPr>
          <a:xfrm>
            <a:off x="3524777" y="6157097"/>
            <a:ext cx="0" cy="87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0" idx="2"/>
            <a:endCxn id="12" idx="0"/>
          </p:cNvCxnSpPr>
          <p:nvPr/>
        </p:nvCxnSpPr>
        <p:spPr>
          <a:xfrm flipH="1">
            <a:off x="6635925" y="6135232"/>
            <a:ext cx="21206" cy="1231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11" idx="2"/>
            <a:endCxn id="17" idx="0"/>
          </p:cNvCxnSpPr>
          <p:nvPr/>
        </p:nvCxnSpPr>
        <p:spPr>
          <a:xfrm flipH="1">
            <a:off x="1113971" y="7690720"/>
            <a:ext cx="2410806" cy="3666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11" idx="2"/>
            <a:endCxn id="18" idx="0"/>
          </p:cNvCxnSpPr>
          <p:nvPr/>
        </p:nvCxnSpPr>
        <p:spPr>
          <a:xfrm flipH="1">
            <a:off x="2686823" y="7690720"/>
            <a:ext cx="837955" cy="3666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11" idx="2"/>
            <a:endCxn id="19" idx="0"/>
          </p:cNvCxnSpPr>
          <p:nvPr/>
        </p:nvCxnSpPr>
        <p:spPr>
          <a:xfrm>
            <a:off x="3524777" y="7690719"/>
            <a:ext cx="715888" cy="3739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17" idx="2"/>
            <a:endCxn id="26" idx="0"/>
          </p:cNvCxnSpPr>
          <p:nvPr/>
        </p:nvCxnSpPr>
        <p:spPr>
          <a:xfrm>
            <a:off x="1113971" y="9257656"/>
            <a:ext cx="1403483" cy="18417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18" idx="2"/>
            <a:endCxn id="26" idx="0"/>
          </p:cNvCxnSpPr>
          <p:nvPr/>
        </p:nvCxnSpPr>
        <p:spPr>
          <a:xfrm flipH="1">
            <a:off x="2517454" y="8703658"/>
            <a:ext cx="169368" cy="23957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19" idx="2"/>
            <a:endCxn id="26" idx="0"/>
          </p:cNvCxnSpPr>
          <p:nvPr/>
        </p:nvCxnSpPr>
        <p:spPr>
          <a:xfrm flipH="1">
            <a:off x="2517454" y="10649953"/>
            <a:ext cx="1723211" cy="4494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12" idx="2"/>
            <a:endCxn id="4" idx="0"/>
          </p:cNvCxnSpPr>
          <p:nvPr/>
        </p:nvCxnSpPr>
        <p:spPr>
          <a:xfrm>
            <a:off x="6635926" y="7643338"/>
            <a:ext cx="2402153" cy="36518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5159960" y="11295140"/>
            <a:ext cx="7756237" cy="37834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Academic Program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5237489" y="11881494"/>
            <a:ext cx="1462395" cy="1200329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/>
              <a:t>Food Systems &amp; Sustainable Ag</a:t>
            </a:r>
          </a:p>
        </p:txBody>
      </p:sp>
      <p:grpSp>
        <p:nvGrpSpPr>
          <p:cNvPr id="119" name="Group 118"/>
          <p:cNvGrpSpPr/>
          <p:nvPr/>
        </p:nvGrpSpPr>
        <p:grpSpPr>
          <a:xfrm>
            <a:off x="6824766" y="11735946"/>
            <a:ext cx="4539466" cy="2425751"/>
            <a:chOff x="5387662" y="10363186"/>
            <a:chExt cx="4539466" cy="2425751"/>
          </a:xfrm>
        </p:grpSpPr>
        <p:cxnSp>
          <p:nvCxnSpPr>
            <p:cNvPr id="77" name="Straight Connector 76"/>
            <p:cNvCxnSpPr>
              <a:stCxn id="27" idx="0"/>
              <a:endCxn id="28" idx="2"/>
            </p:cNvCxnSpPr>
            <p:nvPr/>
          </p:nvCxnSpPr>
          <p:spPr>
            <a:xfrm flipH="1">
              <a:off x="7657395" y="11905768"/>
              <a:ext cx="6427" cy="8831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5387662" y="10513450"/>
              <a:ext cx="1431780" cy="1200329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b="1" dirty="0"/>
                <a:t>Crop &amp; Field Systems Intern</a:t>
              </a:r>
              <a:endParaRPr lang="en-US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941505" y="10511792"/>
              <a:ext cx="1431780" cy="646331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b="1" dirty="0"/>
                <a:t>Business Intern</a:t>
              </a:r>
              <a:endParaRPr lang="en-US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8495348" y="10511792"/>
              <a:ext cx="1431780" cy="1200329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b="1" dirty="0"/>
                <a:t>Education &amp; Outreach Intern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237978" y="11905768"/>
              <a:ext cx="2851688" cy="369332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b="1" dirty="0"/>
                <a:t>Farm &amp; Food Intensive II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231551" y="12419605"/>
              <a:ext cx="2851688" cy="369332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b="1" dirty="0"/>
                <a:t>Farm &amp; Food Intensive I</a:t>
              </a:r>
            </a:p>
          </p:txBody>
        </p:sp>
        <p:cxnSp>
          <p:nvCxnSpPr>
            <p:cNvPr id="65" name="Straight Connector 64"/>
            <p:cNvCxnSpPr/>
            <p:nvPr/>
          </p:nvCxnSpPr>
          <p:spPr>
            <a:xfrm flipH="1">
              <a:off x="6231551" y="10363186"/>
              <a:ext cx="1432271" cy="14860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>
              <a:endCxn id="24" idx="0"/>
            </p:cNvCxnSpPr>
            <p:nvPr/>
          </p:nvCxnSpPr>
          <p:spPr>
            <a:xfrm flipH="1">
              <a:off x="7657395" y="10363186"/>
              <a:ext cx="6427" cy="14860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>
              <a:endCxn id="25" idx="0"/>
            </p:cNvCxnSpPr>
            <p:nvPr/>
          </p:nvCxnSpPr>
          <p:spPr>
            <a:xfrm>
              <a:off x="7663822" y="10363186"/>
              <a:ext cx="1547416" cy="14860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>
              <a:stCxn id="23" idx="2"/>
              <a:endCxn id="27" idx="0"/>
            </p:cNvCxnSpPr>
            <p:nvPr/>
          </p:nvCxnSpPr>
          <p:spPr>
            <a:xfrm>
              <a:off x="6103552" y="11713779"/>
              <a:ext cx="1560270" cy="19198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>
              <a:stCxn id="24" idx="2"/>
              <a:endCxn id="27" idx="0"/>
            </p:cNvCxnSpPr>
            <p:nvPr/>
          </p:nvCxnSpPr>
          <p:spPr>
            <a:xfrm>
              <a:off x="7657395" y="11158123"/>
              <a:ext cx="6427" cy="74764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>
              <a:stCxn id="25" idx="2"/>
              <a:endCxn id="27" idx="0"/>
            </p:cNvCxnSpPr>
            <p:nvPr/>
          </p:nvCxnSpPr>
          <p:spPr>
            <a:xfrm flipH="1">
              <a:off x="7663822" y="11712121"/>
              <a:ext cx="1547416" cy="1936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9" name="Rectangle 78"/>
          <p:cNvSpPr/>
          <p:nvPr/>
        </p:nvSpPr>
        <p:spPr>
          <a:xfrm>
            <a:off x="560832" y="18955562"/>
            <a:ext cx="4566042" cy="6456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Meeting Flow</a:t>
            </a:r>
          </a:p>
          <a:p>
            <a:pPr algn="ctr"/>
            <a:endParaRPr lang="en-US" sz="2800" b="1" dirty="0"/>
          </a:p>
          <a:p>
            <a:pPr marL="342900" indent="-342900">
              <a:buAutoNum type="arabicPeriod"/>
            </a:pPr>
            <a:r>
              <a:rPr lang="en-US" b="1" dirty="0"/>
              <a:t>Center Advisory Board</a:t>
            </a:r>
          </a:p>
          <a:p>
            <a:pPr marL="800100" lvl="1" indent="-342900">
              <a:buAutoNum type="arabicPeriod"/>
            </a:pPr>
            <a:r>
              <a:rPr lang="en-US" dirty="0"/>
              <a:t>Quarterly or as needed based on project</a:t>
            </a:r>
          </a:p>
          <a:p>
            <a:pPr marL="800100" lvl="1" indent="-342900">
              <a:buAutoNum type="arabicPeriod"/>
            </a:pPr>
            <a:r>
              <a:rPr lang="en-US" dirty="0"/>
              <a:t>Board needs to include IA, Career, Industry, ESS, Sciences, Humanities, Applied Humanities (business and MJD/Art)</a:t>
            </a:r>
          </a:p>
          <a:p>
            <a:pPr lvl="1"/>
            <a:endParaRPr lang="en-US" dirty="0"/>
          </a:p>
          <a:p>
            <a:pPr marL="342900" indent="-342900">
              <a:buAutoNum type="arabicPeriod"/>
            </a:pPr>
            <a:r>
              <a:rPr lang="en-US" b="1" dirty="0"/>
              <a:t>Center Operations Meeting </a:t>
            </a:r>
            <a:r>
              <a:rPr lang="en-US" dirty="0"/>
              <a:t>– student coordinators and faculty advisors for each team</a:t>
            </a:r>
          </a:p>
          <a:p>
            <a:pPr marL="800100" lvl="1" indent="-342900">
              <a:buAutoNum type="arabicPeriod"/>
            </a:pPr>
            <a:r>
              <a:rPr lang="en-US" dirty="0"/>
              <a:t>Monthly (replace the current iteration of </a:t>
            </a:r>
            <a:r>
              <a:rPr lang="en-US" dirty="0" err="1"/>
              <a:t>sus</a:t>
            </a:r>
            <a:r>
              <a:rPr lang="en-US" dirty="0"/>
              <a:t>. com. meetings</a:t>
            </a:r>
            <a:r>
              <a:rPr lang="en-US" dirty="0" smtClean="0"/>
              <a:t>)</a:t>
            </a:r>
          </a:p>
          <a:p>
            <a:pPr marL="800100" lvl="1" indent="-342900"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NEED SUSTAINABLE CAMPUS TEAM AS A WHOLE MTG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endParaRPr lang="en-US" dirty="0"/>
          </a:p>
          <a:p>
            <a:pPr marL="342900" indent="-342900">
              <a:buAutoNum type="arabicPeriod"/>
            </a:pPr>
            <a:r>
              <a:rPr lang="en-US" b="1" dirty="0"/>
              <a:t>Individual Team Check-in/Planning Meetings – </a:t>
            </a:r>
            <a:r>
              <a:rPr lang="en-US" dirty="0"/>
              <a:t>bi/tri-weekly with project coordinator for the Center in attendance at all 5</a:t>
            </a:r>
            <a:endParaRPr lang="en-US" b="1" dirty="0"/>
          </a:p>
          <a:p>
            <a:pPr marL="800100" lvl="1" indent="-342900" algn="ctr">
              <a:buAutoNum type="arabicPeriod"/>
            </a:pPr>
            <a:endParaRPr lang="en-US" dirty="0"/>
          </a:p>
        </p:txBody>
      </p:sp>
      <p:sp>
        <p:nvSpPr>
          <p:cNvPr id="80" name="Rectangle 79"/>
          <p:cNvSpPr/>
          <p:nvPr/>
        </p:nvSpPr>
        <p:spPr>
          <a:xfrm>
            <a:off x="5395439" y="18955562"/>
            <a:ext cx="5471953" cy="6456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Duties of the Team Coordinators/Program Directors</a:t>
            </a:r>
          </a:p>
          <a:p>
            <a:pPr algn="ctr"/>
            <a:endParaRPr lang="en-US" sz="2400" b="1" dirty="0"/>
          </a:p>
          <a:p>
            <a:pPr marL="342900" indent="-342900">
              <a:buAutoNum type="arabicPeriod"/>
            </a:pPr>
            <a:r>
              <a:rPr lang="en-US" dirty="0"/>
              <a:t>Develop a 5 year work plan in coordination/collaboration with the larger Center for the Environment’s goals/mission</a:t>
            </a:r>
          </a:p>
          <a:p>
            <a:pPr marL="342900" indent="-342900">
              <a:buAutoNum type="arabicPeriod"/>
            </a:pPr>
            <a:r>
              <a:rPr lang="en-US" dirty="0"/>
              <a:t>Edit and update work plan every year in collaboration with the Center</a:t>
            </a:r>
          </a:p>
          <a:p>
            <a:pPr marL="342900" indent="-342900">
              <a:buAutoNum type="arabicPeriod"/>
            </a:pPr>
            <a:r>
              <a:rPr lang="en-US" dirty="0"/>
              <a:t>Serve as the Site Supervisor (and perhaps faculty supervisor) for the lead student in your team</a:t>
            </a:r>
          </a:p>
          <a:p>
            <a:pPr marL="342900" indent="-342900">
              <a:buAutoNum type="arabicPeriod"/>
            </a:pPr>
            <a:endParaRPr lang="en-US" dirty="0"/>
          </a:p>
          <a:p>
            <a:r>
              <a:rPr lang="en-US" dirty="0"/>
              <a:t>* Lead student is forecasted to be an internship. It would be year round, begin in the spring semester and include a summer position.  The goal here is to reduce attrition in progress in areas of sustainability, create a work force for all Center connected classrooms in need of maintenance, and the primary focus is on leadership development/peer to peer education within each classroom and amongst the cohort for Center for the year.</a:t>
            </a:r>
          </a:p>
        </p:txBody>
      </p:sp>
      <p:cxnSp>
        <p:nvCxnSpPr>
          <p:cNvPr id="38" name="Straight Connector 37"/>
          <p:cNvCxnSpPr>
            <a:stCxn id="11" idx="2"/>
            <a:endCxn id="20" idx="0"/>
          </p:cNvCxnSpPr>
          <p:nvPr/>
        </p:nvCxnSpPr>
        <p:spPr>
          <a:xfrm>
            <a:off x="3524778" y="7690719"/>
            <a:ext cx="2353077" cy="3739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7" name="Group 116"/>
          <p:cNvGrpSpPr/>
          <p:nvPr/>
        </p:nvGrpSpPr>
        <p:grpSpPr>
          <a:xfrm>
            <a:off x="13119128" y="11282471"/>
            <a:ext cx="4830618" cy="3796145"/>
            <a:chOff x="10464586" y="9909711"/>
            <a:chExt cx="4830618" cy="3796145"/>
          </a:xfrm>
        </p:grpSpPr>
        <p:sp>
          <p:nvSpPr>
            <p:cNvPr id="64" name="Rectangle 63"/>
            <p:cNvSpPr/>
            <p:nvPr/>
          </p:nvSpPr>
          <p:spPr>
            <a:xfrm>
              <a:off x="10464586" y="9909711"/>
              <a:ext cx="4830618" cy="379614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accent1">
                      <a:lumMod val="75000"/>
                    </a:schemeClr>
                  </a:solidFill>
                </a:rPr>
                <a:t>Work Force Development</a:t>
              </a:r>
            </a:p>
            <a:p>
              <a:pPr algn="ctr"/>
              <a:endParaRPr lang="en-US" dirty="0"/>
            </a:p>
            <a:p>
              <a:pPr algn="ctr"/>
              <a:endParaRPr lang="en-US" dirty="0"/>
            </a:p>
            <a:p>
              <a:pPr algn="ctr"/>
              <a:endParaRPr lang="en-US" dirty="0"/>
            </a:p>
            <a:p>
              <a:pPr algn="ctr"/>
              <a:endParaRPr lang="en-US" dirty="0"/>
            </a:p>
            <a:p>
              <a:pPr algn="ctr"/>
              <a:endParaRPr lang="en-US" dirty="0"/>
            </a:p>
            <a:p>
              <a:pPr algn="ctr"/>
              <a:endParaRPr lang="en-US" dirty="0"/>
            </a:p>
            <a:p>
              <a:pPr algn="ctr"/>
              <a:endParaRPr lang="en-US" dirty="0"/>
            </a:p>
            <a:p>
              <a:pPr algn="ctr"/>
              <a:endParaRPr lang="en-US" dirty="0"/>
            </a:p>
            <a:p>
              <a:pPr algn="ctr"/>
              <a:endParaRPr lang="en-US" dirty="0"/>
            </a:p>
            <a:p>
              <a:pPr algn="ctr"/>
              <a:endParaRPr lang="en-US" dirty="0"/>
            </a:p>
            <a:p>
              <a:pPr algn="ctr"/>
              <a:endParaRPr lang="en-US" dirty="0"/>
            </a:p>
            <a:p>
              <a:pPr algn="ctr"/>
              <a:endParaRPr lang="en-US" dirty="0"/>
            </a:p>
          </p:txBody>
        </p:sp>
        <p:cxnSp>
          <p:nvCxnSpPr>
            <p:cNvPr id="66" name="Straight Connector 65"/>
            <p:cNvCxnSpPr>
              <a:stCxn id="74" idx="2"/>
            </p:cNvCxnSpPr>
            <p:nvPr/>
          </p:nvCxnSpPr>
          <p:spPr>
            <a:xfrm>
              <a:off x="12879901" y="11893729"/>
              <a:ext cx="1381729" cy="3405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TextBox 69"/>
            <p:cNvSpPr txBox="1"/>
            <p:nvPr/>
          </p:nvSpPr>
          <p:spPr>
            <a:xfrm>
              <a:off x="12164011" y="10372133"/>
              <a:ext cx="1431780" cy="923330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b="1" dirty="0"/>
                <a:t>Assistant Farm Manager</a:t>
              </a:r>
              <a:endParaRPr lang="en-US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12164011" y="11524397"/>
              <a:ext cx="1431780" cy="369332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b="1" dirty="0"/>
                <a:t>Crew Lead</a:t>
              </a: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13046504" y="12142640"/>
              <a:ext cx="1829538" cy="646331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b="1" dirty="0"/>
                <a:t>Crew Member II</a:t>
              </a: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11009216" y="12142606"/>
              <a:ext cx="1843604" cy="646331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b="1" dirty="0"/>
                <a:t>Crew Member I</a:t>
              </a:r>
            </a:p>
          </p:txBody>
        </p:sp>
        <p:cxnSp>
          <p:nvCxnSpPr>
            <p:cNvPr id="82" name="Straight Connector 81"/>
            <p:cNvCxnSpPr>
              <a:endCxn id="70" idx="0"/>
            </p:cNvCxnSpPr>
            <p:nvPr/>
          </p:nvCxnSpPr>
          <p:spPr>
            <a:xfrm flipH="1">
              <a:off x="12879901" y="10362026"/>
              <a:ext cx="6428" cy="1010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>
              <a:stCxn id="70" idx="2"/>
              <a:endCxn id="74" idx="0"/>
            </p:cNvCxnSpPr>
            <p:nvPr/>
          </p:nvCxnSpPr>
          <p:spPr>
            <a:xfrm>
              <a:off x="12879901" y="11295463"/>
              <a:ext cx="0" cy="2289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>
              <a:stCxn id="74" idx="2"/>
              <a:endCxn id="78" idx="0"/>
            </p:cNvCxnSpPr>
            <p:nvPr/>
          </p:nvCxnSpPr>
          <p:spPr>
            <a:xfrm flipH="1">
              <a:off x="11931018" y="11893729"/>
              <a:ext cx="948883" cy="24887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8" name="Straight Connector 87"/>
          <p:cNvCxnSpPr>
            <a:stCxn id="12" idx="2"/>
            <a:endCxn id="64" idx="0"/>
          </p:cNvCxnSpPr>
          <p:nvPr/>
        </p:nvCxnSpPr>
        <p:spPr>
          <a:xfrm>
            <a:off x="6635925" y="7643338"/>
            <a:ext cx="8898512" cy="36391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8" name="Group 137"/>
          <p:cNvGrpSpPr/>
          <p:nvPr/>
        </p:nvGrpSpPr>
        <p:grpSpPr>
          <a:xfrm>
            <a:off x="11085181" y="15748261"/>
            <a:ext cx="4830618" cy="3796145"/>
            <a:chOff x="7994213" y="13925601"/>
            <a:chExt cx="4830618" cy="3796145"/>
          </a:xfrm>
        </p:grpSpPr>
        <p:sp>
          <p:nvSpPr>
            <p:cNvPr id="93" name="Rectangle 92"/>
            <p:cNvSpPr/>
            <p:nvPr/>
          </p:nvSpPr>
          <p:spPr>
            <a:xfrm>
              <a:off x="7994213" y="13925601"/>
              <a:ext cx="4830618" cy="379614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accent1">
                      <a:lumMod val="75000"/>
                    </a:schemeClr>
                  </a:solidFill>
                </a:rPr>
                <a:t>Community Programming</a:t>
              </a:r>
            </a:p>
            <a:p>
              <a:pPr algn="ctr"/>
              <a:endParaRPr lang="en-US" dirty="0"/>
            </a:p>
            <a:p>
              <a:pPr algn="ctr"/>
              <a:endParaRPr lang="en-US" dirty="0"/>
            </a:p>
            <a:p>
              <a:pPr algn="ctr"/>
              <a:endParaRPr lang="en-US" dirty="0"/>
            </a:p>
            <a:p>
              <a:pPr algn="ctr"/>
              <a:endParaRPr lang="en-US" dirty="0"/>
            </a:p>
            <a:p>
              <a:pPr algn="ctr"/>
              <a:endParaRPr lang="en-US" dirty="0"/>
            </a:p>
            <a:p>
              <a:pPr algn="ctr"/>
              <a:endParaRPr lang="en-US" dirty="0"/>
            </a:p>
            <a:p>
              <a:pPr algn="ctr"/>
              <a:endParaRPr lang="en-US" dirty="0"/>
            </a:p>
            <a:p>
              <a:pPr algn="ctr"/>
              <a:endParaRPr lang="en-US" dirty="0"/>
            </a:p>
            <a:p>
              <a:pPr algn="ctr"/>
              <a:endParaRPr lang="en-US" dirty="0"/>
            </a:p>
            <a:p>
              <a:pPr algn="ctr"/>
              <a:endParaRPr lang="en-US" dirty="0"/>
            </a:p>
            <a:p>
              <a:pPr algn="ctr"/>
              <a:endParaRPr lang="en-US" dirty="0"/>
            </a:p>
          </p:txBody>
        </p:sp>
        <p:cxnSp>
          <p:nvCxnSpPr>
            <p:cNvPr id="94" name="Straight Connector 93"/>
            <p:cNvCxnSpPr>
              <a:stCxn id="98" idx="0"/>
            </p:cNvCxnSpPr>
            <p:nvPr/>
          </p:nvCxnSpPr>
          <p:spPr>
            <a:xfrm flipH="1">
              <a:off x="10397467" y="15987509"/>
              <a:ext cx="6427" cy="133394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TextBox 94"/>
            <p:cNvSpPr txBox="1"/>
            <p:nvPr/>
          </p:nvSpPr>
          <p:spPr>
            <a:xfrm>
              <a:off x="8046381" y="14717257"/>
              <a:ext cx="1431780" cy="1477328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b="1" dirty="0"/>
                <a:t>Farm Visits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200" dirty="0"/>
                <a:t>On-campus courses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200" dirty="0"/>
                <a:t>Off-campus K-higher </a:t>
              </a:r>
              <a:r>
                <a:rPr lang="en-US" sz="1200" dirty="0" err="1"/>
                <a:t>ed</a:t>
              </a:r>
              <a:endParaRPr lang="en-US" sz="1200" dirty="0"/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200" dirty="0"/>
                <a:t>Community groups</a:t>
              </a: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9681577" y="14717258"/>
              <a:ext cx="1431780" cy="646331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b="1" dirty="0"/>
                <a:t>Market Outlets</a:t>
              </a:r>
              <a:endParaRPr lang="en-US" dirty="0"/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11272579" y="14704589"/>
              <a:ext cx="1431780" cy="1200329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b="1" dirty="0"/>
                <a:t>Weekly  On-Farm Volunteer Sessions</a:t>
              </a:r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8978050" y="15987509"/>
              <a:ext cx="2851688" cy="369332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b="1" dirty="0"/>
                <a:t>CSA</a:t>
              </a:r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8971623" y="16486571"/>
              <a:ext cx="2851688" cy="646331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b="1" dirty="0"/>
                <a:t>Wholesale </a:t>
              </a:r>
            </a:p>
            <a:p>
              <a:pPr algn="ctr"/>
              <a:r>
                <a:rPr lang="en-US" dirty="0"/>
                <a:t>(w/Sodexo &amp; others)</a:t>
              </a:r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8978050" y="17260516"/>
              <a:ext cx="2851688" cy="369332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b="1" dirty="0"/>
                <a:t>Retail Farm Stand</a:t>
              </a:r>
            </a:p>
          </p:txBody>
        </p:sp>
        <p:cxnSp>
          <p:nvCxnSpPr>
            <p:cNvPr id="101" name="Straight Connector 100"/>
            <p:cNvCxnSpPr/>
            <p:nvPr/>
          </p:nvCxnSpPr>
          <p:spPr>
            <a:xfrm flipH="1">
              <a:off x="8971624" y="14401073"/>
              <a:ext cx="1425843" cy="3161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>
              <a:endCxn id="96" idx="0"/>
            </p:cNvCxnSpPr>
            <p:nvPr/>
          </p:nvCxnSpPr>
          <p:spPr>
            <a:xfrm flipH="1">
              <a:off x="10397467" y="14358283"/>
              <a:ext cx="6427" cy="3589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>
              <a:endCxn id="97" idx="0"/>
            </p:cNvCxnSpPr>
            <p:nvPr/>
          </p:nvCxnSpPr>
          <p:spPr>
            <a:xfrm>
              <a:off x="10403894" y="14386356"/>
              <a:ext cx="1584575" cy="31823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>
              <a:stCxn id="96" idx="2"/>
              <a:endCxn id="98" idx="0"/>
            </p:cNvCxnSpPr>
            <p:nvPr/>
          </p:nvCxnSpPr>
          <p:spPr>
            <a:xfrm>
              <a:off x="10397467" y="15363589"/>
              <a:ext cx="6427" cy="62392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6" name="TextBox 135"/>
          <p:cNvSpPr txBox="1"/>
          <p:nvPr/>
        </p:nvSpPr>
        <p:spPr>
          <a:xfrm>
            <a:off x="11486295" y="11878885"/>
            <a:ext cx="1338536" cy="1477328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/>
              <a:t>Research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Direct supervision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On-campus partners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Off-campus partners</a:t>
            </a:r>
            <a:endParaRPr lang="en-US" dirty="0"/>
          </a:p>
        </p:txBody>
      </p:sp>
      <p:cxnSp>
        <p:nvCxnSpPr>
          <p:cNvPr id="139" name="Straight Connector 138"/>
          <p:cNvCxnSpPr>
            <a:stCxn id="4" idx="2"/>
            <a:endCxn id="93" idx="0"/>
          </p:cNvCxnSpPr>
          <p:nvPr/>
        </p:nvCxnSpPr>
        <p:spPr>
          <a:xfrm>
            <a:off x="9038078" y="15078616"/>
            <a:ext cx="4462412" cy="669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64" idx="2"/>
            <a:endCxn id="93" idx="0"/>
          </p:cNvCxnSpPr>
          <p:nvPr/>
        </p:nvCxnSpPr>
        <p:spPr>
          <a:xfrm flipH="1">
            <a:off x="13500491" y="15078616"/>
            <a:ext cx="2033947" cy="6696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698501" y="468359"/>
            <a:ext cx="17303254" cy="73866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1400" b="1" dirty="0" smtClean="0"/>
              <a:t>Center’s Advisory Board</a:t>
            </a:r>
          </a:p>
          <a:p>
            <a:pPr algn="ctr"/>
            <a:r>
              <a:rPr lang="en-US" sz="1400" dirty="0" smtClean="0"/>
              <a:t>Currently consists of 11 campus faculty, many serve on the sustainability committee too.  Business, MJD, Education, Biology, Chemistry, Art &amp; Design and ESS are all represented.  However, too many people and not representative of the initiatives of the Center.  The 2020/2021 advisory board should include member of IA, Career Development</a:t>
            </a:r>
            <a:r>
              <a:rPr lang="en-US" sz="1400" smtClean="0"/>
              <a:t>, and </a:t>
            </a:r>
            <a:r>
              <a:rPr lang="en-US" sz="1400" dirty="0" smtClean="0"/>
              <a:t>local area industry leaders with maybe 2 or 3 appointed faculty members for 1 or 2 year terms.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11016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5261</TotalTime>
  <Words>505</Words>
  <Application>Microsoft Office PowerPoint</Application>
  <PresentationFormat>Custom</PresentationFormat>
  <Paragraphs>125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Gill Sans MT</vt:lpstr>
      <vt:lpstr>Parcel</vt:lpstr>
      <vt:lpstr>PowerPoint Presentation</vt:lpstr>
    </vt:vector>
  </TitlesOfParts>
  <Company>Saint Michael's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Achilich, Kristyn A</dc:creator>
  <cp:lastModifiedBy>Talentino, Karen A</cp:lastModifiedBy>
  <cp:revision>23</cp:revision>
  <dcterms:created xsi:type="dcterms:W3CDTF">2020-06-01T18:07:38Z</dcterms:created>
  <dcterms:modified xsi:type="dcterms:W3CDTF">2021-04-15T16:18:05Z</dcterms:modified>
</cp:coreProperties>
</file>