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65" r:id="rId2"/>
    <p:sldId id="266" r:id="rId3"/>
    <p:sldId id="261" r:id="rId4"/>
    <p:sldId id="262" r:id="rId5"/>
    <p:sldId id="267" r:id="rId6"/>
    <p:sldId id="268" r:id="rId7"/>
    <p:sldId id="263" r:id="rId8"/>
    <p:sldId id="264" r:id="rId9"/>
    <p:sldId id="258" r:id="rId10"/>
    <p:sldId id="269" r:id="rId11"/>
    <p:sldId id="270" r:id="rId12"/>
    <p:sldId id="271" r:id="rId13"/>
    <p:sldId id="272" r:id="rId14"/>
    <p:sldId id="273" r:id="rId15"/>
    <p:sldId id="274" r:id="rId16"/>
    <p:sldId id="275"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B37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07" autoAdjust="0"/>
    <p:restoredTop sz="70487" autoAdjust="0"/>
  </p:normalViewPr>
  <p:slideViewPr>
    <p:cSldViewPr snapToObjects="1">
      <p:cViewPr>
        <p:scale>
          <a:sx n="66" d="100"/>
          <a:sy n="66" d="100"/>
        </p:scale>
        <p:origin x="-1928" y="-8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16DA77-1676-2A4E-AFF0-C940DAEB5E79}" type="datetimeFigureOut">
              <a:rPr lang="en-US" smtClean="0"/>
              <a:pPr/>
              <a:t>15-07-31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7125F6-CA9B-8B47-9344-DC4B29897284}" type="slidenum">
              <a:rPr lang="en-US" smtClean="0"/>
              <a:pPr/>
              <a:t>‹#›</a:t>
            </a:fld>
            <a:endParaRPr lang="en-US"/>
          </a:p>
        </p:txBody>
      </p:sp>
    </p:spTree>
    <p:extLst>
      <p:ext uri="{BB962C8B-B14F-4D97-AF65-F5344CB8AC3E}">
        <p14:creationId xmlns:p14="http://schemas.microsoft.com/office/powerpoint/2010/main" val="419383406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u="none" kern="1200" baseline="0" dirty="0" smtClean="0">
                <a:solidFill>
                  <a:schemeClr val="tx1"/>
                </a:solidFill>
                <a:latin typeface="+mn-lt"/>
                <a:ea typeface="+mn-ea"/>
                <a:cs typeface="+mn-cs"/>
              </a:rPr>
              <a:t>Why is it that some leaders and organizations are able to inspire greater loyalty and engagement among their </a:t>
            </a:r>
          </a:p>
          <a:p>
            <a:r>
              <a:rPr lang="en-US" sz="1200" u="none" kern="1200" baseline="0" dirty="0" smtClean="0">
                <a:solidFill>
                  <a:schemeClr val="tx1"/>
                </a:solidFill>
                <a:latin typeface="+mn-lt"/>
                <a:ea typeface="+mn-ea"/>
                <a:cs typeface="+mn-cs"/>
              </a:rPr>
              <a:t>customers and employees alike? How are they are able to achieve and sustain inordinate amounts of success for years on end?</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Whether they realize it or not, all great and inspiring leaders and organizations think, act and communicate in the same way... and it is the complete opposite from everyone else.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Every single organization on the planet, even our own </a:t>
            </a:r>
          </a:p>
          <a:p>
            <a:r>
              <a:rPr lang="en-US" sz="1200" u="none" kern="1200" baseline="0" dirty="0" smtClean="0">
                <a:solidFill>
                  <a:schemeClr val="tx1"/>
                </a:solidFill>
                <a:latin typeface="+mn-lt"/>
                <a:ea typeface="+mn-ea"/>
                <a:cs typeface="+mn-cs"/>
              </a:rPr>
              <a:t>careers, function on three levels: </a:t>
            </a:r>
          </a:p>
          <a:p>
            <a:r>
              <a:rPr lang="en-US" sz="1200" u="none" kern="1200" baseline="0" dirty="0" smtClean="0">
                <a:solidFill>
                  <a:schemeClr val="tx1"/>
                </a:solidFill>
                <a:latin typeface="+mn-lt"/>
                <a:ea typeface="+mn-ea"/>
                <a:cs typeface="+mn-cs"/>
              </a:rPr>
              <a:t>1. What we do</a:t>
            </a:r>
          </a:p>
          <a:p>
            <a:r>
              <a:rPr lang="en-US" sz="1200" u="none" kern="1200" baseline="0" dirty="0" smtClean="0">
                <a:solidFill>
                  <a:schemeClr val="tx1"/>
                </a:solidFill>
                <a:latin typeface="+mn-lt"/>
                <a:ea typeface="+mn-ea"/>
                <a:cs typeface="+mn-cs"/>
              </a:rPr>
              <a:t>2. How we do it, and </a:t>
            </a:r>
          </a:p>
          <a:p>
            <a:r>
              <a:rPr lang="pl-PL" sz="1200" u="none" kern="1200" baseline="0" dirty="0" smtClean="0">
                <a:solidFill>
                  <a:schemeClr val="tx1"/>
                </a:solidFill>
                <a:latin typeface="+mn-lt"/>
                <a:ea typeface="+mn-ea"/>
                <a:cs typeface="+mn-cs"/>
              </a:rPr>
              <a:t>3. </a:t>
            </a:r>
            <a:r>
              <a:rPr lang="pl-PL" sz="1200" u="none" kern="1200" baseline="0" dirty="0" err="1" smtClean="0">
                <a:solidFill>
                  <a:schemeClr val="tx1"/>
                </a:solidFill>
                <a:latin typeface="+mn-lt"/>
                <a:ea typeface="+mn-ea"/>
                <a:cs typeface="+mn-cs"/>
              </a:rPr>
              <a:t>Why</a:t>
            </a:r>
            <a:r>
              <a:rPr lang="pl-PL" sz="1200" u="none" kern="1200" baseline="0" dirty="0" smtClean="0">
                <a:solidFill>
                  <a:schemeClr val="tx1"/>
                </a:solidFill>
                <a:latin typeface="+mn-lt"/>
                <a:ea typeface="+mn-ea"/>
                <a:cs typeface="+mn-cs"/>
              </a:rPr>
              <a:t> we do </a:t>
            </a:r>
            <a:r>
              <a:rPr lang="pl-PL" sz="1200" u="none" kern="1200" baseline="0" dirty="0" err="1" smtClean="0">
                <a:solidFill>
                  <a:schemeClr val="tx1"/>
                </a:solidFill>
                <a:latin typeface="+mn-lt"/>
                <a:ea typeface="+mn-ea"/>
                <a:cs typeface="+mn-cs"/>
              </a:rPr>
              <a:t>it</a:t>
            </a:r>
            <a:r>
              <a:rPr lang="pl-PL" sz="1200" u="none" kern="1200" baseline="0" dirty="0" smtClean="0">
                <a:solidFill>
                  <a:schemeClr val="tx1"/>
                </a:solidFill>
                <a:latin typeface="+mn-lt"/>
                <a:ea typeface="+mn-ea"/>
                <a:cs typeface="+mn-cs"/>
              </a:rPr>
              <a:t>. </a:t>
            </a:r>
          </a:p>
          <a:p>
            <a:endParaRPr lang="pl-PL" sz="1200" u="none" kern="1200" baseline="0" dirty="0" smtClean="0">
              <a:solidFill>
                <a:schemeClr val="tx1"/>
              </a:solidFill>
              <a:latin typeface="+mn-lt"/>
              <a:ea typeface="+mn-ea"/>
              <a:cs typeface="+mn-cs"/>
            </a:endParaRPr>
          </a:p>
          <a:p>
            <a:r>
              <a:rPr lang="pl-PL" sz="1200" u="none" kern="1200" baseline="0" dirty="0" err="1" smtClean="0">
                <a:solidFill>
                  <a:schemeClr val="tx1"/>
                </a:solidFill>
                <a:latin typeface="+mn-lt"/>
                <a:ea typeface="+mn-ea"/>
                <a:cs typeface="+mn-cs"/>
              </a:rPr>
              <a:t>When</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those</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three</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pieces</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are</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aligned</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it</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gives</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us</a:t>
            </a:r>
            <a:r>
              <a:rPr lang="pl-PL" sz="1200" u="none" kern="1200" baseline="0" dirty="0" smtClean="0">
                <a:solidFill>
                  <a:schemeClr val="tx1"/>
                </a:solidFill>
                <a:latin typeface="+mn-lt"/>
                <a:ea typeface="+mn-ea"/>
                <a:cs typeface="+mn-cs"/>
              </a:rPr>
              <a:t> a </a:t>
            </a:r>
            <a:r>
              <a:rPr lang="pl-PL" sz="1200" u="none" kern="1200" baseline="0" dirty="0" err="1" smtClean="0">
                <a:solidFill>
                  <a:schemeClr val="tx1"/>
                </a:solidFill>
                <a:latin typeface="+mn-lt"/>
                <a:ea typeface="+mn-ea"/>
                <a:cs typeface="+mn-cs"/>
              </a:rPr>
              <a:t>filter</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through</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which</a:t>
            </a:r>
            <a:r>
              <a:rPr lang="pl-PL" sz="1200" u="none" kern="1200" baseline="0" dirty="0" smtClean="0">
                <a:solidFill>
                  <a:schemeClr val="tx1"/>
                </a:solidFill>
                <a:latin typeface="+mn-lt"/>
                <a:ea typeface="+mn-ea"/>
                <a:cs typeface="+mn-cs"/>
              </a:rPr>
              <a:t> to </a:t>
            </a:r>
            <a:r>
              <a:rPr lang="pl-PL" sz="1200" u="none" kern="1200" baseline="0" dirty="0" err="1" smtClean="0">
                <a:solidFill>
                  <a:schemeClr val="tx1"/>
                </a:solidFill>
                <a:latin typeface="+mn-lt"/>
                <a:ea typeface="+mn-ea"/>
                <a:cs typeface="+mn-cs"/>
              </a:rPr>
              <a:t>make</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decisions</a:t>
            </a:r>
            <a:r>
              <a:rPr lang="pl-PL" sz="1200" u="none" kern="1200" baseline="0" dirty="0" smtClean="0">
                <a:solidFill>
                  <a:schemeClr val="tx1"/>
                </a:solidFill>
                <a:latin typeface="+mn-lt"/>
                <a:ea typeface="+mn-ea"/>
                <a:cs typeface="+mn-cs"/>
              </a:rPr>
              <a:t>. It </a:t>
            </a:r>
            <a:r>
              <a:rPr lang="pl-PL" sz="1200" u="none" kern="1200" baseline="0" dirty="0" err="1" smtClean="0">
                <a:solidFill>
                  <a:schemeClr val="tx1"/>
                </a:solidFill>
                <a:latin typeface="+mn-lt"/>
                <a:ea typeface="+mn-ea"/>
                <a:cs typeface="+mn-cs"/>
              </a:rPr>
              <a:t>provides</a:t>
            </a:r>
            <a:r>
              <a:rPr lang="pl-PL" sz="1200" u="none" kern="1200" baseline="0" dirty="0" smtClean="0">
                <a:solidFill>
                  <a:schemeClr val="tx1"/>
                </a:solidFill>
                <a:latin typeface="+mn-lt"/>
                <a:ea typeface="+mn-ea"/>
                <a:cs typeface="+mn-cs"/>
              </a:rPr>
              <a:t> a </a:t>
            </a:r>
            <a:endParaRPr lang="pl-PL" sz="1200" u="none" kern="1200" baseline="0" dirty="0" smtClean="0">
              <a:solidFill>
                <a:schemeClr val="tx1"/>
              </a:solidFill>
              <a:latin typeface="+mn-lt"/>
              <a:ea typeface="+mn-ea"/>
              <a:cs typeface="+mn-cs"/>
            </a:endParaRPr>
          </a:p>
          <a:p>
            <a:r>
              <a:rPr lang="pl-PL" sz="1200" u="none" kern="1200" baseline="0" dirty="0" err="1" smtClean="0">
                <a:solidFill>
                  <a:schemeClr val="tx1"/>
                </a:solidFill>
                <a:latin typeface="+mn-lt"/>
                <a:ea typeface="+mn-ea"/>
                <a:cs typeface="+mn-cs"/>
              </a:rPr>
              <a:t>foundation</a:t>
            </a:r>
            <a:r>
              <a:rPr lang="pl-PL" sz="1200" u="none" kern="1200" baseline="0" dirty="0" smtClean="0">
                <a:solidFill>
                  <a:schemeClr val="tx1"/>
                </a:solidFill>
                <a:latin typeface="+mn-lt"/>
                <a:ea typeface="+mn-ea"/>
                <a:cs typeface="+mn-cs"/>
              </a:rPr>
              <a:t> </a:t>
            </a:r>
            <a:r>
              <a:rPr lang="pl-PL" sz="1200" u="none" kern="1200" baseline="0" dirty="0" smtClean="0">
                <a:solidFill>
                  <a:schemeClr val="tx1"/>
                </a:solidFill>
                <a:latin typeface="+mn-lt"/>
                <a:ea typeface="+mn-ea"/>
                <a:cs typeface="+mn-cs"/>
              </a:rPr>
              <a:t>for </a:t>
            </a:r>
            <a:r>
              <a:rPr lang="pl-PL" sz="1200" u="none" kern="1200" baseline="0" dirty="0" err="1" smtClean="0">
                <a:solidFill>
                  <a:schemeClr val="tx1"/>
                </a:solidFill>
                <a:latin typeface="+mn-lt"/>
                <a:ea typeface="+mn-ea"/>
                <a:cs typeface="+mn-cs"/>
              </a:rPr>
              <a:t>innovation</a:t>
            </a:r>
            <a:r>
              <a:rPr lang="pl-PL" sz="1200" u="none" kern="1200" baseline="0" dirty="0" smtClean="0">
                <a:solidFill>
                  <a:schemeClr val="tx1"/>
                </a:solidFill>
                <a:latin typeface="+mn-lt"/>
                <a:ea typeface="+mn-ea"/>
                <a:cs typeface="+mn-cs"/>
              </a:rPr>
              <a:t> and for </a:t>
            </a:r>
            <a:r>
              <a:rPr lang="pl-PL" sz="1200" u="none" kern="1200" baseline="0" dirty="0" err="1" smtClean="0">
                <a:solidFill>
                  <a:schemeClr val="tx1"/>
                </a:solidFill>
                <a:latin typeface="+mn-lt"/>
                <a:ea typeface="+mn-ea"/>
                <a:cs typeface="+mn-cs"/>
              </a:rPr>
              <a:t>building</a:t>
            </a:r>
            <a:r>
              <a:rPr lang="pl-PL" sz="1200" u="none" kern="1200" baseline="0" dirty="0" smtClean="0">
                <a:solidFill>
                  <a:schemeClr val="tx1"/>
                </a:solidFill>
                <a:latin typeface="+mn-lt"/>
                <a:ea typeface="+mn-ea"/>
                <a:cs typeface="+mn-cs"/>
              </a:rPr>
              <a:t> trust. </a:t>
            </a:r>
            <a:r>
              <a:rPr lang="pl-PL" sz="1200" u="none" kern="1200" baseline="0" dirty="0" err="1" smtClean="0">
                <a:solidFill>
                  <a:schemeClr val="tx1"/>
                </a:solidFill>
                <a:latin typeface="+mn-lt"/>
                <a:ea typeface="+mn-ea"/>
                <a:cs typeface="+mn-cs"/>
              </a:rPr>
              <a:t>When</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all</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three</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pieces</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are</a:t>
            </a:r>
            <a:r>
              <a:rPr lang="pl-PL" sz="1200" u="none" kern="1200" baseline="0" dirty="0" smtClean="0">
                <a:solidFill>
                  <a:schemeClr val="tx1"/>
                </a:solidFill>
                <a:latin typeface="+mn-lt"/>
                <a:ea typeface="+mn-ea"/>
                <a:cs typeface="+mn-cs"/>
              </a:rPr>
              <a:t> in </a:t>
            </a:r>
            <a:r>
              <a:rPr lang="pl-PL" sz="1200" u="none" kern="1200" baseline="0" dirty="0" err="1" smtClean="0">
                <a:solidFill>
                  <a:schemeClr val="tx1"/>
                </a:solidFill>
                <a:latin typeface="+mn-lt"/>
                <a:ea typeface="+mn-ea"/>
                <a:cs typeface="+mn-cs"/>
              </a:rPr>
              <a:t>balance</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others</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will</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say</a:t>
            </a:r>
            <a:r>
              <a:rPr lang="pl-PL" sz="1200" u="none" kern="1200" baseline="0" dirty="0" smtClean="0">
                <a:solidFill>
                  <a:schemeClr val="tx1"/>
                </a:solidFill>
                <a:latin typeface="+mn-lt"/>
                <a:ea typeface="+mn-ea"/>
                <a:cs typeface="+mn-cs"/>
              </a:rPr>
              <a:t>, with </a:t>
            </a:r>
          </a:p>
          <a:p>
            <a:r>
              <a:rPr lang="pl-PL" sz="1200" u="none" kern="1200" baseline="0" dirty="0" err="1" smtClean="0">
                <a:solidFill>
                  <a:schemeClr val="tx1"/>
                </a:solidFill>
                <a:latin typeface="+mn-lt"/>
                <a:ea typeface="+mn-ea"/>
                <a:cs typeface="+mn-cs"/>
              </a:rPr>
              <a:t>absolute</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clarity</a:t>
            </a:r>
            <a:r>
              <a:rPr lang="pl-PL" sz="1200" u="none" kern="1200" baseline="0" dirty="0" smtClean="0">
                <a:solidFill>
                  <a:schemeClr val="tx1"/>
                </a:solidFill>
                <a:latin typeface="+mn-lt"/>
                <a:ea typeface="+mn-ea"/>
                <a:cs typeface="+mn-cs"/>
              </a:rPr>
              <a:t> and </a:t>
            </a:r>
            <a:r>
              <a:rPr lang="pl-PL" sz="1200" u="none" kern="1200" baseline="0" dirty="0" err="1" smtClean="0">
                <a:solidFill>
                  <a:schemeClr val="tx1"/>
                </a:solidFill>
                <a:latin typeface="+mn-lt"/>
                <a:ea typeface="+mn-ea"/>
                <a:cs typeface="+mn-cs"/>
              </a:rPr>
              <a:t>certainty</a:t>
            </a:r>
            <a:r>
              <a:rPr lang="pl-PL" sz="1200" u="none" kern="1200" baseline="0" dirty="0" smtClean="0">
                <a:solidFill>
                  <a:schemeClr val="tx1"/>
                </a:solidFill>
                <a:latin typeface="+mn-lt"/>
                <a:ea typeface="+mn-ea"/>
                <a:cs typeface="+mn-cs"/>
              </a:rPr>
              <a:t>, “We </a:t>
            </a:r>
            <a:r>
              <a:rPr lang="pl-PL" sz="1200" u="none" kern="1200" baseline="0" dirty="0" err="1" smtClean="0">
                <a:solidFill>
                  <a:schemeClr val="tx1"/>
                </a:solidFill>
                <a:latin typeface="+mn-lt"/>
                <a:ea typeface="+mn-ea"/>
                <a:cs typeface="+mn-cs"/>
              </a:rPr>
              <a:t>know</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who</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you</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are</a:t>
            </a:r>
            <a:r>
              <a:rPr lang="pl-PL" sz="1200" u="none" kern="1200" baseline="0" dirty="0" smtClean="0">
                <a:solidFill>
                  <a:schemeClr val="tx1"/>
                </a:solidFill>
                <a:latin typeface="+mn-lt"/>
                <a:ea typeface="+mn-ea"/>
                <a:cs typeface="+mn-cs"/>
              </a:rPr>
              <a:t>,” “We </a:t>
            </a:r>
            <a:r>
              <a:rPr lang="pl-PL" sz="1200" u="none" kern="1200" baseline="0" dirty="0" err="1" smtClean="0">
                <a:solidFill>
                  <a:schemeClr val="tx1"/>
                </a:solidFill>
                <a:latin typeface="+mn-lt"/>
                <a:ea typeface="+mn-ea"/>
                <a:cs typeface="+mn-cs"/>
              </a:rPr>
              <a:t>know</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what</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you</a:t>
            </a:r>
            <a:r>
              <a:rPr lang="pl-PL" sz="1200" u="none" kern="1200" baseline="0" dirty="0" smtClean="0">
                <a:solidFill>
                  <a:schemeClr val="tx1"/>
                </a:solidFill>
                <a:latin typeface="+mn-lt"/>
                <a:ea typeface="+mn-ea"/>
                <a:cs typeface="+mn-cs"/>
              </a:rPr>
              <a:t> stand for.” </a:t>
            </a:r>
          </a:p>
          <a:p>
            <a:endParaRPr lang="pl-PL" sz="1200" u="none" kern="1200" baseline="0" dirty="0" smtClean="0">
              <a:solidFill>
                <a:schemeClr val="tx1"/>
              </a:solidFill>
              <a:latin typeface="+mn-lt"/>
              <a:ea typeface="+mn-ea"/>
              <a:cs typeface="+mn-cs"/>
            </a:endParaRPr>
          </a:p>
          <a:p>
            <a:r>
              <a:rPr lang="pl-PL" sz="1200" u="none" kern="1200" baseline="0" dirty="0" err="1" smtClean="0">
                <a:solidFill>
                  <a:schemeClr val="tx1"/>
                </a:solidFill>
                <a:latin typeface="+mn-lt"/>
                <a:ea typeface="+mn-ea"/>
                <a:cs typeface="+mn-cs"/>
              </a:rPr>
              <a:t>This</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simple</a:t>
            </a:r>
            <a:r>
              <a:rPr lang="pl-PL" sz="1200" u="none" kern="1200" baseline="0" dirty="0" smtClean="0">
                <a:solidFill>
                  <a:schemeClr val="tx1"/>
                </a:solidFill>
                <a:latin typeface="+mn-lt"/>
                <a:ea typeface="+mn-ea"/>
                <a:cs typeface="+mn-cs"/>
              </a:rPr>
              <a:t> idea </a:t>
            </a:r>
            <a:r>
              <a:rPr lang="pl-PL" sz="1200" u="none" kern="1200" baseline="0" dirty="0" err="1" smtClean="0">
                <a:solidFill>
                  <a:schemeClr val="tx1"/>
                </a:solidFill>
                <a:latin typeface="+mn-lt"/>
                <a:ea typeface="+mn-ea"/>
                <a:cs typeface="+mn-cs"/>
              </a:rPr>
              <a:t>is</a:t>
            </a:r>
            <a:r>
              <a:rPr lang="pl-PL" sz="1200" u="none" kern="1200" baseline="0" dirty="0" smtClean="0">
                <a:solidFill>
                  <a:schemeClr val="tx1"/>
                </a:solidFill>
                <a:latin typeface="+mn-lt"/>
                <a:ea typeface="+mn-ea"/>
                <a:cs typeface="+mn-cs"/>
              </a:rPr>
              <a:t> The </a:t>
            </a:r>
            <a:r>
              <a:rPr lang="pl-PL" sz="1200" u="none" kern="1200" baseline="0" dirty="0" err="1" smtClean="0">
                <a:solidFill>
                  <a:schemeClr val="tx1"/>
                </a:solidFill>
                <a:latin typeface="+mn-lt"/>
                <a:ea typeface="+mn-ea"/>
                <a:cs typeface="+mn-cs"/>
              </a:rPr>
              <a:t>Golden</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Circle</a:t>
            </a:r>
            <a:r>
              <a:rPr lang="pl-PL" sz="1200" u="none" kern="1200" baseline="0" dirty="0" smtClean="0">
                <a:solidFill>
                  <a:schemeClr val="tx1"/>
                </a:solidFill>
                <a:latin typeface="+mn-lt"/>
                <a:ea typeface="+mn-ea"/>
                <a:cs typeface="+mn-cs"/>
              </a:rPr>
              <a:t>. It </a:t>
            </a:r>
            <a:r>
              <a:rPr lang="pl-PL" sz="1200" u="none" kern="1200" baseline="0" dirty="0" err="1" smtClean="0">
                <a:solidFill>
                  <a:schemeClr val="tx1"/>
                </a:solidFill>
                <a:latin typeface="+mn-lt"/>
                <a:ea typeface="+mn-ea"/>
                <a:cs typeface="+mn-cs"/>
              </a:rPr>
              <a:t>is</a:t>
            </a:r>
            <a:r>
              <a:rPr lang="pl-PL" sz="1200" u="none" kern="1200" baseline="0" dirty="0" smtClean="0">
                <a:solidFill>
                  <a:schemeClr val="tx1"/>
                </a:solidFill>
                <a:latin typeface="+mn-lt"/>
                <a:ea typeface="+mn-ea"/>
                <a:cs typeface="+mn-cs"/>
              </a:rPr>
              <a:t> a </a:t>
            </a:r>
            <a:r>
              <a:rPr lang="pl-PL" sz="1200" u="none" kern="1200" baseline="0" dirty="0" err="1" smtClean="0">
                <a:solidFill>
                  <a:schemeClr val="tx1"/>
                </a:solidFill>
                <a:latin typeface="+mn-lt"/>
                <a:ea typeface="+mn-ea"/>
                <a:cs typeface="+mn-cs"/>
              </a:rPr>
              <a:t>concept</a:t>
            </a:r>
            <a:r>
              <a:rPr lang="pl-PL" sz="1200" u="none" kern="1200" baseline="0" dirty="0" smtClean="0">
                <a:solidFill>
                  <a:schemeClr val="tx1"/>
                </a:solidFill>
                <a:latin typeface="+mn-lt"/>
                <a:ea typeface="+mn-ea"/>
                <a:cs typeface="+mn-cs"/>
              </a:rPr>
              <a:t> </a:t>
            </a:r>
            <a:r>
              <a:rPr lang="pl-PL" sz="1200" u="none" kern="1200" baseline="0" dirty="0" err="1" smtClean="0">
                <a:solidFill>
                  <a:schemeClr val="tx1"/>
                </a:solidFill>
                <a:latin typeface="+mn-lt"/>
                <a:ea typeface="+mn-ea"/>
                <a:cs typeface="+mn-cs"/>
              </a:rPr>
              <a:t>discovered</a:t>
            </a:r>
            <a:r>
              <a:rPr lang="pl-PL" sz="1200" u="none" kern="1200" baseline="0" dirty="0" smtClean="0">
                <a:solidFill>
                  <a:schemeClr val="tx1"/>
                </a:solidFill>
                <a:latin typeface="+mn-lt"/>
                <a:ea typeface="+mn-ea"/>
                <a:cs typeface="+mn-cs"/>
              </a:rPr>
              <a:t> by </a:t>
            </a:r>
            <a:r>
              <a:rPr lang="pl-PL" sz="1200" u="none" kern="1200" baseline="0" dirty="0" err="1" smtClean="0">
                <a:solidFill>
                  <a:schemeClr val="tx1"/>
                </a:solidFill>
                <a:latin typeface="+mn-lt"/>
                <a:ea typeface="+mn-ea"/>
                <a:cs typeface="+mn-cs"/>
              </a:rPr>
              <a:t>optimist</a:t>
            </a:r>
            <a:r>
              <a:rPr lang="pl-PL" sz="1200" u="none" kern="1200" baseline="0" dirty="0" smtClean="0">
                <a:solidFill>
                  <a:schemeClr val="tx1"/>
                </a:solidFill>
                <a:latin typeface="+mn-lt"/>
                <a:ea typeface="+mn-ea"/>
                <a:cs typeface="+mn-cs"/>
              </a:rPr>
              <a:t> and </a:t>
            </a:r>
            <a:r>
              <a:rPr lang="pl-PL" sz="1200" u="none" kern="1200" baseline="0" dirty="0" err="1" smtClean="0">
                <a:solidFill>
                  <a:schemeClr val="tx1"/>
                </a:solidFill>
                <a:latin typeface="+mn-lt"/>
                <a:ea typeface="+mn-ea"/>
                <a:cs typeface="+mn-cs"/>
              </a:rPr>
              <a:t>author</a:t>
            </a:r>
            <a:r>
              <a:rPr lang="pl-PL" sz="1200" u="none" kern="1200" baseline="0" dirty="0" smtClean="0">
                <a:solidFill>
                  <a:schemeClr val="tx1"/>
                </a:solidFill>
                <a:latin typeface="+mn-lt"/>
                <a:ea typeface="+mn-ea"/>
                <a:cs typeface="+mn-cs"/>
              </a:rPr>
              <a:t> Simon </a:t>
            </a:r>
            <a:r>
              <a:rPr lang="pl-PL" sz="1200" u="none" kern="1200" baseline="0" dirty="0" err="1" smtClean="0">
                <a:solidFill>
                  <a:schemeClr val="tx1"/>
                </a:solidFill>
                <a:latin typeface="+mn-lt"/>
                <a:ea typeface="+mn-ea"/>
                <a:cs typeface="+mn-cs"/>
              </a:rPr>
              <a:t>Sinek</a:t>
            </a:r>
            <a:r>
              <a:rPr lang="pl-PL" sz="1200" u="none" kern="1200" baseline="0" dirty="0" smtClean="0">
                <a:solidFill>
                  <a:schemeClr val="tx1"/>
                </a:solidFill>
                <a:latin typeface="+mn-lt"/>
                <a:ea typeface="+mn-ea"/>
                <a:cs typeface="+mn-cs"/>
              </a:rPr>
              <a:t>.</a:t>
            </a:r>
          </a:p>
        </p:txBody>
      </p:sp>
      <p:sp>
        <p:nvSpPr>
          <p:cNvPr id="4" name="Slide Number Placeholder 3"/>
          <p:cNvSpPr>
            <a:spLocks noGrp="1"/>
          </p:cNvSpPr>
          <p:nvPr>
            <p:ph type="sldNum" sz="quarter" idx="10"/>
          </p:nvPr>
        </p:nvSpPr>
        <p:spPr/>
        <p:txBody>
          <a:bodyPr/>
          <a:lstStyle/>
          <a:p>
            <a:fld id="{157125F6-CA9B-8B47-9344-DC4B2989728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u="none" kern="1200" baseline="0" dirty="0" smtClean="0">
                <a:solidFill>
                  <a:schemeClr val="tx1"/>
                </a:solidFill>
                <a:latin typeface="+mn-lt"/>
                <a:ea typeface="+mn-ea"/>
                <a:cs typeface="+mn-cs"/>
              </a:rPr>
              <a:t>Every organization and individual knows What they do. </a:t>
            </a:r>
          </a:p>
          <a:p>
            <a:r>
              <a:rPr lang="en-US" sz="1200" u="none" kern="1200" baseline="0" dirty="0" smtClean="0">
                <a:solidFill>
                  <a:schemeClr val="tx1"/>
                </a:solidFill>
                <a:latin typeface="+mn-lt"/>
                <a:ea typeface="+mn-ea"/>
                <a:cs typeface="+mn-cs"/>
              </a:rPr>
              <a:t>For an organization, these are the products they sell or the services they offer. For an individual, it is their job title or roles.</a:t>
            </a:r>
          </a:p>
        </p:txBody>
      </p:sp>
      <p:sp>
        <p:nvSpPr>
          <p:cNvPr id="4" name="Slide Number Placeholder 3"/>
          <p:cNvSpPr>
            <a:spLocks noGrp="1"/>
          </p:cNvSpPr>
          <p:nvPr>
            <p:ph type="sldNum" sz="quarter" idx="10"/>
          </p:nvPr>
        </p:nvSpPr>
        <p:spPr/>
        <p:txBody>
          <a:bodyPr/>
          <a:lstStyle/>
          <a:p>
            <a:fld id="{157125F6-CA9B-8B47-9344-DC4B2989728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u="none" kern="1200" baseline="0" dirty="0" smtClean="0">
                <a:solidFill>
                  <a:schemeClr val="tx1"/>
                </a:solidFill>
                <a:latin typeface="+mn-lt"/>
                <a:ea typeface="+mn-ea"/>
                <a:cs typeface="+mn-cs"/>
              </a:rPr>
              <a:t>Some organizations and individuals know How they do what they do. They may call it their “differentiating value proposition,” “proprietary process” or </a:t>
            </a:r>
          </a:p>
          <a:p>
            <a:r>
              <a:rPr lang="en-US" sz="1200" u="none" kern="1200" baseline="0" dirty="0" smtClean="0">
                <a:solidFill>
                  <a:schemeClr val="tx1"/>
                </a:solidFill>
                <a:latin typeface="+mn-lt"/>
                <a:ea typeface="+mn-ea"/>
                <a:cs typeface="+mn-cs"/>
              </a:rPr>
              <a:t>“unique selling proposition (USP).” The </a:t>
            </a:r>
            <a:r>
              <a:rPr lang="en-US" sz="1200" u="none" kern="1200" baseline="0" dirty="0" err="1" smtClean="0">
                <a:solidFill>
                  <a:schemeClr val="tx1"/>
                </a:solidFill>
                <a:latin typeface="+mn-lt"/>
                <a:ea typeface="+mn-ea"/>
                <a:cs typeface="+mn-cs"/>
              </a:rPr>
              <a:t>Hows</a:t>
            </a:r>
            <a:r>
              <a:rPr lang="en-US" sz="1200" u="none" kern="1200" baseline="0" dirty="0" smtClean="0">
                <a:solidFill>
                  <a:schemeClr val="tx1"/>
                </a:solidFill>
                <a:latin typeface="+mn-lt"/>
                <a:ea typeface="+mn-ea"/>
                <a:cs typeface="+mn-cs"/>
              </a:rPr>
              <a:t> are an organization’s or individual’s strengths, values or guiding principles. These are the things they feel </a:t>
            </a:r>
          </a:p>
          <a:p>
            <a:r>
              <a:rPr lang="en-US" sz="1200" u="none" kern="1200" baseline="0" dirty="0" smtClean="0">
                <a:solidFill>
                  <a:schemeClr val="tx1"/>
                </a:solidFill>
                <a:latin typeface="+mn-lt"/>
                <a:ea typeface="+mn-ea"/>
                <a:cs typeface="+mn-cs"/>
              </a:rPr>
              <a:t>set them apart from their competition; the things they think make them special or different from everyone else. </a:t>
            </a:r>
          </a:p>
          <a:p>
            <a:endParaRPr lang="en-US" sz="1800" dirty="0">
              <a:latin typeface="Arial"/>
              <a:cs typeface="Arial"/>
            </a:endParaRPr>
          </a:p>
        </p:txBody>
      </p:sp>
      <p:sp>
        <p:nvSpPr>
          <p:cNvPr id="4" name="Slide Number Placeholder 3"/>
          <p:cNvSpPr>
            <a:spLocks noGrp="1"/>
          </p:cNvSpPr>
          <p:nvPr>
            <p:ph type="sldNum" sz="quarter" idx="10"/>
          </p:nvPr>
        </p:nvSpPr>
        <p:spPr/>
        <p:txBody>
          <a:bodyPr/>
          <a:lstStyle/>
          <a:p>
            <a:fld id="{157125F6-CA9B-8B47-9344-DC4B29897284}"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u="none" kern="1200" baseline="0" dirty="0" smtClean="0">
                <a:solidFill>
                  <a:schemeClr val="tx1"/>
                </a:solidFill>
                <a:latin typeface="+mn-lt"/>
                <a:ea typeface="+mn-ea"/>
                <a:cs typeface="+mn-cs"/>
              </a:rPr>
              <a:t>Very few people and very few organizations can clearly articulate Why they do what they do. Why is a purpose, a cause or a belief. It provides a clear answer to the questions, “Why do you get out of bed every morning?” “Why does your organization exist?” and “Why should that matter to anyone else?”</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Making money is NOT a Why. Revenues, profits, salaries and other monetary measurements are simply results of what we do.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The Why is about our contribution to impact and serve others. The Why inspires us.</a:t>
            </a:r>
          </a:p>
        </p:txBody>
      </p:sp>
      <p:sp>
        <p:nvSpPr>
          <p:cNvPr id="4" name="Slide Number Placeholder 3"/>
          <p:cNvSpPr>
            <a:spLocks noGrp="1"/>
          </p:cNvSpPr>
          <p:nvPr>
            <p:ph type="sldNum" sz="quarter" idx="10"/>
          </p:nvPr>
        </p:nvSpPr>
        <p:spPr/>
        <p:txBody>
          <a:bodyPr/>
          <a:lstStyle/>
          <a:p>
            <a:fld id="{157125F6-CA9B-8B47-9344-DC4B29897284}"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u="none" kern="1200" baseline="0" dirty="0" smtClean="0">
                <a:solidFill>
                  <a:schemeClr val="tx1"/>
                </a:solidFill>
                <a:latin typeface="+mn-lt"/>
                <a:ea typeface="+mn-ea"/>
                <a:cs typeface="+mn-cs"/>
              </a:rPr>
              <a:t>People naturally communicate from the outside-in; they typically go from what is easiest to understand </a:t>
            </a:r>
          </a:p>
          <a:p>
            <a:r>
              <a:rPr lang="en-US" sz="1200" u="none" kern="1200" baseline="0" dirty="0" smtClean="0">
                <a:solidFill>
                  <a:schemeClr val="tx1"/>
                </a:solidFill>
                <a:latin typeface="+mn-lt"/>
                <a:ea typeface="+mn-ea"/>
                <a:cs typeface="+mn-cs"/>
              </a:rPr>
              <a:t>to what is hardest to understand and explain. They tell people What they do, tell them How they are </a:t>
            </a:r>
          </a:p>
          <a:p>
            <a:r>
              <a:rPr lang="en-US" sz="1200" u="none" kern="1200" baseline="0" dirty="0" smtClean="0">
                <a:solidFill>
                  <a:schemeClr val="tx1"/>
                </a:solidFill>
                <a:latin typeface="+mn-lt"/>
                <a:ea typeface="+mn-ea"/>
                <a:cs typeface="+mn-cs"/>
              </a:rPr>
              <a:t>different or better, and then they expect a behavior like a purchase, a vote or support.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Here is how most organizations market and </a:t>
            </a:r>
            <a:r>
              <a:rPr lang="en-US" sz="1200" u="none" kern="1200" baseline="0" dirty="0" smtClean="0">
                <a:solidFill>
                  <a:schemeClr val="tx1"/>
                </a:solidFill>
                <a:latin typeface="+mn-lt"/>
                <a:ea typeface="+mn-ea"/>
                <a:cs typeface="+mn-cs"/>
              </a:rPr>
              <a:t>communicate</a:t>
            </a:r>
            <a:r>
              <a:rPr lang="en-US" sz="1200" u="none" kern="1200" baseline="0" dirty="0" smtClean="0">
                <a:solidFill>
                  <a:schemeClr val="tx1"/>
                </a:solidFill>
                <a:latin typeface="+mn-lt"/>
                <a:ea typeface="+mn-ea"/>
                <a:cs typeface="+mn-cs"/>
              </a:rPr>
              <a:t>:</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What: “Here is our law firm.”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How: “We have the industry’s most intelligent </a:t>
            </a:r>
          </a:p>
          <a:p>
            <a:r>
              <a:rPr lang="en-US" sz="1200" u="none" kern="1200" baseline="0" dirty="0" smtClean="0">
                <a:solidFill>
                  <a:schemeClr val="tx1"/>
                </a:solidFill>
                <a:latin typeface="+mn-lt"/>
                <a:ea typeface="+mn-ea"/>
                <a:cs typeface="+mn-cs"/>
              </a:rPr>
              <a:t>lawyers, who graduated from the world’s top schools. Have you seen our client list? Only from the Fortune 500! And, check out our offices – they are absolutely pristine.”</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Behavior: “Come do business with our law firm!”</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The problem is that What and How do not inspire action. Facts and figures make rational sense, but people do not make decisions purely based on facts and figures. Starting with What is what commodities do. Starting with Why is what leaders do. </a:t>
            </a:r>
          </a:p>
          <a:p>
            <a:r>
              <a:rPr lang="en-US" sz="1200" u="none" kern="1200" baseline="0" dirty="0" smtClean="0">
                <a:solidFill>
                  <a:schemeClr val="tx1"/>
                </a:solidFill>
                <a:latin typeface="+mn-lt"/>
                <a:ea typeface="+mn-ea"/>
                <a:cs typeface="+mn-cs"/>
              </a:rPr>
              <a:t>Leaders inspire.</a:t>
            </a:r>
            <a:endParaRPr lang="en-US" sz="1800"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u="none" kern="1200" baseline="0" dirty="0" smtClean="0">
                <a:solidFill>
                  <a:schemeClr val="tx1"/>
                </a:solidFill>
                <a:latin typeface="+mn-lt"/>
                <a:ea typeface="+mn-ea"/>
                <a:cs typeface="+mn-cs"/>
              </a:rPr>
              <a:t>Leaders and organizations with the capacity to inspire all think, act and communicate from the inside-out. They start with their Why. When they communicate their purpose or cause first, they communicate in a way that drives decision-making and behavior. </a:t>
            </a:r>
          </a:p>
          <a:p>
            <a:r>
              <a:rPr lang="en-US" sz="1200" u="none" kern="1200" baseline="0" dirty="0" smtClean="0">
                <a:solidFill>
                  <a:schemeClr val="tx1"/>
                </a:solidFill>
                <a:latin typeface="+mn-lt"/>
                <a:ea typeface="+mn-ea"/>
                <a:cs typeface="+mn-cs"/>
              </a:rPr>
              <a:t>It literally taps the part of the brain that </a:t>
            </a:r>
            <a:r>
              <a:rPr lang="en-US" sz="1200" u="none" kern="1200" baseline="0" dirty="0" smtClean="0">
                <a:solidFill>
                  <a:schemeClr val="tx1"/>
                </a:solidFill>
                <a:latin typeface="+mn-lt"/>
                <a:ea typeface="+mn-ea"/>
                <a:cs typeface="+mn-cs"/>
              </a:rPr>
              <a:t>influences </a:t>
            </a:r>
            <a:r>
              <a:rPr lang="en-US" sz="1200" u="none" kern="1200" baseline="0" dirty="0" smtClean="0">
                <a:solidFill>
                  <a:schemeClr val="tx1"/>
                </a:solidFill>
                <a:latin typeface="+mn-lt"/>
                <a:ea typeface="+mn-ea"/>
                <a:cs typeface="+mn-cs"/>
              </a:rPr>
              <a:t>behavior.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Here’s an example with the same law firm, starting with their Why:</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Why: “We believe in servicing the needs of others </a:t>
            </a:r>
          </a:p>
          <a:p>
            <a:r>
              <a:rPr lang="en-US" sz="1200" u="none" kern="1200" baseline="0" dirty="0" smtClean="0">
                <a:solidFill>
                  <a:schemeClr val="tx1"/>
                </a:solidFill>
                <a:latin typeface="+mn-lt"/>
                <a:ea typeface="+mn-ea"/>
                <a:cs typeface="+mn-cs"/>
              </a:rPr>
              <a:t>so that they can focus on the difference </a:t>
            </a:r>
          </a:p>
          <a:p>
            <a:r>
              <a:rPr lang="en-US" sz="1200" u="none" kern="1200" baseline="0" dirty="0" smtClean="0">
                <a:solidFill>
                  <a:schemeClr val="tx1"/>
                </a:solidFill>
                <a:latin typeface="+mn-lt"/>
                <a:ea typeface="+mn-ea"/>
                <a:cs typeface="+mn-cs"/>
              </a:rPr>
              <a:t>they need to make.“</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How: “We do so by bringing on some of the most intelligent legal professionals who graduated from the world’s top schools. We work with top performing organizations, most of which are on the Fortune 500 list, so that we can help them make a larger difference in the world. And, we like to go above and beyond, so we have built pristine offices.”</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What: “We are a world-class law firm. </a:t>
            </a:r>
          </a:p>
          <a:p>
            <a:r>
              <a:rPr lang="en-US" sz="1200" u="none" kern="1200" baseline="0" dirty="0" smtClean="0">
                <a:solidFill>
                  <a:schemeClr val="tx1"/>
                </a:solidFill>
                <a:latin typeface="+mn-lt"/>
                <a:ea typeface="+mn-ea"/>
                <a:cs typeface="+mn-cs"/>
              </a:rPr>
              <a:t>Come see for yourself.”</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If the people at this firm actually believe in their Why and think, act and communicate starting with their Why, they will attract people who believe what they believe and who want to be a part of their cause.</a:t>
            </a:r>
            <a:endParaRPr lang="en-US"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u="none" kern="1200" baseline="0" dirty="0" smtClean="0">
                <a:solidFill>
                  <a:schemeClr val="tx1"/>
                </a:solidFill>
                <a:latin typeface="+mn-lt"/>
                <a:ea typeface="+mn-ea"/>
                <a:cs typeface="+mn-cs"/>
              </a:rPr>
              <a:t>None of this is opinion. It is all grounded in the tenets of biology.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A cross-section of the human brain shows that its </a:t>
            </a:r>
          </a:p>
          <a:p>
            <a:r>
              <a:rPr lang="en-US" sz="1200" u="none" kern="1200" baseline="0" dirty="0" smtClean="0">
                <a:solidFill>
                  <a:schemeClr val="tx1"/>
                </a:solidFill>
                <a:latin typeface="+mn-lt"/>
                <a:ea typeface="+mn-ea"/>
                <a:cs typeface="+mn-cs"/>
              </a:rPr>
              <a:t>layout perfectly correlates with the three major </a:t>
            </a:r>
          </a:p>
          <a:p>
            <a:r>
              <a:rPr lang="en-US" sz="1200" u="none" kern="1200" baseline="0" dirty="0" smtClean="0">
                <a:solidFill>
                  <a:schemeClr val="tx1"/>
                </a:solidFill>
                <a:latin typeface="+mn-lt"/>
                <a:ea typeface="+mn-ea"/>
                <a:cs typeface="+mn-cs"/>
              </a:rPr>
              <a:t>components of The Golden Circle.</a:t>
            </a:r>
            <a:endParaRPr lang="en-US" sz="1200" b="0" i="0" u="none" strike="noStrike" kern="1200" baseline="30000" dirty="0" smtClean="0">
              <a:solidFill>
                <a:schemeClr val="tx1"/>
              </a:solidFill>
              <a:latin typeface="+mn-lt"/>
              <a:ea typeface="+mn-ea"/>
              <a:cs typeface="+mn-cs"/>
            </a:endParaRPr>
          </a:p>
          <a:p>
            <a:pPr rtl="0"/>
            <a:endParaRPr lang="en-US"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u="none" kern="1200" baseline="0" dirty="0" smtClean="0">
                <a:solidFill>
                  <a:schemeClr val="tx1"/>
                </a:solidFill>
                <a:latin typeface="+mn-lt"/>
                <a:ea typeface="+mn-ea"/>
                <a:cs typeface="+mn-cs"/>
              </a:rPr>
              <a:t>The outside of the brain is the </a:t>
            </a:r>
            <a:r>
              <a:rPr lang="en-US" sz="1200" u="none" kern="1200" baseline="0" dirty="0" err="1" smtClean="0">
                <a:solidFill>
                  <a:schemeClr val="tx1"/>
                </a:solidFill>
                <a:latin typeface="+mn-lt"/>
                <a:ea typeface="+mn-ea"/>
                <a:cs typeface="+mn-cs"/>
              </a:rPr>
              <a:t>Neocortex</a:t>
            </a:r>
            <a:r>
              <a:rPr lang="en-US" sz="1200" u="none" kern="1200" baseline="0" dirty="0" smtClean="0">
                <a:solidFill>
                  <a:schemeClr val="tx1"/>
                </a:solidFill>
                <a:latin typeface="+mn-lt"/>
                <a:ea typeface="+mn-ea"/>
                <a:cs typeface="+mn-cs"/>
              </a:rPr>
              <a:t>, which corresponds with the What level of The Golden Circle. The </a:t>
            </a:r>
            <a:r>
              <a:rPr lang="en-US" sz="1200" u="none" kern="1200" baseline="0" dirty="0" err="1" smtClean="0">
                <a:solidFill>
                  <a:schemeClr val="tx1"/>
                </a:solidFill>
                <a:latin typeface="+mn-lt"/>
                <a:ea typeface="+mn-ea"/>
                <a:cs typeface="+mn-cs"/>
              </a:rPr>
              <a:t>Neocortex</a:t>
            </a:r>
            <a:r>
              <a:rPr lang="en-US" sz="1200" u="none" kern="1200" baseline="0" dirty="0" smtClean="0">
                <a:solidFill>
                  <a:schemeClr val="tx1"/>
                </a:solidFill>
                <a:latin typeface="+mn-lt"/>
                <a:ea typeface="+mn-ea"/>
                <a:cs typeface="+mn-cs"/>
              </a:rPr>
              <a:t> is the newest brain or Homo </a:t>
            </a:r>
            <a:r>
              <a:rPr lang="en-US" sz="1200" u="none" kern="1200" baseline="0" dirty="0" err="1" smtClean="0">
                <a:solidFill>
                  <a:schemeClr val="tx1"/>
                </a:solidFill>
                <a:latin typeface="+mn-lt"/>
                <a:ea typeface="+mn-ea"/>
                <a:cs typeface="+mn-cs"/>
              </a:rPr>
              <a:t>Sapien</a:t>
            </a:r>
            <a:r>
              <a:rPr lang="en-US" sz="1200" u="none" kern="1200" baseline="0" dirty="0" smtClean="0">
                <a:solidFill>
                  <a:schemeClr val="tx1"/>
                </a:solidFill>
                <a:latin typeface="+mn-lt"/>
                <a:ea typeface="+mn-ea"/>
                <a:cs typeface="+mn-cs"/>
              </a:rPr>
              <a:t> brain. It is responsible for all rational and analytical thought and language. </a:t>
            </a:r>
            <a:endParaRPr lang="en-US"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u="none" kern="1200" baseline="0" dirty="0" smtClean="0">
                <a:solidFill>
                  <a:schemeClr val="tx1"/>
                </a:solidFill>
                <a:latin typeface="+mn-lt"/>
                <a:ea typeface="+mn-ea"/>
                <a:cs typeface="+mn-cs"/>
              </a:rPr>
              <a:t>The middle two sections, the How and Why, of The Golden Circle make up the Limbic Brain. </a:t>
            </a:r>
          </a:p>
          <a:p>
            <a:r>
              <a:rPr lang="en-US" sz="1200" u="none" kern="1200" baseline="0" dirty="0" smtClean="0">
                <a:solidFill>
                  <a:schemeClr val="tx1"/>
                </a:solidFill>
                <a:latin typeface="+mn-lt"/>
                <a:ea typeface="+mn-ea"/>
                <a:cs typeface="+mn-cs"/>
              </a:rPr>
              <a:t>The Limbic Brain is responsible for all feelings, like trust and loyalty. It is also responsible for all human behavior and decision-making, yet it has no capacity for language. </a:t>
            </a:r>
          </a:p>
          <a:p>
            <a:endParaRPr lang="en-US" sz="1200" b="0" i="0" u="none" strike="noStrike" kern="1200" baseline="300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57125F6-CA9B-8B47-9344-DC4B29897284}"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kern="1200" baseline="0" dirty="0" smtClean="0">
                <a:solidFill>
                  <a:schemeClr val="tx1"/>
                </a:solidFill>
                <a:latin typeface="+mn-lt"/>
                <a:ea typeface="+mn-ea"/>
                <a:cs typeface="+mn-cs"/>
              </a:rPr>
              <a:t>In other words, communicate from the outside-in and people can understand vast amounts of complicated information, like features, benefits, facts and figures. </a:t>
            </a:r>
          </a:p>
          <a:p>
            <a:r>
              <a:rPr lang="en-US" sz="1200" u="none" kern="1200" baseline="0" dirty="0" smtClean="0">
                <a:solidFill>
                  <a:schemeClr val="tx1"/>
                </a:solidFill>
                <a:latin typeface="+mn-lt"/>
                <a:ea typeface="+mn-ea"/>
                <a:cs typeface="+mn-cs"/>
              </a:rPr>
              <a:t>It simply does not drive human behavior. </a:t>
            </a:r>
          </a:p>
          <a:p>
            <a:endParaRPr lang="en-US"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10</a:t>
            </a:fld>
            <a:endParaRPr lang="en-US"/>
          </a:p>
        </p:txBody>
      </p:sp>
    </p:spTree>
    <p:extLst>
      <p:ext uri="{BB962C8B-B14F-4D97-AF65-F5344CB8AC3E}">
        <p14:creationId xmlns:p14="http://schemas.microsoft.com/office/powerpoint/2010/main" val="15055041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kern="1200" baseline="0" dirty="0" smtClean="0">
                <a:solidFill>
                  <a:schemeClr val="tx1"/>
                </a:solidFill>
                <a:latin typeface="+mn-lt"/>
                <a:ea typeface="+mn-ea"/>
                <a:cs typeface="+mn-cs"/>
              </a:rPr>
              <a:t>Communicate from the inside-out and speak directly to the part of the brain that control emotions, behavior and decision-making.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But, if asked the reason they choose one product or service over the other, the decision-maker often cites the features, benefits, facts or figures. </a:t>
            </a:r>
            <a:r>
              <a:rPr lang="en-US" sz="1200" u="none" kern="1200" baseline="0" dirty="0" smtClean="0">
                <a:solidFill>
                  <a:schemeClr val="tx1"/>
                </a:solidFill>
                <a:latin typeface="+mn-lt"/>
                <a:ea typeface="+mn-ea"/>
                <a:cs typeface="+mn-cs"/>
              </a:rPr>
              <a:t/>
            </a:r>
            <a:br>
              <a:rPr lang="en-US" sz="1200" u="none" kern="1200" baseline="0" dirty="0" smtClean="0">
                <a:solidFill>
                  <a:schemeClr val="tx1"/>
                </a:solidFill>
                <a:latin typeface="+mn-lt"/>
                <a:ea typeface="+mn-ea"/>
                <a:cs typeface="+mn-cs"/>
              </a:rPr>
            </a:br>
            <a:r>
              <a:rPr lang="en-US" sz="1200" u="none" kern="1200" baseline="0" dirty="0" smtClean="0">
                <a:solidFill>
                  <a:schemeClr val="tx1"/>
                </a:solidFill>
                <a:latin typeface="+mn-lt"/>
                <a:ea typeface="+mn-ea"/>
                <a:cs typeface="+mn-cs"/>
              </a:rPr>
              <a:t>What’s </a:t>
            </a:r>
            <a:r>
              <a:rPr lang="en-US" sz="1200" u="none" kern="1200" baseline="0" dirty="0" smtClean="0">
                <a:solidFill>
                  <a:schemeClr val="tx1"/>
                </a:solidFill>
                <a:latin typeface="+mn-lt"/>
                <a:ea typeface="+mn-ea"/>
                <a:cs typeface="+mn-cs"/>
              </a:rPr>
              <a:t>the reasoning behind that?</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The </a:t>
            </a:r>
            <a:r>
              <a:rPr lang="en-US" sz="1200" u="none" kern="1200" baseline="0" dirty="0" err="1" smtClean="0">
                <a:solidFill>
                  <a:schemeClr val="tx1"/>
                </a:solidFill>
                <a:latin typeface="+mn-lt"/>
                <a:ea typeface="+mn-ea"/>
                <a:cs typeface="+mn-cs"/>
              </a:rPr>
              <a:t>Neocortex</a:t>
            </a:r>
            <a:r>
              <a:rPr lang="en-US" sz="1200" u="none" kern="1200" baseline="0" dirty="0" smtClean="0">
                <a:solidFill>
                  <a:schemeClr val="tx1"/>
                </a:solidFill>
                <a:latin typeface="+mn-lt"/>
                <a:ea typeface="+mn-ea"/>
                <a:cs typeface="+mn-cs"/>
              </a:rPr>
              <a:t>, the thinking part of the brain, is always trying to understand and make sense of the world. This is the reason we think we are rational beings when we are really not. If we were, we would never buy a product or service simply because of how it makes us feel. We would never be loyal; we would always choose the best deal. We would never care about trust or </a:t>
            </a:r>
            <a:r>
              <a:rPr lang="en-US" sz="1200" u="none" kern="1200" baseline="0" dirty="0" smtClean="0">
                <a:solidFill>
                  <a:schemeClr val="tx1"/>
                </a:solidFill>
                <a:latin typeface="+mn-lt"/>
                <a:ea typeface="+mn-ea"/>
                <a:cs typeface="+mn-cs"/>
              </a:rPr>
              <a:t>relationships</a:t>
            </a:r>
            <a:r>
              <a:rPr lang="en-US" sz="1200" u="none" kern="1200" baseline="0" dirty="0" smtClean="0">
                <a:solidFill>
                  <a:schemeClr val="tx1"/>
                </a:solidFill>
                <a:latin typeface="+mn-lt"/>
                <a:ea typeface="+mn-ea"/>
                <a:cs typeface="+mn-cs"/>
              </a:rPr>
              <a:t>; we would only evaluate the numbers. We know that we don’t do that. We do choose one product, service or company over another because of the way it makes us feel.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The Limbic System controls our emotions, feelings and decision-making, but remember it has no capacity for language. We make decisions using our Limbic System and then rationalize that decision with the part of the brain that can communicate with words, the </a:t>
            </a:r>
            <a:r>
              <a:rPr lang="en-US" sz="1200" u="none" kern="1200" baseline="0" dirty="0" err="1" smtClean="0">
                <a:solidFill>
                  <a:schemeClr val="tx1"/>
                </a:solidFill>
                <a:latin typeface="+mn-lt"/>
                <a:ea typeface="+mn-ea"/>
                <a:cs typeface="+mn-cs"/>
              </a:rPr>
              <a:t>Neocortex</a:t>
            </a:r>
            <a:r>
              <a:rPr lang="en-US" sz="1200" u="none" kern="1200" baseline="0" dirty="0" smtClean="0">
                <a:solidFill>
                  <a:schemeClr val="tx1"/>
                </a:solidFill>
                <a:latin typeface="+mn-lt"/>
                <a:ea typeface="+mn-ea"/>
                <a:cs typeface="+mn-cs"/>
              </a:rPr>
              <a:t>.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There is a difference between repeat business and loyalty. Repeat business means that someone is willing to continue to do business with you. Perhaps because of your price, a feature or some sort of convenience. As soon as that convenience is no longer available, the customer complains or leaves to meet their needs elsewhere. Loyalty is quite different. Loyal consumers may choose to suffer some sort of inconvenience to continue doing business with you. They will pay more, travel further, proudly defend and champion your brand, even if your product or service is more expensive, further away or somehow less convenient. </a:t>
            </a:r>
          </a:p>
          <a:p>
            <a:endParaRPr lang="en-US"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11</a:t>
            </a:fld>
            <a:endParaRPr lang="en-US"/>
          </a:p>
        </p:txBody>
      </p:sp>
    </p:spTree>
    <p:extLst>
      <p:ext uri="{BB962C8B-B14F-4D97-AF65-F5344CB8AC3E}">
        <p14:creationId xmlns:p14="http://schemas.microsoft.com/office/powerpoint/2010/main" val="2897401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kern="1200" baseline="0" dirty="0" smtClean="0">
                <a:solidFill>
                  <a:schemeClr val="tx1"/>
                </a:solidFill>
                <a:latin typeface="+mn-lt"/>
                <a:ea typeface="+mn-ea"/>
                <a:cs typeface="+mn-cs"/>
              </a:rPr>
              <a:t>This is the reason we can say that people don’t buy What you do, they buy Why you do it and </a:t>
            </a:r>
          </a:p>
          <a:p>
            <a:r>
              <a:rPr lang="en-US" sz="1200" u="none" kern="1200" baseline="0" dirty="0" smtClean="0">
                <a:solidFill>
                  <a:schemeClr val="tx1"/>
                </a:solidFill>
                <a:latin typeface="+mn-lt"/>
                <a:ea typeface="+mn-ea"/>
                <a:cs typeface="+mn-cs"/>
              </a:rPr>
              <a:t>What you do simply serves as the tangible proof of what you believe. </a:t>
            </a:r>
          </a:p>
          <a:p>
            <a:endParaRPr lang="en-US"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12</a:t>
            </a:fld>
            <a:endParaRPr lang="en-US"/>
          </a:p>
        </p:txBody>
      </p:sp>
    </p:spTree>
    <p:extLst>
      <p:ext uri="{BB962C8B-B14F-4D97-AF65-F5344CB8AC3E}">
        <p14:creationId xmlns:p14="http://schemas.microsoft.com/office/powerpoint/2010/main" val="1616080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kern="1200" baseline="0" dirty="0" smtClean="0">
                <a:solidFill>
                  <a:schemeClr val="tx1"/>
                </a:solidFill>
                <a:latin typeface="+mn-lt"/>
                <a:ea typeface="+mn-ea"/>
                <a:cs typeface="+mn-cs"/>
              </a:rPr>
              <a:t>For The Golden Circle to work properly, you must have: </a:t>
            </a:r>
          </a:p>
          <a:p>
            <a:r>
              <a:rPr lang="en-US" sz="1200" u="none" kern="1200" baseline="0" dirty="0" smtClean="0">
                <a:solidFill>
                  <a:schemeClr val="tx1"/>
                </a:solidFill>
                <a:latin typeface="+mn-lt"/>
                <a:ea typeface="+mn-ea"/>
                <a:cs typeface="+mn-cs"/>
              </a:rPr>
              <a:t>1. Clarity of Why,</a:t>
            </a:r>
          </a:p>
          <a:p>
            <a:r>
              <a:rPr lang="en-US" sz="1200" u="none" kern="1200" baseline="0" dirty="0" smtClean="0">
                <a:solidFill>
                  <a:schemeClr val="tx1"/>
                </a:solidFill>
                <a:latin typeface="+mn-lt"/>
                <a:ea typeface="+mn-ea"/>
                <a:cs typeface="+mn-cs"/>
              </a:rPr>
              <a:t>2. Discipline of How, and </a:t>
            </a:r>
          </a:p>
          <a:p>
            <a:r>
              <a:rPr lang="en-US" sz="1200" u="none" kern="1200" baseline="0" dirty="0" smtClean="0">
                <a:solidFill>
                  <a:schemeClr val="tx1"/>
                </a:solidFill>
                <a:latin typeface="+mn-lt"/>
                <a:ea typeface="+mn-ea"/>
                <a:cs typeface="+mn-cs"/>
              </a:rPr>
              <a:t>3. Consistency of What.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No one section of The Golden Circle is more important than the other. The most important thing is a balance across all three.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WHY:</a:t>
            </a:r>
          </a:p>
          <a:p>
            <a:r>
              <a:rPr lang="en-US" sz="1200" u="none" kern="1200" baseline="0" dirty="0" smtClean="0">
                <a:solidFill>
                  <a:schemeClr val="tx1"/>
                </a:solidFill>
                <a:latin typeface="+mn-lt"/>
                <a:ea typeface="+mn-ea"/>
                <a:cs typeface="+mn-cs"/>
              </a:rPr>
              <a:t>If you don’t know Why you do What you do, how can you expect anyone else to know? For others to know your Why, you must first have clarity of your own Why.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HOW:</a:t>
            </a:r>
          </a:p>
          <a:p>
            <a:r>
              <a:rPr lang="en-US" sz="1200" u="none" kern="1200" baseline="0" dirty="0" smtClean="0">
                <a:solidFill>
                  <a:schemeClr val="tx1"/>
                </a:solidFill>
                <a:latin typeface="+mn-lt"/>
                <a:ea typeface="+mn-ea"/>
                <a:cs typeface="+mn-cs"/>
              </a:rPr>
              <a:t>The actions that you and your people take to bring your cause to life must be aligned with your values, guiding principles, strengths and beliefs.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WHAT:</a:t>
            </a:r>
          </a:p>
          <a:p>
            <a:r>
              <a:rPr lang="en-US" sz="1200" u="none" kern="1200" baseline="0" dirty="0" smtClean="0">
                <a:solidFill>
                  <a:schemeClr val="tx1"/>
                </a:solidFill>
                <a:latin typeface="+mn-lt"/>
                <a:ea typeface="+mn-ea"/>
                <a:cs typeface="+mn-cs"/>
              </a:rPr>
              <a:t>And everything you say and everything you do must be consistent with what you believe. After all, we live in the tangible world. The only way people will know what you believe is if you say and do the things you actually believe.</a:t>
            </a:r>
          </a:p>
          <a:p>
            <a:endParaRPr lang="pl-PL" sz="1200" u="non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57125F6-CA9B-8B47-9344-DC4B29897284}" type="slidenum">
              <a:rPr lang="en-US" smtClean="0"/>
              <a:pPr/>
              <a:t>13</a:t>
            </a:fld>
            <a:endParaRPr lang="en-US"/>
          </a:p>
        </p:txBody>
      </p:sp>
    </p:spTree>
    <p:extLst>
      <p:ext uri="{BB962C8B-B14F-4D97-AF65-F5344CB8AC3E}">
        <p14:creationId xmlns:p14="http://schemas.microsoft.com/office/powerpoint/2010/main" val="1398667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kern="1200" baseline="0" dirty="0" smtClean="0">
                <a:solidFill>
                  <a:schemeClr val="tx1"/>
                </a:solidFill>
                <a:latin typeface="+mn-lt"/>
                <a:ea typeface="+mn-ea"/>
                <a:cs typeface="+mn-cs"/>
              </a:rPr>
              <a:t>The Golden Circle is not just a communication tool; it also provides some insight into how great organizations are structured. If we imagine The Golden Circle as a three-dimensional model, it’s a top down view of a cone.</a:t>
            </a:r>
          </a:p>
          <a:p>
            <a:r>
              <a:rPr lang="en-US" sz="1200" u="none" kern="1200" baseline="0" dirty="0" smtClean="0">
                <a:solidFill>
                  <a:schemeClr val="tx1"/>
                </a:solidFill>
                <a:latin typeface="+mn-lt"/>
                <a:ea typeface="+mn-ea"/>
                <a:cs typeface="+mn-cs"/>
              </a:rPr>
              <a:t> </a:t>
            </a:r>
          </a:p>
          <a:p>
            <a:r>
              <a:rPr lang="en-US" sz="1200" u="none" kern="1200" baseline="0" dirty="0" smtClean="0">
                <a:solidFill>
                  <a:schemeClr val="tx1"/>
                </a:solidFill>
                <a:latin typeface="+mn-lt"/>
                <a:ea typeface="+mn-ea"/>
                <a:cs typeface="+mn-cs"/>
              </a:rPr>
              <a:t>The cone represents a company or an organization, an inherently organized system. At the top of the system, representing the Why, is a leader. She or he articulates the Why and points to a vision of a better future. The next level down, the How level, includes the people who are inspired by the leader’s cause. They give their blood, sweat and tears to build and bring the vision to life. The What, at the bottom of the cone, are the things the organization says and does that breathe life into the Why. They make it tangible. An organization communicates its Why through everything it says and does; the marketing, the products and services the company provides ... everything.</a:t>
            </a:r>
          </a:p>
          <a:p>
            <a:endParaRPr lang="en-US" sz="1200" u="none" kern="1200" baseline="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14</a:t>
            </a:fld>
            <a:endParaRPr lang="en-US"/>
          </a:p>
        </p:txBody>
      </p:sp>
    </p:spTree>
    <p:extLst>
      <p:ext uri="{BB962C8B-B14F-4D97-AF65-F5344CB8AC3E}">
        <p14:creationId xmlns:p14="http://schemas.microsoft.com/office/powerpoint/2010/main" val="28631576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kern="1200" baseline="0" dirty="0" smtClean="0">
                <a:solidFill>
                  <a:schemeClr val="tx1"/>
                </a:solidFill>
                <a:latin typeface="+mn-lt"/>
                <a:ea typeface="+mn-ea"/>
                <a:cs typeface="+mn-cs"/>
              </a:rPr>
              <a:t>For a message to spread, it must be loud AND clear. Like a megaphone.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Loud is easy, just drive sales or buy marketing. </a:t>
            </a:r>
          </a:p>
          <a:p>
            <a:r>
              <a:rPr lang="en-US" sz="1200" u="none" kern="1200" baseline="0" dirty="0" smtClean="0">
                <a:solidFill>
                  <a:schemeClr val="tx1"/>
                </a:solidFill>
                <a:latin typeface="+mn-lt"/>
                <a:ea typeface="+mn-ea"/>
                <a:cs typeface="+mn-cs"/>
              </a:rPr>
              <a:t>Clear is harder.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When an organization is clear about its purpose or its WHY, everyone, from employees to customers, can understand it. This clarity invites everyone who </a:t>
            </a:r>
          </a:p>
          <a:p>
            <a:r>
              <a:rPr lang="en-US" sz="1200" u="none" kern="1200" baseline="0" dirty="0" smtClean="0">
                <a:solidFill>
                  <a:schemeClr val="tx1"/>
                </a:solidFill>
                <a:latin typeface="+mn-lt"/>
                <a:ea typeface="+mn-ea"/>
                <a:cs typeface="+mn-cs"/>
              </a:rPr>
              <a:t>interacts with the organization to become champions of the cause, should they choose. Ideally, this clarity starts at the top of the organization and moves through the company. It can inspire people to create products, services, solutions and marketing that brings the Why to life. When everything you say and do echoes what you believe, you end up with a message that’s loud AND clear.</a:t>
            </a:r>
          </a:p>
          <a:p>
            <a:endParaRPr lang="en-US"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15</a:t>
            </a:fld>
            <a:endParaRPr lang="en-US"/>
          </a:p>
        </p:txBody>
      </p:sp>
    </p:spTree>
    <p:extLst>
      <p:ext uri="{BB962C8B-B14F-4D97-AF65-F5344CB8AC3E}">
        <p14:creationId xmlns:p14="http://schemas.microsoft.com/office/powerpoint/2010/main" val="4057279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kern="1200" baseline="0" dirty="0" smtClean="0">
                <a:solidFill>
                  <a:schemeClr val="tx1"/>
                </a:solidFill>
                <a:latin typeface="+mn-lt"/>
                <a:ea typeface="+mn-ea"/>
                <a:cs typeface="+mn-cs"/>
              </a:rPr>
              <a:t>Imagine a world where nearly everyone wakes up each day inspired to go to work, feels safe and valued while they are there, and returns home at the end of each day fulfilled - feeling as though they are contributing toward something greater than themselves. We believe The Golden Circle can help bring us closer to this brighter world.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A movement only exists when people are inspired to move, to do something, to take up the cause as their own. On behalf of Simon </a:t>
            </a:r>
            <a:r>
              <a:rPr lang="en-US" sz="1200" u="none" kern="1200" baseline="0" dirty="0" err="1" smtClean="0">
                <a:solidFill>
                  <a:schemeClr val="tx1"/>
                </a:solidFill>
                <a:latin typeface="+mn-lt"/>
                <a:ea typeface="+mn-ea"/>
                <a:cs typeface="+mn-cs"/>
              </a:rPr>
              <a:t>Sinek</a:t>
            </a:r>
            <a:r>
              <a:rPr lang="en-US" sz="1200" u="none" kern="1200" baseline="0" dirty="0" smtClean="0">
                <a:solidFill>
                  <a:schemeClr val="tx1"/>
                </a:solidFill>
                <a:latin typeface="+mn-lt"/>
                <a:ea typeface="+mn-ea"/>
                <a:cs typeface="+mn-cs"/>
              </a:rPr>
              <a:t> and our team at Start With Why, we thank you for progressing the movement to inspire and live in service to others.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On this slide, we have provided some additional resources to help you feel inspired and inspire those around you.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 -- -- </a:t>
            </a:r>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If you are interested, below is further background on the origin of The Golden Circle:</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In </a:t>
            </a:r>
            <a:r>
              <a:rPr lang="en-US" sz="1200" u="none" kern="1200" baseline="0" dirty="0" smtClean="0">
                <a:solidFill>
                  <a:schemeClr val="tx1"/>
                </a:solidFill>
                <a:latin typeface="+mn-lt"/>
                <a:ea typeface="+mn-ea"/>
                <a:cs typeface="+mn-cs"/>
              </a:rPr>
              <a:t>2006, Simon </a:t>
            </a:r>
            <a:r>
              <a:rPr lang="en-US" sz="1200" u="none" kern="1200" baseline="0" dirty="0" err="1" smtClean="0">
                <a:solidFill>
                  <a:schemeClr val="tx1"/>
                </a:solidFill>
                <a:latin typeface="+mn-lt"/>
                <a:ea typeface="+mn-ea"/>
                <a:cs typeface="+mn-cs"/>
              </a:rPr>
              <a:t>Sinek</a:t>
            </a:r>
            <a:r>
              <a:rPr lang="en-US" sz="1200" u="none" kern="1200" baseline="0" dirty="0" smtClean="0">
                <a:solidFill>
                  <a:schemeClr val="tx1"/>
                </a:solidFill>
                <a:latin typeface="+mn-lt"/>
                <a:ea typeface="+mn-ea"/>
                <a:cs typeface="+mn-cs"/>
              </a:rPr>
              <a:t> owned and operated his own marketing firm. Although his business was </a:t>
            </a:r>
            <a:r>
              <a:rPr lang="en-US" sz="1200" u="none" kern="1200" baseline="0" dirty="0" smtClean="0">
                <a:solidFill>
                  <a:schemeClr val="tx1"/>
                </a:solidFill>
                <a:latin typeface="+mn-lt"/>
                <a:ea typeface="+mn-ea"/>
                <a:cs typeface="+mn-cs"/>
              </a:rPr>
              <a:t>financially </a:t>
            </a:r>
            <a:r>
              <a:rPr lang="en-US" sz="1200" u="none" kern="1200" baseline="0" dirty="0" smtClean="0">
                <a:solidFill>
                  <a:schemeClr val="tx1"/>
                </a:solidFill>
                <a:latin typeface="+mn-lt"/>
                <a:ea typeface="+mn-ea"/>
                <a:cs typeface="+mn-cs"/>
              </a:rPr>
              <a:t>successful, he had lost his passion for what he was doing. He knew What he did and he knew How he did it different or better than others. However, he had no clarity as to Why he was </a:t>
            </a:r>
            <a:r>
              <a:rPr lang="en-US" sz="1200" u="none" kern="1200" baseline="0" dirty="0" smtClean="0">
                <a:solidFill>
                  <a:schemeClr val="tx1"/>
                </a:solidFill>
                <a:latin typeface="+mn-lt"/>
                <a:ea typeface="+mn-ea"/>
                <a:cs typeface="+mn-cs"/>
              </a:rPr>
              <a:t>doing </a:t>
            </a:r>
            <a:r>
              <a:rPr lang="en-US" sz="1200" u="none" kern="1200" baseline="0" dirty="0" smtClean="0">
                <a:solidFill>
                  <a:schemeClr val="tx1"/>
                </a:solidFill>
                <a:latin typeface="+mn-lt"/>
                <a:ea typeface="+mn-ea"/>
                <a:cs typeface="+mn-cs"/>
              </a:rPr>
              <a:t>it. With no purpose behind his work, he began to burnout and he became depressed.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The tips and advice he received from others, like, “Do what you love!” were not working. He </a:t>
            </a:r>
            <a:r>
              <a:rPr lang="en-US" sz="1200" u="none" kern="1200" baseline="0" dirty="0" smtClean="0">
                <a:solidFill>
                  <a:schemeClr val="tx1"/>
                </a:solidFill>
                <a:latin typeface="+mn-lt"/>
                <a:ea typeface="+mn-ea"/>
                <a:cs typeface="+mn-cs"/>
              </a:rPr>
              <a:t>became </a:t>
            </a:r>
            <a:r>
              <a:rPr lang="en-US" sz="1200" u="none" kern="1200" baseline="0" dirty="0" smtClean="0">
                <a:solidFill>
                  <a:schemeClr val="tx1"/>
                </a:solidFill>
                <a:latin typeface="+mn-lt"/>
                <a:ea typeface="+mn-ea"/>
                <a:cs typeface="+mn-cs"/>
              </a:rPr>
              <a:t>obsessed with finding the missing link - his Why. This is the driving inspiration that is there when everything is right and missing when at our worst.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Through personal reflection and sharing what was becoming clear with others, Simon found his </a:t>
            </a:r>
            <a:r>
              <a:rPr lang="en-US" sz="1200" u="none" kern="1200" baseline="0" dirty="0" smtClean="0">
                <a:solidFill>
                  <a:schemeClr val="tx1"/>
                </a:solidFill>
                <a:latin typeface="+mn-lt"/>
                <a:ea typeface="+mn-ea"/>
                <a:cs typeface="+mn-cs"/>
              </a:rPr>
              <a:t>Why </a:t>
            </a:r>
            <a:r>
              <a:rPr lang="en-US" sz="1200" u="none" kern="1200" baseline="0" dirty="0" smtClean="0">
                <a:solidFill>
                  <a:schemeClr val="tx1"/>
                </a:solidFill>
                <a:latin typeface="+mn-lt"/>
                <a:ea typeface="+mn-ea"/>
                <a:cs typeface="+mn-cs"/>
              </a:rPr>
              <a:t>– to inspire people to do the things that inspire them so that, together, we can change our world. He began to use his Why as a filter, choosing only to do things and get involved with projects that would bring his Why to life. His passion restored to levels he had never experienced before.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What do we do when we find something we love? We share it with the people we love. Simon started sharing this little idea and his discovery with his friends. His friends started making crazy life changes for the better, inspired by Simon’s discovery and articulation. Friends would invite him to their apartments in New York City to tell their friends about The Golden Circle and they would share the concept with others. This was the beginning of the Start With Why movement. </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The ideas The Golden Circle illustrates are certainly not new. Simon did not invent purpose. What he has been able to do is capture this idea, that has been around for millennia, in a way that is simple, easy to understand and actionable. It is our hope that people use and share these ideas with others so that, together, we can change our world.</a:t>
            </a:r>
          </a:p>
          <a:p>
            <a:endParaRPr lang="en-US" sz="1200" u="none" kern="1200" baseline="0" dirty="0" smtClean="0">
              <a:solidFill>
                <a:schemeClr val="tx1"/>
              </a:solidFill>
              <a:latin typeface="+mn-lt"/>
              <a:ea typeface="+mn-ea"/>
              <a:cs typeface="+mn-cs"/>
            </a:endParaRPr>
          </a:p>
          <a:p>
            <a:r>
              <a:rPr lang="en-US" sz="1200" u="none" kern="1200" baseline="0" dirty="0" smtClean="0">
                <a:solidFill>
                  <a:schemeClr val="tx1"/>
                </a:solidFill>
                <a:latin typeface="+mn-lt"/>
                <a:ea typeface="+mn-ea"/>
                <a:cs typeface="+mn-cs"/>
              </a:rPr>
              <a:t>Inspire on!</a:t>
            </a:r>
          </a:p>
          <a:p>
            <a:endParaRPr lang="en-US" dirty="0"/>
          </a:p>
        </p:txBody>
      </p:sp>
      <p:sp>
        <p:nvSpPr>
          <p:cNvPr id="4" name="Slide Number Placeholder 3"/>
          <p:cNvSpPr>
            <a:spLocks noGrp="1"/>
          </p:cNvSpPr>
          <p:nvPr>
            <p:ph type="sldNum" sz="quarter" idx="10"/>
          </p:nvPr>
        </p:nvSpPr>
        <p:spPr/>
        <p:txBody>
          <a:bodyPr/>
          <a:lstStyle/>
          <a:p>
            <a:fld id="{157125F6-CA9B-8B47-9344-DC4B29897284}" type="slidenum">
              <a:rPr lang="en-US" smtClean="0"/>
              <a:pPr/>
              <a:t>16</a:t>
            </a:fld>
            <a:endParaRPr lang="en-US"/>
          </a:p>
        </p:txBody>
      </p:sp>
    </p:spTree>
    <p:extLst>
      <p:ext uri="{BB962C8B-B14F-4D97-AF65-F5344CB8AC3E}">
        <p14:creationId xmlns:p14="http://schemas.microsoft.com/office/powerpoint/2010/main" val="245392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0F6C077-46C9-8041-8313-D12BEAD3AD5E}" type="datetimeFigureOut">
              <a:rPr lang="en-US" smtClean="0"/>
              <a:pPr/>
              <a:t>15-07-31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F6C077-46C9-8041-8313-D12BEAD3AD5E}" type="datetimeFigureOut">
              <a:rPr lang="en-US" smtClean="0"/>
              <a:pPr/>
              <a:t>15-07-31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F6C077-46C9-8041-8313-D12BEAD3AD5E}" type="datetimeFigureOut">
              <a:rPr lang="en-US" smtClean="0"/>
              <a:pPr/>
              <a:t>15-07-31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0F6C077-46C9-8041-8313-D12BEAD3AD5E}" type="datetimeFigureOut">
              <a:rPr lang="en-US" smtClean="0"/>
              <a:pPr/>
              <a:t>15-07-31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0F6C077-46C9-8041-8313-D12BEAD3AD5E}" type="datetimeFigureOut">
              <a:rPr lang="en-US" smtClean="0"/>
              <a:pPr/>
              <a:t>15-07-31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0F6C077-46C9-8041-8313-D12BEAD3AD5E}" type="datetimeFigureOut">
              <a:rPr lang="en-US" smtClean="0"/>
              <a:pPr/>
              <a:t>15-07-31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F6C077-46C9-8041-8313-D12BEAD3AD5E}" type="datetimeFigureOut">
              <a:rPr lang="en-US" smtClean="0"/>
              <a:pPr/>
              <a:t>15-07-31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F6C077-46C9-8041-8313-D12BEAD3AD5E}" type="datetimeFigureOut">
              <a:rPr lang="en-US" smtClean="0"/>
              <a:pPr/>
              <a:t>15-07-31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F6C077-46C9-8041-8313-D12BEAD3AD5E}" type="datetimeFigureOut">
              <a:rPr lang="en-US" smtClean="0"/>
              <a:pPr/>
              <a:t>15-07-31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F6C077-46C9-8041-8313-D12BEAD3AD5E}" type="datetimeFigureOut">
              <a:rPr lang="en-US" smtClean="0"/>
              <a:pPr/>
              <a:t>15-07-31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F6C077-46C9-8041-8313-D12BEAD3AD5E}" type="datetimeFigureOut">
              <a:rPr lang="en-US" smtClean="0"/>
              <a:pPr/>
              <a:t>15-07-31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6DE2-A758-2343-9D94-1EB4881C97D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F6C077-46C9-8041-8313-D12BEAD3AD5E}" type="datetimeFigureOut">
              <a:rPr lang="en-US" smtClean="0"/>
              <a:pPr/>
              <a:t>15-07-31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886DE2-A758-2343-9D94-1EB4881C97D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4" Type="http://schemas.openxmlformats.org/officeDocument/2006/relationships/image" Target="../media/image3.emf"/><Relationship Id="rId5" Type="http://schemas.openxmlformats.org/officeDocument/2006/relationships/image" Target="../media/image4.emf"/><Relationship Id="rId1" Type="http://schemas.openxmlformats.org/officeDocument/2006/relationships/slideLayout" Target="../slideLayouts/slideLayout5.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4" Type="http://schemas.openxmlformats.org/officeDocument/2006/relationships/image" Target="../media/image2.emf"/><Relationship Id="rId5" Type="http://schemas.openxmlformats.org/officeDocument/2006/relationships/image" Target="../media/image3.emf"/><Relationship Id="rId1" Type="http://schemas.openxmlformats.org/officeDocument/2006/relationships/slideLayout" Target="../slideLayouts/slideLayout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4" Type="http://schemas.openxmlformats.org/officeDocument/2006/relationships/image" Target="../media/image3.emf"/><Relationship Id="rId5" Type="http://schemas.openxmlformats.org/officeDocument/2006/relationships/image" Target="../media/image6.emf"/><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4" Type="http://schemas.openxmlformats.org/officeDocument/2006/relationships/image" Target="../media/image3.emf"/><Relationship Id="rId5" Type="http://schemas.openxmlformats.org/officeDocument/2006/relationships/image" Target="../media/image7.emf"/><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4" Type="http://schemas.openxmlformats.org/officeDocument/2006/relationships/image" Target="../media/image3.emf"/><Relationship Id="rId5" Type="http://schemas.openxmlformats.org/officeDocument/2006/relationships/image" Target="../media/image8.emf"/><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4" Type="http://schemas.openxmlformats.org/officeDocument/2006/relationships/image" Target="../media/image9.emf"/><Relationship Id="rId5" Type="http://schemas.openxmlformats.org/officeDocument/2006/relationships/image" Target="../media/image10.emf"/><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4" Type="http://schemas.openxmlformats.org/officeDocument/2006/relationships/image" Target="../media/image2.emf"/><Relationship Id="rId5" Type="http://schemas.openxmlformats.org/officeDocument/2006/relationships/image" Target="../media/image10.emf"/><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12.emf"/><Relationship Id="rId4" Type="http://schemas.openxmlformats.org/officeDocument/2006/relationships/image" Target="../media/image10.emf"/><Relationship Id="rId5" Type="http://schemas.openxmlformats.org/officeDocument/2006/relationships/image" Target="../media/image2.emf"/><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3.emf"/><Relationship Id="rId4" Type="http://schemas.openxmlformats.org/officeDocument/2006/relationships/image" Target="../media/image10.emf"/><Relationship Id="rId5" Type="http://schemas.openxmlformats.org/officeDocument/2006/relationships/image" Target="../media/image2.emf"/><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14.emf"/><Relationship Id="rId4" Type="http://schemas.openxmlformats.org/officeDocument/2006/relationships/image" Target="../media/image10.emf"/><Relationship Id="rId5" Type="http://schemas.openxmlformats.org/officeDocument/2006/relationships/image" Target="../media/image2.emf"/><Relationship Id="rId1" Type="http://schemas.openxmlformats.org/officeDocument/2006/relationships/slideLayout" Target="../slideLayouts/slideLayout8.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15.emf"/><Relationship Id="rId4" Type="http://schemas.openxmlformats.org/officeDocument/2006/relationships/image" Target="../media/image2.emf"/><Relationship Id="rId1" Type="http://schemas.openxmlformats.org/officeDocument/2006/relationships/slideLayout" Target="../slideLayouts/slideLayout8.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16.emf"/><Relationship Id="rId4" Type="http://schemas.openxmlformats.org/officeDocument/2006/relationships/image" Target="../media/image17.emf"/><Relationship Id="rId5" Type="http://schemas.openxmlformats.org/officeDocument/2006/relationships/image" Target="../media/image2.emf"/><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 Id="rId3"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emf"/><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4" Type="http://schemas.openxmlformats.org/officeDocument/2006/relationships/image" Target="../media/image22.png"/><Relationship Id="rId5" Type="http://schemas.openxmlformats.org/officeDocument/2006/relationships/image" Target="../media/image2.emf"/><Relationship Id="rId6" Type="http://schemas.openxmlformats.org/officeDocument/2006/relationships/image" Target="../media/image23.emf"/><Relationship Id="rId7" Type="http://schemas.openxmlformats.org/officeDocument/2006/relationships/image" Target="../media/image24.emf"/><Relationship Id="rId8" Type="http://schemas.openxmlformats.org/officeDocument/2006/relationships/image" Target="../media/image25.emf"/><Relationship Id="rId9" Type="http://schemas.openxmlformats.org/officeDocument/2006/relationships/image" Target="../media/image26.emf"/><Relationship Id="rId10" Type="http://schemas.openxmlformats.org/officeDocument/2006/relationships/image" Target="../media/image27.emf"/><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60544" y="139700"/>
            <a:ext cx="8585200" cy="6527800"/>
          </a:xfrm>
          <a:prstGeom prst="rect">
            <a:avLst/>
          </a:prstGeom>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457200" y="6400800"/>
            <a:ext cx="1790700" cy="266700"/>
          </a:xfrm>
          <a:prstGeom prst="rect">
            <a:avLst/>
          </a:prstGeom>
        </p:spPr>
      </p:pic>
      <p:pic>
        <p:nvPicPr>
          <p:cNvPr id="17" name="Picture 16"/>
          <p:cNvPicPr>
            <a:picLocks noChangeAspect="1"/>
          </p:cNvPicPr>
          <p:nvPr/>
        </p:nvPicPr>
        <p:blipFill>
          <a:blip r:embed="rId4"/>
          <a:stretch>
            <a:fillRect/>
          </a:stretch>
        </p:blipFill>
        <p:spPr>
          <a:xfrm>
            <a:off x="806896" y="142652"/>
            <a:ext cx="8229600" cy="1054100"/>
          </a:xfrm>
          <a:prstGeom prst="rect">
            <a:avLst/>
          </a:prstGeom>
        </p:spPr>
      </p:pic>
      <p:pic>
        <p:nvPicPr>
          <p:cNvPr id="18" name="Picture 17"/>
          <p:cNvPicPr>
            <a:picLocks noChangeAspect="1"/>
          </p:cNvPicPr>
          <p:nvPr/>
        </p:nvPicPr>
        <p:blipFill>
          <a:blip r:embed="rId5"/>
          <a:stretch>
            <a:fillRect/>
          </a:stretch>
        </p:blipFill>
        <p:spPr>
          <a:xfrm>
            <a:off x="304800" y="188640"/>
            <a:ext cx="8572500" cy="6070600"/>
          </a:xfrm>
          <a:prstGeom prst="rect">
            <a:avLst/>
          </a:prstGeom>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254000" y="188640"/>
            <a:ext cx="8623300" cy="6070600"/>
          </a:xfrm>
          <a:prstGeom prst="rect">
            <a:avLst/>
          </a:prstGeom>
        </p:spPr>
      </p:pic>
      <p:pic>
        <p:nvPicPr>
          <p:cNvPr id="10" name="Picture 9"/>
          <p:cNvPicPr>
            <a:picLocks noChangeAspect="1"/>
          </p:cNvPicPr>
          <p:nvPr/>
        </p:nvPicPr>
        <p:blipFill>
          <a:blip r:embed="rId4"/>
          <a:stretch>
            <a:fillRect/>
          </a:stretch>
        </p:blipFill>
        <p:spPr>
          <a:xfrm>
            <a:off x="457200" y="6400800"/>
            <a:ext cx="1790700" cy="266700"/>
          </a:xfrm>
          <a:prstGeom prst="rect">
            <a:avLst/>
          </a:prstGeom>
        </p:spPr>
      </p:pic>
      <p:pic>
        <p:nvPicPr>
          <p:cNvPr id="17" name="Picture 16"/>
          <p:cNvPicPr>
            <a:picLocks noChangeAspect="1"/>
          </p:cNvPicPr>
          <p:nvPr/>
        </p:nvPicPr>
        <p:blipFill>
          <a:blip r:embed="rId5"/>
          <a:stretch>
            <a:fillRect/>
          </a:stretch>
        </p:blipFill>
        <p:spPr>
          <a:xfrm>
            <a:off x="806896" y="142652"/>
            <a:ext cx="8229600" cy="1054100"/>
          </a:xfrm>
          <a:prstGeom prst="rect">
            <a:avLst/>
          </a:prstGeom>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stretch>
            <a:fillRect/>
          </a:stretch>
        </p:blipFill>
        <p:spPr>
          <a:xfrm>
            <a:off x="457200" y="6400800"/>
            <a:ext cx="1790700" cy="266700"/>
          </a:xfrm>
          <a:prstGeom prst="rect">
            <a:avLst/>
          </a:prstGeom>
        </p:spPr>
      </p:pic>
      <p:pic>
        <p:nvPicPr>
          <p:cNvPr id="21" name="Picture 20"/>
          <p:cNvPicPr>
            <a:picLocks noChangeAspect="1"/>
          </p:cNvPicPr>
          <p:nvPr/>
        </p:nvPicPr>
        <p:blipFill>
          <a:blip r:embed="rId4"/>
          <a:stretch>
            <a:fillRect/>
          </a:stretch>
        </p:blipFill>
        <p:spPr>
          <a:xfrm>
            <a:off x="806896" y="142652"/>
            <a:ext cx="8229600" cy="1054100"/>
          </a:xfrm>
          <a:prstGeom prst="rect">
            <a:avLst/>
          </a:prstGeom>
        </p:spPr>
      </p:pic>
      <p:pic>
        <p:nvPicPr>
          <p:cNvPr id="24" name="Picture 23"/>
          <p:cNvPicPr>
            <a:picLocks noChangeAspect="1"/>
          </p:cNvPicPr>
          <p:nvPr/>
        </p:nvPicPr>
        <p:blipFill>
          <a:blip r:embed="rId5"/>
          <a:stretch>
            <a:fillRect/>
          </a:stretch>
        </p:blipFill>
        <p:spPr>
          <a:xfrm>
            <a:off x="368300" y="1534840"/>
            <a:ext cx="8509000" cy="4724400"/>
          </a:xfrm>
          <a:prstGeom prst="rect">
            <a:avLst/>
          </a:prstGeom>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57200" y="6400800"/>
            <a:ext cx="1790700" cy="266700"/>
          </a:xfrm>
          <a:prstGeom prst="rect">
            <a:avLst/>
          </a:prstGeom>
        </p:spPr>
      </p:pic>
      <p:pic>
        <p:nvPicPr>
          <p:cNvPr id="6" name="Picture 5"/>
          <p:cNvPicPr>
            <a:picLocks noChangeAspect="1"/>
          </p:cNvPicPr>
          <p:nvPr/>
        </p:nvPicPr>
        <p:blipFill>
          <a:blip r:embed="rId4"/>
          <a:stretch>
            <a:fillRect/>
          </a:stretch>
        </p:blipFill>
        <p:spPr>
          <a:xfrm>
            <a:off x="806896" y="142652"/>
            <a:ext cx="8229600" cy="1054100"/>
          </a:xfrm>
          <a:prstGeom prst="rect">
            <a:avLst/>
          </a:prstGeom>
        </p:spPr>
      </p:pic>
      <p:pic>
        <p:nvPicPr>
          <p:cNvPr id="2" name="Picture 1"/>
          <p:cNvPicPr>
            <a:picLocks noChangeAspect="1"/>
          </p:cNvPicPr>
          <p:nvPr/>
        </p:nvPicPr>
        <p:blipFill>
          <a:blip r:embed="rId5"/>
          <a:stretch>
            <a:fillRect/>
          </a:stretch>
        </p:blipFill>
        <p:spPr>
          <a:xfrm>
            <a:off x="1816100" y="393700"/>
            <a:ext cx="5499100" cy="6070600"/>
          </a:xfrm>
          <a:prstGeom prst="rect">
            <a:avLst/>
          </a:prstGeom>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57200" y="6400800"/>
            <a:ext cx="1790700" cy="266700"/>
          </a:xfrm>
          <a:prstGeom prst="rect">
            <a:avLst/>
          </a:prstGeom>
        </p:spPr>
      </p:pic>
      <p:pic>
        <p:nvPicPr>
          <p:cNvPr id="6" name="Picture 5"/>
          <p:cNvPicPr>
            <a:picLocks noChangeAspect="1"/>
          </p:cNvPicPr>
          <p:nvPr/>
        </p:nvPicPr>
        <p:blipFill>
          <a:blip r:embed="rId4"/>
          <a:stretch>
            <a:fillRect/>
          </a:stretch>
        </p:blipFill>
        <p:spPr>
          <a:xfrm>
            <a:off x="806896" y="142652"/>
            <a:ext cx="8229600" cy="1054100"/>
          </a:xfrm>
          <a:prstGeom prst="rect">
            <a:avLst/>
          </a:prstGeom>
        </p:spPr>
      </p:pic>
      <p:pic>
        <p:nvPicPr>
          <p:cNvPr id="2" name="Picture 1"/>
          <p:cNvPicPr>
            <a:picLocks noChangeAspect="1"/>
          </p:cNvPicPr>
          <p:nvPr/>
        </p:nvPicPr>
        <p:blipFill>
          <a:blip r:embed="rId5"/>
          <a:stretch>
            <a:fillRect/>
          </a:stretch>
        </p:blipFill>
        <p:spPr>
          <a:xfrm>
            <a:off x="1816100" y="393700"/>
            <a:ext cx="5499100" cy="6070600"/>
          </a:xfrm>
          <a:prstGeom prst="rect">
            <a:avLst/>
          </a:prstGeom>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457200" y="6400800"/>
            <a:ext cx="1790700" cy="266700"/>
          </a:xfrm>
          <a:prstGeom prst="rect">
            <a:avLst/>
          </a:prstGeom>
        </p:spPr>
      </p:pic>
      <p:pic>
        <p:nvPicPr>
          <p:cNvPr id="3" name="Picture 2"/>
          <p:cNvPicPr>
            <a:picLocks noChangeAspect="1"/>
          </p:cNvPicPr>
          <p:nvPr/>
        </p:nvPicPr>
        <p:blipFill>
          <a:blip r:embed="rId4"/>
          <a:stretch>
            <a:fillRect/>
          </a:stretch>
        </p:blipFill>
        <p:spPr>
          <a:xfrm>
            <a:off x="177800" y="165100"/>
            <a:ext cx="8775700" cy="6527800"/>
          </a:xfrm>
          <a:prstGeom prst="rect">
            <a:avLst/>
          </a:prstGeom>
        </p:spPr>
      </p:pic>
      <p:pic>
        <p:nvPicPr>
          <p:cNvPr id="2" name="Picture 1"/>
          <p:cNvPicPr>
            <a:picLocks noChangeAspect="1"/>
          </p:cNvPicPr>
          <p:nvPr/>
        </p:nvPicPr>
        <p:blipFill>
          <a:blip r:embed="rId5"/>
          <a:stretch>
            <a:fillRect/>
          </a:stretch>
        </p:blipFill>
        <p:spPr>
          <a:xfrm>
            <a:off x="179512" y="383386"/>
            <a:ext cx="9144000" cy="669350"/>
          </a:xfrm>
          <a:prstGeom prst="rect">
            <a:avLst/>
          </a:prstGeom>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77800" y="165100"/>
            <a:ext cx="8775700" cy="6527800"/>
          </a:xfrm>
          <a:prstGeom prst="rect">
            <a:avLst/>
          </a:prstGeom>
        </p:spPr>
      </p:pic>
      <p:pic>
        <p:nvPicPr>
          <p:cNvPr id="6" name="Picture 5"/>
          <p:cNvPicPr>
            <a:picLocks noChangeAspect="1"/>
          </p:cNvPicPr>
          <p:nvPr/>
        </p:nvPicPr>
        <p:blipFill>
          <a:blip r:embed="rId4"/>
          <a:stretch>
            <a:fillRect/>
          </a:stretch>
        </p:blipFill>
        <p:spPr>
          <a:xfrm>
            <a:off x="457200" y="6400800"/>
            <a:ext cx="1790700" cy="266700"/>
          </a:xfrm>
          <a:prstGeom prst="rect">
            <a:avLst/>
          </a:prstGeom>
        </p:spPr>
      </p:pic>
      <p:pic>
        <p:nvPicPr>
          <p:cNvPr id="7" name="Picture 6"/>
          <p:cNvPicPr>
            <a:picLocks noChangeAspect="1"/>
          </p:cNvPicPr>
          <p:nvPr/>
        </p:nvPicPr>
        <p:blipFill>
          <a:blip r:embed="rId5"/>
          <a:stretch>
            <a:fillRect/>
          </a:stretch>
        </p:blipFill>
        <p:spPr>
          <a:xfrm>
            <a:off x="179512" y="383386"/>
            <a:ext cx="9144000" cy="669350"/>
          </a:xfrm>
          <a:prstGeom prst="rect">
            <a:avLst/>
          </a:prstGeom>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77800" y="165100"/>
            <a:ext cx="8775700" cy="6527800"/>
          </a:xfrm>
          <a:prstGeom prst="rect">
            <a:avLst/>
          </a:prstGeom>
        </p:spPr>
      </p:pic>
      <p:pic>
        <p:nvPicPr>
          <p:cNvPr id="6" name="Picture 5"/>
          <p:cNvPicPr>
            <a:picLocks noChangeAspect="1"/>
          </p:cNvPicPr>
          <p:nvPr/>
        </p:nvPicPr>
        <p:blipFill>
          <a:blip r:embed="rId4"/>
          <a:stretch>
            <a:fillRect/>
          </a:stretch>
        </p:blipFill>
        <p:spPr>
          <a:xfrm>
            <a:off x="179512" y="383386"/>
            <a:ext cx="9144000" cy="669350"/>
          </a:xfrm>
          <a:prstGeom prst="rect">
            <a:avLst/>
          </a:prstGeom>
        </p:spPr>
      </p:pic>
      <p:pic>
        <p:nvPicPr>
          <p:cNvPr id="8" name="Picture 7"/>
          <p:cNvPicPr>
            <a:picLocks noChangeAspect="1"/>
          </p:cNvPicPr>
          <p:nvPr/>
        </p:nvPicPr>
        <p:blipFill>
          <a:blip r:embed="rId5"/>
          <a:stretch>
            <a:fillRect/>
          </a:stretch>
        </p:blipFill>
        <p:spPr>
          <a:xfrm>
            <a:off x="457200" y="6400800"/>
            <a:ext cx="1790700" cy="2667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177800" y="165100"/>
            <a:ext cx="8775700" cy="6527800"/>
          </a:xfrm>
          <a:prstGeom prst="rect">
            <a:avLst/>
          </a:prstGeom>
        </p:spPr>
      </p:pic>
      <p:pic>
        <p:nvPicPr>
          <p:cNvPr id="5" name="Picture 4"/>
          <p:cNvPicPr>
            <a:picLocks noChangeAspect="1"/>
          </p:cNvPicPr>
          <p:nvPr/>
        </p:nvPicPr>
        <p:blipFill>
          <a:blip r:embed="rId4"/>
          <a:stretch>
            <a:fillRect/>
          </a:stretch>
        </p:blipFill>
        <p:spPr>
          <a:xfrm>
            <a:off x="179512" y="383386"/>
            <a:ext cx="9144000" cy="669350"/>
          </a:xfrm>
          <a:prstGeom prst="rect">
            <a:avLst/>
          </a:prstGeom>
        </p:spPr>
      </p:pic>
      <p:pic>
        <p:nvPicPr>
          <p:cNvPr id="6" name="Picture 5"/>
          <p:cNvPicPr>
            <a:picLocks noChangeAspect="1"/>
          </p:cNvPicPr>
          <p:nvPr/>
        </p:nvPicPr>
        <p:blipFill>
          <a:blip r:embed="rId5"/>
          <a:stretch>
            <a:fillRect/>
          </a:stretch>
        </p:blipFill>
        <p:spPr>
          <a:xfrm>
            <a:off x="457200" y="6400800"/>
            <a:ext cx="1790700" cy="266700"/>
          </a:xfrm>
          <a:prstGeom prst="rect">
            <a:avLst/>
          </a:prstGeom>
        </p:spPr>
      </p:pic>
    </p:spTree>
    <p:extLst>
      <p:ext uri="{BB962C8B-B14F-4D97-AF65-F5344CB8AC3E}">
        <p14:creationId xmlns:p14="http://schemas.microsoft.com/office/powerpoint/2010/main" val="510687337"/>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165100" y="165100"/>
            <a:ext cx="8813800" cy="6527800"/>
          </a:xfrm>
          <a:prstGeom prst="rect">
            <a:avLst/>
          </a:prstGeom>
        </p:spPr>
      </p:pic>
      <p:pic>
        <p:nvPicPr>
          <p:cNvPr id="5" name="Picture 4"/>
          <p:cNvPicPr>
            <a:picLocks noChangeAspect="1"/>
          </p:cNvPicPr>
          <p:nvPr/>
        </p:nvPicPr>
        <p:blipFill>
          <a:blip r:embed="rId4"/>
          <a:stretch>
            <a:fillRect/>
          </a:stretch>
        </p:blipFill>
        <p:spPr>
          <a:xfrm>
            <a:off x="179512" y="383386"/>
            <a:ext cx="9144000" cy="669350"/>
          </a:xfrm>
          <a:prstGeom prst="rect">
            <a:avLst/>
          </a:prstGeom>
        </p:spPr>
      </p:pic>
      <p:pic>
        <p:nvPicPr>
          <p:cNvPr id="6" name="Picture 5"/>
          <p:cNvPicPr>
            <a:picLocks noChangeAspect="1"/>
          </p:cNvPicPr>
          <p:nvPr/>
        </p:nvPicPr>
        <p:blipFill>
          <a:blip r:embed="rId5"/>
          <a:stretch>
            <a:fillRect/>
          </a:stretch>
        </p:blipFill>
        <p:spPr>
          <a:xfrm>
            <a:off x="457200" y="6400800"/>
            <a:ext cx="1790700" cy="266700"/>
          </a:xfrm>
          <a:prstGeom prst="rect">
            <a:avLst/>
          </a:prstGeom>
        </p:spPr>
      </p:pic>
    </p:spTree>
    <p:extLst>
      <p:ext uri="{BB962C8B-B14F-4D97-AF65-F5344CB8AC3E}">
        <p14:creationId xmlns:p14="http://schemas.microsoft.com/office/powerpoint/2010/main" val="23187546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2501900"/>
            <a:ext cx="9144000" cy="1831033"/>
          </a:xfrm>
          <a:prstGeom prst="rect">
            <a:avLst/>
          </a:prstGeom>
        </p:spPr>
      </p:pic>
      <p:pic>
        <p:nvPicPr>
          <p:cNvPr id="6" name="Picture 5"/>
          <p:cNvPicPr>
            <a:picLocks noChangeAspect="1"/>
          </p:cNvPicPr>
          <p:nvPr/>
        </p:nvPicPr>
        <p:blipFill>
          <a:blip r:embed="rId4"/>
          <a:stretch>
            <a:fillRect/>
          </a:stretch>
        </p:blipFill>
        <p:spPr>
          <a:xfrm>
            <a:off x="457200" y="6400800"/>
            <a:ext cx="1790700" cy="266700"/>
          </a:xfrm>
          <a:prstGeom prst="rect">
            <a:avLst/>
          </a:prstGeom>
        </p:spPr>
      </p:pic>
    </p:spTree>
    <p:extLst>
      <p:ext uri="{BB962C8B-B14F-4D97-AF65-F5344CB8AC3E}">
        <p14:creationId xmlns:p14="http://schemas.microsoft.com/office/powerpoint/2010/main" val="3288790069"/>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368300" y="393700"/>
            <a:ext cx="8407400" cy="6070600"/>
          </a:xfrm>
          <a:prstGeom prst="rect">
            <a:avLst/>
          </a:prstGeom>
        </p:spPr>
      </p:pic>
      <p:pic>
        <p:nvPicPr>
          <p:cNvPr id="5" name="Picture 4"/>
          <p:cNvPicPr>
            <a:picLocks noChangeAspect="1"/>
          </p:cNvPicPr>
          <p:nvPr/>
        </p:nvPicPr>
        <p:blipFill>
          <a:blip r:embed="rId4"/>
          <a:stretch>
            <a:fillRect/>
          </a:stretch>
        </p:blipFill>
        <p:spPr>
          <a:xfrm>
            <a:off x="827584" y="358676"/>
            <a:ext cx="8229600" cy="1054100"/>
          </a:xfrm>
          <a:prstGeom prst="rect">
            <a:avLst/>
          </a:prstGeom>
        </p:spPr>
      </p:pic>
      <p:pic>
        <p:nvPicPr>
          <p:cNvPr id="7" name="Picture 6"/>
          <p:cNvPicPr>
            <a:picLocks noChangeAspect="1"/>
          </p:cNvPicPr>
          <p:nvPr/>
        </p:nvPicPr>
        <p:blipFill>
          <a:blip r:embed="rId5"/>
          <a:stretch>
            <a:fillRect/>
          </a:stretch>
        </p:blipFill>
        <p:spPr>
          <a:xfrm>
            <a:off x="457200" y="6400800"/>
            <a:ext cx="1790700" cy="266700"/>
          </a:xfrm>
          <a:prstGeom prst="rect">
            <a:avLst/>
          </a:prstGeom>
        </p:spPr>
      </p:pic>
    </p:spTree>
    <p:extLst>
      <p:ext uri="{BB962C8B-B14F-4D97-AF65-F5344CB8AC3E}">
        <p14:creationId xmlns:p14="http://schemas.microsoft.com/office/powerpoint/2010/main" val="3028069030"/>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251520" y="520700"/>
            <a:ext cx="9144000" cy="6146800"/>
          </a:xfrm>
          <a:prstGeom prst="rect">
            <a:avLst/>
          </a:prstGeom>
        </p:spPr>
      </p:pic>
    </p:spTree>
    <p:extLst>
      <p:ext uri="{BB962C8B-B14F-4D97-AF65-F5344CB8AC3E}">
        <p14:creationId xmlns:p14="http://schemas.microsoft.com/office/powerpoint/2010/main" val="271396915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251520" y="527694"/>
            <a:ext cx="9144000" cy="6146800"/>
          </a:xfrm>
          <a:prstGeom prst="rect">
            <a:avLst/>
          </a:prstGeom>
        </p:spPr>
      </p:pic>
      <p:pic>
        <p:nvPicPr>
          <p:cNvPr id="2" name="Picture 1"/>
          <p:cNvPicPr>
            <a:picLocks noChangeAspect="1"/>
          </p:cNvPicPr>
          <p:nvPr/>
        </p:nvPicPr>
        <p:blipFill>
          <a:blip r:embed="rId4"/>
          <a:stretch>
            <a:fillRect/>
          </a:stretch>
        </p:blipFill>
        <p:spPr>
          <a:xfrm>
            <a:off x="6144220" y="2693268"/>
            <a:ext cx="1308100" cy="2247900"/>
          </a:xfrm>
          <a:prstGeom prst="rect">
            <a:avLst/>
          </a:prstGeom>
        </p:spPr>
      </p:pic>
    </p:spTree>
    <p:extLst>
      <p:ext uri="{BB962C8B-B14F-4D97-AF65-F5344CB8AC3E}">
        <p14:creationId xmlns:p14="http://schemas.microsoft.com/office/powerpoint/2010/main" val="260964553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79512" y="836712"/>
            <a:ext cx="5905500" cy="5168900"/>
          </a:xfrm>
          <a:prstGeom prst="rect">
            <a:avLst/>
          </a:prstGeom>
        </p:spPr>
      </p:pic>
      <p:pic>
        <p:nvPicPr>
          <p:cNvPr id="7" name="Picture 6"/>
          <p:cNvPicPr>
            <a:picLocks noChangeAspect="1"/>
          </p:cNvPicPr>
          <p:nvPr/>
        </p:nvPicPr>
        <p:blipFill>
          <a:blip r:embed="rId4"/>
          <a:stretch>
            <a:fillRect/>
          </a:stretch>
        </p:blipFill>
        <p:spPr>
          <a:xfrm>
            <a:off x="5527935" y="404664"/>
            <a:ext cx="3436553" cy="4743570"/>
          </a:xfrm>
          <a:prstGeom prst="rect">
            <a:avLst/>
          </a:prstGeom>
        </p:spPr>
      </p:pic>
      <p:pic>
        <p:nvPicPr>
          <p:cNvPr id="8" name="Picture 7"/>
          <p:cNvPicPr>
            <a:picLocks noChangeAspect="1"/>
          </p:cNvPicPr>
          <p:nvPr/>
        </p:nvPicPr>
        <p:blipFill>
          <a:blip r:embed="rId5"/>
          <a:stretch>
            <a:fillRect/>
          </a:stretch>
        </p:blipFill>
        <p:spPr>
          <a:xfrm>
            <a:off x="457200" y="6402660"/>
            <a:ext cx="1790700" cy="266700"/>
          </a:xfrm>
          <a:prstGeom prst="rect">
            <a:avLst/>
          </a:prstGeom>
        </p:spPr>
      </p:pic>
      <p:pic>
        <p:nvPicPr>
          <p:cNvPr id="11" name="Picture 10"/>
          <p:cNvPicPr>
            <a:picLocks noChangeAspect="1"/>
          </p:cNvPicPr>
          <p:nvPr/>
        </p:nvPicPr>
        <p:blipFill>
          <a:blip r:embed="rId6"/>
          <a:stretch>
            <a:fillRect/>
          </a:stretch>
        </p:blipFill>
        <p:spPr>
          <a:xfrm>
            <a:off x="2411760" y="6453336"/>
            <a:ext cx="3187700" cy="279400"/>
          </a:xfrm>
          <a:prstGeom prst="rect">
            <a:avLst/>
          </a:prstGeom>
        </p:spPr>
      </p:pic>
      <p:pic>
        <p:nvPicPr>
          <p:cNvPr id="12" name="Picture 11"/>
          <p:cNvPicPr>
            <a:picLocks noChangeAspect="1"/>
          </p:cNvPicPr>
          <p:nvPr/>
        </p:nvPicPr>
        <p:blipFill>
          <a:blip r:embed="rId7"/>
          <a:stretch>
            <a:fillRect/>
          </a:stretch>
        </p:blipFill>
        <p:spPr>
          <a:xfrm>
            <a:off x="3162300" y="3289300"/>
            <a:ext cx="2819400" cy="266700"/>
          </a:xfrm>
          <a:prstGeom prst="rect">
            <a:avLst/>
          </a:prstGeom>
        </p:spPr>
      </p:pic>
      <p:pic>
        <p:nvPicPr>
          <p:cNvPr id="13" name="Picture 12"/>
          <p:cNvPicPr>
            <a:picLocks noChangeAspect="1"/>
          </p:cNvPicPr>
          <p:nvPr/>
        </p:nvPicPr>
        <p:blipFill>
          <a:blip r:embed="rId7"/>
          <a:stretch>
            <a:fillRect/>
          </a:stretch>
        </p:blipFill>
        <p:spPr>
          <a:xfrm>
            <a:off x="3162300" y="3289300"/>
            <a:ext cx="2819400" cy="266700"/>
          </a:xfrm>
          <a:prstGeom prst="rect">
            <a:avLst/>
          </a:prstGeom>
        </p:spPr>
      </p:pic>
      <p:pic>
        <p:nvPicPr>
          <p:cNvPr id="14" name="Picture 13"/>
          <p:cNvPicPr>
            <a:picLocks noChangeAspect="1"/>
          </p:cNvPicPr>
          <p:nvPr/>
        </p:nvPicPr>
        <p:blipFill>
          <a:blip r:embed="rId8"/>
          <a:stretch>
            <a:fillRect/>
          </a:stretch>
        </p:blipFill>
        <p:spPr>
          <a:xfrm>
            <a:off x="3162300" y="3289300"/>
            <a:ext cx="2819400" cy="266700"/>
          </a:xfrm>
          <a:prstGeom prst="rect">
            <a:avLst/>
          </a:prstGeom>
        </p:spPr>
      </p:pic>
      <p:pic>
        <p:nvPicPr>
          <p:cNvPr id="15" name="Picture 14"/>
          <p:cNvPicPr>
            <a:picLocks noChangeAspect="1"/>
          </p:cNvPicPr>
          <p:nvPr/>
        </p:nvPicPr>
        <p:blipFill>
          <a:blip r:embed="rId8"/>
          <a:stretch>
            <a:fillRect/>
          </a:stretch>
        </p:blipFill>
        <p:spPr>
          <a:xfrm>
            <a:off x="3162300" y="3289300"/>
            <a:ext cx="2819400" cy="266700"/>
          </a:xfrm>
          <a:prstGeom prst="rect">
            <a:avLst/>
          </a:prstGeom>
        </p:spPr>
      </p:pic>
      <p:pic>
        <p:nvPicPr>
          <p:cNvPr id="16" name="Picture 15"/>
          <p:cNvPicPr>
            <a:picLocks noChangeAspect="1"/>
          </p:cNvPicPr>
          <p:nvPr/>
        </p:nvPicPr>
        <p:blipFill>
          <a:blip r:embed="rId9"/>
          <a:stretch>
            <a:fillRect/>
          </a:stretch>
        </p:blipFill>
        <p:spPr>
          <a:xfrm>
            <a:off x="3162300" y="3289300"/>
            <a:ext cx="2819400" cy="266700"/>
          </a:xfrm>
          <a:prstGeom prst="rect">
            <a:avLst/>
          </a:prstGeom>
        </p:spPr>
      </p:pic>
      <p:pic>
        <p:nvPicPr>
          <p:cNvPr id="17" name="Picture 16"/>
          <p:cNvPicPr>
            <a:picLocks noChangeAspect="1"/>
          </p:cNvPicPr>
          <p:nvPr/>
        </p:nvPicPr>
        <p:blipFill>
          <a:blip r:embed="rId9"/>
          <a:stretch>
            <a:fillRect/>
          </a:stretch>
        </p:blipFill>
        <p:spPr>
          <a:xfrm>
            <a:off x="3162300" y="3289300"/>
            <a:ext cx="2819400" cy="266700"/>
          </a:xfrm>
          <a:prstGeom prst="rect">
            <a:avLst/>
          </a:prstGeom>
        </p:spPr>
      </p:pic>
      <p:pic>
        <p:nvPicPr>
          <p:cNvPr id="18" name="Picture 17"/>
          <p:cNvPicPr>
            <a:picLocks noChangeAspect="1"/>
          </p:cNvPicPr>
          <p:nvPr/>
        </p:nvPicPr>
        <p:blipFill>
          <a:blip r:embed="rId10"/>
          <a:stretch>
            <a:fillRect/>
          </a:stretch>
        </p:blipFill>
        <p:spPr>
          <a:xfrm>
            <a:off x="6327080" y="6525344"/>
            <a:ext cx="2565400" cy="152400"/>
          </a:xfrm>
          <a:prstGeom prst="rect">
            <a:avLst/>
          </a:prstGeom>
        </p:spPr>
      </p:pic>
    </p:spTree>
    <p:extLst>
      <p:ext uri="{BB962C8B-B14F-4D97-AF65-F5344CB8AC3E}">
        <p14:creationId xmlns:p14="http://schemas.microsoft.com/office/powerpoint/2010/main" val="401648599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8857</TotalTime>
  <Words>1968</Words>
  <Application>Microsoft Macintosh PowerPoint</Application>
  <PresentationFormat>On-screen Show (4:3)</PresentationFormat>
  <Paragraphs>138</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Farah  Assir</dc:creator>
  <cp:lastModifiedBy>Stephen  Shedletzky</cp:lastModifiedBy>
  <cp:revision>66</cp:revision>
  <dcterms:created xsi:type="dcterms:W3CDTF">2015-03-31T09:21:24Z</dcterms:created>
  <dcterms:modified xsi:type="dcterms:W3CDTF">2015-07-31T15:22:48Z</dcterms:modified>
</cp:coreProperties>
</file>