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3"/>
  </p:notesMasterIdLst>
  <p:sldIdLst>
    <p:sldId id="257" r:id="rId2"/>
    <p:sldId id="393" r:id="rId3"/>
    <p:sldId id="392" r:id="rId4"/>
    <p:sldId id="376" r:id="rId5"/>
    <p:sldId id="389" r:id="rId6"/>
    <p:sldId id="397" r:id="rId7"/>
    <p:sldId id="395" r:id="rId8"/>
    <p:sldId id="302" r:id="rId9"/>
    <p:sldId id="387" r:id="rId10"/>
    <p:sldId id="390" r:id="rId11"/>
    <p:sldId id="309" r:id="rId12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B4DC"/>
    <a:srgbClr val="3399FF"/>
    <a:srgbClr val="0066CC"/>
    <a:srgbClr val="6699FF"/>
    <a:srgbClr val="99CCFF"/>
    <a:srgbClr val="3366FF"/>
    <a:srgbClr val="899EF5"/>
    <a:srgbClr val="0594FF"/>
    <a:srgbClr val="CCE9F8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6" autoAdjust="0"/>
    <p:restoredTop sz="94291" autoAdjust="0"/>
  </p:normalViewPr>
  <p:slideViewPr>
    <p:cSldViewPr snapToGrid="0">
      <p:cViewPr varScale="1">
        <p:scale>
          <a:sx n="79" d="100"/>
          <a:sy n="79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F76BC-CA8E-4511-8F7F-D98DB7798FE0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A0EDA-DE1A-41FC-96C0-FBDDD6EB9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17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A0EDA-DE1A-41FC-96C0-FBDDD6EB9A7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76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265" y="3088518"/>
            <a:ext cx="18293502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39" y="3249547"/>
            <a:ext cx="17207348" cy="2609021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9000" spc="225" baseline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994376"/>
            <a:ext cx="13716000" cy="1963883"/>
          </a:xfr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30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12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528968" y="0"/>
            <a:ext cx="4114800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40936" y="411957"/>
            <a:ext cx="3603570" cy="8846343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299" y="411957"/>
            <a:ext cx="11959937" cy="8846343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634282"/>
            <a:ext cx="4114794" cy="547688"/>
          </a:xfrm>
        </p:spPr>
        <p:txBody>
          <a:bodyPr/>
          <a:lstStyle/>
          <a:p>
            <a:fld id="{BE356D3C-CA9D-4838-9782-073D071BBE37}" type="datetimeFigureOut">
              <a:rPr lang="en-US" smtClean="0"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4203" y="9634282"/>
            <a:ext cx="6419504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09573" y="9634282"/>
            <a:ext cx="1319639" cy="547688"/>
          </a:xfrm>
        </p:spPr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0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265" y="3088518"/>
            <a:ext cx="18293502" cy="27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787" y="3313319"/>
            <a:ext cx="15773400" cy="25146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9000" b="0" spc="225" baseline="0">
                <a:solidFill>
                  <a:schemeClr val="bg1"/>
                </a:solidFill>
              </a:defRPr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9787" y="6015502"/>
            <a:ext cx="15773400" cy="1761959"/>
          </a:xfrm>
        </p:spPr>
        <p:txBody>
          <a:bodyPr anchor="t">
            <a:normAutofit/>
          </a:bodyPr>
          <a:lstStyle>
            <a:lvl1pPr marL="0" indent="0" algn="ctr">
              <a:buNone/>
              <a:defRPr sz="3000">
                <a:solidFill>
                  <a:schemeClr val="tx2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356D3C-CA9D-4838-9782-073D071BBE37}" type="datetimeFigureOut">
              <a:rPr lang="en-US" smtClean="0"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01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8016" y="3017520"/>
            <a:ext cx="7132320" cy="630936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45587" y="3017520"/>
            <a:ext cx="7132320" cy="630936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9/15/2023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10512" y="2870205"/>
            <a:ext cx="7132320" cy="1114641"/>
          </a:xfrm>
        </p:spPr>
        <p:txBody>
          <a:bodyPr anchor="ctr">
            <a:normAutofit/>
          </a:bodyPr>
          <a:lstStyle>
            <a:lvl1pPr marL="0" indent="0">
              <a:buNone/>
              <a:defRPr sz="315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10512" y="3984849"/>
            <a:ext cx="7132320" cy="53492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46845" y="2870205"/>
            <a:ext cx="7132320" cy="1114641"/>
          </a:xfrm>
        </p:spPr>
        <p:txBody>
          <a:bodyPr anchor="ctr">
            <a:normAutofit/>
          </a:bodyPr>
          <a:lstStyle>
            <a:lvl1pPr marL="0" indent="0">
              <a:buNone/>
              <a:defRPr sz="315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46845" y="3984846"/>
            <a:ext cx="7132320" cy="53492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9/15/2023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9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9/15/2023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9/15/2023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29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0512" y="3180081"/>
            <a:ext cx="9189720" cy="617220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83535" y="3221230"/>
            <a:ext cx="4800600" cy="514847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9/15/2023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20240" y="3317241"/>
            <a:ext cx="9189720" cy="58978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86032" y="3225932"/>
            <a:ext cx="4800600" cy="51435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9/15/2023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35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5" y="264164"/>
            <a:ext cx="18283428" cy="2468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4379" y="426264"/>
            <a:ext cx="14676120" cy="2263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4379" y="3017520"/>
            <a:ext cx="14676120" cy="6309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03399" y="9634282"/>
            <a:ext cx="4501341" cy="547688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575">
                <a:solidFill>
                  <a:schemeClr val="tx1"/>
                </a:solidFill>
              </a:defRPr>
            </a:lvl1pPr>
          </a:lstStyle>
          <a:p>
            <a:fld id="{BE356D3C-CA9D-4838-9782-073D071BBE37}" type="datetimeFigureOut">
              <a:rPr lang="en-US" smtClean="0"/>
              <a:t>9/15/2023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707" y="9634282"/>
            <a:ext cx="756666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988391" y="9634282"/>
            <a:ext cx="1419396" cy="547688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86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85000"/>
        </a:lnSpc>
        <a:spcBef>
          <a:spcPct val="0"/>
        </a:spcBef>
        <a:buNone/>
        <a:defRPr sz="6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302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9269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2077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35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93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hyperlink" Target="mailto:infopublic@cjcluj.ro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hyperlink" Target="http://www.cjcluj.ro/" TargetMode="Externa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8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20.jpg"/><Relationship Id="rId4" Type="http://schemas.openxmlformats.org/officeDocument/2006/relationships/image" Target="../media/image16.pn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41C3DA3-EB07-60C3-A946-5469D1B5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77190"/>
            <a:ext cx="9784080" cy="22631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30000"/>
              </a:lnSpc>
            </a:pPr>
            <a:r>
              <a:rPr lang="ro-RO" sz="5400" dirty="0">
                <a:effectLst/>
                <a:latin typeface="Montserrat ExtraBold" panose="00000900000000000000" pitchFamily="2" charset="0"/>
              </a:rPr>
              <a:t>Rezumatul săptămânii</a:t>
            </a:r>
            <a:br>
              <a:rPr lang="ro-RO" sz="5400" dirty="0">
                <a:effectLst/>
                <a:latin typeface="Montserrat ExtraBold" panose="00000900000000000000" pitchFamily="2" charset="0"/>
              </a:rPr>
            </a:br>
            <a:r>
              <a:rPr lang="ro-RO" sz="4800" b="1" dirty="0">
                <a:effectLst/>
                <a:latin typeface="Montserrat Medium" panose="00000600000000000000" pitchFamily="2" charset="0"/>
              </a:rPr>
              <a:t>11</a:t>
            </a:r>
            <a:r>
              <a:rPr lang="en-US" sz="4800" b="1" cap="none" dirty="0">
                <a:latin typeface="Montserrat Medium" panose="00000600000000000000" pitchFamily="2" charset="0"/>
              </a:rPr>
              <a:t> - </a:t>
            </a:r>
            <a:r>
              <a:rPr lang="ro-RO" sz="4800" b="1" cap="none" dirty="0">
                <a:latin typeface="Montserrat Medium" panose="00000600000000000000" pitchFamily="2" charset="0"/>
              </a:rPr>
              <a:t>15</a:t>
            </a:r>
            <a:r>
              <a:rPr lang="ro-RO" sz="4800" b="1" cap="none" dirty="0">
                <a:effectLst/>
                <a:latin typeface="Montserrat Medium" panose="00000600000000000000" pitchFamily="2" charset="0"/>
              </a:rPr>
              <a:t> septembrie</a:t>
            </a:r>
            <a:r>
              <a:rPr lang="ro-RO" sz="4800" b="1" cap="none" dirty="0">
                <a:latin typeface="Montserrat Medium" panose="00000600000000000000" pitchFamily="2" charset="0"/>
              </a:rPr>
              <a:t> </a:t>
            </a:r>
            <a:r>
              <a:rPr lang="ro-RO" sz="4800" b="1" cap="none" dirty="0">
                <a:effectLst/>
                <a:latin typeface="Montserrat Medium" panose="00000600000000000000" pitchFamily="2" charset="0"/>
              </a:rPr>
              <a:t>2023 </a:t>
            </a:r>
            <a:endParaRPr lang="en-US" sz="4800" b="1" dirty="0">
              <a:latin typeface="Montserrat Medium" panose="00000600000000000000" pitchFamily="2" charset="0"/>
            </a:endParaRPr>
          </a:p>
        </p:txBody>
      </p:sp>
      <p:sp>
        <p:nvSpPr>
          <p:cNvPr id="6" name="Dreptunghi 5">
            <a:extLst>
              <a:ext uri="{FF2B5EF4-FFF2-40B4-BE49-F238E27FC236}">
                <a16:creationId xmlns:a16="http://schemas.microsoft.com/office/drawing/2014/main" id="{3B64FDD0-3772-D83C-37C8-39E4261C02CE}"/>
              </a:ext>
            </a:extLst>
          </p:cNvPr>
          <p:cNvSpPr/>
          <p:nvPr/>
        </p:nvSpPr>
        <p:spPr>
          <a:xfrm>
            <a:off x="3243073" y="3922776"/>
            <a:ext cx="5324855" cy="2852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Aft>
                <a:spcPts val="600"/>
              </a:spcAft>
              <a:buClr>
                <a:schemeClr val="tx1"/>
              </a:buClr>
            </a:pPr>
            <a:r>
              <a:rPr lang="ro-RO" sz="5400" spc="6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CONSILIUL</a:t>
            </a:r>
            <a:r>
              <a:rPr lang="ro-RO" sz="54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 JUDEȚEAN </a:t>
            </a:r>
            <a:r>
              <a:rPr lang="ro-RO" sz="5400" spc="3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CLUJ</a:t>
            </a:r>
            <a:r>
              <a:rPr lang="ro-RO" sz="54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 </a:t>
            </a:r>
            <a:endParaRPr lang="en-US" sz="5400" dirty="0">
              <a:ln w="0">
                <a:solidFill>
                  <a:srgbClr val="FFC000"/>
                </a:solidFill>
              </a:ln>
              <a:solidFill>
                <a:srgbClr val="FFC81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6FC08F-E9E6-492C-951B-052826DD5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85332" y="0"/>
            <a:ext cx="6946491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Substituent conținut 25">
            <a:extLst>
              <a:ext uri="{FF2B5EF4-FFF2-40B4-BE49-F238E27FC236}">
                <a16:creationId xmlns:a16="http://schemas.microsoft.com/office/drawing/2014/main" id="{AFB01F9A-C3A3-38DC-72E8-FAE49F2A0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09" y="6839712"/>
            <a:ext cx="1443024" cy="1687848"/>
          </a:xfrm>
        </p:spPr>
      </p:pic>
      <p:pic>
        <p:nvPicPr>
          <p:cNvPr id="32" name="Imagine 31" descr="O imagine care conține exterior, cer, drum">
            <a:extLst>
              <a:ext uri="{FF2B5EF4-FFF2-40B4-BE49-F238E27FC236}">
                <a16:creationId xmlns:a16="http://schemas.microsoft.com/office/drawing/2014/main" id="{AB991E0F-F9BA-1062-5432-353F7F456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367" y="54865"/>
            <a:ext cx="6775735" cy="1018641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3" name="Employer">
            <a:hlinkClick r:id="" action="ppaction://media"/>
            <a:extLst>
              <a:ext uri="{FF2B5EF4-FFF2-40B4-BE49-F238E27FC236}">
                <a16:creationId xmlns:a16="http://schemas.microsoft.com/office/drawing/2014/main" id="{888C607D-8250-217F-4B37-7594C4446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725" y="9655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317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FA87E701-C8B7-03B2-00E3-2A2CB3004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1" y="3229582"/>
            <a:ext cx="7372592" cy="6810529"/>
          </a:xfrm>
        </p:spPr>
        <p:txBody>
          <a:bodyPr>
            <a:no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Odată cu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finalizarea acestui ultim tronson, DJ 107P va fi integral asfaltat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None/>
            </a:pPr>
            <a:endParaRPr lang="ro-RO" sz="3200" dirty="0">
              <a:effectLst/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r>
              <a:rPr lang="ro-RO" sz="3200" dirty="0">
                <a:latin typeface="Montserrat ExtraBold" panose="00000900000000000000" pitchFamily="2" charset="0"/>
                <a:ea typeface="Arial" panose="020B0604020202020204" pitchFamily="34" charset="0"/>
              </a:rPr>
              <a:t> Lungime </a:t>
            </a:r>
            <a:r>
              <a:rPr lang="ro-RO" sz="3200" dirty="0">
                <a:latin typeface="Montserrat Medium" panose="00000600000000000000" pitchFamily="2" charset="0"/>
                <a:ea typeface="Arial" panose="020B0604020202020204" pitchFamily="34" charset="0"/>
              </a:rPr>
              <a:t>DJ 107P Gilău-Mărișel</a:t>
            </a:r>
            <a:r>
              <a:rPr lang="ro-RO" sz="3200" dirty="0">
                <a:latin typeface="Montserrat ExtraBold" panose="00000900000000000000" pitchFamily="2" charset="0"/>
                <a:ea typeface="Arial" panose="020B0604020202020204" pitchFamily="34" charset="0"/>
              </a:rPr>
              <a:t>: 44,26 km 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None/>
            </a:pPr>
            <a:endParaRPr lang="ro-RO" sz="3200" dirty="0"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None/>
            </a:pP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   Ce lucrări mai sunt de realizat?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șanțuri 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ü"/>
            </a:pPr>
            <a:r>
              <a:rPr lang="ro-RO" sz="3200" b="0" i="0" u="none" strike="noStrike" baseline="0" dirty="0">
                <a:latin typeface="Montserrat Medium" panose="00000600000000000000" pitchFamily="2" charset="0"/>
              </a:rPr>
              <a:t> rigole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latin typeface="Montserrat Medium" panose="00000600000000000000" pitchFamily="2" charset="0"/>
              </a:rPr>
              <a:t> parapete metalice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latin typeface="Montserrat Medium" panose="00000600000000000000" pitchFamily="2" charset="0"/>
              </a:rPr>
              <a:t> semnalizare rutieră</a:t>
            </a:r>
            <a:endParaRPr lang="en-GB" sz="3200" dirty="0">
              <a:latin typeface="Montserrat Medium" panose="00000600000000000000" pitchFamily="2" charset="0"/>
            </a:endParaRPr>
          </a:p>
        </p:txBody>
      </p:sp>
      <p:pic>
        <p:nvPicPr>
          <p:cNvPr id="6" name="Imagine 5" descr="O imagine care conține Indicator rutier, semnalizare, semn&#10;&#10;Descriere generată automat">
            <a:extLst>
              <a:ext uri="{FF2B5EF4-FFF2-40B4-BE49-F238E27FC236}">
                <a16:creationId xmlns:a16="http://schemas.microsoft.com/office/drawing/2014/main" id="{E4BA1205-2E35-2861-FC52-0AD5112A6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9" y="7160140"/>
            <a:ext cx="559520" cy="496920"/>
          </a:xfrm>
          <a:prstGeom prst="rect">
            <a:avLst/>
          </a:prstGeom>
        </p:spPr>
      </p:pic>
      <p:sp>
        <p:nvSpPr>
          <p:cNvPr id="12" name="Dreptunghi 11">
            <a:extLst>
              <a:ext uri="{FF2B5EF4-FFF2-40B4-BE49-F238E27FC236}">
                <a16:creationId xmlns:a16="http://schemas.microsoft.com/office/drawing/2014/main" id="{F4B65199-E90F-A48C-378D-D5ED6F1B133D}"/>
              </a:ext>
            </a:extLst>
          </p:cNvPr>
          <p:cNvSpPr/>
          <p:nvPr/>
        </p:nvSpPr>
        <p:spPr>
          <a:xfrm>
            <a:off x="0" y="217704"/>
            <a:ext cx="18288000" cy="2569934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CONSILIUL JUDEȚEAN a demarat AȘTERNEREA STRATULUI DE UZURĂ pe sectorul </a:t>
            </a:r>
          </a:p>
          <a:p>
            <a:pPr algn="ctr">
              <a:spcAft>
                <a:spcPts val="600"/>
              </a:spcAft>
            </a:pPr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GILĂU-SOMEȘU RECE</a:t>
            </a:r>
            <a:endParaRPr lang="ro-RO" sz="5200" b="1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pic>
        <p:nvPicPr>
          <p:cNvPr id="4" name="Picture 3" descr="A road with trees and a fence&#10;&#10;Description automatically generated">
            <a:extLst>
              <a:ext uri="{FF2B5EF4-FFF2-40B4-BE49-F238E27FC236}">
                <a16:creationId xmlns:a16="http://schemas.microsoft.com/office/drawing/2014/main" id="{625A8771-9415-DE59-3ED0-A6A8244A3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464" y="3292419"/>
            <a:ext cx="9414587" cy="6684853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AB28442E-CC26-804C-E705-3FD492087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030" y="9079321"/>
            <a:ext cx="2279609" cy="7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tile tx="0" ty="0" sx="100000" sy="10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6B93B81-5ED7-4387-828F-605FD3B1B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BDDD585-1EC5-5273-A446-0EEA139EF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548" y="749808"/>
            <a:ext cx="16798500" cy="8439912"/>
          </a:xfrm>
        </p:spPr>
        <p:txBody>
          <a:bodyPr anchor="t">
            <a:normAutofit/>
          </a:bodyPr>
          <a:lstStyle/>
          <a:p>
            <a:pPr marL="0" marR="0" indent="0" algn="ctr">
              <a:buNone/>
            </a:pPr>
            <a:endParaRPr lang="ro-RO" sz="3200" dirty="0">
              <a:solidFill>
                <a:srgbClr val="002060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endParaRPr lang="ro-RO" sz="1400" dirty="0">
              <a:solidFill>
                <a:srgbClr val="002060"/>
              </a:solidFill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endParaRPr lang="ro-RO" sz="2800" dirty="0">
              <a:solidFill>
                <a:srgbClr val="002060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endParaRPr lang="ro-RO" sz="2800" dirty="0">
              <a:solidFill>
                <a:srgbClr val="002060"/>
              </a:solidFill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en-GB" sz="2800" dirty="0" err="1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Calea</a:t>
            </a:r>
            <a:r>
              <a:rPr lang="en-GB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Dorobanţilor</a:t>
            </a:r>
            <a:r>
              <a:rPr lang="en-GB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, nr.</a:t>
            </a:r>
            <a:r>
              <a:rPr lang="ro-RO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106</a:t>
            </a:r>
          </a:p>
          <a:p>
            <a:pPr marL="0" marR="0" indent="0" algn="ctr">
              <a:buNone/>
            </a:pPr>
            <a:r>
              <a:rPr lang="en-GB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C.P. 400609</a:t>
            </a:r>
            <a:r>
              <a:rPr lang="ro-RO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,</a:t>
            </a:r>
            <a:r>
              <a:rPr lang="en-GB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Cluj-Napoca</a:t>
            </a:r>
            <a:endParaRPr lang="ro-RO" sz="2800" dirty="0">
              <a:solidFill>
                <a:srgbClr val="002060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endParaRPr lang="en-GB" sz="100" dirty="0"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ro-RO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0 372</a:t>
            </a: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64</a:t>
            </a: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00</a:t>
            </a: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00</a:t>
            </a:r>
            <a:endParaRPr lang="ro-RO" sz="2800" dirty="0">
              <a:solidFill>
                <a:schemeClr val="bg1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0 372</a:t>
            </a: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64</a:t>
            </a: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00</a:t>
            </a: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70</a:t>
            </a:r>
            <a:endParaRPr lang="ro-RO" sz="2800" dirty="0">
              <a:solidFill>
                <a:schemeClr val="bg1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0 800 410 999</a:t>
            </a:r>
            <a:endParaRPr lang="ro-RO" sz="2800" dirty="0">
              <a:solidFill>
                <a:schemeClr val="bg1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endParaRPr lang="ro-RO" sz="100" dirty="0"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en-GB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u="sng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hlinkClick r:id="rId3"/>
              </a:rPr>
              <a:t>infopublic@cjcluj.ro</a:t>
            </a:r>
            <a:endParaRPr lang="ro-RO" sz="2800" u="sng" dirty="0"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en-GB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u="sng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hlinkClick r:id="rId4"/>
              </a:rPr>
              <a:t>www.cjcluj.ro</a:t>
            </a:r>
            <a:r>
              <a:rPr lang="en-GB" sz="28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  </a:t>
            </a:r>
          </a:p>
          <a:p>
            <a:pPr marL="0" indent="0" algn="ctr">
              <a:buNone/>
            </a:pPr>
            <a:endParaRPr lang="en-GB" sz="2800" dirty="0">
              <a:latin typeface="Montserrat Medium" panose="000006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951AA0-DD9C-4514-A46F-ABF18C50E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63100"/>
            <a:ext cx="18293502" cy="723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Imagine 4" descr="O imagine care conține Grafică, siglă, proiectare&#10;&#10;Descriere generată automat">
            <a:extLst>
              <a:ext uri="{FF2B5EF4-FFF2-40B4-BE49-F238E27FC236}">
                <a16:creationId xmlns:a16="http://schemas.microsoft.com/office/drawing/2014/main" id="{03E9ED38-27E0-1CD0-CBC2-0A5D01300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43" y="7178522"/>
            <a:ext cx="414255" cy="417880"/>
          </a:xfrm>
          <a:prstGeom prst="rect">
            <a:avLst/>
          </a:prstGeom>
        </p:spPr>
      </p:pic>
      <p:pic>
        <p:nvPicPr>
          <p:cNvPr id="7" name="Imagine 6" descr="O imagine care conține negru, întuneric&#10;&#10;Descriere generată automat">
            <a:extLst>
              <a:ext uri="{FF2B5EF4-FFF2-40B4-BE49-F238E27FC236}">
                <a16:creationId xmlns:a16="http://schemas.microsoft.com/office/drawing/2014/main" id="{A578DD9C-7065-8CFC-583F-1383A82B0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56" y="7932243"/>
            <a:ext cx="393634" cy="393634"/>
          </a:xfrm>
          <a:prstGeom prst="rect">
            <a:avLst/>
          </a:prstGeom>
        </p:spPr>
      </p:pic>
      <p:pic>
        <p:nvPicPr>
          <p:cNvPr id="15" name="Imagine 14" descr="O imagine care conține text, Grafică, Font, siglă&#10;&#10;Descriere generată automat">
            <a:extLst>
              <a:ext uri="{FF2B5EF4-FFF2-40B4-BE49-F238E27FC236}">
                <a16:creationId xmlns:a16="http://schemas.microsoft.com/office/drawing/2014/main" id="{B61C3223-4BA8-AAA3-1354-08E65A7DE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99" y="5494752"/>
            <a:ext cx="536007" cy="515948"/>
          </a:xfrm>
          <a:prstGeom prst="rect">
            <a:avLst/>
          </a:prstGeom>
        </p:spPr>
      </p:pic>
      <p:pic>
        <p:nvPicPr>
          <p:cNvPr id="17" name="Imagine 16" descr="O imagine care conține Grafică, siglă, simbol, clipart&#10;&#10;Descriere generată automat">
            <a:extLst>
              <a:ext uri="{FF2B5EF4-FFF2-40B4-BE49-F238E27FC236}">
                <a16:creationId xmlns:a16="http://schemas.microsoft.com/office/drawing/2014/main" id="{694A80D8-9726-01D9-72F8-DC53E8F66B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99" y="6048393"/>
            <a:ext cx="589261" cy="589261"/>
          </a:xfrm>
          <a:prstGeom prst="rect">
            <a:avLst/>
          </a:prstGeom>
        </p:spPr>
      </p:pic>
      <p:pic>
        <p:nvPicPr>
          <p:cNvPr id="19" name="Imagine 18" descr="O imagine care conține simbol, siglă, Font, Grafică&#10;&#10;Descriere generată automat">
            <a:extLst>
              <a:ext uri="{FF2B5EF4-FFF2-40B4-BE49-F238E27FC236}">
                <a16:creationId xmlns:a16="http://schemas.microsoft.com/office/drawing/2014/main" id="{B2DBBF71-4CE4-1D21-4734-1CA3274890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76" y="8592380"/>
            <a:ext cx="586740" cy="586740"/>
          </a:xfrm>
          <a:prstGeom prst="rect">
            <a:avLst/>
          </a:prstGeom>
        </p:spPr>
      </p:pic>
      <p:pic>
        <p:nvPicPr>
          <p:cNvPr id="21" name="Imagine 20" descr="O imagine care conține Grafică, Color, captură de ecran, cerc&#10;&#10;Descriere generată automat">
            <a:extLst>
              <a:ext uri="{FF2B5EF4-FFF2-40B4-BE49-F238E27FC236}">
                <a16:creationId xmlns:a16="http://schemas.microsoft.com/office/drawing/2014/main" id="{CBAA1559-0A64-16E8-8C0B-31E3A494A3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30" y="8541495"/>
            <a:ext cx="688511" cy="688511"/>
          </a:xfrm>
          <a:prstGeom prst="rect">
            <a:avLst/>
          </a:prstGeom>
        </p:spPr>
      </p:pic>
      <p:pic>
        <p:nvPicPr>
          <p:cNvPr id="23" name="Imagine 22" descr="O imagine care conține Font, Grafică, siglă, captură de ecran&#10;&#10;Descriere generată automat">
            <a:extLst>
              <a:ext uri="{FF2B5EF4-FFF2-40B4-BE49-F238E27FC236}">
                <a16:creationId xmlns:a16="http://schemas.microsoft.com/office/drawing/2014/main" id="{C8DE5100-FDD6-BD72-5846-3C34DEC9C7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996" y="8514255"/>
            <a:ext cx="1393942" cy="742992"/>
          </a:xfrm>
          <a:prstGeom prst="rect">
            <a:avLst/>
          </a:prstGeom>
        </p:spPr>
      </p:pic>
      <p:pic>
        <p:nvPicPr>
          <p:cNvPr id="25" name="Imagine 24" descr="O imagine care conține negru, întuneric&#10;&#10;Descriere generată automat">
            <a:extLst>
              <a:ext uri="{FF2B5EF4-FFF2-40B4-BE49-F238E27FC236}">
                <a16:creationId xmlns:a16="http://schemas.microsoft.com/office/drawing/2014/main" id="{ACDE2203-6A5F-6F13-FB77-E5EB18EFA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1" y="3233259"/>
            <a:ext cx="356617" cy="356617"/>
          </a:xfrm>
          <a:prstGeom prst="rect">
            <a:avLst/>
          </a:prstGeom>
        </p:spPr>
      </p:pic>
      <p:pic>
        <p:nvPicPr>
          <p:cNvPr id="29" name="Imagine 28" descr="O imagine care conține Grafică, simbol, siglă, Font&#10;&#10;Descriere generată automat">
            <a:extLst>
              <a:ext uri="{FF2B5EF4-FFF2-40B4-BE49-F238E27FC236}">
                <a16:creationId xmlns:a16="http://schemas.microsoft.com/office/drawing/2014/main" id="{A6D5DFDC-7FFC-7BB1-B34C-E6658C733B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78" y="4826536"/>
            <a:ext cx="452814" cy="457280"/>
          </a:xfrm>
          <a:prstGeom prst="rect">
            <a:avLst/>
          </a:prstGeom>
        </p:spPr>
      </p:pic>
      <p:sp>
        <p:nvSpPr>
          <p:cNvPr id="2" name="Dreptunghi 1">
            <a:extLst>
              <a:ext uri="{FF2B5EF4-FFF2-40B4-BE49-F238E27FC236}">
                <a16:creationId xmlns:a16="http://schemas.microsoft.com/office/drawing/2014/main" id="{1DF3B474-251E-266E-709B-50C17D0CC9DF}"/>
              </a:ext>
            </a:extLst>
          </p:cNvPr>
          <p:cNvSpPr/>
          <p:nvPr/>
        </p:nvSpPr>
        <p:spPr>
          <a:xfrm>
            <a:off x="2078227" y="962370"/>
            <a:ext cx="13752483" cy="10064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o-RO" sz="6600" spc="6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CONSILIUL</a:t>
            </a:r>
            <a:r>
              <a:rPr lang="ro-RO" sz="66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 JUDEȚEAN </a:t>
            </a:r>
            <a:r>
              <a:rPr lang="ro-RO" sz="6600" spc="3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CLUJ</a:t>
            </a:r>
            <a:r>
              <a:rPr lang="ro-RO" sz="66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 </a:t>
            </a:r>
            <a:endParaRPr lang="en-US" sz="6600" dirty="0">
              <a:ln w="0">
                <a:solidFill>
                  <a:srgbClr val="FFC000"/>
                </a:solidFill>
              </a:ln>
              <a:solidFill>
                <a:srgbClr val="FFC81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86CCA25-387B-2EF6-9EE5-AF98CEB4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21" y="3182700"/>
            <a:ext cx="7575415" cy="6871133"/>
          </a:xfrm>
        </p:spPr>
        <p:txBody>
          <a:bodyPr>
            <a:no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q"/>
            </a:pP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Consiliul Județean a semnat contractul pentru </a:t>
            </a:r>
            <a:r>
              <a:rPr lang="ro-RO" sz="3200" b="1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primele 34 de microbuze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endParaRPr lang="ro-RO" sz="3200" b="1" dirty="0">
              <a:effectLst/>
              <a:latin typeface="Montserrat Medium" panose="000006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q"/>
            </a:pP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o-RO" sz="3200" b="1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59 de UAT-uri vor beneficia de un microbuz școlar nou</a:t>
            </a: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, ultramodern, prietenos cu mediul, cu un consum redus și cu o capacitate de 16+1 locuri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None/>
            </a:pPr>
            <a:endParaRPr lang="ro-RO" sz="3200" b="1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None/>
            </a:pP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   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Valoare: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61.442.179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lei </a:t>
            </a:r>
            <a:endParaRPr lang="en-GB" sz="3200" dirty="0">
              <a:latin typeface="Montserrat ExtraBold" panose="000009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Dreptunghi 9">
            <a:extLst>
              <a:ext uri="{FF2B5EF4-FFF2-40B4-BE49-F238E27FC236}">
                <a16:creationId xmlns:a16="http://schemas.microsoft.com/office/drawing/2014/main" id="{69949A70-ECCF-3C9B-975C-84FC5B766B77}"/>
              </a:ext>
            </a:extLst>
          </p:cNvPr>
          <p:cNvSpPr/>
          <p:nvPr/>
        </p:nvSpPr>
        <p:spPr>
          <a:xfrm>
            <a:off x="612843" y="679165"/>
            <a:ext cx="14273589" cy="1692771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PESTE 81% din COMUNELE CLUJENE DOTATE cu MICROBUZE ȘCOLARE NOI</a:t>
            </a:r>
            <a:endParaRPr lang="ro-RO" sz="5200" b="1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pic>
        <p:nvPicPr>
          <p:cNvPr id="11" name="Imagine 10">
            <a:extLst>
              <a:ext uri="{FF2B5EF4-FFF2-40B4-BE49-F238E27FC236}">
                <a16:creationId xmlns:a16="http://schemas.microsoft.com/office/drawing/2014/main" id="{E13524CC-463C-49E0-5C77-77B1571CA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259" y="869435"/>
            <a:ext cx="976049" cy="1312229"/>
          </a:xfrm>
          <a:prstGeom prst="rect">
            <a:avLst/>
          </a:prstGeom>
        </p:spPr>
      </p:pic>
      <p:pic>
        <p:nvPicPr>
          <p:cNvPr id="2" name="Imagine 3">
            <a:extLst>
              <a:ext uri="{FF2B5EF4-FFF2-40B4-BE49-F238E27FC236}">
                <a16:creationId xmlns:a16="http://schemas.microsoft.com/office/drawing/2014/main" id="{3B11B8FA-91B3-F8E3-95C8-D3C5824B2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0" y="8901723"/>
            <a:ext cx="524139" cy="484553"/>
          </a:xfrm>
          <a:prstGeom prst="rect">
            <a:avLst/>
          </a:prstGeom>
        </p:spPr>
      </p:pic>
      <p:pic>
        <p:nvPicPr>
          <p:cNvPr id="6" name="Picture 5" descr="A green and black bus&#10;&#10;Description automatically generated">
            <a:extLst>
              <a:ext uri="{FF2B5EF4-FFF2-40B4-BE49-F238E27FC236}">
                <a16:creationId xmlns:a16="http://schemas.microsoft.com/office/drawing/2014/main" id="{D2272301-B568-6814-2498-55D529ABE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15" y="3618689"/>
            <a:ext cx="8900808" cy="55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86CCA25-387B-2EF6-9EE5-AF98CEB4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353" y="3283902"/>
            <a:ext cx="8786435" cy="6718271"/>
          </a:xfrm>
        </p:spPr>
        <p:txBody>
          <a:bodyPr>
            <a:noAutofit/>
          </a:bodyPr>
          <a:lstStyle/>
          <a:p>
            <a:pPr marR="42545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Peste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15 milioane de voluntari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, din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192 de țări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, așteptați la curățenie în aceeași zi  </a:t>
            </a:r>
          </a:p>
          <a:p>
            <a:pPr marL="0" marR="42545" indent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     </a:t>
            </a:r>
            <a:r>
              <a:rPr lang="ro-RO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16 septembrie</a:t>
            </a:r>
            <a:endParaRPr lang="en-GB" sz="32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622800" algn="l"/>
                <a:tab pos="4978400" algn="l"/>
                <a:tab pos="5334000" algn="l"/>
                <a:tab pos="5689600" algn="l"/>
                <a:tab pos="6045200" algn="l"/>
              </a:tabLst>
            </a:pPr>
            <a:r>
              <a:rPr lang="ro-RO" sz="2000" dirty="0">
                <a:latin typeface="Montserrat Medium" panose="00000600000000000000" pitchFamily="2" charset="0"/>
                <a:ea typeface="Arial" panose="020B0604020202020204" pitchFamily="34" charset="0"/>
              </a:rPr>
              <a:t>        </a:t>
            </a:r>
            <a:endParaRPr lang="ro-RO" sz="105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622800" algn="l"/>
                <a:tab pos="4978400" algn="l"/>
                <a:tab pos="5334000" algn="l"/>
                <a:tab pos="5689600" algn="l"/>
                <a:tab pos="6045200" algn="l"/>
              </a:tabLst>
            </a:pPr>
            <a:r>
              <a:rPr lang="ro-RO" sz="3200" dirty="0">
                <a:latin typeface="Montserrat Medium" panose="00000600000000000000" pitchFamily="2" charset="0"/>
                <a:ea typeface="Arial" panose="020B0604020202020204" pitchFamily="34" charset="0"/>
              </a:rPr>
              <a:t>     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Segoe UI Historic" panose="020B0502040204020203" pitchFamily="34" charset="0"/>
              </a:rPr>
              <a:t>În județul Cluj, unde CJ Cluj este și în acest </a:t>
            </a:r>
            <a:r>
              <a:rPr lang="ro-RO" sz="320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Segoe UI Historic" panose="020B0502040204020203" pitchFamily="34" charset="0"/>
              </a:rPr>
              <a:t>an partener,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Segoe UI Historic" panose="020B0502040204020203" pitchFamily="34" charset="0"/>
              </a:rPr>
              <a:t>manifestarea va avea loc în următoarele puncte principale:</a:t>
            </a:r>
            <a:endParaRPr lang="en-US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622800" algn="l"/>
                <a:tab pos="4978400" algn="l"/>
                <a:tab pos="5334000" algn="l"/>
                <a:tab pos="5689600" algn="l"/>
                <a:tab pos="6045200" algn="l"/>
              </a:tabLst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Segoe UI Historic" panose="020B0502040204020203" pitchFamily="34" charset="0"/>
              </a:rPr>
              <a:t>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Segoe UI Historic" panose="020B0502040204020203" pitchFamily="34" charset="0"/>
              </a:rPr>
              <a:t>Zona Becaș Cluj-Napoca</a:t>
            </a:r>
            <a:endParaRPr lang="en-US" sz="3200" dirty="0">
              <a:effectLst/>
              <a:latin typeface="Montserrat ExtraBold" panose="00000900000000000000" pitchFamily="2" charset="0"/>
              <a:ea typeface="Arial" panose="020B0604020202020204" pitchFamily="34" charset="0"/>
              <a:cs typeface="Segoe UI Historic" panose="020B0502040204020203" pitchFamily="34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622800" algn="l"/>
                <a:tab pos="4978400" algn="l"/>
                <a:tab pos="5334000" algn="l"/>
                <a:tab pos="5689600" algn="l"/>
                <a:tab pos="6045200" algn="l"/>
              </a:tabLst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Segoe UI Historic" panose="020B0502040204020203" pitchFamily="34" charset="0"/>
              </a:rPr>
              <a:t>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Segoe UI Historic" panose="020B0502040204020203" pitchFamily="34" charset="0"/>
              </a:rPr>
              <a:t>Florești – zona Baraj</a:t>
            </a:r>
            <a:endParaRPr lang="en-US" sz="3200" dirty="0">
              <a:effectLst/>
              <a:latin typeface="Montserrat ExtraBold" panose="00000900000000000000" pitchFamily="2" charset="0"/>
              <a:ea typeface="Arial" panose="020B0604020202020204" pitchFamily="34" charset="0"/>
              <a:cs typeface="Segoe UI Historic" panose="020B0502040204020203" pitchFamily="34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622800" algn="l"/>
                <a:tab pos="4978400" algn="l"/>
                <a:tab pos="5334000" algn="l"/>
                <a:tab pos="5689600" algn="l"/>
                <a:tab pos="6045200" algn="l"/>
              </a:tabLst>
            </a:pP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Segoe UI Historic" panose="020B0502040204020203" pitchFamily="34" charset="0"/>
              </a:rPr>
              <a:t> </a:t>
            </a:r>
            <a:r>
              <a:rPr lang="ro-RO" sz="3200" dirty="0" err="1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Segoe UI Historic" panose="020B0502040204020203" pitchFamily="34" charset="0"/>
              </a:rPr>
              <a:t>Hoia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Segoe UI Historic" panose="020B0502040204020203" pitchFamily="34" charset="0"/>
              </a:rPr>
              <a:t> – zona Parcul Etnografic Național „Romulus Vuia”</a:t>
            </a:r>
            <a:endParaRPr lang="en-US" sz="3200" dirty="0">
              <a:effectLst/>
              <a:latin typeface="Montserrat ExtraBold" panose="00000900000000000000" pitchFamily="2" charset="0"/>
              <a:ea typeface="Arial" panose="020B0604020202020204" pitchFamily="34" charset="0"/>
              <a:cs typeface="Segoe UI Historic" panose="020B0502040204020203" pitchFamily="34" charset="0"/>
            </a:endParaRPr>
          </a:p>
          <a:p>
            <a:pPr marL="0" marR="42545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None/>
            </a:pP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3200" dirty="0">
              <a:effectLst/>
              <a:latin typeface="Montserrat Medium" panose="000006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3200" dirty="0"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83B8C4A8-7267-AEA4-88E4-03221BD24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943" y="6111771"/>
            <a:ext cx="361261" cy="531266"/>
          </a:xfrm>
          <a:prstGeom prst="rect">
            <a:avLst/>
          </a:prstGeom>
        </p:spPr>
      </p:pic>
      <p:sp>
        <p:nvSpPr>
          <p:cNvPr id="10" name="Dreptunghi 9">
            <a:extLst>
              <a:ext uri="{FF2B5EF4-FFF2-40B4-BE49-F238E27FC236}">
                <a16:creationId xmlns:a16="http://schemas.microsoft.com/office/drawing/2014/main" id="{69949A70-ECCF-3C9B-975C-84FC5B766B77}"/>
              </a:ext>
            </a:extLst>
          </p:cNvPr>
          <p:cNvSpPr/>
          <p:nvPr/>
        </p:nvSpPr>
        <p:spPr>
          <a:xfrm>
            <a:off x="620212" y="657413"/>
            <a:ext cx="14992352" cy="1769715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ZIUA de CURĂȚENIE NAȚIONALĂ, </a:t>
            </a:r>
          </a:p>
          <a:p>
            <a:pPr algn="ctr">
              <a:spcAft>
                <a:spcPts val="600"/>
              </a:spcAft>
            </a:pPr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marcată și în acest an la CLUJ</a:t>
            </a:r>
            <a:endParaRPr lang="ro-RO" sz="5200" b="1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ABE03F9E-0992-B10B-9B88-12A85E28D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147" y="847685"/>
            <a:ext cx="976049" cy="1312229"/>
          </a:xfrm>
          <a:prstGeom prst="rect">
            <a:avLst/>
          </a:prstGeom>
        </p:spPr>
      </p:pic>
      <p:pic>
        <p:nvPicPr>
          <p:cNvPr id="6" name="Imagine 5" descr="O imagine care conține text, ceas, grafică vectorială&#10;&#10;Descriere generată automat">
            <a:extLst>
              <a:ext uri="{FF2B5EF4-FFF2-40B4-BE49-F238E27FC236}">
                <a16:creationId xmlns:a16="http://schemas.microsoft.com/office/drawing/2014/main" id="{E3BBE860-8220-2E0E-60A8-EFD056A9E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353" y="5024933"/>
            <a:ext cx="702443" cy="702443"/>
          </a:xfrm>
          <a:prstGeom prst="rect">
            <a:avLst/>
          </a:prstGeom>
        </p:spPr>
      </p:pic>
      <p:pic>
        <p:nvPicPr>
          <p:cNvPr id="9" name="Picture 8" descr="A yellow sign with green leaves&#10;&#10;Description automatically generated">
            <a:extLst>
              <a:ext uri="{FF2B5EF4-FFF2-40B4-BE49-F238E27FC236}">
                <a16:creationId xmlns:a16="http://schemas.microsoft.com/office/drawing/2014/main" id="{662889EC-0366-C400-9D5E-C90BE4CD0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12" y="3283902"/>
            <a:ext cx="7849936" cy="648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ptunghi 5">
            <a:extLst>
              <a:ext uri="{FF2B5EF4-FFF2-40B4-BE49-F238E27FC236}">
                <a16:creationId xmlns:a16="http://schemas.microsoft.com/office/drawing/2014/main" id="{E80A2805-0F7D-431F-D625-660BA016FEFF}"/>
              </a:ext>
            </a:extLst>
          </p:cNvPr>
          <p:cNvSpPr/>
          <p:nvPr/>
        </p:nvSpPr>
        <p:spPr>
          <a:xfrm>
            <a:off x="885801" y="807477"/>
            <a:ext cx="16176072" cy="163121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500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CLUJUL MEDICAL, din nou pe primul loc la capitolul integritate</a:t>
            </a:r>
            <a:endParaRPr lang="ro-RO" sz="5000" b="1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A692CAEB-6B9F-7447-29E0-984B457AD7F0}"/>
              </a:ext>
            </a:extLst>
          </p:cNvPr>
          <p:cNvSpPr/>
          <p:nvPr/>
        </p:nvSpPr>
        <p:spPr>
          <a:xfrm>
            <a:off x="0" y="0"/>
            <a:ext cx="18278856" cy="606056"/>
          </a:xfrm>
          <a:prstGeom prst="rect">
            <a:avLst/>
          </a:prstGeom>
          <a:solidFill>
            <a:srgbClr val="099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9DBD86-E54B-3EE0-0CE8-33FF9BE4992B}"/>
              </a:ext>
            </a:extLst>
          </p:cNvPr>
          <p:cNvSpPr txBox="1"/>
          <p:nvPr/>
        </p:nvSpPr>
        <p:spPr>
          <a:xfrm>
            <a:off x="262647" y="3138054"/>
            <a:ext cx="975684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FC819"/>
              </a:buClr>
              <a:buSzPct val="130000"/>
              <a:buFont typeface="Wingdings" panose="05000000000000000000" pitchFamily="2" charset="2"/>
              <a:buChar char="q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Județul Cluj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a înregistrat, în luna august,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cea mai mică rată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, la nivel național, privind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solicitarea de mită de către personalul medical,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respectiv </a:t>
            </a:r>
            <a:r>
              <a:rPr lang="ro-RO" sz="3200" dirty="0">
                <a:solidFill>
                  <a:srgbClr val="FFC819"/>
                </a:solidFill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0,97%</a:t>
            </a:r>
            <a:r>
              <a:rPr lang="ro-RO" sz="3200" dirty="0">
                <a:solidFill>
                  <a:srgbClr val="FFC819"/>
                </a:solidFill>
                <a:latin typeface="Montserrat ExtraBold" panose="00000900000000000000" pitchFamily="2" charset="0"/>
              </a:rPr>
              <a:t> </a:t>
            </a:r>
          </a:p>
          <a:p>
            <a:pPr marL="457200" indent="-457200">
              <a:buClr>
                <a:srgbClr val="FFC819"/>
              </a:buClr>
              <a:buSzPct val="130000"/>
              <a:buFont typeface="Wingdings" panose="05000000000000000000" pitchFamily="2" charset="2"/>
              <a:buChar char="q"/>
            </a:pPr>
            <a:endParaRPr lang="ro-RO" sz="3200" dirty="0">
              <a:solidFill>
                <a:srgbClr val="FFC819"/>
              </a:solidFill>
              <a:latin typeface="Montserrat Medium" panose="00000600000000000000" pitchFamily="2" charset="0"/>
            </a:endParaRPr>
          </a:p>
          <a:p>
            <a:pPr marL="457200" indent="-457200">
              <a:buClr>
                <a:srgbClr val="FFC819"/>
              </a:buClr>
              <a:buSzPct val="130000"/>
              <a:buFont typeface="Wingdings" panose="05000000000000000000" pitchFamily="2" charset="2"/>
              <a:buChar char="q"/>
            </a:pPr>
            <a:r>
              <a:rPr lang="ro-RO" sz="3200" dirty="0">
                <a:latin typeface="Montserrat Medium" panose="00000600000000000000" pitchFamily="2" charset="0"/>
              </a:rPr>
              <a:t> Reușita se datorează inclusiv </a:t>
            </a:r>
            <a:r>
              <a:rPr lang="ro-RO" sz="3200" dirty="0">
                <a:latin typeface="Montserrat ExtraBold" panose="00000900000000000000" pitchFamily="2" charset="0"/>
              </a:rPr>
              <a:t>unităților sanitare aflate în subordinea CJ Cluj</a:t>
            </a:r>
            <a:r>
              <a:rPr lang="ro-RO" sz="3200" dirty="0">
                <a:latin typeface="Montserrat Medium" panose="00000600000000000000" pitchFamily="2" charset="0"/>
              </a:rPr>
              <a:t>:</a:t>
            </a:r>
          </a:p>
          <a:p>
            <a:pPr>
              <a:buClr>
                <a:srgbClr val="FFC819"/>
              </a:buClr>
              <a:buSzPct val="130000"/>
            </a:pPr>
            <a:endParaRPr lang="ro-RO" dirty="0">
              <a:latin typeface="Montserrat Medium" panose="00000600000000000000" pitchFamily="2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Spitalul Clinic de Urgență pentru Copii</a:t>
            </a:r>
            <a:endParaRPr lang="en-US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Spitalul Clinic de Pneumoftiziologie</a:t>
            </a:r>
            <a:endParaRPr lang="en-US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Spitalul Clinic de Boli Infecțioase</a:t>
            </a:r>
            <a:endParaRPr lang="en-US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Spitalul Clinic de Recuperare</a:t>
            </a:r>
            <a:endParaRPr lang="en-US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Spitalul de Boli Psihice Cronice Borșa</a:t>
            </a:r>
            <a:endParaRPr lang="en-US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C977AFC-D8F5-12D1-4C73-B101DBE44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572" y="9322397"/>
            <a:ext cx="1959869" cy="619483"/>
          </a:xfrm>
          <a:prstGeom prst="rect">
            <a:avLst/>
          </a:prstGeom>
        </p:spPr>
      </p:pic>
      <p:pic>
        <p:nvPicPr>
          <p:cNvPr id="5" name="Picture 4" descr="A map of romania with red and orange colors&#10;&#10;Description automatically generated">
            <a:extLst>
              <a:ext uri="{FF2B5EF4-FFF2-40B4-BE49-F238E27FC236}">
                <a16:creationId xmlns:a16="http://schemas.microsoft.com/office/drawing/2014/main" id="{C9194542-0243-F59A-AE07-8ADD8D376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093" y="3463046"/>
            <a:ext cx="7281348" cy="536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ad with trees on the side&#10;&#10;Description automatically generated">
            <a:extLst>
              <a:ext uri="{FF2B5EF4-FFF2-40B4-BE49-F238E27FC236}">
                <a16:creationId xmlns:a16="http://schemas.microsoft.com/office/drawing/2014/main" id="{19543F13-8089-8E0D-EF66-46A43DD7C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rgbClr val="0594FF"/>
          </a:solidFill>
        </p:spPr>
      </p:pic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ED7FFF82-C91E-FBA3-B517-80ED7F583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" y="6546715"/>
            <a:ext cx="17361004" cy="3589697"/>
          </a:xfrm>
          <a:solidFill>
            <a:srgbClr val="A2B4DC"/>
          </a:solidFill>
          <a:ln>
            <a:solidFill>
              <a:srgbClr val="99CCFF"/>
            </a:solidFill>
          </a:ln>
        </p:spPr>
        <p:txBody>
          <a:bodyPr>
            <a:noAutofit/>
          </a:bodyPr>
          <a:lstStyle/>
          <a:p>
            <a:pPr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Lucr</a:t>
            </a: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ă</a:t>
            </a:r>
            <a:r>
              <a:rPr lang="en-US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rile </a:t>
            </a: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sunt </a:t>
            </a:r>
            <a:r>
              <a:rPr lang="ro-RO" sz="3200" b="1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finanțate din fonduri europene - PNRR</a:t>
            </a:r>
          </a:p>
          <a:p>
            <a:pPr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endParaRPr lang="ro-RO" sz="1400" b="1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Traseul de piste de biciclete are o lungime de 227 km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, pe teritoriul județelor Cluj, Bihor și Alba, din care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peste 40% (92,4 km) vor fi amenajați pe teritoriul județului Cluj</a:t>
            </a:r>
            <a:endParaRPr lang="ro-RO" sz="3200" dirty="0">
              <a:effectLst/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None/>
            </a:pPr>
            <a:endParaRPr lang="ro-RO" sz="1800" b="1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r>
              <a:rPr lang="ro-RO" sz="3200" b="1" dirty="0">
                <a:latin typeface="Montserrat ExtraBold" panose="00000900000000000000" pitchFamily="2" charset="0"/>
                <a:ea typeface="Arial" panose="020B0604020202020204" pitchFamily="34" charset="0"/>
              </a:rPr>
              <a:t> CJ Cluj este partener în proiect</a:t>
            </a:r>
            <a:endParaRPr lang="en-GB" sz="3200" dirty="0">
              <a:latin typeface="Montserrat Medium" panose="00000600000000000000" pitchFamily="2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398B32D6-0854-34AE-E733-590DC912B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642" y="9282482"/>
            <a:ext cx="1959869" cy="619483"/>
          </a:xfrm>
          <a:prstGeom prst="rect">
            <a:avLst/>
          </a:prstGeom>
        </p:spPr>
      </p:pic>
      <p:sp>
        <p:nvSpPr>
          <p:cNvPr id="2" name="Dreptunghi 1">
            <a:extLst>
              <a:ext uri="{FF2B5EF4-FFF2-40B4-BE49-F238E27FC236}">
                <a16:creationId xmlns:a16="http://schemas.microsoft.com/office/drawing/2014/main" id="{E0311C1D-E4E0-E537-E4FB-D2C916FEBD1B}"/>
              </a:ext>
            </a:extLst>
          </p:cNvPr>
          <p:cNvSpPr/>
          <p:nvPr/>
        </p:nvSpPr>
        <p:spPr>
          <a:xfrm>
            <a:off x="1840225" y="326673"/>
            <a:ext cx="14992352" cy="1692771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50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CJ CLUJ A LANSAT LICITAȚIA </a:t>
            </a:r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pentru proiectarea obiectivului</a:t>
            </a:r>
            <a:r>
              <a:rPr lang="en-US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 ”VELO APUSENI”</a:t>
            </a:r>
            <a:endParaRPr lang="ro-RO" sz="5200" b="1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56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3FD8994-38E8-4E51-9444-3447A1719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88245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1673FE-0587-4591-8D3B-D7F7345E8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4865" y="264163"/>
            <a:ext cx="9089286" cy="2468879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86CCA25-387B-2EF6-9EE5-AF98CEB4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9526" y="3765708"/>
            <a:ext cx="8157810" cy="5952223"/>
          </a:xfrm>
        </p:spPr>
        <p:txBody>
          <a:bodyPr vert="horz" lIns="91440" tIns="45720" rIns="91440" bIns="45720" rtlCol="0">
            <a:noAutofit/>
          </a:bodyPr>
          <a:lstStyle/>
          <a:p>
            <a:pPr marR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ro-RO" sz="3200" dirty="0">
                <a:effectLst/>
                <a:latin typeface="Montserrat ExtraBold" panose="00000900000000000000" pitchFamily="2" charset="0"/>
              </a:rPr>
              <a:t> </a:t>
            </a:r>
            <a:r>
              <a:rPr lang="ro-RO" sz="3200" dirty="0">
                <a:effectLst/>
                <a:latin typeface="Montserrat Medium" panose="00000600000000000000" pitchFamily="2" charset="0"/>
              </a:rPr>
              <a:t>Lucrările se vor finaliza înainte de începerea iernii</a:t>
            </a:r>
          </a:p>
          <a:p>
            <a:pPr marL="0" marR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o-RO" sz="1400" dirty="0">
              <a:effectLst/>
              <a:latin typeface="Montserrat Medium" panose="00000600000000000000" pitchFamily="2" charset="0"/>
            </a:endParaRPr>
          </a:p>
          <a:p>
            <a:pPr marL="0" marR="0" indent="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effectLst/>
                <a:latin typeface="Montserrat ExtraBold" panose="00000900000000000000" pitchFamily="2" charset="0"/>
              </a:rPr>
              <a:t>    Localitățile: Cătina și </a:t>
            </a:r>
            <a:r>
              <a:rPr lang="ro-RO" sz="3200" dirty="0" err="1">
                <a:effectLst/>
                <a:latin typeface="Montserrat ExtraBold" panose="00000900000000000000" pitchFamily="2" charset="0"/>
              </a:rPr>
              <a:t>Copru</a:t>
            </a:r>
            <a:r>
              <a:rPr lang="en-US" sz="3200" dirty="0">
                <a:effectLst/>
                <a:latin typeface="Montserrat Medium" panose="00000600000000000000" pitchFamily="2" charset="0"/>
              </a:rPr>
              <a:t>	</a:t>
            </a:r>
            <a:endParaRPr lang="ro-RO" sz="3200" dirty="0">
              <a:effectLst/>
              <a:latin typeface="Montserrat Medium" panose="00000600000000000000" pitchFamily="2" charset="0"/>
            </a:endParaRPr>
          </a:p>
          <a:p>
            <a:pPr marL="0" marR="0" indent="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ffectLst/>
              <a:latin typeface="Montserrat Medium" panose="00000600000000000000" pitchFamily="2" charset="0"/>
            </a:endParaRPr>
          </a:p>
          <a:p>
            <a:pPr marL="0" marR="0" indent="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effectLst/>
                <a:latin typeface="Montserrat ExtraBold" panose="00000900000000000000" pitchFamily="2" charset="0"/>
              </a:rPr>
              <a:t>    </a:t>
            </a:r>
            <a:r>
              <a:rPr lang="en-US" sz="3200" dirty="0" err="1">
                <a:effectLst/>
                <a:latin typeface="Montserrat ExtraBold" panose="00000900000000000000" pitchFamily="2" charset="0"/>
              </a:rPr>
              <a:t>Indicatori</a:t>
            </a:r>
            <a:r>
              <a:rPr lang="en-US" sz="3200" dirty="0">
                <a:effectLst/>
                <a:latin typeface="Montserrat ExtraBold" panose="00000900000000000000" pitchFamily="2" charset="0"/>
              </a:rPr>
              <a:t> </a:t>
            </a:r>
            <a:r>
              <a:rPr lang="en-US" sz="3200" dirty="0" err="1">
                <a:effectLst/>
                <a:latin typeface="Montserrat ExtraBold" panose="00000900000000000000" pitchFamily="2" charset="0"/>
              </a:rPr>
              <a:t>realizați</a:t>
            </a:r>
            <a:r>
              <a:rPr lang="en-US" sz="3200" dirty="0">
                <a:effectLst/>
                <a:latin typeface="Montserrat ExtraBold" panose="00000900000000000000" pitchFamily="2" charset="0"/>
              </a:rPr>
              <a:t>:</a:t>
            </a:r>
          </a:p>
          <a:p>
            <a:pPr marR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ExtraBold" panose="00000900000000000000" pitchFamily="2" charset="0"/>
              </a:rPr>
              <a:t> 19 km </a:t>
            </a:r>
            <a:r>
              <a:rPr lang="ro-RO" sz="3200" dirty="0">
                <a:effectLst/>
                <a:latin typeface="Montserrat Medium" panose="00000600000000000000" pitchFamily="2" charset="0"/>
              </a:rPr>
              <a:t>de conducte de apă</a:t>
            </a:r>
          </a:p>
          <a:p>
            <a:pPr marR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ExtraBold" panose="00000900000000000000" pitchFamily="2" charset="0"/>
              </a:rPr>
              <a:t>  150 de branșamente </a:t>
            </a:r>
            <a:r>
              <a:rPr lang="ro-RO" sz="3200" dirty="0">
                <a:effectLst/>
                <a:latin typeface="Montserrat Medium" panose="00000600000000000000" pitchFamily="2" charset="0"/>
              </a:rPr>
              <a:t>la imobile</a:t>
            </a:r>
          </a:p>
          <a:p>
            <a:pPr marR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ü"/>
            </a:pPr>
            <a:endParaRPr lang="ro-RO" sz="3200" dirty="0">
              <a:effectLst/>
              <a:latin typeface="Montserrat ExtraBold" panose="00000900000000000000" pitchFamily="2" charset="0"/>
            </a:endParaRPr>
          </a:p>
          <a:p>
            <a:pPr marL="0" marR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effectLst/>
                <a:latin typeface="Montserrat Medium" panose="00000600000000000000" pitchFamily="2" charset="0"/>
              </a:rPr>
              <a:t>    </a:t>
            </a:r>
            <a:r>
              <a:rPr lang="ro-RO" sz="3200" dirty="0">
                <a:effectLst/>
                <a:latin typeface="Montserrat ExtraBold" panose="00000900000000000000" pitchFamily="2" charset="0"/>
              </a:rPr>
              <a:t>V</a:t>
            </a:r>
            <a:r>
              <a:rPr lang="en-US" sz="3200" dirty="0" err="1">
                <a:effectLst/>
                <a:latin typeface="Montserrat ExtraBold" panose="00000900000000000000" pitchFamily="2" charset="0"/>
              </a:rPr>
              <a:t>aloare</a:t>
            </a:r>
            <a:r>
              <a:rPr lang="en-US" sz="3200" dirty="0">
                <a:effectLst/>
                <a:latin typeface="Montserrat ExtraBold" panose="00000900000000000000" pitchFamily="2" charset="0"/>
              </a:rPr>
              <a:t> </a:t>
            </a:r>
            <a:r>
              <a:rPr lang="en-US" sz="3200" dirty="0" err="1">
                <a:effectLst/>
                <a:latin typeface="Montserrat ExtraBold" panose="00000900000000000000" pitchFamily="2" charset="0"/>
              </a:rPr>
              <a:t>lucrări</a:t>
            </a:r>
            <a:r>
              <a:rPr lang="en-US" sz="3200" dirty="0">
                <a:effectLst/>
                <a:latin typeface="Montserrat Medium" panose="00000600000000000000" pitchFamily="2" charset="0"/>
              </a:rPr>
              <a:t>: </a:t>
            </a:r>
            <a:r>
              <a:rPr lang="ro-RO" sz="3200" dirty="0">
                <a:effectLst/>
                <a:latin typeface="Montserrat Medium" panose="00000600000000000000" pitchFamily="2" charset="0"/>
              </a:rPr>
              <a:t>4,5 milioane</a:t>
            </a:r>
            <a:r>
              <a:rPr lang="en-US" sz="3200" dirty="0">
                <a:effectLst/>
                <a:latin typeface="Montserrat Medium" panose="00000600000000000000" pitchFamily="2" charset="0"/>
              </a:rPr>
              <a:t> lei – </a:t>
            </a:r>
            <a:endParaRPr lang="ro-RO" sz="3200" dirty="0">
              <a:effectLst/>
              <a:latin typeface="Montserrat Medium" panose="00000600000000000000" pitchFamily="2" charset="0"/>
            </a:endParaRPr>
          </a:p>
          <a:p>
            <a:pPr marL="0" marR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latin typeface="Montserrat Medium" panose="00000600000000000000" pitchFamily="2" charset="0"/>
              </a:rPr>
              <a:t>                                  (</a:t>
            </a:r>
            <a:r>
              <a:rPr lang="en-US" sz="3200" dirty="0" err="1">
                <a:effectLst/>
                <a:latin typeface="Montserrat Medium" panose="00000600000000000000" pitchFamily="2" charset="0"/>
              </a:rPr>
              <a:t>fonduri</a:t>
            </a:r>
            <a:r>
              <a:rPr lang="en-US" sz="3200" dirty="0">
                <a:effectLst/>
                <a:latin typeface="Montserrat Medium" panose="00000600000000000000" pitchFamily="2" charset="0"/>
              </a:rPr>
              <a:t> CJ Cluj</a:t>
            </a:r>
            <a:r>
              <a:rPr lang="ro-RO" sz="3200" dirty="0">
                <a:effectLst/>
                <a:latin typeface="Montserrat Medium" panose="00000600000000000000" pitchFamily="2" charset="0"/>
              </a:rPr>
              <a:t>)</a:t>
            </a:r>
            <a:endParaRPr lang="en-US" sz="3200" dirty="0">
              <a:latin typeface="Montserrat Medium" panose="00000600000000000000" pitchFamily="2" charset="0"/>
            </a:endParaRPr>
          </a:p>
        </p:txBody>
      </p:sp>
      <p:sp>
        <p:nvSpPr>
          <p:cNvPr id="9" name="Dreptunghi 8">
            <a:extLst>
              <a:ext uri="{FF2B5EF4-FFF2-40B4-BE49-F238E27FC236}">
                <a16:creationId xmlns:a16="http://schemas.microsoft.com/office/drawing/2014/main" id="{D3EE4005-6E5E-343E-0D00-75E78AEE9447}"/>
              </a:ext>
            </a:extLst>
          </p:cNvPr>
          <p:cNvSpPr/>
          <p:nvPr/>
        </p:nvSpPr>
        <p:spPr>
          <a:xfrm>
            <a:off x="9188245" y="0"/>
            <a:ext cx="9093134" cy="3293209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Lucrările de EXTINDERE a rețelei de APĂ în CĂTINA înregistrează un progres de +75%</a:t>
            </a:r>
            <a:endParaRPr lang="ro-RO" sz="5200" b="1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pic>
        <p:nvPicPr>
          <p:cNvPr id="12" name="Imagine 11">
            <a:extLst>
              <a:ext uri="{FF2B5EF4-FFF2-40B4-BE49-F238E27FC236}">
                <a16:creationId xmlns:a16="http://schemas.microsoft.com/office/drawing/2014/main" id="{03BCEAD4-5991-5466-A411-B35208299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82" y="5128367"/>
            <a:ext cx="380226" cy="559157"/>
          </a:xfrm>
          <a:prstGeom prst="rect">
            <a:avLst/>
          </a:prstGeom>
        </p:spPr>
      </p:pic>
      <p:pic>
        <p:nvPicPr>
          <p:cNvPr id="13" name="Imagine 12" descr="O imagine care conține Indicator rutier, semnalizare, semn&#10;&#10;Descriere generată automat">
            <a:extLst>
              <a:ext uri="{FF2B5EF4-FFF2-40B4-BE49-F238E27FC236}">
                <a16:creationId xmlns:a16="http://schemas.microsoft.com/office/drawing/2014/main" id="{B6BB13C7-263B-D630-8884-D1042651C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898" y="6218214"/>
            <a:ext cx="545595" cy="484553"/>
          </a:xfrm>
          <a:prstGeom prst="rect">
            <a:avLst/>
          </a:prstGeom>
        </p:spPr>
      </p:pic>
      <p:pic>
        <p:nvPicPr>
          <p:cNvPr id="2" name="Imagine 7" descr="O imagine care conține în aer liber, cer, sol, casă&#10;&#10;Descriere generată automat">
            <a:extLst>
              <a:ext uri="{FF2B5EF4-FFF2-40B4-BE49-F238E27FC236}">
                <a16:creationId xmlns:a16="http://schemas.microsoft.com/office/drawing/2014/main" id="{CFBE28D7-6004-EA12-1DC7-339F6E5E2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1" y="453242"/>
            <a:ext cx="8109773" cy="9393897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2E2A53BC-C890-98B8-2D4A-F2D3C7A13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69" y="8283416"/>
            <a:ext cx="524139" cy="484553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D515A2F4-C5B7-B014-564F-772027550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57" y="9000380"/>
            <a:ext cx="1959869" cy="61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4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86CCA25-387B-2EF6-9EE5-AF98CEB4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19" y="3984849"/>
            <a:ext cx="6606278" cy="5583676"/>
          </a:xfrm>
        </p:spPr>
        <p:txBody>
          <a:bodyPr vert="horz" lIns="91440" tIns="45720" rIns="91440" bIns="45720" rtlCol="0">
            <a:noAutofit/>
          </a:bodyPr>
          <a:lstStyle/>
          <a:p>
            <a:pPr marL="0" marR="0" indent="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>
                <a:effectLst/>
                <a:latin typeface="Montserrat ExtraBold" panose="00000900000000000000" pitchFamily="2" charset="0"/>
              </a:rPr>
              <a:t>     </a:t>
            </a:r>
            <a:r>
              <a:rPr lang="en-US" sz="3200" b="1" dirty="0" err="1">
                <a:effectLst/>
                <a:latin typeface="Montserrat ExtraBold" panose="00000900000000000000" pitchFamily="2" charset="0"/>
                <a:cs typeface="DilleniaUPC" panose="020B0502040204020203" pitchFamily="18" charset="-34"/>
              </a:rPr>
              <a:t>Finanțare</a:t>
            </a:r>
            <a:r>
              <a:rPr lang="en-US" sz="3200" b="1" dirty="0">
                <a:effectLst/>
                <a:latin typeface="Montserrat ExtraBold" panose="00000900000000000000" pitchFamily="2" charset="0"/>
                <a:cs typeface="DilleniaUPC" panose="020B0502040204020203" pitchFamily="18" charset="-34"/>
              </a:rPr>
              <a:t>: </a:t>
            </a:r>
            <a:r>
              <a:rPr lang="en-US" sz="3200" b="1" dirty="0" err="1">
                <a:effectLst/>
                <a:latin typeface="Montserrat ExtraBold" panose="00000900000000000000" pitchFamily="2" charset="0"/>
                <a:cs typeface="DilleniaUPC" panose="020B0502040204020203" pitchFamily="18" charset="-34"/>
              </a:rPr>
              <a:t>fonduri</a:t>
            </a:r>
            <a:r>
              <a:rPr lang="en-US" sz="3200" b="1" dirty="0">
                <a:effectLst/>
                <a:latin typeface="Montserrat ExtraBold" panose="00000900000000000000" pitchFamily="2" charset="0"/>
                <a:cs typeface="DilleniaUPC" panose="020B0502040204020203" pitchFamily="18" charset="-34"/>
              </a:rPr>
              <a:t> UE</a:t>
            </a:r>
            <a:r>
              <a:rPr lang="ro-RO" sz="3200" b="1" dirty="0">
                <a:effectLst/>
                <a:latin typeface="Montserrat ExtraBold" panose="00000900000000000000" pitchFamily="2" charset="0"/>
                <a:cs typeface="DilleniaUPC" panose="020B0502040204020203" pitchFamily="18" charset="-34"/>
              </a:rPr>
              <a:t> </a:t>
            </a:r>
          </a:p>
          <a:p>
            <a:pPr marL="0" marR="0" indent="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>
                <a:latin typeface="Montserrat Medium" panose="00000600000000000000" pitchFamily="2" charset="0"/>
                <a:cs typeface="DilleniaUPC" panose="020B0502040204020203" pitchFamily="18" charset="-34"/>
              </a:rPr>
              <a:t>     </a:t>
            </a:r>
            <a:r>
              <a:rPr lang="ro-RO" sz="3200" b="1" dirty="0">
                <a:effectLst/>
                <a:latin typeface="Montserrat ExtraBold" panose="00000900000000000000" pitchFamily="2" charset="0"/>
                <a:cs typeface="DilleniaUPC" panose="020B0502040204020203" pitchFamily="18" charset="-34"/>
              </a:rPr>
              <a:t>Drumul Bistriței </a:t>
            </a:r>
            <a:r>
              <a:rPr lang="ro-RO" sz="3200" b="1" dirty="0">
                <a:effectLst/>
                <a:latin typeface="Montserrat Medium" panose="00000600000000000000" pitchFamily="2" charset="0"/>
                <a:cs typeface="DilleniaUPC" panose="020B0502040204020203" pitchFamily="18" charset="-34"/>
              </a:rPr>
              <a:t>Sucutard- Petea- Pălatca- Vaida Cămăraș</a:t>
            </a:r>
          </a:p>
          <a:p>
            <a:pPr marL="0" marR="0" indent="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o-RO" sz="1400" b="1" dirty="0">
              <a:effectLst/>
              <a:latin typeface="Montserrat Medium" panose="00000600000000000000" pitchFamily="2" charset="0"/>
              <a:cs typeface="DilleniaUPC" panose="020B0502040204020203" pitchFamily="18" charset="-34"/>
            </a:endParaRPr>
          </a:p>
          <a:p>
            <a:pPr marR="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ro-RO" sz="3200" dirty="0">
                <a:effectLst/>
                <a:latin typeface="Montserrat Medium" panose="00000600000000000000" pitchFamily="2" charset="0"/>
              </a:rPr>
              <a:t> Lungime sector: cca 9 km</a:t>
            </a:r>
          </a:p>
          <a:p>
            <a:pPr marL="0" indent="0" algn="ctr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" dirty="0">
              <a:effectLst/>
              <a:latin typeface="Montserrat Medium" panose="00000600000000000000" pitchFamily="2" charset="0"/>
            </a:endParaRPr>
          </a:p>
          <a:p>
            <a:pPr marL="0" indent="0" defTabSz="914400">
              <a:lnSpc>
                <a:spcPct val="120000"/>
              </a:lnSpc>
              <a:buNone/>
            </a:pPr>
            <a:r>
              <a:rPr lang="ro-RO" sz="3200" dirty="0">
                <a:latin typeface="Montserrat Medium" panose="00000600000000000000" pitchFamily="2" charset="0"/>
              </a:rPr>
              <a:t>      A fost așternut primul strat de asfalt între     Sucutard și Petea</a:t>
            </a:r>
            <a:endParaRPr lang="en-US" sz="3200" dirty="0">
              <a:latin typeface="Montserrat Medium" panose="000006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A1B5F4-AD1E-4481-8005-96A48FE9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7785" y="0"/>
            <a:ext cx="11350215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reptunghi 14">
            <a:extLst>
              <a:ext uri="{FF2B5EF4-FFF2-40B4-BE49-F238E27FC236}">
                <a16:creationId xmlns:a16="http://schemas.microsoft.com/office/drawing/2014/main" id="{D3321A26-782C-2A23-5572-CB9CB7632544}"/>
              </a:ext>
            </a:extLst>
          </p:cNvPr>
          <p:cNvSpPr/>
          <p:nvPr/>
        </p:nvSpPr>
        <p:spPr>
          <a:xfrm>
            <a:off x="-13895" y="13054"/>
            <a:ext cx="6951307" cy="3293209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CJ CLUJ asfaltează sectorul de drum Pălatca-Vaida Cămăraș</a:t>
            </a:r>
            <a:endParaRPr lang="ro-RO" sz="5200" b="1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pic>
        <p:nvPicPr>
          <p:cNvPr id="16" name="Imagine 15">
            <a:extLst>
              <a:ext uri="{FF2B5EF4-FFF2-40B4-BE49-F238E27FC236}">
                <a16:creationId xmlns:a16="http://schemas.microsoft.com/office/drawing/2014/main" id="{8F2CA6A7-053F-1FF7-6FA6-B4F682184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79" y="8186630"/>
            <a:ext cx="280813" cy="412962"/>
          </a:xfrm>
          <a:prstGeom prst="rect">
            <a:avLst/>
          </a:prstGeom>
        </p:spPr>
      </p:pic>
      <p:pic>
        <p:nvPicPr>
          <p:cNvPr id="18" name="Imagine 17" descr="O imagine care conține stea, steag, Albastru electric, Albastru de Majorelle&#10;&#10;Descriere generată automat">
            <a:extLst>
              <a:ext uri="{FF2B5EF4-FFF2-40B4-BE49-F238E27FC236}">
                <a16:creationId xmlns:a16="http://schemas.microsoft.com/office/drawing/2014/main" id="{BB3A229E-4390-B427-9E2C-A1FE15CD1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6" y="4259440"/>
            <a:ext cx="507225" cy="338150"/>
          </a:xfrm>
          <a:prstGeom prst="rect">
            <a:avLst/>
          </a:prstGeom>
        </p:spPr>
      </p:pic>
      <p:pic>
        <p:nvPicPr>
          <p:cNvPr id="20" name="Imagine 19" descr="O imagine care conține Indicator rutier, semnalizare, semn&#10;&#10;Descriere generată automat">
            <a:extLst>
              <a:ext uri="{FF2B5EF4-FFF2-40B4-BE49-F238E27FC236}">
                <a16:creationId xmlns:a16="http://schemas.microsoft.com/office/drawing/2014/main" id="{BD438DC5-B4AD-12F0-25FC-8BC0B50AE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1" y="4872180"/>
            <a:ext cx="580002" cy="515110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9BF3EF0D-BEA6-B626-DCB5-43D771313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503" y="9033298"/>
            <a:ext cx="1959869" cy="619483"/>
          </a:xfrm>
          <a:prstGeom prst="rect">
            <a:avLst/>
          </a:prstGeom>
        </p:spPr>
      </p:pic>
      <p:pic>
        <p:nvPicPr>
          <p:cNvPr id="5" name="Picture 4" descr="A group of people standing next to a road&#10;&#10;Description automatically generated">
            <a:extLst>
              <a:ext uri="{FF2B5EF4-FFF2-40B4-BE49-F238E27FC236}">
                <a16:creationId xmlns:a16="http://schemas.microsoft.com/office/drawing/2014/main" id="{602A3EF2-8D30-2E8C-7BDC-533088DBF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179" y="1"/>
            <a:ext cx="5690275" cy="5129734"/>
          </a:xfrm>
          <a:prstGeom prst="rect">
            <a:avLst/>
          </a:prstGeom>
        </p:spPr>
      </p:pic>
      <p:pic>
        <p:nvPicPr>
          <p:cNvPr id="7" name="Picture 6" descr="Long shot of trucks on a road&#10;&#10;Description automatically generated">
            <a:extLst>
              <a:ext uri="{FF2B5EF4-FFF2-40B4-BE49-F238E27FC236}">
                <a16:creationId xmlns:a16="http://schemas.microsoft.com/office/drawing/2014/main" id="{3E59AF9D-C865-8944-CBCA-0C0CFEA587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760" y="1"/>
            <a:ext cx="5381934" cy="5143499"/>
          </a:xfrm>
          <a:prstGeom prst="rect">
            <a:avLst/>
          </a:prstGeom>
        </p:spPr>
      </p:pic>
      <p:pic>
        <p:nvPicPr>
          <p:cNvPr id="10" name="Picture 9" descr="A road with a tractor on it&#10;&#10;Description automatically generated">
            <a:extLst>
              <a:ext uri="{FF2B5EF4-FFF2-40B4-BE49-F238E27FC236}">
                <a16:creationId xmlns:a16="http://schemas.microsoft.com/office/drawing/2014/main" id="{03887E52-3297-EEFD-BDF4-D3839B2AAA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14" y="5240772"/>
            <a:ext cx="5659940" cy="4948956"/>
          </a:xfrm>
          <a:prstGeom prst="rect">
            <a:avLst/>
          </a:prstGeom>
        </p:spPr>
      </p:pic>
      <p:pic>
        <p:nvPicPr>
          <p:cNvPr id="13" name="Imagine 19" descr="O imagine care conține Indicator rutier, semnalizare, semn&#10;&#10;Descriere generată automat">
            <a:extLst>
              <a:ext uri="{FF2B5EF4-FFF2-40B4-BE49-F238E27FC236}">
                <a16:creationId xmlns:a16="http://schemas.microsoft.com/office/drawing/2014/main" id="{4FFD289E-1F61-DE40-BA08-6F89E2566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7" y="7517908"/>
            <a:ext cx="580001" cy="515109"/>
          </a:xfrm>
          <a:prstGeom prst="rect">
            <a:avLst/>
          </a:prstGeom>
        </p:spPr>
      </p:pic>
      <p:pic>
        <p:nvPicPr>
          <p:cNvPr id="6" name="Imagine 5" descr="O imagine care conține în aer liber, roată, cer, drum&#10;&#10;Descriere generată automat">
            <a:extLst>
              <a:ext uri="{FF2B5EF4-FFF2-40B4-BE49-F238E27FC236}">
                <a16:creationId xmlns:a16="http://schemas.microsoft.com/office/drawing/2014/main" id="{AF46E7FE-DCB9-A504-F5F7-107C377105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759" y="5240772"/>
            <a:ext cx="5339967" cy="494895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B55E6E3F-5996-DCC8-EB79-6F9BF89E2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391" y="9258783"/>
            <a:ext cx="1959869" cy="61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1">
            <a:extLst>
              <a:ext uri="{FF2B5EF4-FFF2-40B4-BE49-F238E27FC236}">
                <a16:creationId xmlns:a16="http://schemas.microsoft.com/office/drawing/2014/main" id="{7CB745DA-ADA9-A85F-F3B7-6D2156C37915}"/>
              </a:ext>
            </a:extLst>
          </p:cNvPr>
          <p:cNvSpPr txBox="1">
            <a:spLocks/>
          </p:cNvSpPr>
          <p:nvPr/>
        </p:nvSpPr>
        <p:spPr>
          <a:xfrm>
            <a:off x="9961123" y="3077393"/>
            <a:ext cx="7976683" cy="6106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13716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just" defTabSz="1371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+mj-ea"/>
                <a:cs typeface="+mj-cs"/>
              </a:rPr>
              <a:t>Joi</a:t>
            </a:r>
            <a:r>
              <a:rPr kumimoji="0" lang="ro-R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,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ro-R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septembrie</a:t>
            </a:r>
            <a:r>
              <a:rPr kumimoji="0" lang="ro-R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2023, Președintele Consiliului Județean, dl. Alin Tișe, a prezidat ședința </a:t>
            </a:r>
            <a:r>
              <a:rPr kumimoji="0" lang="ro-R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Comisiei Tehnice de Amenajarea Teritoriului și Urbanism </a:t>
            </a:r>
            <a:r>
              <a:rPr kumimoji="0" lang="ro-R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(C.T.A.T.U.)</a:t>
            </a:r>
          </a:p>
          <a:p>
            <a:pPr marL="0" marR="0" lvl="0" indent="457200" algn="just" defTabSz="1371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 panose="000006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just" defTabSz="1371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o-R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Pe ordinea de zi au fost </a:t>
            </a:r>
            <a:r>
              <a:rPr kumimoji="0" lang="ro-R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ro-R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puncte</a:t>
            </a:r>
            <a:r>
              <a:rPr kumimoji="0" lang="ro-R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, ce au vizat dezbateri în vederea avizării de PUZ-uri și PUD-uri. </a:t>
            </a:r>
          </a:p>
          <a:p>
            <a:pPr marL="0" marR="0" lvl="0" indent="457200" algn="just" defTabSz="1371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 panose="000006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reptunghi 5">
            <a:extLst>
              <a:ext uri="{FF2B5EF4-FFF2-40B4-BE49-F238E27FC236}">
                <a16:creationId xmlns:a16="http://schemas.microsoft.com/office/drawing/2014/main" id="{E80A2805-0F7D-431F-D625-660BA016FEFF}"/>
              </a:ext>
            </a:extLst>
          </p:cNvPr>
          <p:cNvSpPr/>
          <p:nvPr/>
        </p:nvSpPr>
        <p:spPr>
          <a:xfrm>
            <a:off x="702316" y="835081"/>
            <a:ext cx="16355323" cy="169277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200" b="0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Ședința Comisiei Tehnice de Amenajarea Teritoriului și Urbanism CTATU</a:t>
            </a:r>
            <a:endParaRPr kumimoji="0" lang="ro-RO" sz="5200" b="1" i="0" u="none" strike="noStrike" kern="1200" cap="none" spc="0" normalizeH="0" baseline="0" noProof="0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872E2328-8419-F7F4-EB2A-5C37C2B73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091" y="9184005"/>
            <a:ext cx="2310715" cy="730380"/>
          </a:xfrm>
          <a:prstGeom prst="rect">
            <a:avLst/>
          </a:prstGeom>
        </p:spPr>
      </p:pic>
      <p:sp>
        <p:nvSpPr>
          <p:cNvPr id="3" name="Dreptunghi 2">
            <a:extLst>
              <a:ext uri="{FF2B5EF4-FFF2-40B4-BE49-F238E27FC236}">
                <a16:creationId xmlns:a16="http://schemas.microsoft.com/office/drawing/2014/main" id="{A692CAEB-6B9F-7447-29E0-984B457AD7F0}"/>
              </a:ext>
            </a:extLst>
          </p:cNvPr>
          <p:cNvSpPr/>
          <p:nvPr/>
        </p:nvSpPr>
        <p:spPr>
          <a:xfrm>
            <a:off x="0" y="0"/>
            <a:ext cx="18278856" cy="606056"/>
          </a:xfrm>
          <a:prstGeom prst="rect">
            <a:avLst/>
          </a:prstGeom>
          <a:solidFill>
            <a:srgbClr val="099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9" name="Substituent conținut 8" descr="O imagine care conține text, persoană&#10;&#10;Descriere generată automat">
            <a:extLst>
              <a:ext uri="{FF2B5EF4-FFF2-40B4-BE49-F238E27FC236}">
                <a16:creationId xmlns:a16="http://schemas.microsoft.com/office/drawing/2014/main" id="{D0007FFC-70EF-D842-F9F1-ADE2BAF2D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9" y="3213581"/>
            <a:ext cx="9433532" cy="6552989"/>
          </a:xfrm>
        </p:spPr>
      </p:pic>
    </p:spTree>
    <p:extLst>
      <p:ext uri="{BB962C8B-B14F-4D97-AF65-F5344CB8AC3E}">
        <p14:creationId xmlns:p14="http://schemas.microsoft.com/office/powerpoint/2010/main" val="27761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C37E7C1-5227-9ABA-1806-49FEA2432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83" y="3310347"/>
            <a:ext cx="7221217" cy="6505784"/>
          </a:xfrm>
        </p:spPr>
        <p:txBody>
          <a:bodyPr>
            <a:noAutofit/>
          </a:bodyPr>
          <a:lstStyle/>
          <a:p>
            <a:pPr marR="4572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Consiliul Județean Cluj a alocat 1.000.000 lei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, din bugetul propriu, pentru realizarea investiției</a:t>
            </a: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marR="4572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None/>
            </a:pP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q"/>
            </a:pPr>
            <a:r>
              <a:rPr lang="ro-RO" sz="3200" b="1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o-RO" sz="3200" b="1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Date tehnice: </a:t>
            </a:r>
            <a:endParaRPr lang="ro-RO" sz="3200" b="1" dirty="0"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ü"/>
            </a:pP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9</a:t>
            </a:r>
            <a:r>
              <a:rPr lang="en-GB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km de </a:t>
            </a:r>
            <a:r>
              <a:rPr lang="en-GB" sz="32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conducte</a:t>
            </a: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280</a:t>
            </a:r>
            <a:r>
              <a:rPr lang="en-GB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de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branșamente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ü"/>
            </a:pP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q"/>
            </a:pP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+1.000 de locuitori deserviți</a:t>
            </a:r>
            <a:endParaRPr lang="ro-RO" sz="3200" dirty="0"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R="4572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R="4572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R="4572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endParaRPr lang="ro-RO" sz="3200" dirty="0">
              <a:solidFill>
                <a:srgbClr val="FFFFFF"/>
              </a:solidFill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4572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None/>
            </a:pPr>
            <a:r>
              <a:rPr kumimoji="0" lang="ro-R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0"/>
                <a:ea typeface="Times New Roman" panose="02020603050405020304" pitchFamily="18" charset="0"/>
              </a:rPr>
              <a:t>         </a:t>
            </a:r>
            <a:endParaRPr lang="en-GB" sz="32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marR="4572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None/>
            </a:pP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R="4572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R="4572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marR="4572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R="4572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ü"/>
            </a:pP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endParaRPr lang="en-GB" sz="3200" dirty="0">
              <a:latin typeface="Montserrat Medium" panose="00000600000000000000" pitchFamily="2" charset="0"/>
            </a:endParaRPr>
          </a:p>
        </p:txBody>
      </p:sp>
      <p:sp>
        <p:nvSpPr>
          <p:cNvPr id="4" name="Dreptunghi 3">
            <a:extLst>
              <a:ext uri="{FF2B5EF4-FFF2-40B4-BE49-F238E27FC236}">
                <a16:creationId xmlns:a16="http://schemas.microsoft.com/office/drawing/2014/main" id="{C35C3032-0978-3907-33EC-4EA9CDDC822D}"/>
              </a:ext>
            </a:extLst>
          </p:cNvPr>
          <p:cNvSpPr/>
          <p:nvPr/>
        </p:nvSpPr>
        <p:spPr>
          <a:xfrm>
            <a:off x="0" y="243350"/>
            <a:ext cx="15145966" cy="2492990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A </a:t>
            </a:r>
            <a:r>
              <a:rPr lang="en-US" sz="5200" b="1" dirty="0" err="1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fost</a:t>
            </a:r>
            <a:r>
              <a:rPr lang="en-US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 DAT</a:t>
            </a:r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Ă</a:t>
            </a:r>
            <a:r>
              <a:rPr lang="en-US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 </a:t>
            </a:r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Î</a:t>
            </a:r>
            <a:r>
              <a:rPr lang="en-US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N FOLOSIN</a:t>
            </a:r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ȚĂ REȚEAUA DE GAZE naturale din SOMEȘUL RECE, comuna GILĂU</a:t>
            </a:r>
            <a:endParaRPr lang="ro-RO" sz="5200" b="1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pic>
        <p:nvPicPr>
          <p:cNvPr id="21" name="Imagine 20">
            <a:extLst>
              <a:ext uri="{FF2B5EF4-FFF2-40B4-BE49-F238E27FC236}">
                <a16:creationId xmlns:a16="http://schemas.microsoft.com/office/drawing/2014/main" id="{A87BD26D-D443-B7A8-C444-5F3F4004A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891" y="767527"/>
            <a:ext cx="976049" cy="1312229"/>
          </a:xfrm>
          <a:prstGeom prst="rect">
            <a:avLst/>
          </a:prstGeom>
        </p:spPr>
      </p:pic>
      <p:pic>
        <p:nvPicPr>
          <p:cNvPr id="5" name="Picture 4" descr="A close-up of a manometer&#10;&#10;Description automatically generated">
            <a:extLst>
              <a:ext uri="{FF2B5EF4-FFF2-40B4-BE49-F238E27FC236}">
                <a16:creationId xmlns:a16="http://schemas.microsoft.com/office/drawing/2014/main" id="{AA06A92D-4079-20E7-CBFA-51192688B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249" y="3135248"/>
            <a:ext cx="9293208" cy="681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În benzi">
  <a:themeElements>
    <a:clrScheme name="În benzi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În benzi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În benzi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TM03090430[[fn=În benzi]]</Template>
  <TotalTime>10516</TotalTime>
  <Words>623</Words>
  <Application>Microsoft Office PowerPoint</Application>
  <PresentationFormat>Particularizare</PresentationFormat>
  <Paragraphs>100</Paragraphs>
  <Slides>11</Slides>
  <Notes>1</Notes>
  <HiddenSlides>0</HiddenSlides>
  <MMClips>1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11</vt:i4>
      </vt:variant>
    </vt:vector>
  </HeadingPairs>
  <TitlesOfParts>
    <vt:vector size="17" baseType="lpstr">
      <vt:lpstr>Calibri</vt:lpstr>
      <vt:lpstr>Corbel</vt:lpstr>
      <vt:lpstr>Montserrat ExtraBold</vt:lpstr>
      <vt:lpstr>Montserrat Medium</vt:lpstr>
      <vt:lpstr>Wingdings</vt:lpstr>
      <vt:lpstr>În benzi</vt:lpstr>
      <vt:lpstr>Rezumatul săptămânii 11 - 15 septembrie 2023 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</dc:creator>
  <cp:lastModifiedBy>Ovidiu Rat</cp:lastModifiedBy>
  <cp:revision>511</cp:revision>
  <dcterms:created xsi:type="dcterms:W3CDTF">2020-10-05T06:37:20Z</dcterms:created>
  <dcterms:modified xsi:type="dcterms:W3CDTF">2023-09-15T09:42:03Z</dcterms:modified>
</cp:coreProperties>
</file>