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17"/>
  </p:notesMasterIdLst>
  <p:sldIdLst>
    <p:sldId id="257" r:id="rId2"/>
    <p:sldId id="446" r:id="rId3"/>
    <p:sldId id="444" r:id="rId4"/>
    <p:sldId id="445" r:id="rId5"/>
    <p:sldId id="447" r:id="rId6"/>
    <p:sldId id="448" r:id="rId7"/>
    <p:sldId id="449" r:id="rId8"/>
    <p:sldId id="380" r:id="rId9"/>
    <p:sldId id="450" r:id="rId10"/>
    <p:sldId id="451" r:id="rId11"/>
    <p:sldId id="452" r:id="rId12"/>
    <p:sldId id="453" r:id="rId13"/>
    <p:sldId id="454" r:id="rId14"/>
    <p:sldId id="408" r:id="rId15"/>
    <p:sldId id="309" r:id="rId16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A2B4DC"/>
    <a:srgbClr val="3399FF"/>
    <a:srgbClr val="0066CC"/>
    <a:srgbClr val="6699FF"/>
    <a:srgbClr val="99CCFF"/>
    <a:srgbClr val="3366FF"/>
    <a:srgbClr val="899EF5"/>
    <a:srgbClr val="0594FF"/>
    <a:srgbClr val="CC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4291" autoAdjust="0"/>
  </p:normalViewPr>
  <p:slideViewPr>
    <p:cSldViewPr snapToGrid="0">
      <p:cViewPr varScale="1">
        <p:scale>
          <a:sx n="79" d="100"/>
          <a:sy n="79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F76BC-CA8E-4511-8F7F-D98DB7798FE0}" type="datetimeFigureOut">
              <a:rPr lang="en-GB" smtClean="0"/>
              <a:t>07/12/2023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A0EDA-DE1A-41FC-96C0-FBDDD6EB9A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178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0EDA-DE1A-41FC-96C0-FBDDD6EB9A7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89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0EDA-DE1A-41FC-96C0-FBDDD6EB9A7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895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RO" dirty="0"/>
              <a:t>s</a:t>
            </a:r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0EDA-DE1A-41FC-96C0-FBDDD6EB9A7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46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CA0EDA-DE1A-41FC-96C0-FBDDD6EB9A7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8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39" y="3249547"/>
            <a:ext cx="17207348" cy="2609021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9000" spc="225" baseline="0"/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994376"/>
            <a:ext cx="13716000" cy="1963883"/>
          </a:xfrm>
        </p:spPr>
        <p:txBody>
          <a:bodyPr>
            <a:normAutofit/>
          </a:bodyPr>
          <a:lstStyle>
            <a:lvl1pPr marL="0" indent="0" algn="ctr">
              <a:buNone/>
              <a:defRPr sz="30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30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ro-RO"/>
              <a:t>Faceți clic pentru a edita stilul de subtitlu coordonator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12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528968" y="0"/>
            <a:ext cx="4114800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0936" y="411957"/>
            <a:ext cx="3603570" cy="8846343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299" y="411957"/>
            <a:ext cx="11959937" cy="8846343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634282"/>
            <a:ext cx="4114794" cy="547688"/>
          </a:xfrm>
        </p:spPr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4203" y="9634282"/>
            <a:ext cx="6419504" cy="5476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09573" y="9634282"/>
            <a:ext cx="1319639" cy="547688"/>
          </a:xfrm>
        </p:spPr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8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65" y="3088518"/>
            <a:ext cx="18293502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787" y="3313319"/>
            <a:ext cx="15773400" cy="25146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9000" b="0" spc="225" baseline="0">
                <a:solidFill>
                  <a:schemeClr val="bg1"/>
                </a:solidFill>
              </a:defRPr>
            </a:lvl1pPr>
          </a:lstStyle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9787" y="6015502"/>
            <a:ext cx="15773400" cy="1761959"/>
          </a:xfrm>
        </p:spPr>
        <p:txBody>
          <a:bodyPr anchor="t">
            <a:normAutofit/>
          </a:bodyPr>
          <a:lstStyle>
            <a:lvl1pPr marL="0" indent="0" algn="ctr">
              <a:buNone/>
              <a:defRPr sz="3000">
                <a:solidFill>
                  <a:schemeClr val="tx2"/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01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08016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45587" y="3017520"/>
            <a:ext cx="7132320" cy="630936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6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10512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10512" y="3984849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46845" y="2870205"/>
            <a:ext cx="7132320" cy="1114641"/>
          </a:xfrm>
        </p:spPr>
        <p:txBody>
          <a:bodyPr anchor="ctr">
            <a:normAutofit/>
          </a:bodyPr>
          <a:lstStyle>
            <a:lvl1pPr marL="0" indent="0">
              <a:buNone/>
              <a:defRPr sz="315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346845" y="3984846"/>
            <a:ext cx="7132320" cy="5349240"/>
          </a:xfrm>
        </p:spPr>
        <p:txBody>
          <a:bodyPr/>
          <a:lstStyle>
            <a:lvl1pPr>
              <a:defRPr sz="33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9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29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512" y="3180081"/>
            <a:ext cx="9189720" cy="617220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3535" y="3221230"/>
            <a:ext cx="4800600" cy="514847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20240" y="3317241"/>
            <a:ext cx="9189720" cy="58978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4800">
                <a:solidFill>
                  <a:schemeClr val="tx1">
                    <a:lumMod val="50000"/>
                  </a:schemeClr>
                </a:solidFill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ro-RO"/>
              <a:t>Faceți clic pe pictogramă pentru a adăuga o imagine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686032" y="3225932"/>
            <a:ext cx="4800600" cy="51435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7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35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5" y="264164"/>
            <a:ext cx="18283428" cy="246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04379" y="426264"/>
            <a:ext cx="14676120" cy="2263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04379" y="3017520"/>
            <a:ext cx="14676120" cy="6309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03399" y="9634282"/>
            <a:ext cx="4501341" cy="547688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575">
                <a:solidFill>
                  <a:schemeClr val="tx1"/>
                </a:solidFill>
              </a:defRPr>
            </a:lvl1pPr>
          </a:lstStyle>
          <a:p>
            <a:fld id="{BE356D3C-CA9D-4838-9782-073D071BBE37}" type="datetimeFigureOut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707" y="9634282"/>
            <a:ext cx="756666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88391" y="9634282"/>
            <a:ext cx="1419396" cy="547688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800" b="0">
                <a:solidFill>
                  <a:schemeClr val="tx1"/>
                </a:solidFill>
              </a:defRPr>
            </a:lvl1pPr>
          </a:lstStyle>
          <a:p>
            <a:fld id="{D36C1967-90E8-4DB7-8770-E4493632D0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86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85000"/>
        </a:lnSpc>
        <a:spcBef>
          <a:spcPct val="0"/>
        </a:spcBef>
        <a:buNone/>
        <a:defRPr sz="6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tx1"/>
        </a:buClr>
        <a:buFont typeface="Wingdings" pitchFamily="2" charset="2"/>
        <a:buChar char="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0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7432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9269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2077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35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2709300" indent="-34290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tx1"/>
        </a:buClr>
        <a:buFont typeface="Wingdings" pitchFamily="2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hyperlink" Target="mailto:infopublic@cjcluj.ro" TargetMode="External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hyperlink" Target="http://www.cjcluj.ro/" TargetMode="External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41C3DA3-EB07-60C3-A946-5469D1B5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89" y="377190"/>
            <a:ext cx="10280191" cy="22631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130000"/>
              </a:lnSpc>
            </a:pPr>
            <a:r>
              <a:rPr lang="ro-RO" sz="5400" dirty="0">
                <a:effectLst/>
                <a:latin typeface="Montserrat ExtraBold" panose="00000900000000000000" pitchFamily="2" charset="0"/>
              </a:rPr>
              <a:t>Rezumatul săptămânii</a:t>
            </a:r>
            <a:br>
              <a:rPr lang="ro-RO" sz="5400" dirty="0">
                <a:effectLst/>
                <a:latin typeface="Montserrat ExtraBold" panose="00000900000000000000" pitchFamily="2" charset="0"/>
              </a:rPr>
            </a:br>
            <a:r>
              <a:rPr lang="ro-RO" sz="4700" b="1" dirty="0">
                <a:effectLst/>
                <a:latin typeface="Montserrat Medium" panose="00000600000000000000" pitchFamily="2" charset="0"/>
              </a:rPr>
              <a:t>4</a:t>
            </a:r>
            <a:r>
              <a:rPr lang="ro-RO" sz="4700" b="1" cap="none" dirty="0">
                <a:latin typeface="Montserrat Medium" panose="00000600000000000000" pitchFamily="2" charset="0"/>
              </a:rPr>
              <a:t> </a:t>
            </a:r>
            <a:r>
              <a:rPr lang="en-US" sz="4700" b="1" cap="none" dirty="0">
                <a:latin typeface="Montserrat Medium" panose="00000600000000000000" pitchFamily="2" charset="0"/>
              </a:rPr>
              <a:t>– </a:t>
            </a:r>
            <a:r>
              <a:rPr lang="ro-RO" sz="4700" b="1" cap="none" dirty="0">
                <a:latin typeface="Montserrat Medium" panose="00000600000000000000" pitchFamily="2" charset="0"/>
              </a:rPr>
              <a:t>8</a:t>
            </a:r>
            <a:r>
              <a:rPr lang="en-US" sz="4700" b="1" cap="none" dirty="0">
                <a:latin typeface="Montserrat Medium" panose="00000600000000000000" pitchFamily="2" charset="0"/>
              </a:rPr>
              <a:t> </a:t>
            </a:r>
            <a:r>
              <a:rPr lang="en-US" sz="4700" b="1" cap="none" dirty="0" err="1">
                <a:latin typeface="Montserrat Medium" panose="00000600000000000000" pitchFamily="2" charset="0"/>
              </a:rPr>
              <a:t>decembrie</a:t>
            </a:r>
            <a:r>
              <a:rPr lang="en-US" sz="4700" b="1" cap="none" dirty="0">
                <a:latin typeface="Montserrat Medium" panose="00000600000000000000" pitchFamily="2" charset="0"/>
              </a:rPr>
              <a:t> </a:t>
            </a:r>
            <a:r>
              <a:rPr lang="ro-RO" sz="4800" b="1" cap="none" dirty="0">
                <a:effectLst/>
                <a:latin typeface="Montserrat Medium" panose="00000600000000000000" pitchFamily="2" charset="0"/>
              </a:rPr>
              <a:t>2023 </a:t>
            </a:r>
            <a:endParaRPr lang="en-US" sz="4800" b="1" dirty="0">
              <a:latin typeface="Montserrat Medium" panose="00000600000000000000" pitchFamily="2" charset="0"/>
            </a:endParaRPr>
          </a:p>
        </p:txBody>
      </p:sp>
      <p:pic>
        <p:nvPicPr>
          <p:cNvPr id="26" name="Substituent conținut 25">
            <a:extLst>
              <a:ext uri="{FF2B5EF4-FFF2-40B4-BE49-F238E27FC236}">
                <a16:creationId xmlns:a16="http://schemas.microsoft.com/office/drawing/2014/main" id="{AFB01F9A-C3A3-38DC-72E8-FAE49F2A0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09" y="6839712"/>
            <a:ext cx="1443024" cy="1687848"/>
          </a:xfrm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3B64FDD0-3772-D83C-37C8-39E4261C02CE}"/>
              </a:ext>
            </a:extLst>
          </p:cNvPr>
          <p:cNvSpPr/>
          <p:nvPr/>
        </p:nvSpPr>
        <p:spPr>
          <a:xfrm>
            <a:off x="3243073" y="3922776"/>
            <a:ext cx="5324855" cy="2852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Aft>
                <a:spcPts val="600"/>
              </a:spcAft>
              <a:buClr>
                <a:schemeClr val="tx1"/>
              </a:buClr>
            </a:pPr>
            <a:r>
              <a:rPr lang="ro-RO" sz="5400" spc="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CONSILIUL</a:t>
            </a:r>
            <a:r>
              <a:rPr lang="ro-RO" sz="54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JUDEȚEAN </a:t>
            </a:r>
            <a:r>
              <a:rPr lang="ro-RO" sz="5400" spc="3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CLUJ</a:t>
            </a:r>
            <a:r>
              <a:rPr lang="ro-RO" sz="54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endParaRPr lang="en-US" sz="5400" dirty="0">
              <a:ln w="0">
                <a:solidFill>
                  <a:srgbClr val="FFC000"/>
                </a:solidFill>
              </a:ln>
              <a:solidFill>
                <a:srgbClr val="FFC81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32" name="Imagine 31" descr="O imagine care conține exterior, cer, drum">
            <a:extLst>
              <a:ext uri="{FF2B5EF4-FFF2-40B4-BE49-F238E27FC236}">
                <a16:creationId xmlns:a16="http://schemas.microsoft.com/office/drawing/2014/main" id="{AB991E0F-F9BA-1062-5432-353F7F456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67" y="54865"/>
            <a:ext cx="6775735" cy="10186415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pic>
        <p:nvPicPr>
          <p:cNvPr id="3" name="Employer">
            <a:hlinkClick r:id="" action="ppaction://media"/>
            <a:extLst>
              <a:ext uri="{FF2B5EF4-FFF2-40B4-BE49-F238E27FC236}">
                <a16:creationId xmlns:a16="http://schemas.microsoft.com/office/drawing/2014/main" id="{888C607D-8250-217F-4B37-7594C4446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725" y="9655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317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9816D46-FD24-0F02-78BF-0A3CE045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474" y="3540867"/>
            <a:ext cx="4941653" cy="4396151"/>
          </a:xfrm>
        </p:spPr>
        <p:txBody>
          <a:bodyPr>
            <a:normAutofit fontScale="92500" lnSpcReduction="20000"/>
          </a:bodyPr>
          <a:lstStyle/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ro-RO" sz="35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Rezultate: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None/>
            </a:pPr>
            <a:endParaRPr lang="ro-RO" sz="1400" dirty="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ro-RO" sz="35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8 comune </a:t>
            </a:r>
            <a:r>
              <a:rPr lang="ro-RO" sz="35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vizate</a:t>
            </a:r>
          </a:p>
          <a:p>
            <a:pPr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5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+1200 persoane </a:t>
            </a:r>
            <a:r>
              <a:rPr lang="ro-RO" sz="35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testate</a:t>
            </a:r>
            <a:endParaRPr lang="ro-RO" sz="35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5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2 cazuri </a:t>
            </a:r>
            <a:r>
              <a:rPr lang="ro-RO" sz="35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depistate</a:t>
            </a:r>
            <a:endParaRPr lang="ro-RO" sz="35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5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200 de trimiteri </a:t>
            </a:r>
            <a:r>
              <a:rPr lang="ro-RO" sz="35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pt. patologii conexe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Imagine 4" descr="O imagine care conține îmbrăcăminte, în aer liber, persoană, text&#10;&#10;Descriere generată automat">
            <a:extLst>
              <a:ext uri="{FF2B5EF4-FFF2-40B4-BE49-F238E27FC236}">
                <a16:creationId xmlns:a16="http://schemas.microsoft.com/office/drawing/2014/main" id="{902154A2-7486-DEFA-DFA3-0DA1235B4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11" y="3107484"/>
            <a:ext cx="11751015" cy="5091364"/>
          </a:xfrm>
          <a:prstGeom prst="rect">
            <a:avLst/>
          </a:prstGeom>
        </p:spPr>
      </p:pic>
      <p:sp>
        <p:nvSpPr>
          <p:cNvPr id="6" name="Substituent conținut 2">
            <a:extLst>
              <a:ext uri="{FF2B5EF4-FFF2-40B4-BE49-F238E27FC236}">
                <a16:creationId xmlns:a16="http://schemas.microsoft.com/office/drawing/2014/main" id="{7D04AB0A-65A3-1514-1510-FFC226C869BC}"/>
              </a:ext>
            </a:extLst>
          </p:cNvPr>
          <p:cNvSpPr txBox="1">
            <a:spLocks/>
          </p:cNvSpPr>
          <p:nvPr/>
        </p:nvSpPr>
        <p:spPr>
          <a:xfrm>
            <a:off x="404518" y="8355098"/>
            <a:ext cx="17475842" cy="1892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13716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300"/>
              </a:spcAft>
              <a:buClr>
                <a:schemeClr val="tx1"/>
              </a:buClr>
              <a:buFont typeface="Wingdings" pitchFamily="2" charset="2"/>
              <a:buChar char="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7220" indent="-27432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03020" indent="-27432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7432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6900" indent="-34290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07700" indent="-34290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43500" indent="-34290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09300" indent="-342900" algn="l" defTabSz="13716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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Proiectul</a:t>
            </a: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ro-RO" sz="3200" i="1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Organizarea de programe de screening, diagnostic și tratament precoce al tuberculozei</a:t>
            </a: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”, a fost 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derulat de Institutul de Pneumoftiziologie </a:t>
            </a: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„Marius Nasta” din București, 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cu sprijinul Consiliului Județean Cluj</a:t>
            </a:r>
            <a:endParaRPr lang="en-GB" dirty="0">
              <a:latin typeface="Montserrat ExtraBold" panose="00000900000000000000" pitchFamily="2" charset="0"/>
            </a:endParaRPr>
          </a:p>
        </p:txBody>
      </p:sp>
      <p:sp>
        <p:nvSpPr>
          <p:cNvPr id="7" name="Dreptunghi 5">
            <a:extLst>
              <a:ext uri="{FF2B5EF4-FFF2-40B4-BE49-F238E27FC236}">
                <a16:creationId xmlns:a16="http://schemas.microsoft.com/office/drawing/2014/main" id="{F430EA88-1BC9-7D40-4AE6-AC69CD1A15A6}"/>
              </a:ext>
            </a:extLst>
          </p:cNvPr>
          <p:cNvSpPr/>
          <p:nvPr/>
        </p:nvSpPr>
        <p:spPr>
          <a:xfrm>
            <a:off x="849825" y="698230"/>
            <a:ext cx="14325323" cy="16312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REZULTATELE CAMPANIEI pentru DEPISTAREA TBC la nivelul județului Cluj</a:t>
            </a:r>
            <a:endParaRPr lang="ro-RO" sz="50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8" name="Imagine 7" descr="A black and white logo&#10;&#10;Description automatically generated">
            <a:extLst>
              <a:ext uri="{FF2B5EF4-FFF2-40B4-BE49-F238E27FC236}">
                <a16:creationId xmlns:a16="http://schemas.microsoft.com/office/drawing/2014/main" id="{3AE0BA25-2E49-DA8A-90CA-48A3639C0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27" y="857723"/>
            <a:ext cx="976049" cy="131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2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 descr="O imagine care conține text, de interior, electronice, calculator&#10;&#10;Descriere generată automat">
            <a:extLst>
              <a:ext uri="{FF2B5EF4-FFF2-40B4-BE49-F238E27FC236}">
                <a16:creationId xmlns:a16="http://schemas.microsoft.com/office/drawing/2014/main" id="{DDCE41A4-2FB2-F2C6-A046-DADD9D901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70" y="2855236"/>
            <a:ext cx="5468033" cy="7290712"/>
          </a:xfrm>
        </p:spPr>
      </p:pic>
      <p:sp>
        <p:nvSpPr>
          <p:cNvPr id="11" name="CasetăText 10">
            <a:extLst>
              <a:ext uri="{FF2B5EF4-FFF2-40B4-BE49-F238E27FC236}">
                <a16:creationId xmlns:a16="http://schemas.microsoft.com/office/drawing/2014/main" id="{6D459817-6BC1-2DB4-92D4-0CC886D96E14}"/>
              </a:ext>
            </a:extLst>
          </p:cNvPr>
          <p:cNvSpPr txBox="1"/>
          <p:nvPr/>
        </p:nvSpPr>
        <p:spPr>
          <a:xfrm>
            <a:off x="6507805" y="3926137"/>
            <a:ext cx="10842820" cy="514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</a:rPr>
              <a:t>A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u fost livrate și date în funcțiune 23 de noi echipamente medicale:</a:t>
            </a:r>
            <a:endParaRPr lang="ro-RO" sz="3200" dirty="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un ecograf 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un sistem de compresie pneumatică I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un electrocauter cu radiofrecvență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10 </a:t>
            </a:r>
            <a:r>
              <a:rPr lang="ro-RO" sz="3200" dirty="0" err="1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injectomate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10 </a:t>
            </a:r>
            <a:r>
              <a:rPr lang="ro-RO" sz="3200" dirty="0" err="1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infuzomate</a:t>
            </a:r>
            <a:endParaRPr lang="ro-RO" sz="32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o-RO" sz="32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aloarea totală a investiției: 419.635 lei</a:t>
            </a:r>
            <a:endParaRPr lang="en-GB" sz="32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</p:txBody>
      </p:sp>
      <p:sp>
        <p:nvSpPr>
          <p:cNvPr id="12" name="Dreptunghi 5">
            <a:extLst>
              <a:ext uri="{FF2B5EF4-FFF2-40B4-BE49-F238E27FC236}">
                <a16:creationId xmlns:a16="http://schemas.microsoft.com/office/drawing/2014/main" id="{5EDC82FF-D3D3-BDAD-6E84-63E161550DE3}"/>
              </a:ext>
            </a:extLst>
          </p:cNvPr>
          <p:cNvSpPr/>
          <p:nvPr/>
        </p:nvSpPr>
        <p:spPr>
          <a:xfrm>
            <a:off x="820642" y="746868"/>
            <a:ext cx="14899256" cy="16312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NOI DOTĂRI de ULTIMĂ GENERAȚIE la SPITALUL DE COPII, finanțate de CJ CLUJ </a:t>
            </a:r>
            <a:endParaRPr lang="ro-RO" sz="50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13" name="Imagine 12" descr="A black and white logo&#10;&#10;Description automatically generated">
            <a:extLst>
              <a:ext uri="{FF2B5EF4-FFF2-40B4-BE49-F238E27FC236}">
                <a16:creationId xmlns:a16="http://schemas.microsoft.com/office/drawing/2014/main" id="{501981BE-221F-97ED-810F-0DD2F2FFB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27" y="857723"/>
            <a:ext cx="976049" cy="1312229"/>
          </a:xfrm>
          <a:prstGeom prst="rect">
            <a:avLst/>
          </a:prstGeom>
        </p:spPr>
      </p:pic>
      <p:pic>
        <p:nvPicPr>
          <p:cNvPr id="14" name="Imagine 3">
            <a:extLst>
              <a:ext uri="{FF2B5EF4-FFF2-40B4-BE49-F238E27FC236}">
                <a16:creationId xmlns:a16="http://schemas.microsoft.com/office/drawing/2014/main" id="{FDD2522A-0D75-3140-E758-B0211B20F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05" y="8431783"/>
            <a:ext cx="542626" cy="52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1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CB8CC09F-AA38-4774-F188-5B415AEE5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206" y="3114338"/>
            <a:ext cx="6040876" cy="6787961"/>
          </a:xfrm>
        </p:spPr>
        <p:txBody>
          <a:bodyPr>
            <a:normAutofit/>
          </a:bodyPr>
          <a:lstStyle/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  Când?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Luni, 11 decembrie </a:t>
            </a: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  Unde?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Iulius Mall, zona        </a:t>
            </a:r>
            <a:r>
              <a:rPr lang="ro-RO" sz="32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Auchan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 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Expoziția conține obiecte create de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beneficiarii DGASPC Cluj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:</a:t>
            </a: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endParaRPr lang="ro-RO" sz="14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Wingdings" panose="05000000000000000000" pitchFamily="2" charset="2"/>
              </a:rPr>
              <a:t> icoane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Wingdings" panose="05000000000000000000" pitchFamily="2" charset="2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Wingdings" panose="05000000000000000000" pitchFamily="2" charset="2"/>
              </a:rPr>
              <a:t> tablouri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Wingdings" panose="05000000000000000000" pitchFamily="2" charset="2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Wingdings" panose="05000000000000000000" pitchFamily="2" charset="2"/>
              </a:rPr>
              <a:t> obiecte decorative, 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Wingdings" panose="05000000000000000000" pitchFamily="2" charset="2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Wingdings" panose="05000000000000000000" pitchFamily="2" charset="2"/>
              </a:rPr>
              <a:t> obiecte de pirogravură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Wingdings" panose="05000000000000000000" pitchFamily="2" charset="2"/>
            </a:endParaRPr>
          </a:p>
          <a:p>
            <a: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Wingdings" panose="05000000000000000000" pitchFamily="2" charset="2"/>
              </a:rPr>
              <a:t> ornamente de Crăciun</a:t>
            </a:r>
            <a:endParaRPr lang="en-GB" sz="3200" dirty="0">
              <a:latin typeface="Montserrat Medium" panose="000006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366FF4-FA47-4B75-A995-F474E12B8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7785" y="0"/>
            <a:ext cx="11350215" cy="10287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ine 10" descr="O imagine care conține mobilă, masă, alimente, de interior&#10;&#10;Descriere generată automat">
            <a:extLst>
              <a:ext uri="{FF2B5EF4-FFF2-40B4-BE49-F238E27FC236}">
                <a16:creationId xmlns:a16="http://schemas.microsoft.com/office/drawing/2014/main" id="{13C2B253-19EE-036A-0D70-EE9BAF1A9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r="17561" b="1"/>
          <a:stretch/>
        </p:blipFill>
        <p:spPr>
          <a:xfrm>
            <a:off x="7157688" y="10"/>
            <a:ext cx="5444506" cy="5022840"/>
          </a:xfrm>
          <a:prstGeom prst="rect">
            <a:avLst/>
          </a:prstGeom>
        </p:spPr>
      </p:pic>
      <p:pic>
        <p:nvPicPr>
          <p:cNvPr id="5" name="Imagine 4" descr="O imagine care conține text, floare, îmbrăcăminte, Design floral&#10;&#10;Descriere generată automat">
            <a:extLst>
              <a:ext uri="{FF2B5EF4-FFF2-40B4-BE49-F238E27FC236}">
                <a16:creationId xmlns:a16="http://schemas.microsoft.com/office/drawing/2014/main" id="{BF84FBDC-95DE-51AC-E445-05797DF7CE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1" r="5604" b="1"/>
          <a:stretch/>
        </p:blipFill>
        <p:spPr>
          <a:xfrm>
            <a:off x="12843493" y="10"/>
            <a:ext cx="5444507" cy="5022840"/>
          </a:xfrm>
          <a:prstGeom prst="rect">
            <a:avLst/>
          </a:prstGeom>
        </p:spPr>
      </p:pic>
      <p:pic>
        <p:nvPicPr>
          <p:cNvPr id="7" name="Imagine 6" descr="O imagine care conține jucărie, floare, masă, de interior&#10;&#10;Descriere generată automat">
            <a:extLst>
              <a:ext uri="{FF2B5EF4-FFF2-40B4-BE49-F238E27FC236}">
                <a16:creationId xmlns:a16="http://schemas.microsoft.com/office/drawing/2014/main" id="{D31947D8-72FC-927A-09B0-3F58E14F1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15959" b="1"/>
          <a:stretch/>
        </p:blipFill>
        <p:spPr>
          <a:xfrm>
            <a:off x="7157688" y="5264151"/>
            <a:ext cx="5444506" cy="5022849"/>
          </a:xfrm>
          <a:prstGeom prst="rect">
            <a:avLst/>
          </a:prstGeom>
        </p:spPr>
      </p:pic>
      <p:pic>
        <p:nvPicPr>
          <p:cNvPr id="9" name="Imagine 8" descr="O imagine care conține de interior, Cadou, suvenir, crăciun&#10;&#10;Descriere generată automat">
            <a:extLst>
              <a:ext uri="{FF2B5EF4-FFF2-40B4-BE49-F238E27FC236}">
                <a16:creationId xmlns:a16="http://schemas.microsoft.com/office/drawing/2014/main" id="{55AADA30-943E-C685-8BCB-C563B04F94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r="12066" b="1"/>
          <a:stretch/>
        </p:blipFill>
        <p:spPr>
          <a:xfrm>
            <a:off x="12843493" y="5264151"/>
            <a:ext cx="5444507" cy="5022849"/>
          </a:xfrm>
          <a:prstGeom prst="rect">
            <a:avLst/>
          </a:prstGeom>
        </p:spPr>
      </p:pic>
      <p:sp>
        <p:nvSpPr>
          <p:cNvPr id="12" name="Dreptunghi 11">
            <a:extLst>
              <a:ext uri="{FF2B5EF4-FFF2-40B4-BE49-F238E27FC236}">
                <a16:creationId xmlns:a16="http://schemas.microsoft.com/office/drawing/2014/main" id="{15C10B18-D2CD-82CB-EEEA-3436A1E3DCB3}"/>
              </a:ext>
            </a:extLst>
          </p:cNvPr>
          <p:cNvSpPr/>
          <p:nvPr/>
        </p:nvSpPr>
        <p:spPr>
          <a:xfrm>
            <a:off x="0" y="236648"/>
            <a:ext cx="6937785" cy="2492990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Târg hand-made al beneficiarilor DGASPC Cluj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14" name="Imagine 13" descr="O imagine care conține ceas, cerc, Ceas de perete&#10;&#10;Descriere generată automat">
            <a:extLst>
              <a:ext uri="{FF2B5EF4-FFF2-40B4-BE49-F238E27FC236}">
                <a16:creationId xmlns:a16="http://schemas.microsoft.com/office/drawing/2014/main" id="{9660A361-A835-1C2C-B14D-7A978EA84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" y="3200400"/>
            <a:ext cx="445158" cy="445158"/>
          </a:xfrm>
          <a:prstGeom prst="rect">
            <a:avLst/>
          </a:prstGeom>
        </p:spPr>
      </p:pic>
      <p:pic>
        <p:nvPicPr>
          <p:cNvPr id="15" name="Imagine 14" descr="O imagine care conține captură de ecran, Grafică, creativitate, proiectare&#10;&#10;Descriere generată automat">
            <a:extLst>
              <a:ext uri="{FF2B5EF4-FFF2-40B4-BE49-F238E27FC236}">
                <a16:creationId xmlns:a16="http://schemas.microsoft.com/office/drawing/2014/main" id="{DAEB3D15-8372-4738-4B42-DA76133A6B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981618"/>
            <a:ext cx="733518" cy="7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5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 descr="O imagine care conține text, captură de ecran&#10;&#10;Descriere generată automat">
            <a:extLst>
              <a:ext uri="{FF2B5EF4-FFF2-40B4-BE49-F238E27FC236}">
                <a16:creationId xmlns:a16="http://schemas.microsoft.com/office/drawing/2014/main" id="{612CAA11-5A4E-1170-1A50-300B15FE9A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7407"/>
            <a:ext cx="9029718" cy="7569593"/>
          </a:xfrm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59455DFE-71D9-02D7-6905-5A9042A097C4}"/>
              </a:ext>
            </a:extLst>
          </p:cNvPr>
          <p:cNvSpPr txBox="1"/>
          <p:nvPr/>
        </p:nvSpPr>
        <p:spPr>
          <a:xfrm>
            <a:off x="9274074" y="3347757"/>
            <a:ext cx="8601699" cy="627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Organizat de: 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3200" dirty="0"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Consiliul Județean Cluj (prin ATOP) și </a:t>
            </a: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Inspectoratul Școlar Județean</a:t>
            </a:r>
            <a:endParaRPr lang="ro-RO" sz="3200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o-RO" sz="3200" dirty="0">
              <a:effectLst/>
              <a:latin typeface="Montserrat ExtraBold" panose="000009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Cine participă: 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levi, părinți și profesori clujeni</a:t>
            </a: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eprezentanți ai autorităților publice</a:t>
            </a: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foști consumatori de droguri</a:t>
            </a: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o-RO" sz="3200" dirty="0">
              <a:latin typeface="Montserrat Medium" panose="000006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indent="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    Conferința va 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fi </a:t>
            </a:r>
            <a:r>
              <a:rPr lang="ro-RO" sz="3200" b="1" dirty="0">
                <a:solidFill>
                  <a:srgbClr val="FFC000"/>
                </a:solidFill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TRANSMISĂ LIVE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pe pagina de Facebook a CJ Cluj</a:t>
            </a:r>
            <a:endParaRPr lang="en-GB" sz="16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</p:txBody>
      </p:sp>
      <p:sp>
        <p:nvSpPr>
          <p:cNvPr id="8" name="Dreptunghi 5">
            <a:extLst>
              <a:ext uri="{FF2B5EF4-FFF2-40B4-BE49-F238E27FC236}">
                <a16:creationId xmlns:a16="http://schemas.microsoft.com/office/drawing/2014/main" id="{088BD2F2-C302-7BA0-313C-299D6D8B6D32}"/>
              </a:ext>
            </a:extLst>
          </p:cNvPr>
          <p:cNvSpPr/>
          <p:nvPr/>
        </p:nvSpPr>
        <p:spPr>
          <a:xfrm>
            <a:off x="409105" y="659319"/>
            <a:ext cx="17466668" cy="16312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EVENIMENT dedicat PREVENIRII CONSUMULUI DE DROGURI în rândul adolescenților din județul Cluj </a:t>
            </a:r>
            <a:endParaRPr lang="en-GB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11" name="Imagine 10" descr="O imagine care conține captură de ecran, Font, Grafică, simbol&#10;&#10;Descriere generată automat">
            <a:extLst>
              <a:ext uri="{FF2B5EF4-FFF2-40B4-BE49-F238E27FC236}">
                <a16:creationId xmlns:a16="http://schemas.microsoft.com/office/drawing/2014/main" id="{29FCBD0F-AC77-6958-ACF4-9355B7BD8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24" y="8250757"/>
            <a:ext cx="1562911" cy="95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6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A86CCA25-387B-2EF6-9EE5-AF98CEB4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896" y="3090672"/>
            <a:ext cx="15807836" cy="7035822"/>
          </a:xfrm>
        </p:spPr>
        <p:txBody>
          <a:bodyPr>
            <a:no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b="1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819"/>
              </a:buClr>
              <a:buFont typeface="Wingdings" panose="05000000000000000000" pitchFamily="2" charset="2"/>
              <a:buChar char="Ø"/>
            </a:pPr>
            <a:endParaRPr lang="ro-RO" sz="3200" b="1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200" dirty="0"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o-RO" sz="2800" dirty="0">
              <a:effectLst/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o-RO" sz="2800" dirty="0">
              <a:latin typeface="Montserrat Medium" panose="00000600000000000000" pitchFamily="2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GB" sz="2800" dirty="0">
              <a:latin typeface="Montserrat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Dreptunghi 9">
            <a:extLst>
              <a:ext uri="{FF2B5EF4-FFF2-40B4-BE49-F238E27FC236}">
                <a16:creationId xmlns:a16="http://schemas.microsoft.com/office/drawing/2014/main" id="{69949A70-ECCF-3C9B-975C-84FC5B766B77}"/>
              </a:ext>
            </a:extLst>
          </p:cNvPr>
          <p:cNvSpPr/>
          <p:nvPr/>
        </p:nvSpPr>
        <p:spPr>
          <a:xfrm>
            <a:off x="648513" y="968101"/>
            <a:ext cx="15132601" cy="892552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Informații DISPECERAT DE DESZĂPEZIRE</a:t>
            </a:r>
            <a:endParaRPr lang="ro-RO" sz="52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5E274-9092-6726-6681-F60D69360270}"/>
              </a:ext>
            </a:extLst>
          </p:cNvPr>
          <p:cNvSpPr txBox="1"/>
          <p:nvPr/>
        </p:nvSpPr>
        <p:spPr>
          <a:xfrm>
            <a:off x="8318415" y="3139966"/>
            <a:ext cx="9885609" cy="7058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ro-RO" sz="32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Clujenii care doresc să sesizeze aspecte legate de activitatea de deszăpezire a drumurilor județene de la nivelul județului Cluj, se pot adresa la telefon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o-RO" sz="3200" b="1" kern="100" dirty="0">
                <a:effectLst/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0725 350028 DISPECERAT DE DESZĂPEZIRE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200" kern="100" dirty="0">
              <a:effectLst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FFCC00"/>
              </a:buClr>
              <a:buFont typeface="Wingdings" panose="05000000000000000000" pitchFamily="2" charset="2"/>
              <a:buChar char="q"/>
            </a:pPr>
            <a:r>
              <a:rPr lang="ro-RO" sz="3200" kern="100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 nivelul județului Cluj, prestatorii serviciilor de deszăpezire a drumurilor județene sunt:</a:t>
            </a:r>
            <a:endParaRPr lang="en-US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Montserrat Medium" panose="00000600000000000000" pitchFamily="2" charset="0"/>
              <a:buChar char="-"/>
            </a:pP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Lotul 1 – zona Huedin: Maxi </a:t>
            </a:r>
            <a:r>
              <a:rPr lang="ro-RO" sz="2800" kern="1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Prest</a:t>
            </a: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RCE SRL;</a:t>
            </a:r>
            <a:endParaRPr lang="en-US" sz="2800" kern="1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Montserrat Medium" panose="00000600000000000000" pitchFamily="2" charset="0"/>
              <a:buChar char="-"/>
            </a:pP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Lotul 2 – zona Gilău: Maxi </a:t>
            </a:r>
            <a:r>
              <a:rPr lang="ro-RO" sz="2800" kern="1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Prest</a:t>
            </a: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RCE SRL;</a:t>
            </a:r>
            <a:endParaRPr lang="en-US" sz="2800" kern="1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Montserrat Medium" panose="00000600000000000000" pitchFamily="2" charset="0"/>
              <a:buChar char="-"/>
            </a:pP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Lotul 3 – zona Turda: Maxi </a:t>
            </a:r>
            <a:r>
              <a:rPr lang="ro-RO" sz="2800" kern="1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Prest</a:t>
            </a: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RCE SRL;</a:t>
            </a:r>
            <a:endParaRPr lang="en-US" sz="2800" kern="1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Montserrat Medium" panose="00000600000000000000" pitchFamily="2" charset="0"/>
              <a:buChar char="-"/>
            </a:pP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Lotul 4 – zona Gherla: </a:t>
            </a:r>
            <a:r>
              <a:rPr lang="ro-RO" sz="2800" kern="100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Opentrans</a:t>
            </a: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SRL; </a:t>
            </a:r>
            <a:endParaRPr lang="en-US" sz="2800" kern="100" dirty="0">
              <a:effectLst/>
              <a:latin typeface="Calibri" panose="020F050202020403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Montserrat Medium" panose="00000600000000000000" pitchFamily="2" charset="0"/>
              <a:buChar char="-"/>
            </a:pPr>
            <a:r>
              <a:rPr lang="ro-RO" sz="2800" kern="100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Lotul 5 – zona Dej: SC Diferit AG SRL.</a:t>
            </a:r>
            <a:endParaRPr lang="en-US" sz="2800" dirty="0">
              <a:latin typeface="Montserrat Medium" panose="00000600000000000000" pitchFamily="2" charset="0"/>
            </a:endParaRPr>
          </a:p>
        </p:txBody>
      </p:sp>
      <p:pic>
        <p:nvPicPr>
          <p:cNvPr id="2" name="Imagine 1" descr="A black and white logo&#10;&#10;Description automatically generated">
            <a:extLst>
              <a:ext uri="{FF2B5EF4-FFF2-40B4-BE49-F238E27FC236}">
                <a16:creationId xmlns:a16="http://schemas.microsoft.com/office/drawing/2014/main" id="{4BEDF993-9B6F-A726-6446-7130AD060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97" y="758263"/>
            <a:ext cx="976049" cy="1312229"/>
          </a:xfrm>
          <a:prstGeom prst="rect">
            <a:avLst/>
          </a:prstGeom>
        </p:spPr>
      </p:pic>
      <p:pic>
        <p:nvPicPr>
          <p:cNvPr id="6" name="Content Placeholder 11" descr="A truck driving on a snowy road&#10;&#10;Description automatically generated">
            <a:extLst>
              <a:ext uri="{FF2B5EF4-FFF2-40B4-BE49-F238E27FC236}">
                <a16:creationId xmlns:a16="http://schemas.microsoft.com/office/drawing/2014/main" id="{C74FE11E-2805-AF99-B896-139FDA32C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5" y="3778898"/>
            <a:ext cx="8007519" cy="568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5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tile tx="0" ty="0" sx="100000" sy="10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BDDD585-1EC5-5273-A446-0EEA139EF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548" y="749808"/>
            <a:ext cx="16798500" cy="8439912"/>
          </a:xfrm>
        </p:spPr>
        <p:txBody>
          <a:bodyPr anchor="t">
            <a:normAutofit/>
          </a:bodyPr>
          <a:lstStyle/>
          <a:p>
            <a:pPr marL="0" marR="0" indent="0" algn="ctr">
              <a:buNone/>
            </a:pPr>
            <a:endParaRPr lang="ro-RO" sz="32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1400" dirty="0">
              <a:solidFill>
                <a:srgbClr val="002060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28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2800" dirty="0">
              <a:solidFill>
                <a:srgbClr val="002060"/>
              </a:solidFill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2800" dirty="0" err="1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Calea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Dorobanţilor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, nr.</a:t>
            </a:r>
            <a:r>
              <a:rPr lang="ro-RO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106</a:t>
            </a:r>
          </a:p>
          <a:p>
            <a:pPr marL="0" marR="0" indent="0" algn="ctr">
              <a:buNone/>
            </a:pP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C.P. 400609</a:t>
            </a:r>
            <a:r>
              <a:rPr lang="ro-RO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,</a:t>
            </a:r>
            <a:r>
              <a:rPr lang="en-GB" sz="2800" dirty="0">
                <a:solidFill>
                  <a:srgbClr val="00206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Cluj-Napoca</a:t>
            </a:r>
            <a:endParaRPr lang="ro-RO" sz="2800" dirty="0">
              <a:solidFill>
                <a:srgbClr val="00206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en-GB" sz="1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0 372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64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0 372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64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00</a:t>
            </a:r>
            <a:r>
              <a:rPr lang="ro-RO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70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2800" dirty="0">
                <a:solidFill>
                  <a:schemeClr val="bg1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0 800 410 999</a:t>
            </a:r>
            <a:endParaRPr lang="ro-RO" sz="2800" dirty="0">
              <a:solidFill>
                <a:schemeClr val="bg1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endParaRPr lang="ro-RO" sz="1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u="sng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hlinkClick r:id="rId3"/>
              </a:rPr>
              <a:t>infopublic@cjcluj.ro</a:t>
            </a:r>
            <a:endParaRPr lang="ro-RO" sz="2800" u="sng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L="0" marR="0" indent="0" algn="ctr">
              <a:buNone/>
            </a:pPr>
            <a:r>
              <a:rPr lang="en-GB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</a:rPr>
              <a:t> </a:t>
            </a:r>
            <a:r>
              <a:rPr lang="en-GB" sz="2800" u="sng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hlinkClick r:id="rId4"/>
              </a:rPr>
              <a:t>www.cjcluj.ro</a:t>
            </a:r>
            <a:r>
              <a:rPr lang="en-GB" sz="28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  </a:t>
            </a:r>
          </a:p>
          <a:p>
            <a:pPr marL="0" indent="0" algn="ctr">
              <a:buNone/>
            </a:pPr>
            <a:endParaRPr lang="en-GB" sz="2800" dirty="0">
              <a:latin typeface="Montserrat Medium" panose="00000600000000000000" pitchFamily="2" charset="0"/>
            </a:endParaRPr>
          </a:p>
        </p:txBody>
      </p:sp>
      <p:pic>
        <p:nvPicPr>
          <p:cNvPr id="5" name="Imagine 4" descr="O imagine care conține Grafică, siglă, proiectare&#10;&#10;Descriere generată automat">
            <a:extLst>
              <a:ext uri="{FF2B5EF4-FFF2-40B4-BE49-F238E27FC236}">
                <a16:creationId xmlns:a16="http://schemas.microsoft.com/office/drawing/2014/main" id="{03E9ED38-27E0-1CD0-CBC2-0A5D013007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243" y="7178522"/>
            <a:ext cx="414255" cy="417880"/>
          </a:xfrm>
          <a:prstGeom prst="rect">
            <a:avLst/>
          </a:prstGeom>
        </p:spPr>
      </p:pic>
      <p:pic>
        <p:nvPicPr>
          <p:cNvPr id="7" name="Imagine 6" descr="O imagine care conține negru, întuneric&#10;&#10;Descriere generată automat">
            <a:extLst>
              <a:ext uri="{FF2B5EF4-FFF2-40B4-BE49-F238E27FC236}">
                <a16:creationId xmlns:a16="http://schemas.microsoft.com/office/drawing/2014/main" id="{A578DD9C-7065-8CFC-583F-1383A82B0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156" y="7932243"/>
            <a:ext cx="393634" cy="393634"/>
          </a:xfrm>
          <a:prstGeom prst="rect">
            <a:avLst/>
          </a:prstGeom>
        </p:spPr>
      </p:pic>
      <p:pic>
        <p:nvPicPr>
          <p:cNvPr id="15" name="Imagine 14" descr="O imagine care conține text, Grafică, Font, siglă&#10;&#10;Descriere generată automat">
            <a:extLst>
              <a:ext uri="{FF2B5EF4-FFF2-40B4-BE49-F238E27FC236}">
                <a16:creationId xmlns:a16="http://schemas.microsoft.com/office/drawing/2014/main" id="{B61C3223-4BA8-AAA3-1354-08E65A7DEC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99" y="5494752"/>
            <a:ext cx="536007" cy="515948"/>
          </a:xfrm>
          <a:prstGeom prst="rect">
            <a:avLst/>
          </a:prstGeom>
        </p:spPr>
      </p:pic>
      <p:pic>
        <p:nvPicPr>
          <p:cNvPr id="17" name="Imagine 16" descr="O imagine care conține Grafică, siglă, simbol, clipart&#10;&#10;Descriere generată automat">
            <a:extLst>
              <a:ext uri="{FF2B5EF4-FFF2-40B4-BE49-F238E27FC236}">
                <a16:creationId xmlns:a16="http://schemas.microsoft.com/office/drawing/2014/main" id="{694A80D8-9726-01D9-72F8-DC53E8F66B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99" y="6048393"/>
            <a:ext cx="589261" cy="589261"/>
          </a:xfrm>
          <a:prstGeom prst="rect">
            <a:avLst/>
          </a:prstGeom>
        </p:spPr>
      </p:pic>
      <p:pic>
        <p:nvPicPr>
          <p:cNvPr id="19" name="Imagine 18" descr="O imagine care conține simbol, siglă, Font, Grafică&#10;&#10;Descriere generată automat">
            <a:extLst>
              <a:ext uri="{FF2B5EF4-FFF2-40B4-BE49-F238E27FC236}">
                <a16:creationId xmlns:a16="http://schemas.microsoft.com/office/drawing/2014/main" id="{B2DBBF71-4CE4-1D21-4734-1CA327489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76" y="8592380"/>
            <a:ext cx="586740" cy="586740"/>
          </a:xfrm>
          <a:prstGeom prst="rect">
            <a:avLst/>
          </a:prstGeom>
        </p:spPr>
      </p:pic>
      <p:pic>
        <p:nvPicPr>
          <p:cNvPr id="21" name="Imagine 20" descr="O imagine care conține Grafică, Color, captură de ecran, cerc&#10;&#10;Descriere generată automat">
            <a:extLst>
              <a:ext uri="{FF2B5EF4-FFF2-40B4-BE49-F238E27FC236}">
                <a16:creationId xmlns:a16="http://schemas.microsoft.com/office/drawing/2014/main" id="{CBAA1559-0A64-16E8-8C0B-31E3A494A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30" y="8541495"/>
            <a:ext cx="688511" cy="688511"/>
          </a:xfrm>
          <a:prstGeom prst="rect">
            <a:avLst/>
          </a:prstGeom>
        </p:spPr>
      </p:pic>
      <p:pic>
        <p:nvPicPr>
          <p:cNvPr id="23" name="Imagine 22" descr="O imagine care conține Font, Grafică, siglă, captură de ecran&#10;&#10;Descriere generată automat">
            <a:extLst>
              <a:ext uri="{FF2B5EF4-FFF2-40B4-BE49-F238E27FC236}">
                <a16:creationId xmlns:a16="http://schemas.microsoft.com/office/drawing/2014/main" id="{C8DE5100-FDD6-BD72-5846-3C34DEC9C7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996" y="8514255"/>
            <a:ext cx="1393942" cy="742992"/>
          </a:xfrm>
          <a:prstGeom prst="rect">
            <a:avLst/>
          </a:prstGeom>
        </p:spPr>
      </p:pic>
      <p:pic>
        <p:nvPicPr>
          <p:cNvPr id="25" name="Imagine 24" descr="O imagine care conține negru, întuneric&#10;&#10;Descriere generată automat">
            <a:extLst>
              <a:ext uri="{FF2B5EF4-FFF2-40B4-BE49-F238E27FC236}">
                <a16:creationId xmlns:a16="http://schemas.microsoft.com/office/drawing/2014/main" id="{ACDE2203-6A5F-6F13-FB77-E5EB18EFA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1" y="3233259"/>
            <a:ext cx="356617" cy="356617"/>
          </a:xfrm>
          <a:prstGeom prst="rect">
            <a:avLst/>
          </a:prstGeom>
        </p:spPr>
      </p:pic>
      <p:pic>
        <p:nvPicPr>
          <p:cNvPr id="29" name="Imagine 28" descr="O imagine care conține Grafică, simbol, siglă, Font&#10;&#10;Descriere generată automat">
            <a:extLst>
              <a:ext uri="{FF2B5EF4-FFF2-40B4-BE49-F238E27FC236}">
                <a16:creationId xmlns:a16="http://schemas.microsoft.com/office/drawing/2014/main" id="{A6D5DFDC-7FFC-7BB1-B34C-E6658C733B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78" y="4826536"/>
            <a:ext cx="452814" cy="457280"/>
          </a:xfrm>
          <a:prstGeom prst="rect">
            <a:avLst/>
          </a:prstGeom>
        </p:spPr>
      </p:pic>
      <p:sp>
        <p:nvSpPr>
          <p:cNvPr id="2" name="Dreptunghi 1">
            <a:extLst>
              <a:ext uri="{FF2B5EF4-FFF2-40B4-BE49-F238E27FC236}">
                <a16:creationId xmlns:a16="http://schemas.microsoft.com/office/drawing/2014/main" id="{1DF3B474-251E-266E-709B-50C17D0CC9DF}"/>
              </a:ext>
            </a:extLst>
          </p:cNvPr>
          <p:cNvSpPr/>
          <p:nvPr/>
        </p:nvSpPr>
        <p:spPr>
          <a:xfrm>
            <a:off x="2078227" y="962370"/>
            <a:ext cx="13752483" cy="100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</a:pPr>
            <a:r>
              <a:rPr lang="ro-RO" sz="6600" spc="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CONSILIUL</a:t>
            </a:r>
            <a:r>
              <a:rPr lang="ro-RO" sz="6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JUDEȚEAN </a:t>
            </a:r>
            <a:r>
              <a:rPr lang="ro-RO" sz="6600" spc="3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CLUJ</a:t>
            </a:r>
            <a:r>
              <a:rPr lang="ro-RO" sz="6600" dirty="0">
                <a:ln w="0">
                  <a:solidFill>
                    <a:srgbClr val="FFC000"/>
                  </a:solidFill>
                </a:ln>
                <a:solidFill>
                  <a:srgbClr val="FFC81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 </a:t>
            </a:r>
            <a:endParaRPr lang="en-US" sz="6600" dirty="0">
              <a:ln w="0">
                <a:solidFill>
                  <a:srgbClr val="FFC000"/>
                </a:solidFill>
              </a:ln>
              <a:solidFill>
                <a:srgbClr val="FFC819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048A9D-7810-4E83-9167-7E739CC84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3088518"/>
            <a:ext cx="18283428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8EAC27-974F-44E0-AF72-BE14F51C1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FA5C733-08F5-493C-A51C-C44D4D2F2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0418" y="-1"/>
            <a:ext cx="6987582" cy="309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ine 6" descr="O imagine care conține Chip de om, băiat, îmbrăcăminte, copil mic&#10;&#10;Descriere generată automat">
            <a:extLst>
              <a:ext uri="{FF2B5EF4-FFF2-40B4-BE49-F238E27FC236}">
                <a16:creationId xmlns:a16="http://schemas.microsoft.com/office/drawing/2014/main" id="{FFBAB7B9-8CD7-76BB-7916-0F46706B9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" r="3" b="865"/>
          <a:stretch/>
        </p:blipFill>
        <p:spPr>
          <a:xfrm>
            <a:off x="1" y="5749641"/>
            <a:ext cx="5525310" cy="4537359"/>
          </a:xfrm>
          <a:prstGeom prst="rect">
            <a:avLst/>
          </a:prstGeom>
        </p:spPr>
      </p:pic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3027318-CD83-421B-8C59-7DED7EF1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0418" y="5836921"/>
            <a:ext cx="6987582" cy="445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ine 8" descr="O imagine care conține persoană, îmbrăcăminte, Accesoriu vestimentar, cui&#10;&#10;Descriere generată automat">
            <a:extLst>
              <a:ext uri="{FF2B5EF4-FFF2-40B4-BE49-F238E27FC236}">
                <a16:creationId xmlns:a16="http://schemas.microsoft.com/office/drawing/2014/main" id="{560CCFA7-262C-2DB0-49E2-469293F0F8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4" r="-1" b="18598"/>
          <a:stretch/>
        </p:blipFill>
        <p:spPr>
          <a:xfrm>
            <a:off x="20" y="-3"/>
            <a:ext cx="11185664" cy="5626102"/>
          </a:xfrm>
          <a:prstGeom prst="rect">
            <a:avLst/>
          </a:prstGeom>
        </p:spPr>
      </p:pic>
      <p:pic>
        <p:nvPicPr>
          <p:cNvPr id="13" name="Substituent conținut 12" descr="O imagine care conține text, îmbrăcăminte, Artă de copii, Produs din hârtie&#10;&#10;Descriere generată automat">
            <a:extLst>
              <a:ext uri="{FF2B5EF4-FFF2-40B4-BE49-F238E27FC236}">
                <a16:creationId xmlns:a16="http://schemas.microsoft.com/office/drawing/2014/main" id="{FAA55ECA-B51E-2398-0A6E-AE67CD95F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851" y="5759352"/>
            <a:ext cx="5578089" cy="4527647"/>
          </a:xfrm>
        </p:spPr>
      </p:pic>
      <p:sp>
        <p:nvSpPr>
          <p:cNvPr id="15" name="Dreptunghi 14">
            <a:extLst>
              <a:ext uri="{FF2B5EF4-FFF2-40B4-BE49-F238E27FC236}">
                <a16:creationId xmlns:a16="http://schemas.microsoft.com/office/drawing/2014/main" id="{3F19A55F-B479-37C8-56CA-C7B9AD336CF6}"/>
              </a:ext>
            </a:extLst>
          </p:cNvPr>
          <p:cNvSpPr/>
          <p:nvPr/>
        </p:nvSpPr>
        <p:spPr>
          <a:xfrm>
            <a:off x="11300416" y="3081096"/>
            <a:ext cx="6983011" cy="4893647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ZIUA NAȚIONALĂ  a ROMÂNIEI celebrată în cele 10 ȘCOLI SPECIALE, subordonate CJ CLUJ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781616E1-0725-04A8-A356-02EEE8043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113" y="8837626"/>
            <a:ext cx="1982259" cy="626560"/>
          </a:xfrm>
          <a:prstGeom prst="rect">
            <a:avLst/>
          </a:prstGeom>
        </p:spPr>
      </p:pic>
      <p:pic>
        <p:nvPicPr>
          <p:cNvPr id="4" name="Imagine 3" descr="O imagine care conține Grafică, Color, steag, artă&#10;&#10;Descriere generată automat">
            <a:extLst>
              <a:ext uri="{FF2B5EF4-FFF2-40B4-BE49-F238E27FC236}">
                <a16:creationId xmlns:a16="http://schemas.microsoft.com/office/drawing/2014/main" id="{113B98A2-6923-BD1E-75FC-DE7B3CC620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4429" y="1061239"/>
            <a:ext cx="2031314" cy="12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1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3088518"/>
            <a:ext cx="18283428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E57B24F-58C1-4D97-8789-E7CFE4A1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9E9DFA1-4915-4060-8D64-67E757F94E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0418" y="-1"/>
            <a:ext cx="6987582" cy="309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EDC68FF-6BB8-490C-B56E-020295C00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00418" y="5836921"/>
            <a:ext cx="6987582" cy="4450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ine 8" descr="O imagine care conține în aer liber, cer, copac, sol&#10;&#10;Descriere generată automat">
            <a:extLst>
              <a:ext uri="{FF2B5EF4-FFF2-40B4-BE49-F238E27FC236}">
                <a16:creationId xmlns:a16="http://schemas.microsoft.com/office/drawing/2014/main" id="{5DA13571-7462-704E-AE56-12B5BBBF9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r="33481"/>
          <a:stretch/>
        </p:blipFill>
        <p:spPr>
          <a:xfrm>
            <a:off x="20" y="-3"/>
            <a:ext cx="5963114" cy="6020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A1CBBE7A-27B7-4A1E-992D-13ED4E5AB7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4197" y="-1"/>
            <a:ext cx="4895158" cy="463296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ine 6" descr="O imagine care conține în aer liber, plantă, Ciot de copac, stâncă&#10;&#10;Descriere generată automat">
            <a:extLst>
              <a:ext uri="{FF2B5EF4-FFF2-40B4-BE49-F238E27FC236}">
                <a16:creationId xmlns:a16="http://schemas.microsoft.com/office/drawing/2014/main" id="{FC86ECAA-31F1-E083-E645-B2D4ABB4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1" r="8263" b="-1"/>
          <a:stretch/>
        </p:blipFill>
        <p:spPr>
          <a:xfrm>
            <a:off x="6184197" y="-1"/>
            <a:ext cx="4895158" cy="4632961"/>
          </a:xfrm>
          <a:prstGeom prst="rect">
            <a:avLst/>
          </a:prstGeom>
        </p:spPr>
      </p:pic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B2D8F8B-604F-4CC9-9DA7-8ACD88B1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46568"/>
            <a:ext cx="5963134" cy="4040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ubstituent conținut 4" descr="O imagine care conține în aer liber, pădure, cer, drum&#10;&#10;Descriere generată automat">
            <a:extLst>
              <a:ext uri="{FF2B5EF4-FFF2-40B4-BE49-F238E27FC236}">
                <a16:creationId xmlns:a16="http://schemas.microsoft.com/office/drawing/2014/main" id="{FB494A26-59DA-1597-F694-43BFBA303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" b="1"/>
          <a:stretch/>
        </p:blipFill>
        <p:spPr>
          <a:xfrm>
            <a:off x="20" y="6246568"/>
            <a:ext cx="5963114" cy="4040432"/>
          </a:xfrm>
          <a:prstGeom prst="rect">
            <a:avLst/>
          </a:prstGeom>
        </p:spPr>
      </p:pic>
      <p:pic>
        <p:nvPicPr>
          <p:cNvPr id="11" name="Imagine 10" descr="O imagine care conține în aer liber, sol, drum, cer&#10;&#10;Descriere generată automat">
            <a:extLst>
              <a:ext uri="{FF2B5EF4-FFF2-40B4-BE49-F238E27FC236}">
                <a16:creationId xmlns:a16="http://schemas.microsoft.com/office/drawing/2014/main" id="{76D52773-B8E0-2005-1194-1903E5F35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r="33966" b="-1"/>
          <a:stretch/>
        </p:blipFill>
        <p:spPr>
          <a:xfrm>
            <a:off x="6184197" y="4876618"/>
            <a:ext cx="4895158" cy="5410388"/>
          </a:xfrm>
          <a:prstGeom prst="rect">
            <a:avLst/>
          </a:prstGeom>
        </p:spPr>
      </p:pic>
      <p:sp>
        <p:nvSpPr>
          <p:cNvPr id="12" name="Dreptunghi 11">
            <a:extLst>
              <a:ext uri="{FF2B5EF4-FFF2-40B4-BE49-F238E27FC236}">
                <a16:creationId xmlns:a16="http://schemas.microsoft.com/office/drawing/2014/main" id="{47C202CA-C9EC-2186-7C5B-921F29292243}"/>
              </a:ext>
            </a:extLst>
          </p:cNvPr>
          <p:cNvSpPr/>
          <p:nvPr/>
        </p:nvSpPr>
        <p:spPr>
          <a:xfrm>
            <a:off x="11282457" y="3203584"/>
            <a:ext cx="7000972" cy="2492990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INTERVENȚII în regim de urgență, pe DJ 763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  <p:sp>
        <p:nvSpPr>
          <p:cNvPr id="13" name="CasetăText 12">
            <a:extLst>
              <a:ext uri="{FF2B5EF4-FFF2-40B4-BE49-F238E27FC236}">
                <a16:creationId xmlns:a16="http://schemas.microsoft.com/office/drawing/2014/main" id="{BCEE957B-D55A-1EDD-10EC-6849A658FA1D}"/>
              </a:ext>
            </a:extLst>
          </p:cNvPr>
          <p:cNvSpPr txBox="1"/>
          <p:nvPr/>
        </p:nvSpPr>
        <p:spPr>
          <a:xfrm>
            <a:off x="11767406" y="6494619"/>
            <a:ext cx="6053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 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Sectorul</a:t>
            </a:r>
            <a:r>
              <a:rPr lang="en-US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vizat</a:t>
            </a:r>
            <a:r>
              <a:rPr lang="en-US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: </a:t>
            </a:r>
            <a:endParaRPr lang="ro-RO" sz="3200" b="1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ro-RO" sz="2800" b="1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Doda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Pilii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–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Ic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Ponor –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lim</a:t>
            </a:r>
            <a:r>
              <a:rPr lang="ro-RO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ită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jud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.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Bihor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endParaRPr lang="en-GB" sz="3200" dirty="0">
              <a:latin typeface="Montserrat Medium" panose="00000600000000000000" pitchFamily="2" charset="0"/>
            </a:endParaRPr>
          </a:p>
        </p:txBody>
      </p:sp>
      <p:sp>
        <p:nvSpPr>
          <p:cNvPr id="19" name="CasetăText 18">
            <a:extLst>
              <a:ext uri="{FF2B5EF4-FFF2-40B4-BE49-F238E27FC236}">
                <a16:creationId xmlns:a16="http://schemas.microsoft.com/office/drawing/2014/main" id="{9133783B-B86A-D599-F9E5-E7E09CFE9AB1}"/>
              </a:ext>
            </a:extLst>
          </p:cNvPr>
          <p:cNvSpPr txBox="1"/>
          <p:nvPr/>
        </p:nvSpPr>
        <p:spPr>
          <a:xfrm>
            <a:off x="11835437" y="674560"/>
            <a:ext cx="5875043" cy="175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Situațiile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e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urgență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au avut loc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în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mini-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vacanța</a:t>
            </a:r>
            <a:r>
              <a:rPr lang="en-US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de 1 </a:t>
            </a:r>
            <a:r>
              <a:rPr lang="en-US" sz="3200" b="1" dirty="0" err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Decembrie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28" name="Imagine 27" descr="O imagine care conține captură de ecran, Grafică, creativitate, proiectare&#10;&#10;Descriere generată automat">
            <a:extLst>
              <a:ext uri="{FF2B5EF4-FFF2-40B4-BE49-F238E27FC236}">
                <a16:creationId xmlns:a16="http://schemas.microsoft.com/office/drawing/2014/main" id="{0FD3D8FB-E22D-7F2F-EAC1-A54247061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125" y="6246568"/>
            <a:ext cx="947636" cy="947636"/>
          </a:xfrm>
          <a:prstGeom prst="rect">
            <a:avLst/>
          </a:prstGeom>
        </p:spPr>
      </p:pic>
      <p:pic>
        <p:nvPicPr>
          <p:cNvPr id="29" name="Picture 9">
            <a:extLst>
              <a:ext uri="{FF2B5EF4-FFF2-40B4-BE49-F238E27FC236}">
                <a16:creationId xmlns:a16="http://schemas.microsoft.com/office/drawing/2014/main" id="{A2B58EA6-8FDE-D2B0-7AA4-9E6FAE12F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10" y="9554585"/>
            <a:ext cx="1982259" cy="6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2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E6427EB-C996-EE48-D822-D518E4230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7281" y="3426083"/>
            <a:ext cx="9207331" cy="6309360"/>
          </a:xfrm>
        </p:spPr>
        <p:txBody>
          <a:bodyPr>
            <a:norm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v"/>
            </a:pPr>
            <a:r>
              <a:rPr lang="ro-RO" sz="3200" b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Au fost </a:t>
            </a:r>
            <a:r>
              <a:rPr lang="ro-RO" sz="3200" b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semnate contractele de finanțare prin     PNRR</a:t>
            </a:r>
            <a:r>
              <a:rPr lang="ro-RO" sz="3200" b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, pentru achiziția de </a:t>
            </a:r>
            <a:r>
              <a:rPr lang="ro-RO" sz="3200" b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echipamente de înaltă tehnologie </a:t>
            </a:r>
            <a:r>
              <a:rPr lang="ro-RO" sz="3200" b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pentru </a:t>
            </a:r>
            <a:r>
              <a:rPr lang="ro-RO" sz="3200" b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reducerea riscului de infecții nosocomiale </a:t>
            </a:r>
            <a:r>
              <a:rPr lang="ro-RO" sz="3200" b="1">
                <a:latin typeface="Montserrat Medium" panose="00000600000000000000" pitchFamily="2" charset="0"/>
                <a:ea typeface="Arial" panose="020B0604020202020204" pitchFamily="34" charset="0"/>
              </a:rPr>
              <a:t>la</a:t>
            </a:r>
            <a:r>
              <a:rPr lang="ro-RO" sz="3200" b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: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None/>
            </a:pPr>
            <a:endParaRPr lang="ro-RO" sz="1600" b="1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b="1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</a:t>
            </a:r>
            <a:r>
              <a:rPr lang="ro-RO" sz="320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Spitalul de Pneumoftiziologie</a:t>
            </a:r>
            <a:endParaRPr lang="ro-RO" sz="320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Spitalul de Boli Infecțioase </a:t>
            </a:r>
            <a:endParaRPr lang="ro-RO" sz="3200"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Spitalul de Urgență pentru Copii</a:t>
            </a:r>
            <a:endParaRPr lang="en-GB" sz="320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 </a:t>
            </a:r>
            <a:endParaRPr lang="en-GB" sz="320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    Valoarea totală: 11.742.000 lei </a:t>
            </a:r>
            <a:endParaRPr lang="en-GB" sz="320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latin typeface="Montserrat Medium" panose="00000600000000000000" pitchFamily="2" charset="0"/>
            </a:endParaRPr>
          </a:p>
        </p:txBody>
      </p:sp>
      <p:pic>
        <p:nvPicPr>
          <p:cNvPr id="5" name="Imagine 4" descr="O imagine care conține de interior, mașină, Echipament medical, Instrument științific&#10;&#10;Descriere generată automat">
            <a:extLst>
              <a:ext uri="{FF2B5EF4-FFF2-40B4-BE49-F238E27FC236}">
                <a16:creationId xmlns:a16="http://schemas.microsoft.com/office/drawing/2014/main" id="{17E86B6B-160F-DD2D-80F1-C4EACF533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87" y="3590047"/>
            <a:ext cx="7250230" cy="5767961"/>
          </a:xfrm>
          <a:prstGeom prst="rect">
            <a:avLst/>
          </a:prstGeom>
        </p:spPr>
      </p:pic>
      <p:pic>
        <p:nvPicPr>
          <p:cNvPr id="6" name="Imagine 5" descr="O imagine care conține captură de ecran, simbol, Albastru de Majorelle, steag&#10;&#10;Descriere generată automat">
            <a:extLst>
              <a:ext uri="{FF2B5EF4-FFF2-40B4-BE49-F238E27FC236}">
                <a16:creationId xmlns:a16="http://schemas.microsoft.com/office/drawing/2014/main" id="{7436F9DA-BAEB-7539-0D70-CEFE37E0A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886" y="4083195"/>
            <a:ext cx="732699" cy="517987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9027C4BA-B56C-E2F3-3C0D-0555F01D9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17" y="8762522"/>
            <a:ext cx="542626" cy="525978"/>
          </a:xfrm>
          <a:prstGeom prst="rect">
            <a:avLst/>
          </a:prstGeom>
        </p:spPr>
      </p:pic>
      <p:sp>
        <p:nvSpPr>
          <p:cNvPr id="8" name="Dreptunghi 7">
            <a:extLst>
              <a:ext uri="{FF2B5EF4-FFF2-40B4-BE49-F238E27FC236}">
                <a16:creationId xmlns:a16="http://schemas.microsoft.com/office/drawing/2014/main" id="{14E40667-6385-20C1-61AD-FAE9A07420C7}"/>
              </a:ext>
            </a:extLst>
          </p:cNvPr>
          <p:cNvSpPr/>
          <p:nvPr/>
        </p:nvSpPr>
        <p:spPr>
          <a:xfrm>
            <a:off x="204281" y="551557"/>
            <a:ext cx="17879438" cy="1867499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o-RO" sz="5200" b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BANI EUROPENI pentru REDUCEREA RISCULUI de INFECȚII NOSOCOMIALE în 3 SPITALE CLUJENE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9618C97F-C17C-C4B1-117C-03D9B9041F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747" y="9278772"/>
            <a:ext cx="1982259" cy="62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B4145186-DF93-812A-1C46-1E79B27ED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6" y="3314901"/>
            <a:ext cx="10107037" cy="6309360"/>
          </a:xfrm>
        </p:spPr>
        <p:txBody>
          <a:bodyPr>
            <a:norm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ro-RO" sz="3200" b="1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165 de noi familii </a:t>
            </a:r>
            <a:r>
              <a:rPr lang="ro-RO" sz="3200" b="1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vor beneficia de servicii integrate de canalizare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b="1" u="none" strike="noStrike" dirty="0">
                <a:effectLst/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Indicatori fizici: </a:t>
            </a:r>
            <a:endParaRPr lang="en-GB" sz="32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4,8 km </a:t>
            </a: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conducte de canalizare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1,2 km </a:t>
            </a: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conducte de refulare</a:t>
            </a:r>
            <a:endParaRPr lang="ro-RO" sz="3200" dirty="0"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stații </a:t>
            </a: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pompare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None/>
            </a:pPr>
            <a:endParaRPr lang="en-GB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Valoarea investiției</a:t>
            </a:r>
            <a:r>
              <a:rPr lang="ro-RO" sz="32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5.055.077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lei – fonduri ale </a:t>
            </a:r>
            <a:r>
              <a:rPr lang="ro-RO" sz="320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Consiliului                             Județean 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Cluj</a:t>
            </a:r>
            <a:endParaRPr lang="en-GB" sz="3200" dirty="0">
              <a:effectLst/>
              <a:latin typeface="Montserrat ExtraBold" panose="00000900000000000000" pitchFamily="2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sz="3200" dirty="0">
              <a:latin typeface="Montserrat Medium" panose="00000600000000000000" pitchFamily="2" charset="0"/>
            </a:endParaRPr>
          </a:p>
        </p:txBody>
      </p:sp>
      <p:sp>
        <p:nvSpPr>
          <p:cNvPr id="4" name="Dreptunghi 3">
            <a:extLst>
              <a:ext uri="{FF2B5EF4-FFF2-40B4-BE49-F238E27FC236}">
                <a16:creationId xmlns:a16="http://schemas.microsoft.com/office/drawing/2014/main" id="{0ADE8CC8-B4C1-CAD5-76EC-4D8D67A2E552}"/>
              </a:ext>
            </a:extLst>
          </p:cNvPr>
          <p:cNvSpPr/>
          <p:nvPr/>
        </p:nvSpPr>
        <p:spPr>
          <a:xfrm>
            <a:off x="398833" y="662739"/>
            <a:ext cx="17665431" cy="1692771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200" b="1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Lucr</a:t>
            </a:r>
            <a:r>
              <a:rPr lang="ro-RO" sz="5200" b="1" dirty="0" err="1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ările</a:t>
            </a:r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 de EXTINDERE A CANALIZĂRII în loc. LIVADA înregistrează un PROGRES de 60%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  <p:pic>
        <p:nvPicPr>
          <p:cNvPr id="6" name="Imagine 5" descr="O imagine care conține în aer liber, cer, sol, plantă&#10;&#10;Descriere generată automat">
            <a:extLst>
              <a:ext uri="{FF2B5EF4-FFF2-40B4-BE49-F238E27FC236}">
                <a16:creationId xmlns:a16="http://schemas.microsoft.com/office/drawing/2014/main" id="{D132EC2C-8316-B649-F251-61F6FB3CE5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924" y="3193791"/>
            <a:ext cx="5394596" cy="6673986"/>
          </a:xfrm>
          <a:prstGeom prst="rect">
            <a:avLst/>
          </a:prstGeom>
        </p:spPr>
      </p:pic>
      <p:pic>
        <p:nvPicPr>
          <p:cNvPr id="7" name="Imagine 3">
            <a:extLst>
              <a:ext uri="{FF2B5EF4-FFF2-40B4-BE49-F238E27FC236}">
                <a16:creationId xmlns:a16="http://schemas.microsoft.com/office/drawing/2014/main" id="{6821CA29-3803-CDCD-D8B6-12F4F87DA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7809212"/>
            <a:ext cx="542626" cy="525978"/>
          </a:xfrm>
          <a:prstGeom prst="rect">
            <a:avLst/>
          </a:prstGeom>
        </p:spPr>
      </p:pic>
      <p:pic>
        <p:nvPicPr>
          <p:cNvPr id="8" name="Imagine 19" descr="O imagine care conține Indicator rutier, semnalizare, semn&#10;&#10;Descriere generată automat">
            <a:extLst>
              <a:ext uri="{FF2B5EF4-FFF2-40B4-BE49-F238E27FC236}">
                <a16:creationId xmlns:a16="http://schemas.microsoft.com/office/drawing/2014/main" id="{E51A77B4-FF4E-1F6B-6FED-C8A796373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6" y="5001778"/>
            <a:ext cx="542626" cy="47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875A510-99DD-46D8-AE1A-CB86DEDF7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3088518"/>
            <a:ext cx="18283428" cy="2743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919E56-817A-4365-8FCB-F7BC7184B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8287998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CD9C1C2-DCE1-4DA7-AA7A-5957AEF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" y="822960"/>
            <a:ext cx="18283428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" name="Imagine 20" descr="O imagine care conține în aer liber, cer, zăpadă, transport&#10;&#10;Descriere generată automat">
            <a:extLst>
              <a:ext uri="{FF2B5EF4-FFF2-40B4-BE49-F238E27FC236}">
                <a16:creationId xmlns:a16="http://schemas.microsoft.com/office/drawing/2014/main" id="{EE4C8B53-95D0-85B2-D750-747319788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3" y="3672509"/>
            <a:ext cx="9474476" cy="6485282"/>
          </a:xfrm>
          <a:prstGeom prst="rect">
            <a:avLst/>
          </a:prstGeom>
        </p:spPr>
      </p:pic>
      <p:pic>
        <p:nvPicPr>
          <p:cNvPr id="24" name="Imagine 23" descr="O imagine care conține cer, în aer liber, aventură, Recreație în aer liber&#10;&#10;Descriere generată automat">
            <a:extLst>
              <a:ext uri="{FF2B5EF4-FFF2-40B4-BE49-F238E27FC236}">
                <a16:creationId xmlns:a16="http://schemas.microsoft.com/office/drawing/2014/main" id="{1CF63112-B972-3D3E-8E16-3C14A9F1C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98354" y="4842842"/>
            <a:ext cx="6485283" cy="4144617"/>
          </a:xfrm>
          <a:prstGeom prst="rect">
            <a:avLst/>
          </a:prstGeom>
        </p:spPr>
      </p:pic>
      <p:pic>
        <p:nvPicPr>
          <p:cNvPr id="28" name="Imagine 27" descr="O imagine care conține cer, în aer liber, aventură, Recreație în aer liber&#10;&#10;Descriere generată automat">
            <a:extLst>
              <a:ext uri="{FF2B5EF4-FFF2-40B4-BE49-F238E27FC236}">
                <a16:creationId xmlns:a16="http://schemas.microsoft.com/office/drawing/2014/main" id="{7C5AB004-BE26-90C9-6229-E9293562B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14023" y="4783210"/>
            <a:ext cx="6485283" cy="4263886"/>
          </a:xfrm>
          <a:prstGeom prst="rect">
            <a:avLst/>
          </a:prstGeom>
        </p:spPr>
      </p:pic>
      <p:sp>
        <p:nvSpPr>
          <p:cNvPr id="30" name="Dreptunghi 29">
            <a:extLst>
              <a:ext uri="{FF2B5EF4-FFF2-40B4-BE49-F238E27FC236}">
                <a16:creationId xmlns:a16="http://schemas.microsoft.com/office/drawing/2014/main" id="{8D842612-8795-989C-7741-B399FD4B8FFB}"/>
              </a:ext>
            </a:extLst>
          </p:cNvPr>
          <p:cNvSpPr/>
          <p:nvPr/>
        </p:nvSpPr>
        <p:spPr>
          <a:xfrm>
            <a:off x="272372" y="948065"/>
            <a:ext cx="17743253" cy="2492990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EXERCIȚIU DE SALVARE din telescaun, la PÂRTIA MĂRIȘEL, derulat de SALVAMONT-SALVASPEO CLUJ, FORMAȚIA VLĂDEASA &amp; ISU CLUJ 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74BC00F5-7C86-30CE-7731-8F5AF003B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30" y="3017520"/>
            <a:ext cx="8433879" cy="7099246"/>
          </a:xfrm>
        </p:spPr>
        <p:txBody>
          <a:bodyPr>
            <a:normAutofit/>
          </a:bodyPr>
          <a:lstStyle/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Clujul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a înregistrat în noiembrie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cea mai mică rată din țară (</a:t>
            </a:r>
            <a:r>
              <a:rPr lang="ro-RO" sz="3200" dirty="0">
                <a:solidFill>
                  <a:srgbClr val="FFCC00"/>
                </a:solidFill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0,56%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)</a:t>
            </a:r>
            <a:r>
              <a:rPr lang="ro-RO" sz="3200" dirty="0">
                <a:solidFill>
                  <a:srgbClr val="FFCC00"/>
                </a:solidFill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privind solicitarea de mită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de către medici</a:t>
            </a:r>
            <a:endParaRPr lang="en-GB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0" indent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 </a:t>
            </a:r>
            <a:endParaRPr lang="en-GB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Reușita se datorează inclusiv celor 5 spitale aflate în subordinea CJ Cluj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: </a:t>
            </a:r>
            <a:endParaRPr lang="ro-RO" sz="32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Spitalul Clinic de Urgență pt. Copii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 Spitalul Clinic de Pneumoftiziologie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Spitalul Clinic de Boli Infecțioase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Spitalul Clinic de Recuperare 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  <a:ea typeface="Arial" panose="020B0604020202020204" pitchFamily="34" charset="0"/>
              </a:rPr>
              <a:t>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Spitalul de Boli Psihice Cronice Borșa</a:t>
            </a:r>
            <a:endParaRPr lang="en-GB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Imagine 4" descr="O imagine care conține hartă&#10;&#10;Descriere generată automat">
            <a:extLst>
              <a:ext uri="{FF2B5EF4-FFF2-40B4-BE49-F238E27FC236}">
                <a16:creationId xmlns:a16="http://schemas.microsoft.com/office/drawing/2014/main" id="{F469A2F5-3F80-8CB1-6C07-5E04CED44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669" y="3212072"/>
            <a:ext cx="8554401" cy="6535042"/>
          </a:xfrm>
          <a:prstGeom prst="rect">
            <a:avLst/>
          </a:prstGeom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B29AF9F7-D0F0-CBE4-32CA-A558D8AB2D72}"/>
              </a:ext>
            </a:extLst>
          </p:cNvPr>
          <p:cNvSpPr/>
          <p:nvPr/>
        </p:nvSpPr>
        <p:spPr>
          <a:xfrm>
            <a:off x="466930" y="617324"/>
            <a:ext cx="16663484" cy="1692771"/>
          </a:xfrm>
          <a:prstGeom prst="rect">
            <a:avLst/>
          </a:prstGeom>
          <a:solidFill>
            <a:schemeClr val="tx1">
              <a:lumMod val="75000"/>
              <a:alpha val="93000"/>
            </a:schemeClr>
          </a:solidFill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200" b="1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  <a:ea typeface="Arial" panose="020B0604020202020204" pitchFamily="34" charset="0"/>
              </a:rPr>
              <a:t>SPITALELE CLUJENE, FRUNTAȘE la capitolele: INTEGRITATE și SERVICII FURNIZATE</a:t>
            </a:r>
            <a:endParaRPr lang="en-GB" sz="5400" dirty="0">
              <a:effectLst/>
              <a:latin typeface="Montserrat SemiBold" panose="000007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8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5">
            <a:extLst>
              <a:ext uri="{FF2B5EF4-FFF2-40B4-BE49-F238E27FC236}">
                <a16:creationId xmlns:a16="http://schemas.microsoft.com/office/drawing/2014/main" id="{E80A2805-0F7D-431F-D625-660BA016FEFF}"/>
              </a:ext>
            </a:extLst>
          </p:cNvPr>
          <p:cNvSpPr/>
          <p:nvPr/>
        </p:nvSpPr>
        <p:spPr>
          <a:xfrm>
            <a:off x="1039175" y="879285"/>
            <a:ext cx="16548434" cy="1631216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ȘEDINȚA EXTRAORDINARĂ a Consiliului Județean Cluj, 6 decembrie 2023</a:t>
            </a:r>
            <a:endParaRPr lang="ro-RO" sz="50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A692CAEB-6B9F-7447-29E0-984B457AD7F0}"/>
              </a:ext>
            </a:extLst>
          </p:cNvPr>
          <p:cNvSpPr/>
          <p:nvPr/>
        </p:nvSpPr>
        <p:spPr>
          <a:xfrm>
            <a:off x="0" y="0"/>
            <a:ext cx="18278856" cy="606056"/>
          </a:xfrm>
          <a:prstGeom prst="rect">
            <a:avLst/>
          </a:prstGeom>
          <a:solidFill>
            <a:srgbClr val="0998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CC73C-B93D-09E1-0AC2-CA80DEA7BB09}"/>
              </a:ext>
            </a:extLst>
          </p:cNvPr>
          <p:cNvSpPr txBox="1"/>
          <p:nvPr/>
        </p:nvSpPr>
        <p:spPr>
          <a:xfrm>
            <a:off x="11479696" y="3345645"/>
            <a:ext cx="664035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CC00"/>
              </a:buClr>
              <a:buSzPct val="130000"/>
              <a:buFont typeface="Wingdings" panose="05000000000000000000" pitchFamily="2" charset="2"/>
              <a:buChar char="§"/>
            </a:pPr>
            <a:r>
              <a:rPr lang="ro-RO" sz="3200" dirty="0">
                <a:latin typeface="Montserrat ExtraBold" panose="00000900000000000000" pitchFamily="2" charset="0"/>
              </a:rPr>
              <a:t>Ședința extraordinară, convocată de îndată, a fost prezidată de </a:t>
            </a:r>
            <a:r>
              <a:rPr lang="ro-RO" sz="3200" dirty="0">
                <a:latin typeface="Montserrat Medium" panose="00000600000000000000" pitchFamily="2" charset="0"/>
              </a:rPr>
              <a:t>Președintele instituției, </a:t>
            </a:r>
          </a:p>
          <a:p>
            <a:pPr>
              <a:buClr>
                <a:srgbClr val="FFCC00"/>
              </a:buClr>
              <a:buSzPct val="130000"/>
            </a:pPr>
            <a:r>
              <a:rPr lang="ro-RO" sz="3200" dirty="0">
                <a:latin typeface="Montserrat SemiBold" panose="00000700000000000000" pitchFamily="2" charset="0"/>
              </a:rPr>
              <a:t>    </a:t>
            </a:r>
            <a:r>
              <a:rPr lang="ro-RO" sz="3200" dirty="0">
                <a:latin typeface="Montserrat ExtraBold" panose="00000900000000000000" pitchFamily="2" charset="0"/>
              </a:rPr>
              <a:t>dl Alin Tișe</a:t>
            </a:r>
          </a:p>
          <a:p>
            <a:pPr algn="just">
              <a:buClr>
                <a:srgbClr val="FFCC00"/>
              </a:buClr>
              <a:buSzPct val="130000"/>
            </a:pPr>
            <a:endParaRPr lang="ro-RO" sz="3200" dirty="0">
              <a:latin typeface="Montserrat SemiBold" panose="00000700000000000000" pitchFamily="2" charset="0"/>
            </a:endParaRPr>
          </a:p>
          <a:p>
            <a:pPr marL="457200" indent="-457200">
              <a:buClr>
                <a:srgbClr val="FFCC00"/>
              </a:buClr>
              <a:buSzPct val="130000"/>
              <a:buFont typeface="Wingdings" panose="05000000000000000000" pitchFamily="2" charset="2"/>
              <a:buChar char="ü"/>
            </a:pPr>
            <a:r>
              <a:rPr lang="ro-RO" sz="3200" dirty="0">
                <a:latin typeface="Montserrat Medium" panose="00000600000000000000" pitchFamily="2" charset="0"/>
              </a:rPr>
              <a:t>A fost </a:t>
            </a:r>
            <a:r>
              <a:rPr lang="ro-RO" sz="3200" dirty="0">
                <a:latin typeface="Montserrat ExtraBold" panose="00000900000000000000" pitchFamily="2" charset="0"/>
              </a:rPr>
              <a:t>aprobat un proiect de H.C.J.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ce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vine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în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sprijinul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UMF„Iuliu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Hațieganu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”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în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demersul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de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implementare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a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unui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proiect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cu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finanțare</a:t>
            </a:r>
            <a:r>
              <a:rPr lang="en-US" sz="3200" b="0" i="0" dirty="0">
                <a:effectLst/>
                <a:latin typeface="Montserrat Medium" panose="00000600000000000000" pitchFamily="2" charset="0"/>
              </a:rPr>
              <a:t> </a:t>
            </a:r>
            <a:r>
              <a:rPr lang="en-US" sz="3200" b="0" i="0" dirty="0" err="1">
                <a:effectLst/>
                <a:latin typeface="Montserrat Medium" panose="00000600000000000000" pitchFamily="2" charset="0"/>
              </a:rPr>
              <a:t>europeană</a:t>
            </a:r>
            <a:endParaRPr lang="en-US" sz="3200" dirty="0">
              <a:latin typeface="Montserrat Medium" panose="00000600000000000000" pitchFamily="2" charset="0"/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34788C9-2F6B-DB1D-5139-1846C45B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9506" t="13594" r="19508" b="3805"/>
          <a:stretch/>
        </p:blipFill>
        <p:spPr>
          <a:xfrm>
            <a:off x="-2280566" y="3345645"/>
            <a:ext cx="13362696" cy="6285371"/>
          </a:xfrm>
        </p:spPr>
      </p:pic>
    </p:spTree>
    <p:extLst>
      <p:ext uri="{BB962C8B-B14F-4D97-AF65-F5344CB8AC3E}">
        <p14:creationId xmlns:p14="http://schemas.microsoft.com/office/powerpoint/2010/main" val="1625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ubstituent conținut 4" descr="O imagine care conține în aer liber, cer, mașină, Vehicul de teren&#10;&#10;Descriere generată automat">
            <a:extLst>
              <a:ext uri="{FF2B5EF4-FFF2-40B4-BE49-F238E27FC236}">
                <a16:creationId xmlns:a16="http://schemas.microsoft.com/office/drawing/2014/main" id="{49CD99C6-D39E-A1E9-5811-A21EC1676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8" y="3017838"/>
            <a:ext cx="9006581" cy="6754936"/>
          </a:xfrm>
        </p:spPr>
      </p:pic>
      <p:sp>
        <p:nvSpPr>
          <p:cNvPr id="7" name="CasetăText 6">
            <a:extLst>
              <a:ext uri="{FF2B5EF4-FFF2-40B4-BE49-F238E27FC236}">
                <a16:creationId xmlns:a16="http://schemas.microsoft.com/office/drawing/2014/main" id="{74E340F1-8009-6834-851F-F16EE92C9E61}"/>
              </a:ext>
            </a:extLst>
          </p:cNvPr>
          <p:cNvSpPr txBox="1"/>
          <p:nvPr/>
        </p:nvSpPr>
        <p:spPr>
          <a:xfrm>
            <a:off x="10429099" y="3277996"/>
            <a:ext cx="7100144" cy="6846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ro-RO" sz="3200" b="1" dirty="0">
                <a:effectLst/>
                <a:latin typeface="Montserrat SemiBold" panose="00000700000000000000" pitchFamily="2" charset="0"/>
                <a:ea typeface="Arial" panose="020B0604020202020204" pitchFamily="34" charset="0"/>
              </a:rPr>
              <a:t> 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Consiliul Județean Cluj a rezolvat o problemă juridică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referitoare la proprietatea unei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parcele de teren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pe care este amplasată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Clădirea Anatomie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aparținând UMF Cluj</a:t>
            </a:r>
          </a:p>
          <a:p>
            <a:pPr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</a:pPr>
            <a:endParaRPr lang="ro-RO" sz="3200" dirty="0">
              <a:effectLst/>
              <a:latin typeface="Montserrat Medium" panose="00000600000000000000" pitchFamily="2" charset="0"/>
              <a:ea typeface="Arial" panose="020B060402020202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Demersul a fost necesar în vederea 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obț</a:t>
            </a:r>
            <a:r>
              <a:rPr lang="ro-RO" sz="3200" dirty="0">
                <a:latin typeface="Montserrat ExtraBold" panose="00000900000000000000" pitchFamily="2" charset="0"/>
                <a:ea typeface="Arial" panose="020B0604020202020204" pitchFamily="34" charset="0"/>
              </a:rPr>
              <a:t>inerii</a:t>
            </a:r>
            <a:r>
              <a:rPr lang="ro-RO" sz="3200" dirty="0">
                <a:effectLst/>
                <a:latin typeface="Montserrat ExtraBold" panose="00000900000000000000" pitchFamily="2" charset="0"/>
                <a:ea typeface="Arial" panose="020B0604020202020204" pitchFamily="34" charset="0"/>
              </a:rPr>
              <a:t> unei finanțări UE </a:t>
            </a:r>
            <a:r>
              <a:rPr lang="ro-RO" sz="3200" dirty="0">
                <a:effectLst/>
                <a:latin typeface="Montserrat Medium" panose="00000600000000000000" pitchFamily="2" charset="0"/>
                <a:ea typeface="Arial" panose="020B0604020202020204" pitchFamily="34" charset="0"/>
              </a:rPr>
              <a:t>destinate reabilitării și modernizării clădirii</a:t>
            </a:r>
            <a:endParaRPr lang="en-GB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Dreptunghi 5">
            <a:extLst>
              <a:ext uri="{FF2B5EF4-FFF2-40B4-BE49-F238E27FC236}">
                <a16:creationId xmlns:a16="http://schemas.microsoft.com/office/drawing/2014/main" id="{F25CE345-C248-88CD-14D7-52021DA4905C}"/>
              </a:ext>
            </a:extLst>
          </p:cNvPr>
          <p:cNvSpPr/>
          <p:nvPr/>
        </p:nvSpPr>
        <p:spPr>
          <a:xfrm>
            <a:off x="419521" y="295626"/>
            <a:ext cx="15251739" cy="240065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o-RO" sz="5000" dirty="0">
                <a:ln w="0"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tserrat ExtraBold" panose="00000900000000000000" pitchFamily="2" charset="0"/>
              </a:rPr>
              <a:t>CJ Cluj susține Universitatea de Medicină și Farmacie „Iuliu Hațieganu” în atragerea de fonduri europene</a:t>
            </a:r>
            <a:endParaRPr lang="ro-RO" sz="5000" b="1" dirty="0">
              <a:ln w="0"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tserrat ExtraBold" panose="00000900000000000000" pitchFamily="2" charset="0"/>
            </a:endParaRPr>
          </a:p>
        </p:txBody>
      </p:sp>
      <p:pic>
        <p:nvPicPr>
          <p:cNvPr id="9" name="Imagine 8" descr="A black and white logo&#10;&#10;Description automatically generated">
            <a:extLst>
              <a:ext uri="{FF2B5EF4-FFF2-40B4-BE49-F238E27FC236}">
                <a16:creationId xmlns:a16="http://schemas.microsoft.com/office/drawing/2014/main" id="{4C875818-8E1E-D4D4-EA09-DE23D94C3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2125" y="839839"/>
            <a:ext cx="976049" cy="1312229"/>
          </a:xfrm>
          <a:prstGeom prst="rect">
            <a:avLst/>
          </a:prstGeom>
        </p:spPr>
      </p:pic>
      <p:sp>
        <p:nvSpPr>
          <p:cNvPr id="10" name="CasetăText 9">
            <a:extLst>
              <a:ext uri="{FF2B5EF4-FFF2-40B4-BE49-F238E27FC236}">
                <a16:creationId xmlns:a16="http://schemas.microsoft.com/office/drawing/2014/main" id="{8A75612A-1985-6A14-82CC-F6F9CED465B1}"/>
              </a:ext>
            </a:extLst>
          </p:cNvPr>
          <p:cNvSpPr txBox="1"/>
          <p:nvPr/>
        </p:nvSpPr>
        <p:spPr>
          <a:xfrm>
            <a:off x="7354894" y="9806708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err="1"/>
              <a:t>Foto</a:t>
            </a:r>
            <a:r>
              <a:rPr lang="ro-RO" dirty="0"/>
              <a:t> credit: umfcluj.ro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99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În benzi">
  <a:themeElements>
    <a:clrScheme name="În benzi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În benzi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În benz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13961</TotalTime>
  <Words>778</Words>
  <Application>Microsoft Office PowerPoint</Application>
  <PresentationFormat>Particularizare</PresentationFormat>
  <Paragraphs>121</Paragraphs>
  <Slides>15</Slides>
  <Notes>4</Notes>
  <HiddenSlides>0</HiddenSlides>
  <MMClips>1</MMClips>
  <ScaleCrop>false</ScaleCrop>
  <HeadingPairs>
    <vt:vector size="6" baseType="variant">
      <vt:variant>
        <vt:lpstr>Fonturi utilizate</vt:lpstr>
      </vt:variant>
      <vt:variant>
        <vt:i4>7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Corbel</vt:lpstr>
      <vt:lpstr>Montserrat ExtraBold</vt:lpstr>
      <vt:lpstr>Montserrat Medium</vt:lpstr>
      <vt:lpstr>Montserrat SemiBold</vt:lpstr>
      <vt:lpstr>Wingdings</vt:lpstr>
      <vt:lpstr>În benzi</vt:lpstr>
      <vt:lpstr>Rezumatul săptămânii 4 – 8 decembrie 2023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</dc:creator>
  <cp:lastModifiedBy>Ovidiu Rat</cp:lastModifiedBy>
  <cp:revision>839</cp:revision>
  <dcterms:created xsi:type="dcterms:W3CDTF">2020-10-05T06:37:20Z</dcterms:created>
  <dcterms:modified xsi:type="dcterms:W3CDTF">2023-12-07T11:41:56Z</dcterms:modified>
</cp:coreProperties>
</file>