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320" r:id="rId4"/>
    <p:sldId id="264" r:id="rId5"/>
    <p:sldId id="265" r:id="rId6"/>
    <p:sldId id="257" r:id="rId7"/>
    <p:sldId id="268" r:id="rId8"/>
    <p:sldId id="327" r:id="rId9"/>
    <p:sldId id="303" r:id="rId10"/>
    <p:sldId id="261" r:id="rId11"/>
    <p:sldId id="328" r:id="rId12"/>
    <p:sldId id="329" r:id="rId13"/>
    <p:sldId id="287" r:id="rId14"/>
    <p:sldId id="331" r:id="rId15"/>
    <p:sldId id="330" r:id="rId16"/>
    <p:sldId id="332" r:id="rId17"/>
    <p:sldId id="315" r:id="rId18"/>
    <p:sldId id="334" r:id="rId19"/>
    <p:sldId id="333" r:id="rId20"/>
    <p:sldId id="296" r:id="rId21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BD2"/>
    <a:srgbClr val="008BD2"/>
    <a:srgbClr val="823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74"/>
  </p:normalViewPr>
  <p:slideViewPr>
    <p:cSldViewPr snapToGrid="0" snapToObjects="1">
      <p:cViewPr varScale="1">
        <p:scale>
          <a:sx n="80" d="100"/>
          <a:sy n="80" d="100"/>
        </p:scale>
        <p:origin x="111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71A5B-9615-5B4A-8FB9-2F910A890214}" type="datetimeFigureOut">
              <a:rPr lang="fr-FR" smtClean="0"/>
              <a:t>24/09/2021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AEB2F-2E8B-EB4D-8BF6-855C7C13B6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7483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B0089-A711-734F-931B-B5ACFBFF78AD}" type="datetimeFigureOut">
              <a:rPr lang="fr-FR" smtClean="0"/>
              <a:t>24/09/2021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46ABE-937D-674B-AD61-4F53C5F048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6675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46ABE-937D-674B-AD61-4F53C5F0486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933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46ABE-937D-674B-AD61-4F53C5F0486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93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3132-D068-4C43-81BE-A807223CC55D}" type="datetime1">
              <a:rPr lang="fr-FR" smtClean="0"/>
              <a:t>24/09/2021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AD8A-4EE1-254A-8A8F-486064B38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57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B1D3-D89E-EA49-80CB-FADDFEDED5DB}" type="datetime1">
              <a:rPr lang="fr-FR" smtClean="0"/>
              <a:t>24/09/2021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AD8A-4EE1-254A-8A8F-486064B38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46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AAD4-05A8-6346-A5AD-0803F36EDBDD}" type="datetime1">
              <a:rPr lang="fr-FR" smtClean="0"/>
              <a:t>24/09/2021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AD8A-4EE1-254A-8A8F-486064B38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129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526EB-8E7C-CF41-A189-41066E522AFD}" type="datetime1">
              <a:rPr lang="fr-FR" smtClean="0"/>
              <a:t>24/09/2021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AD8A-4EE1-254A-8A8F-486064B38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79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3646-D0D2-9A44-A8E1-E0B565981A00}" type="datetime1">
              <a:rPr lang="fr-FR" smtClean="0"/>
              <a:t>24/09/2021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AD8A-4EE1-254A-8A8F-486064B38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97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3B9B-020A-8449-977F-300FD3D27A45}" type="datetime1">
              <a:rPr lang="fr-FR" smtClean="0"/>
              <a:t>24/09/2021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AD8A-4EE1-254A-8A8F-486064B38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58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E570-CFBD-7D49-B98C-28B3FFE4282F}" type="datetime1">
              <a:rPr lang="fr-FR" smtClean="0"/>
              <a:t>24/09/2021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AD8A-4EE1-254A-8A8F-486064B38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43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1403-77BC-094B-A056-2FC6ADE0C423}" type="datetime1">
              <a:rPr lang="fr-FR" smtClean="0"/>
              <a:t>24/09/2021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AD8A-4EE1-254A-8A8F-486064B38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82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5063-F032-7F4E-ADE1-72392E8F501F}" type="datetime1">
              <a:rPr lang="fr-FR" smtClean="0"/>
              <a:t>24/09/2021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AD8A-4EE1-254A-8A8F-486064B38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78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0505-B041-1147-9E48-817D50FDF147}" type="datetime1">
              <a:rPr lang="fr-FR" smtClean="0"/>
              <a:t>24/09/2021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AD8A-4EE1-254A-8A8F-486064B38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09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4428-FB6F-1747-AD34-4FCE16EB6AD5}" type="datetime1">
              <a:rPr lang="fr-FR" smtClean="0"/>
              <a:t>24/09/2021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AD8A-4EE1-254A-8A8F-486064B38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00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3E47F-D1EF-6246-ACA3-A681729C6E62}" type="datetime1">
              <a:rPr lang="fr-FR" smtClean="0"/>
              <a:t>24/09/2021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9AD8A-4EE1-254A-8A8F-486064B38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83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5999" y="1080847"/>
            <a:ext cx="867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0000"/>
                </a:solidFill>
              </a:rPr>
              <a:t>DM 1 BP + Port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7553" y="95919"/>
            <a:ext cx="9215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0000"/>
                </a:solidFill>
              </a:rPr>
              <a:t>Conseil municipal</a:t>
            </a:r>
          </a:p>
          <a:p>
            <a:pPr algn="ctr"/>
            <a:r>
              <a:rPr lang="fr-FR" sz="3200" dirty="0">
                <a:solidFill>
                  <a:srgbClr val="000000"/>
                </a:solidFill>
              </a:rPr>
              <a:t>Du  </a:t>
            </a:r>
            <a:r>
              <a:rPr lang="fr-FR" sz="3200" dirty="0">
                <a:solidFill>
                  <a:srgbClr val="008BD2"/>
                </a:solidFill>
              </a:rPr>
              <a:t>30 septembre 2021</a:t>
            </a:r>
            <a:endParaRPr lang="fr-FR" sz="3200" dirty="0">
              <a:solidFill>
                <a:srgbClr val="00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2FD20AF-4BA5-413F-BAC6-07FE14B591F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55" y="5894773"/>
            <a:ext cx="1835052" cy="780669"/>
          </a:xfrm>
          <a:prstGeom prst="rect">
            <a:avLst/>
          </a:prstGeom>
          <a:noFill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6935096-1146-4E6A-B73D-693A63AE6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4" y="1554720"/>
            <a:ext cx="8908584" cy="445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35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B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3463" y="830544"/>
            <a:ext cx="5309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FONCTIONNEMENT </a:t>
            </a:r>
          </a:p>
          <a:p>
            <a:r>
              <a:rPr lang="fr-FR" sz="3200" dirty="0">
                <a:solidFill>
                  <a:schemeClr val="bg1"/>
                </a:solidFill>
              </a:rPr>
              <a:t>RECETTES ET DEPENSES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3463" y="6047324"/>
            <a:ext cx="8814036" cy="695476"/>
          </a:xfrm>
          <a:prstGeom prst="rect">
            <a:avLst/>
          </a:prstGeom>
          <a:solidFill>
            <a:schemeClr val="bg1"/>
          </a:solidFill>
          <a:ln>
            <a:solidFill>
              <a:srgbClr val="3C8B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23FA1D9-E709-4818-A602-350467169C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55" y="6121444"/>
            <a:ext cx="1329025" cy="553998"/>
          </a:xfrm>
          <a:prstGeom prst="rect">
            <a:avLst/>
          </a:prstGeom>
          <a:noFill/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57DF6FF-FBC2-4C92-944D-64D5DFB9FC38}"/>
              </a:ext>
            </a:extLst>
          </p:cNvPr>
          <p:cNvSpPr txBox="1"/>
          <p:nvPr/>
        </p:nvSpPr>
        <p:spPr>
          <a:xfrm>
            <a:off x="173463" y="0"/>
            <a:ext cx="3797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BUDGET PRINCIPAL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1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920" y="5929541"/>
            <a:ext cx="8814036" cy="695476"/>
          </a:xfrm>
          <a:prstGeom prst="rect">
            <a:avLst/>
          </a:prstGeom>
          <a:solidFill>
            <a:schemeClr val="bg1"/>
          </a:solidFill>
          <a:ln>
            <a:solidFill>
              <a:srgbClr val="3C8B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Budget supplémentaire 2021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C8CCA8E-D157-4EAE-95D2-350F77FDFB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4" y="6000280"/>
            <a:ext cx="1329025" cy="553998"/>
          </a:xfrm>
          <a:prstGeom prst="rect">
            <a:avLst/>
          </a:prstGeom>
          <a:noFill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B2D196C-907E-45F8-9C11-F4C063922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9" y="0"/>
            <a:ext cx="8802657" cy="600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65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920" y="5929541"/>
            <a:ext cx="8814036" cy="695476"/>
          </a:xfrm>
          <a:prstGeom prst="rect">
            <a:avLst/>
          </a:prstGeom>
          <a:solidFill>
            <a:schemeClr val="bg1"/>
          </a:solidFill>
          <a:ln>
            <a:solidFill>
              <a:srgbClr val="3C8B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Budget supplémentaire 2021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C8CCA8E-D157-4EAE-95D2-350F77FDFB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4" y="6000280"/>
            <a:ext cx="1329025" cy="553998"/>
          </a:xfrm>
          <a:prstGeom prst="rect">
            <a:avLst/>
          </a:prstGeom>
          <a:noFill/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1088E32-1936-4803-9929-3895853DC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69" y="97654"/>
            <a:ext cx="7543800" cy="590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26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B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8190" y="368905"/>
            <a:ext cx="5309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INVESTISSEMENTS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Dépenses et recettes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3463" y="6047324"/>
            <a:ext cx="8814036" cy="695476"/>
          </a:xfrm>
          <a:prstGeom prst="rect">
            <a:avLst/>
          </a:prstGeom>
          <a:solidFill>
            <a:schemeClr val="bg1"/>
          </a:solidFill>
          <a:ln>
            <a:solidFill>
              <a:srgbClr val="3C8B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Budget supplémentaire 2021</a:t>
            </a:r>
          </a:p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E526AB2-74EA-4957-8A9B-B10A417986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90" y="6118063"/>
            <a:ext cx="1329025" cy="553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7900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920" y="5929541"/>
            <a:ext cx="8814036" cy="695476"/>
          </a:xfrm>
          <a:prstGeom prst="rect">
            <a:avLst/>
          </a:prstGeom>
          <a:solidFill>
            <a:schemeClr val="bg1"/>
          </a:solidFill>
          <a:ln>
            <a:solidFill>
              <a:srgbClr val="3C8B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Budget supplémentaire 2021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C8CCA8E-D157-4EAE-95D2-350F77FDFB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4" y="6000280"/>
            <a:ext cx="1329025" cy="553998"/>
          </a:xfrm>
          <a:prstGeom prst="rect">
            <a:avLst/>
          </a:prstGeom>
          <a:noFill/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A8B6935-6CDA-4412-A8C3-99E03FF16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2" y="197472"/>
            <a:ext cx="8198861" cy="378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11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920" y="5929541"/>
            <a:ext cx="8814036" cy="695476"/>
          </a:xfrm>
          <a:prstGeom prst="rect">
            <a:avLst/>
          </a:prstGeom>
          <a:solidFill>
            <a:schemeClr val="bg1"/>
          </a:solidFill>
          <a:ln>
            <a:solidFill>
              <a:srgbClr val="3C8B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Budget supplémentaire 2021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C8CCA8E-D157-4EAE-95D2-350F77FDFB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4" y="6000280"/>
            <a:ext cx="1329025" cy="553998"/>
          </a:xfrm>
          <a:prstGeom prst="rect">
            <a:avLst/>
          </a:prstGeom>
          <a:noFill/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4650E3E-285E-43C7-8B4F-723BAD92B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89" y="70739"/>
            <a:ext cx="8520297" cy="606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87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B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3463" y="368905"/>
            <a:ext cx="8918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DM PORT FONCTIONNEMENT ET INVESTISSEMENTS</a:t>
            </a:r>
          </a:p>
          <a:p>
            <a:r>
              <a:rPr lang="fr-FR" sz="3200" b="1" dirty="0">
                <a:solidFill>
                  <a:schemeClr val="bg1"/>
                </a:solidFill>
              </a:rPr>
              <a:t>Dépenses et recettes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3463" y="6047324"/>
            <a:ext cx="8814036" cy="695476"/>
          </a:xfrm>
          <a:prstGeom prst="rect">
            <a:avLst/>
          </a:prstGeom>
          <a:solidFill>
            <a:schemeClr val="bg1"/>
          </a:solidFill>
          <a:ln>
            <a:solidFill>
              <a:srgbClr val="3C8B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Budget supplémentaire 2021</a:t>
            </a:r>
          </a:p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E526AB2-74EA-4957-8A9B-B10A417986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90" y="6118063"/>
            <a:ext cx="1329025" cy="553998"/>
          </a:xfrm>
          <a:prstGeom prst="rect">
            <a:avLst/>
          </a:prstGeom>
          <a:noFill/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CAF1210-8D80-4A19-A6C9-C7C5A2DEB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92" y="1964750"/>
            <a:ext cx="7865616" cy="349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64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3463" y="6047324"/>
            <a:ext cx="8814036" cy="695476"/>
          </a:xfrm>
          <a:prstGeom prst="rect">
            <a:avLst/>
          </a:prstGeom>
          <a:solidFill>
            <a:schemeClr val="bg1"/>
          </a:solidFill>
          <a:ln>
            <a:solidFill>
              <a:srgbClr val="3C8B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Budget supplémentaire 2021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8543ED2-58EF-4AE4-BBE1-2D2D2344E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93" y="511391"/>
            <a:ext cx="8334375" cy="27813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D19D5D3-A0FA-4A82-9E61-E58E5D76C5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90" y="6118063"/>
            <a:ext cx="1329025" cy="553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2091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3463" y="6047324"/>
            <a:ext cx="8814036" cy="695476"/>
          </a:xfrm>
          <a:prstGeom prst="rect">
            <a:avLst/>
          </a:prstGeom>
          <a:solidFill>
            <a:schemeClr val="bg1"/>
          </a:solidFill>
          <a:ln>
            <a:solidFill>
              <a:srgbClr val="3C8B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Budget supplémentaire 2021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D19D5D3-A0FA-4A82-9E61-E58E5D76C5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90" y="6118063"/>
            <a:ext cx="1329025" cy="553998"/>
          </a:xfrm>
          <a:prstGeom prst="rect">
            <a:avLst/>
          </a:prstGeom>
          <a:noFill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3486CCE-178F-4BB2-A000-1EB915179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" y="674287"/>
            <a:ext cx="83153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11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3463" y="6047324"/>
            <a:ext cx="8814036" cy="695476"/>
          </a:xfrm>
          <a:prstGeom prst="rect">
            <a:avLst/>
          </a:prstGeom>
          <a:solidFill>
            <a:schemeClr val="bg1"/>
          </a:solidFill>
          <a:ln>
            <a:solidFill>
              <a:srgbClr val="3C8B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Budget 2021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403F8AC-64E6-4241-AF50-3FC18B3DE9FB}"/>
              </a:ext>
            </a:extLst>
          </p:cNvPr>
          <p:cNvSpPr txBox="1">
            <a:spLocks/>
          </p:cNvSpPr>
          <p:nvPr/>
        </p:nvSpPr>
        <p:spPr>
          <a:xfrm>
            <a:off x="173463" y="241300"/>
            <a:ext cx="8651875" cy="5836411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fr-FR" sz="3600" b="1" dirty="0">
                <a:solidFill>
                  <a:srgbClr val="3C8BD2"/>
                </a:solidFill>
                <a:latin typeface="+mj-lt"/>
              </a:rPr>
              <a:t>La dette </a:t>
            </a:r>
          </a:p>
          <a:p>
            <a:pPr algn="just">
              <a:defRPr/>
            </a:pPr>
            <a:endParaRPr lang="fr-FR" altLang="fr-FR" sz="1800" b="1" dirty="0">
              <a:solidFill>
                <a:srgbClr val="3C8BD2"/>
              </a:solidFill>
              <a:latin typeface="+mj-lt"/>
            </a:endParaRPr>
          </a:p>
          <a:p>
            <a:pPr algn="just">
              <a:defRPr/>
            </a:pPr>
            <a:endParaRPr lang="fr-FR" altLang="fr-FR" sz="1800" b="1" dirty="0">
              <a:solidFill>
                <a:srgbClr val="3C8BD2"/>
              </a:solidFill>
              <a:latin typeface="+mj-lt"/>
            </a:endParaRPr>
          </a:p>
          <a:p>
            <a:pPr algn="just">
              <a:defRPr/>
            </a:pPr>
            <a:endParaRPr lang="fr-FR" altLang="fr-FR" sz="1800" b="1" dirty="0">
              <a:solidFill>
                <a:srgbClr val="3C8BD2"/>
              </a:solidFill>
              <a:latin typeface="+mj-lt"/>
            </a:endParaRPr>
          </a:p>
          <a:p>
            <a:pPr algn="just">
              <a:defRPr/>
            </a:pPr>
            <a:endParaRPr lang="fr-FR" altLang="fr-FR" sz="1800" b="1" dirty="0">
              <a:solidFill>
                <a:srgbClr val="3C8BD2"/>
              </a:solidFill>
              <a:latin typeface="+mj-lt"/>
            </a:endParaRPr>
          </a:p>
          <a:p>
            <a:pPr algn="just">
              <a:defRPr/>
            </a:pPr>
            <a:endParaRPr lang="fr-FR" altLang="fr-FR" sz="1800" b="1" dirty="0">
              <a:solidFill>
                <a:srgbClr val="3C8BD2"/>
              </a:solidFill>
              <a:latin typeface="+mj-lt"/>
            </a:endParaRPr>
          </a:p>
          <a:p>
            <a:pPr algn="just">
              <a:defRPr/>
            </a:pPr>
            <a:endParaRPr lang="fr-FR" altLang="fr-FR" sz="1800" b="1" dirty="0">
              <a:solidFill>
                <a:srgbClr val="3C8BD2"/>
              </a:solidFill>
              <a:latin typeface="+mj-lt"/>
            </a:endParaRPr>
          </a:p>
          <a:p>
            <a:pPr algn="just">
              <a:defRPr/>
            </a:pPr>
            <a:endParaRPr lang="fr-FR" sz="1700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0437B8D5-46FA-7D46-B063-8BB8FAA17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199" y="0"/>
            <a:ext cx="1892300" cy="18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34771B8-0EC0-4898-89AF-1A5DAEC1C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548015"/>
              </p:ext>
            </p:extLst>
          </p:nvPr>
        </p:nvGraphicFramePr>
        <p:xfrm>
          <a:off x="173463" y="1687513"/>
          <a:ext cx="8767132" cy="3853752"/>
        </p:xfrm>
        <a:graphic>
          <a:graphicData uri="http://schemas.openxmlformats.org/drawingml/2006/table">
            <a:tbl>
              <a:tblPr/>
              <a:tblGrid>
                <a:gridCol w="1278540">
                  <a:extLst>
                    <a:ext uri="{9D8B030D-6E8A-4147-A177-3AD203B41FA5}">
                      <a16:colId xmlns:a16="http://schemas.microsoft.com/office/drawing/2014/main" val="3261179018"/>
                    </a:ext>
                  </a:extLst>
                </a:gridCol>
                <a:gridCol w="891325">
                  <a:extLst>
                    <a:ext uri="{9D8B030D-6E8A-4147-A177-3AD203B41FA5}">
                      <a16:colId xmlns:a16="http://schemas.microsoft.com/office/drawing/2014/main" val="3262436835"/>
                    </a:ext>
                  </a:extLst>
                </a:gridCol>
                <a:gridCol w="599088">
                  <a:extLst>
                    <a:ext uri="{9D8B030D-6E8A-4147-A177-3AD203B41FA5}">
                      <a16:colId xmlns:a16="http://schemas.microsoft.com/office/drawing/2014/main" val="2799608239"/>
                    </a:ext>
                  </a:extLst>
                </a:gridCol>
                <a:gridCol w="679673">
                  <a:extLst>
                    <a:ext uri="{9D8B030D-6E8A-4147-A177-3AD203B41FA5}">
                      <a16:colId xmlns:a16="http://schemas.microsoft.com/office/drawing/2014/main" val="3430778145"/>
                    </a:ext>
                  </a:extLst>
                </a:gridCol>
                <a:gridCol w="870012">
                  <a:extLst>
                    <a:ext uri="{9D8B030D-6E8A-4147-A177-3AD203B41FA5}">
                      <a16:colId xmlns:a16="http://schemas.microsoft.com/office/drawing/2014/main" val="1810689024"/>
                    </a:ext>
                  </a:extLst>
                </a:gridCol>
                <a:gridCol w="766299">
                  <a:extLst>
                    <a:ext uri="{9D8B030D-6E8A-4147-A177-3AD203B41FA5}">
                      <a16:colId xmlns:a16="http://schemas.microsoft.com/office/drawing/2014/main" val="263767353"/>
                    </a:ext>
                  </a:extLst>
                </a:gridCol>
                <a:gridCol w="518722">
                  <a:extLst>
                    <a:ext uri="{9D8B030D-6E8A-4147-A177-3AD203B41FA5}">
                      <a16:colId xmlns:a16="http://schemas.microsoft.com/office/drawing/2014/main" val="1976276984"/>
                    </a:ext>
                  </a:extLst>
                </a:gridCol>
                <a:gridCol w="496804">
                  <a:extLst>
                    <a:ext uri="{9D8B030D-6E8A-4147-A177-3AD203B41FA5}">
                      <a16:colId xmlns:a16="http://schemas.microsoft.com/office/drawing/2014/main" val="4035863650"/>
                    </a:ext>
                  </a:extLst>
                </a:gridCol>
                <a:gridCol w="431050">
                  <a:extLst>
                    <a:ext uri="{9D8B030D-6E8A-4147-A177-3AD203B41FA5}">
                      <a16:colId xmlns:a16="http://schemas.microsoft.com/office/drawing/2014/main" val="2583998382"/>
                    </a:ext>
                  </a:extLst>
                </a:gridCol>
                <a:gridCol w="810960">
                  <a:extLst>
                    <a:ext uri="{9D8B030D-6E8A-4147-A177-3AD203B41FA5}">
                      <a16:colId xmlns:a16="http://schemas.microsoft.com/office/drawing/2014/main" val="2012956718"/>
                    </a:ext>
                  </a:extLst>
                </a:gridCol>
                <a:gridCol w="526028">
                  <a:extLst>
                    <a:ext uri="{9D8B030D-6E8A-4147-A177-3AD203B41FA5}">
                      <a16:colId xmlns:a16="http://schemas.microsoft.com/office/drawing/2014/main" val="2858607177"/>
                    </a:ext>
                  </a:extLst>
                </a:gridCol>
                <a:gridCol w="489498">
                  <a:extLst>
                    <a:ext uri="{9D8B030D-6E8A-4147-A177-3AD203B41FA5}">
                      <a16:colId xmlns:a16="http://schemas.microsoft.com/office/drawing/2014/main" val="2395323160"/>
                    </a:ext>
                  </a:extLst>
                </a:gridCol>
                <a:gridCol w="409133">
                  <a:extLst>
                    <a:ext uri="{9D8B030D-6E8A-4147-A177-3AD203B41FA5}">
                      <a16:colId xmlns:a16="http://schemas.microsoft.com/office/drawing/2014/main" val="2951527658"/>
                    </a:ext>
                  </a:extLst>
                </a:gridCol>
              </a:tblGrid>
              <a:tr h="227149">
                <a:tc>
                  <a:txBody>
                    <a:bodyPr/>
                    <a:lstStyle/>
                    <a:p>
                      <a:pPr algn="ctr" fontAlgn="t"/>
                      <a:r>
                        <a:rPr lang="fr-FR" sz="70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Objet de la dette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9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70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Date de dernière échéance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9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70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Durée Résiduelle au 23/06/2021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9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70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Montant Initial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9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70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Dette en capital au 23/06/2021 (Exclu)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9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70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Dette en capital au 01/01/2021 (Exclu)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9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70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Annuité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9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70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Capital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9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70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Intérêts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9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70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Dette en capital au 31/12/2021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9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70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Charge Intérêts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9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70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Taux Actuariel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9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70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Taux Moyen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304613"/>
                  </a:ext>
                </a:extLst>
              </a:tr>
              <a:tr h="254520">
                <a:tc>
                  <a:txBody>
                    <a:bodyPr/>
                    <a:lstStyle/>
                    <a:p>
                      <a:pPr algn="l" fontAlgn="t"/>
                      <a:r>
                        <a:rPr lang="fr-FR" sz="5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REAMENAGEMENT DETTE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01/12/2023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2,5 ans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5 469 174,43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1 141 881,70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1 353 724,25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472 598,06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429 014,26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43 583,80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924 709,99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42 253,85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4,017200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3,6191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312533"/>
                  </a:ext>
                </a:extLst>
              </a:tr>
              <a:tr h="220837">
                <a:tc>
                  <a:txBody>
                    <a:bodyPr/>
                    <a:lstStyle/>
                    <a:p>
                      <a:pPr algn="l" fontAlgn="t"/>
                      <a:r>
                        <a:rPr lang="fr-FR" sz="5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ESPACE JEUNES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10/12/2022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1,5 an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75 000,00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13 189,93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13 189,93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7 059,22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6 444,94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614,28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6 744,99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596,79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4,658800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4,6615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258301"/>
                  </a:ext>
                </a:extLst>
              </a:tr>
              <a:tr h="254520">
                <a:tc>
                  <a:txBody>
                    <a:bodyPr/>
                    <a:lstStyle/>
                    <a:p>
                      <a:pPr algn="l" fontAlgn="t"/>
                      <a:r>
                        <a:rPr lang="fr-FR" sz="5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PRET GLOBALISE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03/06/2023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 ans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2 000 000,00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352 253,82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516 648,76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188 597,35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164 394,94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24 202,41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352 253,82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19 729,45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4,684700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4,6816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852619"/>
                  </a:ext>
                </a:extLst>
              </a:tr>
              <a:tr h="254520">
                <a:tc>
                  <a:txBody>
                    <a:bodyPr/>
                    <a:lstStyle/>
                    <a:p>
                      <a:pPr algn="l" fontAlgn="t"/>
                      <a:r>
                        <a:rPr lang="fr-FR" sz="5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EMPRUNT GLOBALISE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25/11/2024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3,5 ans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1 500 000,00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400 000,00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400 000,00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114 883,89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100 000,00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14 883,89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300 000,00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14 506,69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3,723900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3,7207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234316"/>
                  </a:ext>
                </a:extLst>
              </a:tr>
              <a:tr h="254520">
                <a:tc>
                  <a:txBody>
                    <a:bodyPr/>
                    <a:lstStyle/>
                    <a:p>
                      <a:pPr algn="l" fontAlgn="t"/>
                      <a:r>
                        <a:rPr lang="fr-FR" sz="5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EMPRUNT GLOBALISE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01/09/2025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 ans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1 500 000,00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496 199,09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550 487,14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124 899,88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109 404,42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15 495,46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441 082,72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15 209,07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3,085400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3,0146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137147"/>
                  </a:ext>
                </a:extLst>
              </a:tr>
              <a:tr h="254520">
                <a:tc>
                  <a:txBody>
                    <a:bodyPr/>
                    <a:lstStyle/>
                    <a:p>
                      <a:pPr algn="l" fontAlgn="t"/>
                      <a:r>
                        <a:rPr lang="fr-FR" sz="5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EMPRUNT GLOBALISE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25/01/2027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5,5 ans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1 000 000,00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472 731,18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539 753,41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92 066,79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67 022,23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25 044,56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472 731,18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22 134,72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4,607500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4,6374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025100"/>
                  </a:ext>
                </a:extLst>
              </a:tr>
              <a:tr h="254520">
                <a:tc>
                  <a:txBody>
                    <a:bodyPr/>
                    <a:lstStyle/>
                    <a:p>
                      <a:pPr algn="l" fontAlgn="t"/>
                      <a:r>
                        <a:rPr lang="fr-FR" sz="5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EMPRUNT GLOBALISE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30/06/2027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 ans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2 750 000,00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0,00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5,486800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NAN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284627"/>
                  </a:ext>
                </a:extLst>
              </a:tr>
              <a:tr h="254520">
                <a:tc>
                  <a:txBody>
                    <a:bodyPr/>
                    <a:lstStyle/>
                    <a:p>
                      <a:pPr algn="l" fontAlgn="t"/>
                      <a:r>
                        <a:rPr lang="fr-FR" sz="5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EMPRUNT GLOBALISE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01/01/2028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6,6 ans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3 650 000,00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1 964 533,68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2 204 557,89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326 222,42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240 024,21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86 198,21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1 964 533,68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76 813,27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3,910000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3,9087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986793"/>
                  </a:ext>
                </a:extLst>
              </a:tr>
              <a:tr h="254520">
                <a:tc>
                  <a:txBody>
                    <a:bodyPr/>
                    <a:lstStyle/>
                    <a:p>
                      <a:pPr algn="l" fontAlgn="t"/>
                      <a:r>
                        <a:rPr lang="fr-FR" sz="5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EMPRUNT GLOBALISE 2014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19/06/2034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13 ans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3 500 000,00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2 275 000,00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2 362 500,00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245 020,80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175 000,00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70 020,80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2 187 500,00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69 830,77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3,085900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3,0239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735654"/>
                  </a:ext>
                </a:extLst>
              </a:tr>
              <a:tr h="254520">
                <a:tc>
                  <a:txBody>
                    <a:bodyPr/>
                    <a:lstStyle/>
                    <a:p>
                      <a:pPr algn="l" fontAlgn="t"/>
                      <a:r>
                        <a:rPr lang="fr-FR" sz="5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EMPRUNT GYMNASE CDC 2015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01/01/2035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13,5 ans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1 227 842,00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859 489,40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920 881,50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77 507,53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61 392,10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16 115,43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859 489,40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15 041,06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1,770800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1,7497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181206"/>
                  </a:ext>
                </a:extLst>
              </a:tr>
              <a:tr h="254520">
                <a:tc>
                  <a:txBody>
                    <a:bodyPr/>
                    <a:lstStyle/>
                    <a:p>
                      <a:pPr algn="l" fontAlgn="t"/>
                      <a:r>
                        <a:rPr lang="fr-FR" sz="5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EMPRUNT GENDARMERIE CDC 2015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01/04/2035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13,75 ans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1 041 306,00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728 914,20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780 979,50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65 732,44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52 065,30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13 667,14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728 914,20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12 980,66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1,782200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1,7498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716238"/>
                  </a:ext>
                </a:extLst>
              </a:tr>
              <a:tr h="254520">
                <a:tc>
                  <a:txBody>
                    <a:bodyPr/>
                    <a:lstStyle/>
                    <a:p>
                      <a:pPr algn="l" fontAlgn="t"/>
                      <a:r>
                        <a:rPr lang="fr-FR" sz="5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PRET GLOBALISE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01/06/2030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9 ans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4 000 000,00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2 399 999,92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2 533 333,26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315 263,67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266 666,68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48 596,99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2 266 666,58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48 144,62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2,013800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1,9809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590410"/>
                  </a:ext>
                </a:extLst>
              </a:tr>
              <a:tr h="254520">
                <a:tc>
                  <a:txBody>
                    <a:bodyPr/>
                    <a:lstStyle/>
                    <a:p>
                      <a:pPr algn="l" fontAlgn="t"/>
                      <a:r>
                        <a:rPr lang="fr-FR" sz="5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EMPRUNT GLOBALISE 2019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01/10/2034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13,5 ans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3 800 000,00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3 419 999,96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3 546 666,64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292 178,01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253 333,36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38 844,65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3 293 333,28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38 126,03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1,130900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1,1160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41897"/>
                  </a:ext>
                </a:extLst>
              </a:tr>
              <a:tr h="254520">
                <a:tc>
                  <a:txBody>
                    <a:bodyPr/>
                    <a:lstStyle/>
                    <a:p>
                      <a:pPr algn="l" fontAlgn="t"/>
                      <a:r>
                        <a:rPr lang="fr-FR" sz="5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15" marR="4115" marT="411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9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15" marR="4115" marT="411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9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15" marR="4115" marT="4115" marB="0">
                    <a:lnL>
                      <a:noFill/>
                    </a:lnL>
                    <a:lnR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9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31 513 322,43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9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14 524 192,88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9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15 722 722,28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9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2 322 030,06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9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1 924 762,44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9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397 267,62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9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13 797 959,84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9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8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375 366,98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9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15" marR="4115" marT="4115" marB="0">
                    <a:lnL w="6350" cap="flat" cmpd="sng" algn="ctr">
                      <a:solidFill>
                        <a:srgbClr val="CEDF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9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15" marR="4115" marT="4115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414514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5DCE6428-96C4-4A47-B527-FD913DFB9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978871"/>
              </p:ext>
            </p:extLst>
          </p:nvPr>
        </p:nvGraphicFramePr>
        <p:xfrm>
          <a:off x="1694156" y="5635751"/>
          <a:ext cx="2133600" cy="883920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312310569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16358063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Dettes déjà remboursées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16 989 129,55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609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1496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Solde restant du en 2027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11 647 937,16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842188"/>
                  </a:ext>
                </a:extLst>
              </a:tr>
            </a:tbl>
          </a:graphicData>
        </a:graphic>
      </p:graphicFrame>
      <p:pic>
        <p:nvPicPr>
          <p:cNvPr id="16" name="Image 15">
            <a:extLst>
              <a:ext uri="{FF2B5EF4-FFF2-40B4-BE49-F238E27FC236}">
                <a16:creationId xmlns:a16="http://schemas.microsoft.com/office/drawing/2014/main" id="{5CDDF65D-6094-471D-AD77-3D12A2C316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90" y="6118063"/>
            <a:ext cx="1329025" cy="553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8144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403" y="6050705"/>
            <a:ext cx="8814036" cy="695476"/>
          </a:xfrm>
          <a:prstGeom prst="rect">
            <a:avLst/>
          </a:prstGeom>
          <a:solidFill>
            <a:schemeClr val="bg1"/>
          </a:solidFill>
          <a:ln>
            <a:solidFill>
              <a:srgbClr val="3C8B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Budget supplémentaire 2021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777098" y="764676"/>
            <a:ext cx="62442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dirty="0">
                <a:solidFill>
                  <a:srgbClr val="008BD2"/>
                </a:solidFill>
                <a:latin typeface="+mj-lt"/>
              </a:rPr>
              <a:t>•</a:t>
            </a:r>
            <a:r>
              <a:rPr lang="fr-FR" b="1" dirty="0">
                <a:solidFill>
                  <a:srgbClr val="008BD2"/>
                </a:solidFill>
                <a:latin typeface="+mj-lt"/>
              </a:rPr>
              <a:t> 28 janvier 2021 : vote du budget primitif</a:t>
            </a:r>
          </a:p>
          <a:p>
            <a:pPr algn="just">
              <a:defRPr/>
            </a:pPr>
            <a:r>
              <a:rPr lang="fr-FR" b="1" dirty="0">
                <a:latin typeface="+mj-lt"/>
              </a:rPr>
              <a:t>Budget principal et 3 budgets annexes sans intégration des excédents du CA =&gt; </a:t>
            </a:r>
            <a:r>
              <a:rPr lang="fr-FR" b="1" dirty="0">
                <a:solidFill>
                  <a:srgbClr val="FF0000"/>
                </a:solidFill>
                <a:latin typeface="+mj-lt"/>
              </a:rPr>
              <a:t>un budget prévisionnel et provisoire</a:t>
            </a:r>
          </a:p>
          <a:p>
            <a:pPr algn="just">
              <a:spcBef>
                <a:spcPts val="0"/>
              </a:spcBef>
              <a:defRPr/>
            </a:pPr>
            <a:r>
              <a:rPr lang="fr-FR" dirty="0">
                <a:solidFill>
                  <a:srgbClr val="008BD2"/>
                </a:solidFill>
                <a:latin typeface="+mj-lt"/>
              </a:rPr>
              <a:t>•</a:t>
            </a:r>
            <a:r>
              <a:rPr lang="fr-FR" b="1" dirty="0">
                <a:solidFill>
                  <a:srgbClr val="008BD2"/>
                </a:solidFill>
                <a:latin typeface="+mj-lt"/>
              </a:rPr>
              <a:t>  25 mars 2021 : vote des CA, des comptes de gestion et des affectations des résultats après intégration des résultats</a:t>
            </a:r>
          </a:p>
          <a:p>
            <a:pPr algn="just">
              <a:spcBef>
                <a:spcPts val="0"/>
              </a:spcBef>
              <a:defRPr/>
            </a:pPr>
            <a:r>
              <a:rPr lang="fr-FR" dirty="0">
                <a:solidFill>
                  <a:srgbClr val="008BD2"/>
                </a:solidFill>
              </a:rPr>
              <a:t>• </a:t>
            </a:r>
            <a:r>
              <a:rPr lang="fr-FR" b="1" dirty="0">
                <a:solidFill>
                  <a:srgbClr val="008BD2"/>
                </a:solidFill>
                <a:latin typeface="+mj-lt"/>
              </a:rPr>
              <a:t>Vote des budgets externes CCAS, Office du Tourisme et Syndicat scolaire</a:t>
            </a:r>
          </a:p>
          <a:p>
            <a:pPr algn="just">
              <a:spcBef>
                <a:spcPts val="0"/>
              </a:spcBef>
              <a:defRPr/>
            </a:pPr>
            <a:r>
              <a:rPr lang="fr-FR" dirty="0">
                <a:solidFill>
                  <a:srgbClr val="008BD2"/>
                </a:solidFill>
              </a:rPr>
              <a:t>• </a:t>
            </a:r>
            <a:r>
              <a:rPr lang="fr-FR" b="1" dirty="0">
                <a:solidFill>
                  <a:srgbClr val="008BD2"/>
                </a:solidFill>
              </a:rPr>
              <a:t>30 septembre 2021 Vote des DM BP + Port avec affectation des résultats comptables.</a:t>
            </a:r>
            <a:endParaRPr lang="fr-FR" b="1" dirty="0">
              <a:solidFill>
                <a:srgbClr val="008BD2"/>
              </a:solidFill>
              <a:latin typeface="+mj-lt"/>
            </a:endParaRPr>
          </a:p>
          <a:p>
            <a:endParaRPr lang="fr-FR" baseline="30000" dirty="0">
              <a:latin typeface="+mj-lt"/>
            </a:endParaRPr>
          </a:p>
          <a:p>
            <a:br>
              <a:rPr lang="fr-FR" baseline="30000" dirty="0">
                <a:latin typeface="+mj-lt"/>
              </a:rPr>
            </a:br>
            <a:endParaRPr lang="fr-FR" baseline="30000" dirty="0">
              <a:latin typeface="+mj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7FAB62B-5FFC-CF4A-8F76-DBB71A1990FA}"/>
              </a:ext>
            </a:extLst>
          </p:cNvPr>
          <p:cNvSpPr txBox="1"/>
          <p:nvPr/>
        </p:nvSpPr>
        <p:spPr>
          <a:xfrm>
            <a:off x="173464" y="134015"/>
            <a:ext cx="24450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b="1" dirty="0">
                <a:solidFill>
                  <a:srgbClr val="008BD2"/>
                </a:solidFill>
                <a:latin typeface="+mj-lt"/>
              </a:rPr>
              <a:t>Calendrier</a:t>
            </a:r>
            <a:endParaRPr lang="fr-FR" b="1" dirty="0">
              <a:latin typeface="+mj-lt"/>
            </a:endParaRPr>
          </a:p>
          <a:p>
            <a:pPr algn="just">
              <a:defRPr/>
            </a:pPr>
            <a:endParaRPr lang="fr-FR" dirty="0">
              <a:latin typeface="+mj-lt"/>
            </a:endParaRPr>
          </a:p>
          <a:p>
            <a:pPr algn="just">
              <a:defRPr/>
            </a:pPr>
            <a:endParaRPr lang="fr-FR" dirty="0">
              <a:latin typeface="+mj-lt"/>
            </a:endParaRPr>
          </a:p>
          <a:p>
            <a:pPr algn="just">
              <a:defRPr/>
            </a:pPr>
            <a:endParaRPr lang="fr-FR" dirty="0">
              <a:latin typeface="+mj-lt"/>
            </a:endParaRPr>
          </a:p>
          <a:p>
            <a:pPr algn="just">
              <a:defRPr/>
            </a:pPr>
            <a:endParaRPr lang="fr-FR" dirty="0">
              <a:latin typeface="+mj-lt"/>
            </a:endParaRPr>
          </a:p>
          <a:p>
            <a:br>
              <a:rPr lang="fr-FR" baseline="30000" dirty="0">
                <a:latin typeface="+mj-lt"/>
              </a:rPr>
            </a:br>
            <a:endParaRPr lang="fr-FR" baseline="30000" dirty="0">
              <a:latin typeface="+mj-lt"/>
            </a:endParaRPr>
          </a:p>
        </p:txBody>
      </p:sp>
      <p:pic>
        <p:nvPicPr>
          <p:cNvPr id="10" name="Image 2">
            <a:extLst>
              <a:ext uri="{FF2B5EF4-FFF2-40B4-BE49-F238E27FC236}">
                <a16:creationId xmlns:a16="http://schemas.microsoft.com/office/drawing/2014/main" id="{07592899-8570-0B4C-B2B3-ECD485646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03" y="764676"/>
            <a:ext cx="2486297" cy="186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C7C4291-8F2E-4829-AFF8-CE4562F10D0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61" y="6121444"/>
            <a:ext cx="1329025" cy="553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1817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3463" y="6047324"/>
            <a:ext cx="8814036" cy="695476"/>
          </a:xfrm>
          <a:prstGeom prst="rect">
            <a:avLst/>
          </a:prstGeom>
          <a:solidFill>
            <a:schemeClr val="bg1"/>
          </a:solidFill>
          <a:ln>
            <a:solidFill>
              <a:srgbClr val="3C8B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Budget supplémentaire 2021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63A9B4E-9342-0D4A-875A-BA81C69A2424}"/>
              </a:ext>
            </a:extLst>
          </p:cNvPr>
          <p:cNvSpPr txBox="1"/>
          <p:nvPr/>
        </p:nvSpPr>
        <p:spPr>
          <a:xfrm>
            <a:off x="271590" y="0"/>
            <a:ext cx="896461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dirty="0">
                <a:solidFill>
                  <a:srgbClr val="3C8BD2"/>
                </a:solidFill>
                <a:latin typeface="+mj-lt"/>
              </a:rPr>
              <a:t>« </a:t>
            </a:r>
            <a:r>
              <a:rPr lang="fr-FR" sz="2400" i="1" dirty="0">
                <a:solidFill>
                  <a:srgbClr val="3C8BD2"/>
                </a:solidFill>
                <a:latin typeface="+mj-lt"/>
              </a:rPr>
              <a:t>De tous les actes, le plus complet est celui de construire</a:t>
            </a:r>
            <a:r>
              <a:rPr lang="fr-FR" sz="2400" dirty="0">
                <a:solidFill>
                  <a:srgbClr val="3C8BD2"/>
                </a:solidFill>
                <a:latin typeface="+mj-lt"/>
              </a:rPr>
              <a:t> » </a:t>
            </a:r>
          </a:p>
          <a:p>
            <a:pPr algn="ctr">
              <a:defRPr/>
            </a:pPr>
            <a:r>
              <a:rPr lang="fr-FR" sz="2400" dirty="0">
                <a:solidFill>
                  <a:srgbClr val="3C8BD2"/>
                </a:solidFill>
                <a:latin typeface="+mj-lt"/>
              </a:rPr>
              <a:t>         Paul Valéry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B5C8A07-CFBD-450F-87A8-705C16CD2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2157412"/>
            <a:ext cx="6362700" cy="25431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D19D5D3-A0FA-4A82-9E61-E58E5D76C5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30" y="6118063"/>
            <a:ext cx="1329025" cy="553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08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403" y="6050705"/>
            <a:ext cx="8814036" cy="695476"/>
          </a:xfrm>
          <a:prstGeom prst="rect">
            <a:avLst/>
          </a:prstGeom>
          <a:solidFill>
            <a:schemeClr val="bg1"/>
          </a:solidFill>
          <a:ln>
            <a:solidFill>
              <a:srgbClr val="3C8B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Budget supplémentaire 2021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7FAB62B-5FFC-CF4A-8F76-DBB71A1990FA}"/>
              </a:ext>
            </a:extLst>
          </p:cNvPr>
          <p:cNvSpPr txBox="1"/>
          <p:nvPr/>
        </p:nvSpPr>
        <p:spPr>
          <a:xfrm>
            <a:off x="173463" y="134015"/>
            <a:ext cx="35688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b="1" dirty="0">
                <a:solidFill>
                  <a:srgbClr val="008BD2"/>
                </a:solidFill>
                <a:latin typeface="+mj-lt"/>
              </a:rPr>
              <a:t>RESUME DES BUDGETS 2021</a:t>
            </a:r>
            <a:endParaRPr lang="fr-FR" b="1" dirty="0">
              <a:latin typeface="+mj-lt"/>
            </a:endParaRPr>
          </a:p>
          <a:p>
            <a:endParaRPr lang="fr-FR" baseline="30000" dirty="0">
              <a:latin typeface="+mj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DC8D999-F234-4323-8164-15B05ED94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601065"/>
            <a:ext cx="7662333" cy="53653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1409203-8B48-44C5-87DE-475D9532FF2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55" y="6121444"/>
            <a:ext cx="1329025" cy="553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052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3463" y="6047324"/>
            <a:ext cx="8814036" cy="695476"/>
          </a:xfrm>
          <a:prstGeom prst="rect">
            <a:avLst/>
          </a:prstGeom>
          <a:solidFill>
            <a:schemeClr val="bg1"/>
          </a:solidFill>
          <a:ln>
            <a:solidFill>
              <a:srgbClr val="3C8B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Budget supplémentaire 2021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BDD4D80-A5D7-3E42-9FA1-EB5994F2CD96}"/>
              </a:ext>
            </a:extLst>
          </p:cNvPr>
          <p:cNvSpPr txBox="1"/>
          <p:nvPr/>
        </p:nvSpPr>
        <p:spPr>
          <a:xfrm>
            <a:off x="1" y="113465"/>
            <a:ext cx="317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b="1" dirty="0">
                <a:solidFill>
                  <a:srgbClr val="008BD2"/>
                </a:solidFill>
              </a:rPr>
              <a:t>Les résultats comptables 2021</a:t>
            </a:r>
            <a:br>
              <a:rPr lang="fr-FR" baseline="30000" dirty="0">
                <a:latin typeface="+mj-lt"/>
              </a:rPr>
            </a:br>
            <a:endParaRPr lang="fr-FR" baseline="30000" dirty="0">
              <a:latin typeface="+mj-lt"/>
            </a:endParaRPr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88C5B7B5-0E52-4BDC-9F33-A0E887C262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602639"/>
              </p:ext>
            </p:extLst>
          </p:nvPr>
        </p:nvGraphicFramePr>
        <p:xfrm>
          <a:off x="638279" y="1049866"/>
          <a:ext cx="7388697" cy="3699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250357" imgH="2628806" progId="Excel.Sheet.12">
                  <p:embed/>
                </p:oleObj>
              </mc:Choice>
              <mc:Fallback>
                <p:oleObj name="Worksheet" r:id="rId2" imgW="5250357" imgH="26288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8279" y="1049866"/>
                        <a:ext cx="7388697" cy="3699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1C0B2BB3-D8A0-4B70-BE48-08F01628C5E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55" y="6121444"/>
            <a:ext cx="1329025" cy="553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3445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3463" y="6047324"/>
            <a:ext cx="8814036" cy="695476"/>
          </a:xfrm>
          <a:prstGeom prst="rect">
            <a:avLst/>
          </a:prstGeom>
          <a:solidFill>
            <a:schemeClr val="bg1"/>
          </a:solidFill>
          <a:ln>
            <a:solidFill>
              <a:srgbClr val="3C8B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Budget supplémentaire 2021</a:t>
            </a:r>
          </a:p>
          <a:p>
            <a:pPr algn="ctr"/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267577"/>
            <a:ext cx="62442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b="1" dirty="0">
                <a:solidFill>
                  <a:srgbClr val="008BD2"/>
                </a:solidFill>
                <a:latin typeface="+mj-lt"/>
              </a:rPr>
              <a:t>Les budgets de la commune et les structures satellites</a:t>
            </a:r>
            <a:endParaRPr lang="fr-FR" b="1" dirty="0">
              <a:latin typeface="+mj-lt"/>
            </a:endParaRPr>
          </a:p>
          <a:p>
            <a:pPr algn="just">
              <a:defRPr/>
            </a:pPr>
            <a:endParaRPr lang="fr-FR" dirty="0">
              <a:latin typeface="+mj-lt"/>
            </a:endParaRPr>
          </a:p>
          <a:p>
            <a:pPr algn="just">
              <a:defRPr/>
            </a:pPr>
            <a:endParaRPr lang="fr-FR" dirty="0">
              <a:latin typeface="+mj-lt"/>
            </a:endParaRPr>
          </a:p>
          <a:p>
            <a:pPr algn="just">
              <a:defRPr/>
            </a:pPr>
            <a:endParaRPr lang="fr-FR" dirty="0">
              <a:latin typeface="+mj-lt"/>
            </a:endParaRPr>
          </a:p>
          <a:p>
            <a:pPr algn="just">
              <a:defRPr/>
            </a:pPr>
            <a:endParaRPr lang="fr-FR" dirty="0">
              <a:latin typeface="+mj-lt"/>
            </a:endParaRPr>
          </a:p>
          <a:p>
            <a:br>
              <a:rPr lang="fr-FR" baseline="30000" dirty="0">
                <a:latin typeface="+mj-lt"/>
              </a:rPr>
            </a:br>
            <a:endParaRPr lang="fr-FR" baseline="300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7310EF-FB41-5749-8567-CB2CF8032E92}"/>
              </a:ext>
            </a:extLst>
          </p:cNvPr>
          <p:cNvSpPr/>
          <p:nvPr/>
        </p:nvSpPr>
        <p:spPr>
          <a:xfrm>
            <a:off x="2360255" y="1397301"/>
            <a:ext cx="212248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atin typeface="+mj-lt"/>
              </a:rPr>
              <a:t>OMT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E5D3E5-90C0-B148-806A-07CC6C6A844D}"/>
              </a:ext>
            </a:extLst>
          </p:cNvPr>
          <p:cNvSpPr/>
          <p:nvPr/>
        </p:nvSpPr>
        <p:spPr>
          <a:xfrm>
            <a:off x="82192" y="2398215"/>
            <a:ext cx="2136775" cy="9159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atin typeface="+mj-lt"/>
              </a:rPr>
              <a:t>Budget annexe Lotissement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1F3158-2DCD-EB4D-AF26-87F55338250B}"/>
              </a:ext>
            </a:extLst>
          </p:cNvPr>
          <p:cNvSpPr/>
          <p:nvPr/>
        </p:nvSpPr>
        <p:spPr>
          <a:xfrm>
            <a:off x="82191" y="3423566"/>
            <a:ext cx="2136775" cy="9159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atin typeface="+mj-lt"/>
              </a:rPr>
              <a:t>Budget annexe PAE </a:t>
            </a:r>
            <a:r>
              <a:rPr lang="fr-FR" dirty="0" err="1">
                <a:latin typeface="+mj-lt"/>
              </a:rPr>
              <a:t>Neguebous</a:t>
            </a:r>
            <a:endParaRPr lang="fr-FR" dirty="0"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B607E4-7985-5A4F-B093-2521A794F635}"/>
              </a:ext>
            </a:extLst>
          </p:cNvPr>
          <p:cNvSpPr/>
          <p:nvPr/>
        </p:nvSpPr>
        <p:spPr>
          <a:xfrm>
            <a:off x="2360254" y="3391124"/>
            <a:ext cx="2135187" cy="9159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atin typeface="+mj-lt"/>
              </a:rPr>
              <a:t>Budget annexe Camping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F3C759-2DA2-2E4E-85A5-89B5393166A5}"/>
              </a:ext>
            </a:extLst>
          </p:cNvPr>
          <p:cNvSpPr/>
          <p:nvPr/>
        </p:nvSpPr>
        <p:spPr>
          <a:xfrm>
            <a:off x="2360254" y="2426108"/>
            <a:ext cx="2122488" cy="896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atin typeface="+mj-lt"/>
              </a:rPr>
              <a:t>Budget annexe 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992ACF-DF83-7142-A217-49DAE7701627}"/>
              </a:ext>
            </a:extLst>
          </p:cNvPr>
          <p:cNvSpPr/>
          <p:nvPr/>
        </p:nvSpPr>
        <p:spPr>
          <a:xfrm>
            <a:off x="82193" y="1387578"/>
            <a:ext cx="2136775" cy="9159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atin typeface="+mj-lt"/>
              </a:rPr>
              <a:t>Budget Principal de la commune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AC9A41-7A14-6A4F-A10F-851E9333A0DF}"/>
              </a:ext>
            </a:extLst>
          </p:cNvPr>
          <p:cNvSpPr/>
          <p:nvPr/>
        </p:nvSpPr>
        <p:spPr>
          <a:xfrm>
            <a:off x="82193" y="4392648"/>
            <a:ext cx="2136775" cy="6954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atin typeface="+mj-lt"/>
              </a:rPr>
              <a:t>Syndicat scolaire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69F3C2-F7E5-1A41-9D3D-CDB154E9389E}"/>
              </a:ext>
            </a:extLst>
          </p:cNvPr>
          <p:cNvSpPr/>
          <p:nvPr/>
        </p:nvSpPr>
        <p:spPr>
          <a:xfrm>
            <a:off x="94324" y="776482"/>
            <a:ext cx="8893175" cy="5064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>
                <a:latin typeface="+mj-lt"/>
              </a:rPr>
              <a:t>          M14                                      M4                                                                      M43                         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7AC856-86D5-994E-86C8-60A0DAA94496}"/>
              </a:ext>
            </a:extLst>
          </p:cNvPr>
          <p:cNvSpPr/>
          <p:nvPr/>
        </p:nvSpPr>
        <p:spPr>
          <a:xfrm>
            <a:off x="6319135" y="4980506"/>
            <a:ext cx="2039937" cy="812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atin typeface="+mj-lt"/>
              </a:rPr>
              <a:t>Budget annexe Mobilité/Transport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91C4FE-A45D-4D0D-9615-FE836156FD12}"/>
              </a:ext>
            </a:extLst>
          </p:cNvPr>
          <p:cNvSpPr/>
          <p:nvPr/>
        </p:nvSpPr>
        <p:spPr>
          <a:xfrm>
            <a:off x="94324" y="5179968"/>
            <a:ext cx="2136775" cy="6954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latin typeface="+mj-lt"/>
              </a:rPr>
              <a:t>CCAS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09B6404D-7E15-4840-8760-CAA3C2F9CA03}"/>
              </a:ext>
            </a:extLst>
          </p:cNvPr>
          <p:cNvCxnSpPr/>
          <p:nvPr/>
        </p:nvCxnSpPr>
        <p:spPr>
          <a:xfrm>
            <a:off x="5020733" y="4580467"/>
            <a:ext cx="1126067" cy="5995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EBD46190-1578-4BCC-B85E-5B5691D15142}"/>
              </a:ext>
            </a:extLst>
          </p:cNvPr>
          <p:cNvSpPr txBox="1"/>
          <p:nvPr/>
        </p:nvSpPr>
        <p:spPr>
          <a:xfrm>
            <a:off x="5494057" y="439580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2022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5452AF8-170C-4EB4-844A-80628D16E31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55" y="6121444"/>
            <a:ext cx="1329025" cy="553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5041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B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8190" y="368905"/>
            <a:ext cx="6037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COMPTE ADMINISTRATIF 2020</a:t>
            </a:r>
          </a:p>
          <a:p>
            <a:r>
              <a:rPr lang="fr-FR" sz="3200" dirty="0">
                <a:solidFill>
                  <a:schemeClr val="bg1"/>
                </a:solidFill>
              </a:rPr>
              <a:t>PLAN FINANCIER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3463" y="6047324"/>
            <a:ext cx="8814036" cy="695476"/>
          </a:xfrm>
          <a:prstGeom prst="rect">
            <a:avLst/>
          </a:prstGeom>
          <a:solidFill>
            <a:schemeClr val="bg1"/>
          </a:solidFill>
          <a:ln>
            <a:solidFill>
              <a:srgbClr val="3C8B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18550" y="6356350"/>
            <a:ext cx="237974" cy="365125"/>
          </a:xfrm>
        </p:spPr>
        <p:txBody>
          <a:bodyPr/>
          <a:lstStyle/>
          <a:p>
            <a:fld id="{C169AD8A-4EE1-254A-8A8F-486064B381ED}" type="slidenum">
              <a:rPr lang="fr-FR" smtClean="0">
                <a:solidFill>
                  <a:srgbClr val="008BD2"/>
                </a:solidFill>
              </a:rPr>
              <a:t>6</a:t>
            </a:fld>
            <a:endParaRPr lang="fr-FR" dirty="0">
              <a:solidFill>
                <a:srgbClr val="008BD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318502" y="6400413"/>
            <a:ext cx="514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8BD2"/>
                </a:solidFill>
              </a:rPr>
              <a:t>Page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B3E4F8-4177-4BBF-AD0B-D1A9D1AA53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55" y="6121444"/>
            <a:ext cx="1329025" cy="553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550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3463" y="6047324"/>
            <a:ext cx="8814036" cy="695476"/>
          </a:xfrm>
          <a:prstGeom prst="rect">
            <a:avLst/>
          </a:prstGeom>
          <a:solidFill>
            <a:schemeClr val="bg1"/>
          </a:solidFill>
          <a:ln>
            <a:solidFill>
              <a:srgbClr val="3C8B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Budget supplémentaire 2021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0" y="294629"/>
            <a:ext cx="89874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b="1" dirty="0">
                <a:solidFill>
                  <a:srgbClr val="008BD2"/>
                </a:solidFill>
                <a:latin typeface="+mj-lt"/>
              </a:rPr>
              <a:t>Eléments du CA 2020 Budget Principal</a:t>
            </a:r>
          </a:p>
          <a:p>
            <a:pPr algn="just">
              <a:defRPr/>
            </a:pPr>
            <a:r>
              <a:rPr lang="fr-FR" dirty="0">
                <a:solidFill>
                  <a:srgbClr val="008BD2"/>
                </a:solidFill>
                <a:latin typeface="+mj-lt"/>
              </a:rPr>
              <a:t>Calcul de l’épargne nette • explication</a:t>
            </a:r>
            <a:endParaRPr lang="fr-FR" dirty="0">
              <a:latin typeface="+mj-lt"/>
            </a:endParaRPr>
          </a:p>
          <a:p>
            <a:pPr algn="just">
              <a:defRPr/>
            </a:pPr>
            <a:endParaRPr lang="fr-FR" dirty="0">
              <a:latin typeface="+mj-lt"/>
            </a:endParaRPr>
          </a:p>
          <a:p>
            <a:pPr algn="just">
              <a:defRPr/>
            </a:pPr>
            <a:endParaRPr lang="fr-FR" dirty="0">
              <a:latin typeface="+mj-lt"/>
            </a:endParaRPr>
          </a:p>
          <a:p>
            <a:pPr algn="just">
              <a:defRPr/>
            </a:pPr>
            <a:endParaRPr lang="fr-FR" dirty="0">
              <a:latin typeface="+mj-lt"/>
            </a:endParaRPr>
          </a:p>
          <a:p>
            <a:pPr algn="just">
              <a:defRPr/>
            </a:pPr>
            <a:endParaRPr lang="fr-FR" dirty="0">
              <a:latin typeface="+mj-lt"/>
            </a:endParaRPr>
          </a:p>
          <a:p>
            <a:br>
              <a:rPr lang="fr-FR" baseline="30000" dirty="0">
                <a:latin typeface="+mj-lt"/>
              </a:rPr>
            </a:br>
            <a:endParaRPr lang="fr-FR" baseline="30000" dirty="0">
              <a:latin typeface="+mj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B018864-443A-A446-9F40-DE298DE21FBB}"/>
              </a:ext>
            </a:extLst>
          </p:cNvPr>
          <p:cNvSpPr txBox="1"/>
          <p:nvPr/>
        </p:nvSpPr>
        <p:spPr>
          <a:xfrm>
            <a:off x="2743200" y="1067706"/>
            <a:ext cx="6244299" cy="38779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altLang="fr-FR" b="1" dirty="0"/>
          </a:p>
          <a:p>
            <a:r>
              <a:rPr lang="fr-FR" altLang="fr-FR" b="1" dirty="0"/>
              <a:t>L‘épargne brute </a:t>
            </a:r>
            <a:r>
              <a:rPr lang="fr-FR" altLang="fr-FR" dirty="0"/>
              <a:t>ou </a:t>
            </a:r>
            <a:r>
              <a:rPr lang="fr-FR" altLang="fr-FR" b="1" dirty="0"/>
              <a:t>épargne</a:t>
            </a:r>
            <a:r>
              <a:rPr lang="fr-FR" altLang="fr-FR" dirty="0"/>
              <a:t> </a:t>
            </a:r>
            <a:r>
              <a:rPr lang="fr-FR" altLang="fr-FR" b="1" dirty="0"/>
              <a:t>de gestion </a:t>
            </a:r>
            <a:r>
              <a:rPr lang="fr-FR" altLang="fr-FR" dirty="0"/>
              <a:t>est constituée de la différence entre les recettes et les dépenses de fonctionnement hors intérêts de la dette.</a:t>
            </a:r>
          </a:p>
          <a:p>
            <a:endParaRPr lang="fr-FR" altLang="fr-FR" dirty="0"/>
          </a:p>
          <a:p>
            <a:r>
              <a:rPr lang="fr-FR" altLang="fr-FR" dirty="0"/>
              <a:t>L'</a:t>
            </a:r>
            <a:r>
              <a:rPr lang="fr-FR" altLang="fr-FR" b="1" dirty="0"/>
              <a:t>épargne nette</a:t>
            </a:r>
            <a:r>
              <a:rPr lang="fr-FR" altLang="fr-FR" dirty="0"/>
              <a:t> = épargne Brute – capital de la dette. </a:t>
            </a:r>
          </a:p>
          <a:p>
            <a:r>
              <a:rPr lang="fr-FR" altLang="fr-FR" dirty="0"/>
              <a:t>C'est un indicateur qui permet de connaître les réserves qui sont disponibles pour pouvoir financer les dépenses d'équipement souhaitées par la </a:t>
            </a:r>
            <a:r>
              <a:rPr lang="fr-FR" altLang="fr-FR" b="1" dirty="0"/>
              <a:t>collectivité.</a:t>
            </a:r>
          </a:p>
          <a:p>
            <a:endParaRPr lang="fr-FR" altLang="fr-FR" i="1" dirty="0"/>
          </a:p>
          <a:p>
            <a:pPr algn="ctr"/>
            <a:r>
              <a:rPr lang="fr-FR" altLang="fr-FR" b="1" dirty="0">
                <a:solidFill>
                  <a:srgbClr val="008BD2"/>
                </a:solidFill>
                <a:sym typeface="Wingdings" pitchFamily="2" charset="2"/>
              </a:rPr>
              <a:t> </a:t>
            </a:r>
            <a:r>
              <a:rPr lang="fr-FR" altLang="fr-FR" b="1" dirty="0">
                <a:solidFill>
                  <a:srgbClr val="008BD2"/>
                </a:solidFill>
              </a:rPr>
              <a:t>L’épargne brute de la collectivité 2020 est de : </a:t>
            </a:r>
          </a:p>
          <a:p>
            <a:pPr algn="ctr"/>
            <a:r>
              <a:rPr lang="fr-FR" altLang="fr-FR" b="1" dirty="0"/>
              <a:t>16,26 % </a:t>
            </a:r>
            <a:r>
              <a:rPr lang="fr-FR" altLang="fr-FR" b="1" dirty="0">
                <a:solidFill>
                  <a:srgbClr val="008BD2"/>
                </a:solidFill>
              </a:rPr>
              <a:t>des recettes de fonctionnement. </a:t>
            </a:r>
          </a:p>
          <a:p>
            <a:pPr algn="ctr"/>
            <a:endParaRPr lang="fr-FR" altLang="fr-FR" dirty="0"/>
          </a:p>
          <a:p>
            <a:endParaRPr lang="fr-FR" baseline="30000" dirty="0">
              <a:latin typeface="+mj-lt"/>
            </a:endParaRPr>
          </a:p>
        </p:txBody>
      </p:sp>
      <p:pic>
        <p:nvPicPr>
          <p:cNvPr id="12" name="Image 1">
            <a:extLst>
              <a:ext uri="{FF2B5EF4-FFF2-40B4-BE49-F238E27FC236}">
                <a16:creationId xmlns:a16="http://schemas.microsoft.com/office/drawing/2014/main" id="{B66FCAB0-73AB-154A-AA21-069AF1899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344375"/>
            <a:ext cx="2436751" cy="162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1C5BD6A-C769-47FC-B1FF-042FEB90A02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55" y="6121444"/>
            <a:ext cx="1329025" cy="553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8288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22F505-52A2-4A8C-99C0-5D113A12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497229" cy="1143000"/>
          </a:xfrm>
        </p:spPr>
        <p:txBody>
          <a:bodyPr>
            <a:noAutofit/>
          </a:bodyPr>
          <a:lstStyle/>
          <a:p>
            <a:r>
              <a:rPr lang="fr-FR" sz="3200" dirty="0"/>
              <a:t>Comparons nous aux collectivités de même strate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C051DD-BE25-48D1-9968-1972D7300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AD8A-4EE1-254A-8A8F-486064B381ED}" type="slidenum">
              <a:rPr lang="fr-FR" smtClean="0"/>
              <a:t>8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92D1BDA-7040-4059-9CD9-B74899297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12" y="1417638"/>
            <a:ext cx="3822661" cy="4931750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9C69B21F-21E3-4914-B033-9F0AC5D18645}"/>
              </a:ext>
            </a:extLst>
          </p:cNvPr>
          <p:cNvCxnSpPr>
            <a:cxnSpLocks/>
          </p:cNvCxnSpPr>
          <p:nvPr/>
        </p:nvCxnSpPr>
        <p:spPr>
          <a:xfrm flipV="1">
            <a:off x="2840854" y="1898056"/>
            <a:ext cx="1662032" cy="9427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21D8B4DD-419F-487D-9366-BE479EF7FB8D}"/>
              </a:ext>
            </a:extLst>
          </p:cNvPr>
          <p:cNvSpPr txBox="1"/>
          <p:nvPr/>
        </p:nvSpPr>
        <p:spPr>
          <a:xfrm>
            <a:off x="4502886" y="1713390"/>
            <a:ext cx="442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Ratio Argelès-sur-Mer : 362,69 € par habitant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A5784F4-C635-436E-B8B7-D7235F255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795" y="2603208"/>
            <a:ext cx="4392009" cy="1616327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5E30E87-6E35-4138-AFFD-250AA09BC5EB}"/>
              </a:ext>
            </a:extLst>
          </p:cNvPr>
          <p:cNvCxnSpPr/>
          <p:nvPr/>
        </p:nvCxnSpPr>
        <p:spPr>
          <a:xfrm>
            <a:off x="5939161" y="4219535"/>
            <a:ext cx="0" cy="8229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CF4C3039-B736-47C9-B96E-3691DAE21796}"/>
              </a:ext>
            </a:extLst>
          </p:cNvPr>
          <p:cNvSpPr txBox="1"/>
          <p:nvPr/>
        </p:nvSpPr>
        <p:spPr>
          <a:xfrm>
            <a:off x="4752629" y="5042517"/>
            <a:ext cx="425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- 3,6 % pour la commune d’Argelès-sur-Mer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9C9057-60B1-4869-9569-044C79791234}"/>
              </a:ext>
            </a:extLst>
          </p:cNvPr>
          <p:cNvSpPr/>
          <p:nvPr/>
        </p:nvSpPr>
        <p:spPr>
          <a:xfrm>
            <a:off x="457199" y="6349388"/>
            <a:ext cx="8530300" cy="393412"/>
          </a:xfrm>
          <a:prstGeom prst="rect">
            <a:avLst/>
          </a:prstGeom>
          <a:solidFill>
            <a:schemeClr val="bg1"/>
          </a:solidFill>
          <a:ln>
            <a:solidFill>
              <a:srgbClr val="3C8B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Budget supplémentaire 2021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A020B0A-14A5-44B3-AFCE-BF9D92A00E7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2" y="6387992"/>
            <a:ext cx="852257" cy="3334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1906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3463" y="6047324"/>
            <a:ext cx="8814036" cy="695476"/>
          </a:xfrm>
          <a:prstGeom prst="rect">
            <a:avLst/>
          </a:prstGeom>
          <a:solidFill>
            <a:schemeClr val="bg1"/>
          </a:solidFill>
          <a:ln>
            <a:solidFill>
              <a:srgbClr val="3C8B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Budget supplémentaire 2021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44755" y="125108"/>
            <a:ext cx="8471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b="1" dirty="0">
                <a:solidFill>
                  <a:srgbClr val="008BD2"/>
                </a:solidFill>
                <a:latin typeface="+mj-lt"/>
              </a:rPr>
              <a:t>Calcul de l’épargne nette</a:t>
            </a:r>
            <a:r>
              <a:rPr lang="fr-FR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FR" b="1" dirty="0">
                <a:solidFill>
                  <a:srgbClr val="008BD2"/>
                </a:solidFill>
                <a:latin typeface="+mj-lt"/>
              </a:rPr>
              <a:t>Budget Principal</a:t>
            </a:r>
          </a:p>
          <a:p>
            <a:pPr algn="just">
              <a:defRPr/>
            </a:pPr>
            <a:endParaRPr lang="fr-FR" b="1" dirty="0">
              <a:solidFill>
                <a:srgbClr val="008BD2"/>
              </a:solidFill>
              <a:latin typeface="+mj-lt"/>
            </a:endParaRPr>
          </a:p>
          <a:p>
            <a:pPr algn="just">
              <a:defRPr/>
            </a:pPr>
            <a:endParaRPr lang="fr-FR" dirty="0">
              <a:latin typeface="+mj-lt"/>
            </a:endParaRPr>
          </a:p>
          <a:p>
            <a:pPr algn="just">
              <a:defRPr/>
            </a:pPr>
            <a:endParaRPr lang="fr-FR" dirty="0">
              <a:latin typeface="+mj-lt"/>
            </a:endParaRPr>
          </a:p>
          <a:p>
            <a:br>
              <a:rPr lang="fr-FR" baseline="30000" dirty="0">
                <a:latin typeface="+mj-lt"/>
              </a:rPr>
            </a:br>
            <a:endParaRPr lang="fr-FR" baseline="30000" dirty="0">
              <a:latin typeface="+mj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3DC18AF-F056-4BEC-AB45-9753E5948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496986"/>
            <a:ext cx="8305800" cy="55626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02F90FF-13E1-4E12-B619-36C0E12EEFE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55" y="6121444"/>
            <a:ext cx="1329025" cy="553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10678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14907</TotalTime>
  <Words>768</Words>
  <Application>Microsoft Office PowerPoint</Application>
  <PresentationFormat>Affichage à l'écran (4:3)</PresentationFormat>
  <Paragraphs>301</Paragraphs>
  <Slides>20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Thème Office</vt:lpstr>
      <vt:lpstr>Worksheet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Comparons nous aux collectivités de même strate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CCRCT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BELLOIR</dc:creator>
  <cp:lastModifiedBy>Fanny Melesi</cp:lastModifiedBy>
  <cp:revision>382</cp:revision>
  <cp:lastPrinted>2020-02-24T12:50:34Z</cp:lastPrinted>
  <dcterms:created xsi:type="dcterms:W3CDTF">2017-08-21T08:23:26Z</dcterms:created>
  <dcterms:modified xsi:type="dcterms:W3CDTF">2021-09-24T06:16:40Z</dcterms:modified>
</cp:coreProperties>
</file>