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5" r:id="rId4"/>
    <p:sldId id="259" r:id="rId5"/>
    <p:sldId id="261" r:id="rId6"/>
    <p:sldId id="263" r:id="rId7"/>
    <p:sldId id="264" r:id="rId8"/>
    <p:sldId id="262" r:id="rId9"/>
    <p:sldId id="257" r:id="rId10"/>
  </p:sldIdLst>
  <p:sldSz cx="9906000" cy="6858000" type="A4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  <a:srgbClr val="B22C4C"/>
    <a:srgbClr val="E1BB9F"/>
    <a:srgbClr val="D5799A"/>
    <a:srgbClr val="C13D6C"/>
    <a:srgbClr val="ACA800"/>
    <a:srgbClr val="A50021"/>
    <a:srgbClr val="CC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9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FF20343-8BDB-43C3-B0F6-4A74A83A9325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1173163"/>
            <a:ext cx="45783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793277D-28EB-41CA-8070-6388EFC8F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53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277D-28EB-41CA-8070-6388EFC8F9A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02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3D6F-4CB9-443C-864B-1F0CC98C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77E3F6-53A6-26A7-170E-193BC9C0E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B6443D-946C-9106-243A-85AF6079F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DA406B-5628-A66D-F1FE-D9A840AB6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277D-28EB-41CA-8070-6388EFC8F9A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65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8BF19-68C5-69F4-F24E-2B43FD53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AD728E-3BC3-0D7F-5C04-4633DDDBD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FA3FC1-03DD-B80F-09C0-9B78ABDEA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13153C-AE0B-7AAE-D37E-048A555F6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277D-28EB-41CA-8070-6388EFC8F9A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90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BCD5-EDDE-4222-6227-A1F3F304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D56A2A-3587-64AE-063C-40B552C3C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72C7BC-F01A-1010-D078-CEF860ABD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89930D-4753-1003-AE93-3DB8D93B2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277D-28EB-41CA-8070-6388EFC8F9A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75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55839-C136-4B47-1D21-BE996BA57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976A3B-031E-43E4-91AE-5D942CAB5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5CA6B0-36EA-9B66-1450-EBB6C7B5B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D0768C-18A3-3F61-5DF1-C254033FA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277D-28EB-41CA-8070-6388EFC8F9A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61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6DDE4-0EA3-3626-AA70-5F634B2C9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83EE6A-5DFB-D7CF-A88E-5515DF378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7126C08-A6B9-0BAA-4A87-0E90A0732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DC76F9-013A-7D08-2F47-6111D2A51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277D-28EB-41CA-8070-6388EFC8F9A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98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B2D44-7E18-6861-E2FE-9952CEDE9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7131E9-D368-CEC6-A787-755E4518D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5FC51C-EA1B-B326-1BEB-5DFEA1DEB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927DE9-0917-5F28-16E9-80CED295F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277D-28EB-41CA-8070-6388EFC8F9A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22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4A2BD-CFA9-2D9E-EAEE-B0F3EC277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2B8552-E55F-EF71-1748-C415A23E7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93BF72-C8C8-CF77-75BA-ACCEFD93D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42D173-E00C-3ECE-9AE2-445EB4B03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277D-28EB-41CA-8070-6388EFC8F9A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55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BA2B9-55E3-4154-ADFD-00FE53087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7571DEF-EA08-01D4-6394-0E689617A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A532073-BAAC-9FDC-5222-606AABE80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C9EA2F-1E44-EDD0-AE1C-F2B7F44EF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277D-28EB-41CA-8070-6388EFC8F9A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44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4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01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26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54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96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61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69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4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5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10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A6041D-968B-4D41-AEB8-F87F8CBEC26B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852E49-542B-44F1-BEF1-302215572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39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fr/voleur-cambrioleur-bandit-bandes-303444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3091087A-2EF6-1AD1-00B6-ED65C6531885}"/>
              </a:ext>
            </a:extLst>
          </p:cNvPr>
          <p:cNvSpPr txBox="1"/>
          <p:nvPr/>
        </p:nvSpPr>
        <p:spPr>
          <a:xfrm>
            <a:off x="505064" y="497428"/>
            <a:ext cx="8895872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CERCLE des AUTEURS</a:t>
            </a:r>
          </a:p>
          <a:p>
            <a:r>
              <a:rPr lang="fr-FR" sz="4800" b="1" dirty="0">
                <a:solidFill>
                  <a:srgbClr val="002060"/>
                </a:solidFill>
              </a:rPr>
              <a:t>CATALANS</a:t>
            </a:r>
          </a:p>
          <a:p>
            <a:pPr algn="ctr"/>
            <a:endParaRPr lang="fr-FR" sz="1100" b="1" dirty="0">
              <a:solidFill>
                <a:srgbClr val="002060"/>
              </a:solidFill>
            </a:endParaRPr>
          </a:p>
          <a:p>
            <a:pPr algn="ctr"/>
            <a:endParaRPr lang="fr-FR" sz="4400" b="1" dirty="0">
              <a:solidFill>
                <a:srgbClr val="002060"/>
              </a:solidFill>
            </a:endParaRPr>
          </a:p>
          <a:p>
            <a:pPr algn="ctr"/>
            <a:endParaRPr lang="fr-FR" sz="4400" b="1" dirty="0">
              <a:solidFill>
                <a:srgbClr val="002060"/>
              </a:solidFill>
            </a:endParaRPr>
          </a:p>
          <a:p>
            <a:pPr algn="ctr"/>
            <a:endParaRPr lang="fr-FR" sz="2400" b="1" dirty="0">
              <a:solidFill>
                <a:srgbClr val="002060"/>
              </a:solidFill>
            </a:endParaRPr>
          </a:p>
          <a:p>
            <a:pPr algn="ctr"/>
            <a:endParaRPr lang="fr-FR" sz="4400" b="1" dirty="0">
              <a:solidFill>
                <a:srgbClr val="002060"/>
              </a:solidFill>
            </a:endParaRPr>
          </a:p>
          <a:p>
            <a:pPr algn="ctr"/>
            <a:r>
              <a:rPr lang="fr-FR" sz="4400" b="1" dirty="0">
                <a:solidFill>
                  <a:srgbClr val="002060"/>
                </a:solidFill>
              </a:rPr>
              <a:t>Calendrier des Salons Littéraires </a:t>
            </a:r>
            <a:r>
              <a:rPr lang="fr-FR" sz="7200" b="1" dirty="0">
                <a:solidFill>
                  <a:srgbClr val="002060"/>
                </a:solidFill>
              </a:rPr>
              <a:t>2025</a:t>
            </a:r>
            <a:endParaRPr lang="fr-FR" sz="4800" b="1" dirty="0">
              <a:solidFill>
                <a:srgbClr val="002060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3A4CFDA-F0F6-B579-27A7-1854F0C18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58" y="1125771"/>
            <a:ext cx="4296815" cy="33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9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AECA7-E800-48C4-7D6F-849CF3D48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CC30EB7-7E45-5B0B-744A-D25A8384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7" y="692281"/>
            <a:ext cx="6534055" cy="5998740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7CAEA73-DF40-FEA8-3616-70EF326E438F}"/>
              </a:ext>
            </a:extLst>
          </p:cNvPr>
          <p:cNvSpPr txBox="1"/>
          <p:nvPr/>
        </p:nvSpPr>
        <p:spPr>
          <a:xfrm>
            <a:off x="13784" y="166979"/>
            <a:ext cx="7112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Calendrier Annuel des Salons Littéraires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0CB98F-AC86-A81C-F852-E9691E8406DE}"/>
              </a:ext>
            </a:extLst>
          </p:cNvPr>
          <p:cNvSpPr txBox="1"/>
          <p:nvPr/>
        </p:nvSpPr>
        <p:spPr>
          <a:xfrm>
            <a:off x="7126042" y="1614268"/>
            <a:ext cx="277995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21 salons </a:t>
            </a:r>
          </a:p>
          <a:p>
            <a:endParaRPr lang="fr-FR" b="1" dirty="0">
              <a:solidFill>
                <a:srgbClr val="002060"/>
              </a:solidFill>
            </a:endParaRPr>
          </a:p>
          <a:p>
            <a:r>
              <a:rPr lang="fr-FR" sz="1800" b="1" dirty="0">
                <a:solidFill>
                  <a:srgbClr val="002060"/>
                </a:solidFill>
              </a:rPr>
              <a:t>planifiés et validés par les municipalités partenaires</a:t>
            </a:r>
          </a:p>
          <a:p>
            <a:endParaRPr lang="fr-FR" b="1" dirty="0">
              <a:solidFill>
                <a:srgbClr val="002060"/>
              </a:solidFill>
            </a:endParaRPr>
          </a:p>
          <a:p>
            <a:r>
              <a:rPr lang="fr-FR" b="1" dirty="0">
                <a:solidFill>
                  <a:srgbClr val="002060"/>
                </a:solidFill>
              </a:rPr>
              <a:t>entre AVRIL et OCTOBRE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2025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D05DE70-0A5C-4A77-3EA4-72A80F0A3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41" y="84144"/>
            <a:ext cx="1972270" cy="15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7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57333-996D-D0BF-9192-A318A888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2AC9F21-9BE5-AAA5-4939-38C122CFE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45" y="1856787"/>
            <a:ext cx="3718276" cy="3413649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8251306-BCA6-93CA-2199-2349EB9C1452}"/>
              </a:ext>
            </a:extLst>
          </p:cNvPr>
          <p:cNvSpPr txBox="1"/>
          <p:nvPr/>
        </p:nvSpPr>
        <p:spPr>
          <a:xfrm>
            <a:off x="385978" y="166979"/>
            <a:ext cx="8146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IMPORTANT</a:t>
            </a:r>
            <a:endParaRPr lang="fr-FR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À propos du Calendrier Annuel des Salons Littéraires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296A3E8-7438-246B-DF37-11FE25FA040F}"/>
              </a:ext>
            </a:extLst>
          </p:cNvPr>
          <p:cNvSpPr txBox="1"/>
          <p:nvPr/>
        </p:nvSpPr>
        <p:spPr>
          <a:xfrm>
            <a:off x="4190617" y="1697103"/>
            <a:ext cx="556910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8" indent="-446088">
              <a:spcAft>
                <a:spcPts val="1200"/>
              </a:spcAft>
              <a:buAutoNum type="arabicParenR"/>
            </a:pPr>
            <a:r>
              <a:rPr lang="fr-FR" sz="2800" b="1" dirty="0">
                <a:solidFill>
                  <a:srgbClr val="FF0000"/>
                </a:solidFill>
              </a:rPr>
              <a:t>PAS DE RÉSERVATIONS À L’AVANCE</a:t>
            </a:r>
          </a:p>
          <a:p>
            <a:pPr marL="446088" indent="-446088">
              <a:spcAft>
                <a:spcPts val="1200"/>
              </a:spcAft>
              <a:buAutoNum type="arabicParenR"/>
            </a:pPr>
            <a:r>
              <a:rPr lang="fr-FR" sz="2800" b="1" dirty="0">
                <a:solidFill>
                  <a:srgbClr val="00B050"/>
                </a:solidFill>
              </a:rPr>
              <a:t>INSCRIPTIONS</a:t>
            </a:r>
            <a:r>
              <a:rPr lang="fr-FR" sz="2800" b="1" dirty="0">
                <a:solidFill>
                  <a:srgbClr val="002060"/>
                </a:solidFill>
              </a:rPr>
              <a:t> via un bulletin envoyé </a:t>
            </a:r>
            <a:r>
              <a:rPr lang="fr-FR" sz="2800" b="1" dirty="0">
                <a:solidFill>
                  <a:srgbClr val="00B050"/>
                </a:solidFill>
              </a:rPr>
              <a:t>1 MOIS </a:t>
            </a:r>
            <a:r>
              <a:rPr lang="fr-FR" sz="2800" b="1" dirty="0">
                <a:solidFill>
                  <a:srgbClr val="002060"/>
                </a:solidFill>
              </a:rPr>
              <a:t>avant chaque SALON</a:t>
            </a:r>
          </a:p>
          <a:p>
            <a:pPr marL="446088" indent="-446088">
              <a:spcAft>
                <a:spcPts val="1200"/>
              </a:spcAft>
              <a:buAutoNum type="arabicParenR"/>
            </a:pPr>
            <a:r>
              <a:rPr lang="fr-FR" sz="2800" b="1" dirty="0">
                <a:solidFill>
                  <a:srgbClr val="00B0F0"/>
                </a:solidFill>
              </a:rPr>
              <a:t>GESTION EQUITABLE </a:t>
            </a:r>
            <a:r>
              <a:rPr lang="fr-FR" sz="2800" b="1" dirty="0">
                <a:solidFill>
                  <a:srgbClr val="002060"/>
                </a:solidFill>
              </a:rPr>
              <a:t>des inscriptions</a:t>
            </a:r>
          </a:p>
          <a:p>
            <a:pPr marL="446088" indent="-446088">
              <a:spcAft>
                <a:spcPts val="1200"/>
              </a:spcAft>
              <a:buAutoNum type="arabicParenR"/>
            </a:pPr>
            <a:r>
              <a:rPr lang="fr-FR" sz="2800" b="1" dirty="0">
                <a:highlight>
                  <a:srgbClr val="FFFF00"/>
                </a:highlight>
              </a:rPr>
              <a:t>CALENDRIER réservé aux MEMBRES du CAC66 : </a:t>
            </a:r>
            <a:r>
              <a:rPr lang="fr-FR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NE PAS DIFFUSER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7DBABA5-DFAC-9C6F-81C4-F87B477823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58" y="83447"/>
            <a:ext cx="1972270" cy="153012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D56A476E-1BF0-6D15-7E34-5D20E7E63333}"/>
              </a:ext>
            </a:extLst>
          </p:cNvPr>
          <p:cNvGrpSpPr/>
          <p:nvPr/>
        </p:nvGrpSpPr>
        <p:grpSpPr>
          <a:xfrm>
            <a:off x="441883" y="2067739"/>
            <a:ext cx="3607648" cy="3212359"/>
            <a:chOff x="441883" y="2067739"/>
            <a:chExt cx="3607648" cy="3212359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A43A3CFA-36ED-875F-D2E1-F854AC15B60F}"/>
                </a:ext>
              </a:extLst>
            </p:cNvPr>
            <p:cNvSpPr txBox="1"/>
            <p:nvPr/>
          </p:nvSpPr>
          <p:spPr>
            <a:xfrm>
              <a:off x="964944" y="206773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A05647E-2527-AD61-D51C-B0576B16BC27}"/>
                </a:ext>
              </a:extLst>
            </p:cNvPr>
            <p:cNvSpPr txBox="1"/>
            <p:nvPr/>
          </p:nvSpPr>
          <p:spPr>
            <a:xfrm>
              <a:off x="441883" y="440734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C7CF5C2-2379-401C-2FB1-3BD90DD5A3F7}"/>
                </a:ext>
              </a:extLst>
            </p:cNvPr>
            <p:cNvSpPr txBox="1"/>
            <p:nvPr/>
          </p:nvSpPr>
          <p:spPr>
            <a:xfrm>
              <a:off x="2041387" y="301507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6D47380-7573-B393-C544-9906FE0E5F60}"/>
                </a:ext>
              </a:extLst>
            </p:cNvPr>
            <p:cNvSpPr txBox="1"/>
            <p:nvPr/>
          </p:nvSpPr>
          <p:spPr>
            <a:xfrm>
              <a:off x="1532842" y="475271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0AE6DAF-B5DA-C873-D092-8ECCEE33D3A2}"/>
                </a:ext>
              </a:extLst>
            </p:cNvPr>
            <p:cNvSpPr txBox="1"/>
            <p:nvPr/>
          </p:nvSpPr>
          <p:spPr>
            <a:xfrm>
              <a:off x="1532842" y="38750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4EE3FD9-082D-A924-DB19-9A05EE9899F5}"/>
                </a:ext>
              </a:extLst>
            </p:cNvPr>
            <p:cNvSpPr txBox="1"/>
            <p:nvPr/>
          </p:nvSpPr>
          <p:spPr>
            <a:xfrm>
              <a:off x="1477493" y="31238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2BF0DED-51BB-33C3-492A-3325E375189A}"/>
                </a:ext>
              </a:extLst>
            </p:cNvPr>
            <p:cNvSpPr txBox="1"/>
            <p:nvPr/>
          </p:nvSpPr>
          <p:spPr>
            <a:xfrm>
              <a:off x="2631041" y="21083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6D0FFA7-B404-EDAD-ABDF-F02B92EDD9E7}"/>
                </a:ext>
              </a:extLst>
            </p:cNvPr>
            <p:cNvSpPr txBox="1"/>
            <p:nvPr/>
          </p:nvSpPr>
          <p:spPr>
            <a:xfrm>
              <a:off x="2579782" y="491076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ACB99D8-7EE9-9CA2-6B5B-6CB34821FB2D}"/>
                </a:ext>
              </a:extLst>
            </p:cNvPr>
            <p:cNvSpPr txBox="1"/>
            <p:nvPr/>
          </p:nvSpPr>
          <p:spPr>
            <a:xfrm>
              <a:off x="3634033" y="220817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36339DD-D636-F22F-4896-FD7FC989F0E4}"/>
                </a:ext>
              </a:extLst>
            </p:cNvPr>
            <p:cNvSpPr txBox="1"/>
            <p:nvPr/>
          </p:nvSpPr>
          <p:spPr>
            <a:xfrm>
              <a:off x="3626723" y="367411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D293E1E-AEA0-9319-9C92-57FB3CD1BF7E}"/>
                </a:ext>
              </a:extLst>
            </p:cNvPr>
            <p:cNvSpPr txBox="1"/>
            <p:nvPr/>
          </p:nvSpPr>
          <p:spPr>
            <a:xfrm>
              <a:off x="2602828" y="34310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F2B199A-D969-079A-976D-7D6F4AC2946D}"/>
                </a:ext>
              </a:extLst>
            </p:cNvPr>
            <p:cNvSpPr txBox="1"/>
            <p:nvPr/>
          </p:nvSpPr>
          <p:spPr>
            <a:xfrm>
              <a:off x="3137027" y="377499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highlight>
                    <a:srgbClr val="FFFF00"/>
                  </a:highlight>
                  <a:sym typeface="Webdings" panose="05030102010509060703" pitchFamily="18" charset="2"/>
                </a:rPr>
                <a:t></a:t>
              </a:r>
              <a:endParaRPr lang="fr-FR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614F0EB-A7D3-51F2-9C4D-46AAD0EC5D14}"/>
              </a:ext>
            </a:extLst>
          </p:cNvPr>
          <p:cNvGrpSpPr/>
          <p:nvPr/>
        </p:nvGrpSpPr>
        <p:grpSpPr>
          <a:xfrm>
            <a:off x="726229" y="2502230"/>
            <a:ext cx="3323302" cy="4053834"/>
            <a:chOff x="726229" y="2502230"/>
            <a:chExt cx="3323302" cy="4053834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6A51FA2-07D9-ADDE-B565-65481D5F8224}"/>
                </a:ext>
              </a:extLst>
            </p:cNvPr>
            <p:cNvSpPr/>
            <p:nvPr/>
          </p:nvSpPr>
          <p:spPr>
            <a:xfrm>
              <a:off x="3635983" y="4280495"/>
              <a:ext cx="413548" cy="413548"/>
            </a:xfrm>
            <a:prstGeom prst="ellipse">
              <a:avLst/>
            </a:prstGeom>
            <a:noFill/>
            <a:ln w="76200">
              <a:solidFill>
                <a:srgbClr val="B381D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EA226B1-E004-170E-0AFC-801D41727012}"/>
                </a:ext>
              </a:extLst>
            </p:cNvPr>
            <p:cNvSpPr txBox="1"/>
            <p:nvPr/>
          </p:nvSpPr>
          <p:spPr>
            <a:xfrm>
              <a:off x="2883556" y="5632734"/>
              <a:ext cx="1031051" cy="923330"/>
            </a:xfrm>
            <a:prstGeom prst="rect">
              <a:avLst/>
            </a:prstGeom>
            <a:noFill/>
            <a:ln w="76200">
              <a:solidFill>
                <a:srgbClr val="B381D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latin typeface="Agency FB" panose="020B0503020202020204" pitchFamily="34" charset="0"/>
                </a:rPr>
                <a:t>Bulletin</a:t>
              </a:r>
            </a:p>
            <a:p>
              <a:r>
                <a:rPr lang="fr-FR" b="1" dirty="0">
                  <a:latin typeface="Agency FB" panose="020B0503020202020204" pitchFamily="34" charset="0"/>
                </a:rPr>
                <a:t>Inscription</a:t>
              </a:r>
            </a:p>
            <a:p>
              <a:r>
                <a:rPr lang="fr-FR" b="1" dirty="0">
                  <a:latin typeface="Agency FB" panose="020B0503020202020204" pitchFamily="34" charset="0"/>
                </a:rPr>
                <a:t>Salon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D474D8B1-5A02-51A1-40FD-F6746D1EC4F9}"/>
                </a:ext>
              </a:extLst>
            </p:cNvPr>
            <p:cNvSpPr/>
            <p:nvPr/>
          </p:nvSpPr>
          <p:spPr>
            <a:xfrm>
              <a:off x="3206995" y="4369005"/>
              <a:ext cx="236527" cy="236527"/>
            </a:xfrm>
            <a:prstGeom prst="ellipse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 : droite 21">
              <a:extLst>
                <a:ext uri="{FF2B5EF4-FFF2-40B4-BE49-F238E27FC236}">
                  <a16:creationId xmlns:a16="http://schemas.microsoft.com/office/drawing/2014/main" id="{381905EF-9F73-F5EB-EA60-465956FAD745}"/>
                </a:ext>
              </a:extLst>
            </p:cNvPr>
            <p:cNvSpPr/>
            <p:nvPr/>
          </p:nvSpPr>
          <p:spPr>
            <a:xfrm rot="16200000">
              <a:off x="2833205" y="5013916"/>
              <a:ext cx="1017540" cy="200771"/>
            </a:xfrm>
            <a:prstGeom prst="rightArrow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3BB88BF-A378-9205-1CDB-ECF7CAAB31D8}"/>
                </a:ext>
              </a:extLst>
            </p:cNvPr>
            <p:cNvSpPr/>
            <p:nvPr/>
          </p:nvSpPr>
          <p:spPr>
            <a:xfrm>
              <a:off x="1478656" y="2502230"/>
              <a:ext cx="413548" cy="413548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085FBE9-F89C-99AF-DE5B-4C4F373CA365}"/>
                </a:ext>
              </a:extLst>
            </p:cNvPr>
            <p:cNvSpPr txBox="1"/>
            <p:nvPr/>
          </p:nvSpPr>
          <p:spPr>
            <a:xfrm>
              <a:off x="726229" y="5632734"/>
              <a:ext cx="1031051" cy="92333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latin typeface="Agency FB" panose="020B0503020202020204" pitchFamily="34" charset="0"/>
                </a:rPr>
                <a:t>Bulletin</a:t>
              </a:r>
            </a:p>
            <a:p>
              <a:r>
                <a:rPr lang="fr-FR" b="1" dirty="0">
                  <a:latin typeface="Agency FB" panose="020B0503020202020204" pitchFamily="34" charset="0"/>
                </a:rPr>
                <a:t>Inscription</a:t>
              </a:r>
            </a:p>
            <a:p>
              <a:r>
                <a:rPr lang="fr-FR" b="1" dirty="0">
                  <a:latin typeface="Agency FB" panose="020B0503020202020204" pitchFamily="34" charset="0"/>
                </a:rPr>
                <a:t>Salon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4795BA4-464B-651F-CBFD-46757BF72592}"/>
                </a:ext>
              </a:extLst>
            </p:cNvPr>
            <p:cNvSpPr/>
            <p:nvPr/>
          </p:nvSpPr>
          <p:spPr>
            <a:xfrm>
              <a:off x="1058858" y="2576955"/>
              <a:ext cx="236527" cy="23652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 : droite 25">
              <a:extLst>
                <a:ext uri="{FF2B5EF4-FFF2-40B4-BE49-F238E27FC236}">
                  <a16:creationId xmlns:a16="http://schemas.microsoft.com/office/drawing/2014/main" id="{807CD6E1-FF01-FD2A-E203-D8FB72111FE1}"/>
                </a:ext>
              </a:extLst>
            </p:cNvPr>
            <p:cNvSpPr/>
            <p:nvPr/>
          </p:nvSpPr>
          <p:spPr>
            <a:xfrm rot="16200000">
              <a:off x="-210956" y="4127083"/>
              <a:ext cx="2791208" cy="20077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4BB80F50-88C4-BCE1-73E1-079676738165}"/>
                </a:ext>
              </a:extLst>
            </p:cNvPr>
            <p:cNvSpPr/>
            <p:nvPr/>
          </p:nvSpPr>
          <p:spPr>
            <a:xfrm>
              <a:off x="1327043" y="6273570"/>
              <a:ext cx="215354" cy="215354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F163FB44-A214-A84F-E8D7-1D7CAD55499E}"/>
                </a:ext>
              </a:extLst>
            </p:cNvPr>
            <p:cNvSpPr/>
            <p:nvPr/>
          </p:nvSpPr>
          <p:spPr>
            <a:xfrm>
              <a:off x="3552525" y="6265666"/>
              <a:ext cx="215354" cy="215354"/>
            </a:xfrm>
            <a:prstGeom prst="ellipse">
              <a:avLst/>
            </a:prstGeom>
            <a:noFill/>
            <a:ln w="76200">
              <a:solidFill>
                <a:srgbClr val="B381D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5D1FE95F-75DB-4A98-24A1-FDED50F6FC3F}"/>
              </a:ext>
            </a:extLst>
          </p:cNvPr>
          <p:cNvGrpSpPr/>
          <p:nvPr/>
        </p:nvGrpSpPr>
        <p:grpSpPr>
          <a:xfrm>
            <a:off x="389153" y="1812082"/>
            <a:ext cx="3175318" cy="3281072"/>
            <a:chOff x="389153" y="1812082"/>
            <a:chExt cx="3175318" cy="3281072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CFBD14BE-94E4-8D3D-856B-FA35624C6C29}"/>
                </a:ext>
              </a:extLst>
            </p:cNvPr>
            <p:cNvGrpSpPr/>
            <p:nvPr/>
          </p:nvGrpSpPr>
          <p:grpSpPr>
            <a:xfrm>
              <a:off x="1446667" y="3888082"/>
              <a:ext cx="514885" cy="480912"/>
              <a:chOff x="794933" y="166980"/>
              <a:chExt cx="514885" cy="480912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8631A4A8-2C23-5F74-DD40-5DE5A4743ACA}"/>
                  </a:ext>
                </a:extLst>
              </p:cNvPr>
              <p:cNvSpPr/>
              <p:nvPr/>
            </p:nvSpPr>
            <p:spPr>
              <a:xfrm>
                <a:off x="811919" y="166980"/>
                <a:ext cx="480912" cy="48091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8BA97660-5F4E-8F69-863F-33788639F629}"/>
                  </a:ext>
                </a:extLst>
              </p:cNvPr>
              <p:cNvSpPr txBox="1"/>
              <p:nvPr/>
            </p:nvSpPr>
            <p:spPr>
              <a:xfrm>
                <a:off x="794933" y="176604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bg1"/>
                    </a:solidFill>
                  </a:rPr>
                  <a:t>25</a:t>
                </a:r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ECFA42CE-229D-917F-3872-BA393A9E81DD}"/>
                </a:ext>
              </a:extLst>
            </p:cNvPr>
            <p:cNvGrpSpPr/>
            <p:nvPr/>
          </p:nvGrpSpPr>
          <p:grpSpPr>
            <a:xfrm>
              <a:off x="3049586" y="3719204"/>
              <a:ext cx="514885" cy="480912"/>
              <a:chOff x="794933" y="166980"/>
              <a:chExt cx="514885" cy="480912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638A3206-56CB-60EE-5B46-39A6812CF882}"/>
                  </a:ext>
                </a:extLst>
              </p:cNvPr>
              <p:cNvSpPr/>
              <p:nvPr/>
            </p:nvSpPr>
            <p:spPr>
              <a:xfrm>
                <a:off x="811919" y="166980"/>
                <a:ext cx="480912" cy="48091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189CEB5-F72D-BC4B-007D-BD221EF7A3F8}"/>
                  </a:ext>
                </a:extLst>
              </p:cNvPr>
              <p:cNvSpPr txBox="1"/>
              <p:nvPr/>
            </p:nvSpPr>
            <p:spPr>
              <a:xfrm>
                <a:off x="794933" y="176604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bg1"/>
                    </a:solidFill>
                  </a:rPr>
                  <a:t>15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71103CCB-C92C-D42F-D87D-161FF09C5171}"/>
                </a:ext>
              </a:extLst>
            </p:cNvPr>
            <p:cNvGrpSpPr/>
            <p:nvPr/>
          </p:nvGrpSpPr>
          <p:grpSpPr>
            <a:xfrm>
              <a:off x="866573" y="3412971"/>
              <a:ext cx="514885" cy="480912"/>
              <a:chOff x="794933" y="166980"/>
              <a:chExt cx="514885" cy="480912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3E4E3E40-810F-2768-41A5-0B2E2CC959BB}"/>
                  </a:ext>
                </a:extLst>
              </p:cNvPr>
              <p:cNvSpPr/>
              <p:nvPr/>
            </p:nvSpPr>
            <p:spPr>
              <a:xfrm>
                <a:off x="811919" y="166980"/>
                <a:ext cx="480912" cy="48091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E1B07C1C-ED9C-098B-C623-4894015E134C}"/>
                  </a:ext>
                </a:extLst>
              </p:cNvPr>
              <p:cNvSpPr txBox="1"/>
              <p:nvPr/>
            </p:nvSpPr>
            <p:spPr>
              <a:xfrm>
                <a:off x="794933" y="176604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bg1"/>
                    </a:solidFill>
                  </a:rPr>
                  <a:t>30</a:t>
                </a: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D89FD9FC-13DC-DCFF-911D-96EB57431166}"/>
                </a:ext>
              </a:extLst>
            </p:cNvPr>
            <p:cNvGrpSpPr/>
            <p:nvPr/>
          </p:nvGrpSpPr>
          <p:grpSpPr>
            <a:xfrm>
              <a:off x="389153" y="4612242"/>
              <a:ext cx="514885" cy="480912"/>
              <a:chOff x="794933" y="166980"/>
              <a:chExt cx="514885" cy="480912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12B5A133-188E-EBBF-1A4C-78287873BB49}"/>
                  </a:ext>
                </a:extLst>
              </p:cNvPr>
              <p:cNvSpPr/>
              <p:nvPr/>
            </p:nvSpPr>
            <p:spPr>
              <a:xfrm>
                <a:off x="811919" y="166980"/>
                <a:ext cx="480912" cy="48091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AC5A771-2D19-9D72-F391-6AD4887852A9}"/>
                  </a:ext>
                </a:extLst>
              </p:cNvPr>
              <p:cNvSpPr txBox="1"/>
              <p:nvPr/>
            </p:nvSpPr>
            <p:spPr>
              <a:xfrm>
                <a:off x="794933" y="176604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bg1"/>
                    </a:solidFill>
                  </a:rPr>
                  <a:t>20</a:t>
                </a:r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4DD12598-B894-4DE2-28FC-3DCE02248BAC}"/>
                </a:ext>
              </a:extLst>
            </p:cNvPr>
            <p:cNvGrpSpPr/>
            <p:nvPr/>
          </p:nvGrpSpPr>
          <p:grpSpPr>
            <a:xfrm>
              <a:off x="2489955" y="1812082"/>
              <a:ext cx="514885" cy="480912"/>
              <a:chOff x="794933" y="166980"/>
              <a:chExt cx="514885" cy="480912"/>
            </a:xfrm>
          </p:grpSpPr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E6F4B8C5-192B-F5D7-3313-29A60B4743DD}"/>
                  </a:ext>
                </a:extLst>
              </p:cNvPr>
              <p:cNvSpPr/>
              <p:nvPr/>
            </p:nvSpPr>
            <p:spPr>
              <a:xfrm>
                <a:off x="811919" y="166980"/>
                <a:ext cx="480912" cy="48091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D70274A5-326E-0824-91CB-713CEB43A437}"/>
                  </a:ext>
                </a:extLst>
              </p:cNvPr>
              <p:cNvSpPr txBox="1"/>
              <p:nvPr/>
            </p:nvSpPr>
            <p:spPr>
              <a:xfrm>
                <a:off x="794933" y="176604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bg1"/>
                    </a:solidFill>
                  </a:rPr>
                  <a:t>12</a:t>
                </a:r>
              </a:p>
            </p:txBody>
          </p:sp>
        </p:grpSp>
      </p:grpSp>
      <p:pic>
        <p:nvPicPr>
          <p:cNvPr id="46" name="Image 45" descr="Une image contenant chaussures, dessin humoristique, dessin, clipart&#10;&#10;Description générée automatiquement">
            <a:extLst>
              <a:ext uri="{FF2B5EF4-FFF2-40B4-BE49-F238E27FC236}">
                <a16:creationId xmlns:a16="http://schemas.microsoft.com/office/drawing/2014/main" id="{81B2D0A3-F814-A6B1-6E4D-CA201B312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88706" y="4952324"/>
            <a:ext cx="1181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3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765F-BBC3-7F27-530D-D7FEB83C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C490B6F-48C4-EE72-4ADC-C877982A06B5}"/>
              </a:ext>
            </a:extLst>
          </p:cNvPr>
          <p:cNvSpPr txBox="1"/>
          <p:nvPr/>
        </p:nvSpPr>
        <p:spPr>
          <a:xfrm>
            <a:off x="234343" y="137849"/>
            <a:ext cx="93967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Salons du PRINTEMPS</a:t>
            </a:r>
            <a:endParaRPr lang="fr-FR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9F88120E-82E9-A8D8-3A67-359C1E984572}"/>
              </a:ext>
            </a:extLst>
          </p:cNvPr>
          <p:cNvSpPr/>
          <p:nvPr/>
        </p:nvSpPr>
        <p:spPr>
          <a:xfrm rot="9425419">
            <a:off x="1796634" y="2178018"/>
            <a:ext cx="836286" cy="41354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FF24AB03-4C73-4057-ABF3-FE1A010C437D}"/>
              </a:ext>
            </a:extLst>
          </p:cNvPr>
          <p:cNvSpPr/>
          <p:nvPr/>
        </p:nvSpPr>
        <p:spPr>
          <a:xfrm rot="11929019">
            <a:off x="1799798" y="2776515"/>
            <a:ext cx="836286" cy="41354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63325DA-0708-32E2-93E6-8859349E9433}"/>
              </a:ext>
            </a:extLst>
          </p:cNvPr>
          <p:cNvSpPr/>
          <p:nvPr/>
        </p:nvSpPr>
        <p:spPr>
          <a:xfrm rot="10800000">
            <a:off x="1844144" y="4688792"/>
            <a:ext cx="836286" cy="41354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A391BA-1C81-F84F-39BB-3DA93587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63" y="1012306"/>
            <a:ext cx="7307725" cy="4984135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2C46FC6-1B18-D790-4ACB-1EAAC5E5BA19}"/>
              </a:ext>
            </a:extLst>
          </p:cNvPr>
          <p:cNvSpPr/>
          <p:nvPr/>
        </p:nvSpPr>
        <p:spPr>
          <a:xfrm rot="5400000">
            <a:off x="7391044" y="4017929"/>
            <a:ext cx="836286" cy="413547"/>
          </a:xfrm>
          <a:prstGeom prst="rightArrow">
            <a:avLst/>
          </a:prstGeom>
          <a:solidFill>
            <a:srgbClr val="B22C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3684D5-B546-B09C-881C-D3A7272C0DCD}"/>
              </a:ext>
            </a:extLst>
          </p:cNvPr>
          <p:cNvSpPr txBox="1"/>
          <p:nvPr/>
        </p:nvSpPr>
        <p:spPr>
          <a:xfrm>
            <a:off x="716816" y="2175641"/>
            <a:ext cx="1167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Sant</a:t>
            </a:r>
          </a:p>
          <a:p>
            <a:pPr algn="ctr"/>
            <a:r>
              <a:rPr lang="fr-FR" sz="2800" b="1" dirty="0">
                <a:solidFill>
                  <a:schemeClr val="accent2"/>
                </a:solidFill>
              </a:rPr>
              <a:t>JORDI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E26D69-6792-53C0-E608-9EFCFDA35E14}"/>
              </a:ext>
            </a:extLst>
          </p:cNvPr>
          <p:cNvSpPr txBox="1"/>
          <p:nvPr/>
        </p:nvSpPr>
        <p:spPr>
          <a:xfrm>
            <a:off x="73612" y="4345079"/>
            <a:ext cx="197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Floralies de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Juhegues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66B80A-BE16-9D41-8719-A76CB9D52EE1}"/>
              </a:ext>
            </a:extLst>
          </p:cNvPr>
          <p:cNvSpPr txBox="1"/>
          <p:nvPr/>
        </p:nvSpPr>
        <p:spPr>
          <a:xfrm>
            <a:off x="6821267" y="4588525"/>
            <a:ext cx="197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A50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Semaine de la Lecture</a:t>
            </a:r>
            <a:endParaRPr lang="fr-FR" sz="54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7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B158A-E0AC-0310-600A-B91FD4AB6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26688C5-2C57-9DA6-2F66-5AFFCE49B562}"/>
              </a:ext>
            </a:extLst>
          </p:cNvPr>
          <p:cNvSpPr txBox="1"/>
          <p:nvPr/>
        </p:nvSpPr>
        <p:spPr>
          <a:xfrm>
            <a:off x="234343" y="137849"/>
            <a:ext cx="93967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Salons de l’ETE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6ADC0C-B2C0-C6BE-3FDA-9367D740AA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623"/>
          <a:stretch/>
        </p:blipFill>
        <p:spPr>
          <a:xfrm>
            <a:off x="684652" y="1012975"/>
            <a:ext cx="3119988" cy="5144292"/>
          </a:xfrm>
          <a:prstGeom prst="rect">
            <a:avLst/>
          </a:prstGeom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5AF4A646-9B99-1BBD-9947-7B1CC3FE66E5}"/>
              </a:ext>
            </a:extLst>
          </p:cNvPr>
          <p:cNvSpPr/>
          <p:nvPr/>
        </p:nvSpPr>
        <p:spPr>
          <a:xfrm>
            <a:off x="3528223" y="3635665"/>
            <a:ext cx="836286" cy="41354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CDE803-820C-0645-E06F-A23D6C9949A8}"/>
              </a:ext>
            </a:extLst>
          </p:cNvPr>
          <p:cNvSpPr txBox="1"/>
          <p:nvPr/>
        </p:nvSpPr>
        <p:spPr>
          <a:xfrm>
            <a:off x="4323109" y="2178357"/>
            <a:ext cx="19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Bien-Être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3BFE30D1-3610-D48F-FEEC-A02EE37DF4B1}"/>
              </a:ext>
            </a:extLst>
          </p:cNvPr>
          <p:cNvSpPr/>
          <p:nvPr/>
        </p:nvSpPr>
        <p:spPr>
          <a:xfrm>
            <a:off x="3528223" y="2257939"/>
            <a:ext cx="836286" cy="41354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6BA094-47CE-9CED-2376-ABDAE02540E5}"/>
              </a:ext>
            </a:extLst>
          </p:cNvPr>
          <p:cNvSpPr txBox="1"/>
          <p:nvPr/>
        </p:nvSpPr>
        <p:spPr>
          <a:xfrm>
            <a:off x="4323109" y="3365384"/>
            <a:ext cx="197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le Goût</a:t>
            </a:r>
          </a:p>
          <a:p>
            <a:r>
              <a:rPr lang="fr-FR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Parking</a:t>
            </a:r>
            <a:endParaRPr lang="fr-FR" sz="4000" b="1" dirty="0">
              <a:solidFill>
                <a:srgbClr val="00B0F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7B4E66-3E8F-704B-298E-025FCCA7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4569" y="3585121"/>
            <a:ext cx="1433767" cy="9541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9B40DE8-5102-0AB0-CCAE-629D48E6CAE3}"/>
              </a:ext>
            </a:extLst>
          </p:cNvPr>
          <p:cNvSpPr txBox="1"/>
          <p:nvPr/>
        </p:nvSpPr>
        <p:spPr>
          <a:xfrm>
            <a:off x="4323109" y="4706452"/>
            <a:ext cx="4071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800" b="1" baseline="30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ère</a:t>
            </a:r>
            <a:r>
              <a:rPr lang="fr-FR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édition !</a:t>
            </a:r>
          </a:p>
          <a:p>
            <a:r>
              <a:rPr lang="fr-F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 Fête de la Musique</a:t>
            </a:r>
            <a:endParaRPr lang="fr-FR" sz="4000" b="1" dirty="0">
              <a:solidFill>
                <a:srgbClr val="7030A0"/>
              </a:solidFill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13C8B811-1551-D998-51D2-A0A95F4E51EA}"/>
              </a:ext>
            </a:extLst>
          </p:cNvPr>
          <p:cNvSpPr/>
          <p:nvPr/>
        </p:nvSpPr>
        <p:spPr>
          <a:xfrm>
            <a:off x="3528223" y="4786034"/>
            <a:ext cx="836286" cy="4135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FF004C2D-6F3B-FDA2-1026-FA2399465D0D}"/>
              </a:ext>
            </a:extLst>
          </p:cNvPr>
          <p:cNvSpPr/>
          <p:nvPr/>
        </p:nvSpPr>
        <p:spPr>
          <a:xfrm rot="20021437">
            <a:off x="6400107" y="1976484"/>
            <a:ext cx="496207" cy="2453933"/>
          </a:xfrm>
          <a:prstGeom prst="rightBrace">
            <a:avLst>
              <a:gd name="adj1" fmla="val 48089"/>
              <a:gd name="adj2" fmla="val 476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B22789-3EFB-26E0-2504-AA887D40C8D2}"/>
              </a:ext>
            </a:extLst>
          </p:cNvPr>
          <p:cNvSpPr txBox="1"/>
          <p:nvPr/>
        </p:nvSpPr>
        <p:spPr>
          <a:xfrm>
            <a:off x="6817418" y="2460209"/>
            <a:ext cx="2945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</a:t>
            </a:r>
            <a:r>
              <a:rPr lang="fr-FR" sz="2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Easywintraining</a:t>
            </a:r>
            <a:endParaRPr lang="fr-FR" sz="28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2800" i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 </a:t>
            </a:r>
            <a:r>
              <a:rPr lang="fr-FR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Games</a:t>
            </a:r>
            <a:endParaRPr lang="fr-FR" sz="2800" i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 (imaginaire) ?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50B6-FD69-A068-01A3-E2D531AA1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05D41A9-A884-3FF5-906F-5ACC5538E8A5}"/>
              </a:ext>
            </a:extLst>
          </p:cNvPr>
          <p:cNvSpPr txBox="1"/>
          <p:nvPr/>
        </p:nvSpPr>
        <p:spPr>
          <a:xfrm>
            <a:off x="234343" y="137849"/>
            <a:ext cx="93967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Salons de l’ETE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63A21B-1740-24A2-0577-59D96791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934" r="33050"/>
          <a:stretch/>
        </p:blipFill>
        <p:spPr>
          <a:xfrm>
            <a:off x="1645000" y="1017569"/>
            <a:ext cx="3179723" cy="5144292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C5B13EE1-FA63-3934-E370-AFAAB864B2A1}"/>
              </a:ext>
            </a:extLst>
          </p:cNvPr>
          <p:cNvSpPr/>
          <p:nvPr/>
        </p:nvSpPr>
        <p:spPr>
          <a:xfrm>
            <a:off x="4553668" y="2719983"/>
            <a:ext cx="836286" cy="413547"/>
          </a:xfrm>
          <a:prstGeom prst="rightArrow">
            <a:avLst/>
          </a:prstGeom>
          <a:solidFill>
            <a:srgbClr val="D579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D184A2-2025-0F1D-4AB4-010D41557468}"/>
              </a:ext>
            </a:extLst>
          </p:cNvPr>
          <p:cNvSpPr txBox="1"/>
          <p:nvPr/>
        </p:nvSpPr>
        <p:spPr>
          <a:xfrm>
            <a:off x="5367024" y="1327818"/>
            <a:ext cx="19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ACA8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Artisanat</a:t>
            </a:r>
            <a:endParaRPr lang="fr-FR" sz="4000" b="1" dirty="0">
              <a:solidFill>
                <a:srgbClr val="ACA800"/>
              </a:solidFill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DC35311-9543-62EA-9F65-77574E25056F}"/>
              </a:ext>
            </a:extLst>
          </p:cNvPr>
          <p:cNvSpPr/>
          <p:nvPr/>
        </p:nvSpPr>
        <p:spPr>
          <a:xfrm rot="20627414">
            <a:off x="4514562" y="1522489"/>
            <a:ext cx="836286" cy="413547"/>
          </a:xfrm>
          <a:prstGeom prst="rightArrow">
            <a:avLst/>
          </a:prstGeom>
          <a:solidFill>
            <a:srgbClr val="ACA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3F4034-8D55-D665-082C-4D5E3AB4C57A}"/>
              </a:ext>
            </a:extLst>
          </p:cNvPr>
          <p:cNvSpPr txBox="1"/>
          <p:nvPr/>
        </p:nvSpPr>
        <p:spPr>
          <a:xfrm>
            <a:off x="5367024" y="2635608"/>
            <a:ext cx="2324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sz="2800" b="1" dirty="0">
                <a:solidFill>
                  <a:srgbClr val="D5799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sz="2800" b="1" dirty="0">
                <a:solidFill>
                  <a:srgbClr val="D5799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z="2800" b="1" dirty="0">
                <a:solidFill>
                  <a:srgbClr val="D5799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519171-8EBA-2AB4-01ED-B5BE3B2E6882}"/>
              </a:ext>
            </a:extLst>
          </p:cNvPr>
          <p:cNvSpPr txBox="1"/>
          <p:nvPr/>
        </p:nvSpPr>
        <p:spPr>
          <a:xfrm>
            <a:off x="5367024" y="4210639"/>
            <a:ext cx="19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À l’étang</a:t>
            </a:r>
            <a:endParaRPr lang="fr-F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2C0D9B1D-D299-89BC-E198-4D749AA83F55}"/>
              </a:ext>
            </a:extLst>
          </p:cNvPr>
          <p:cNvSpPr/>
          <p:nvPr/>
        </p:nvSpPr>
        <p:spPr>
          <a:xfrm rot="1248876">
            <a:off x="4492934" y="4099057"/>
            <a:ext cx="836286" cy="41354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AFD42A0-1CD7-7726-04F6-8B8C6D2E3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723" y="4647695"/>
            <a:ext cx="2518141" cy="188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867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6AD85-AA57-76C0-CA3C-1C219136B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D311B90-511B-4BAA-78F0-FA383EC19481}"/>
              </a:ext>
            </a:extLst>
          </p:cNvPr>
          <p:cNvSpPr txBox="1"/>
          <p:nvPr/>
        </p:nvSpPr>
        <p:spPr>
          <a:xfrm>
            <a:off x="234343" y="137849"/>
            <a:ext cx="93967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Salons de l’ETE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FFBAD0-893D-E234-582B-9CED396C5A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753" b="16882"/>
          <a:stretch/>
        </p:blipFill>
        <p:spPr>
          <a:xfrm>
            <a:off x="1649596" y="1139857"/>
            <a:ext cx="3107869" cy="4275842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05DD92A3-2F43-FA85-F005-02A5A73F4C59}"/>
              </a:ext>
            </a:extLst>
          </p:cNvPr>
          <p:cNvSpPr/>
          <p:nvPr/>
        </p:nvSpPr>
        <p:spPr>
          <a:xfrm>
            <a:off x="4557498" y="2844879"/>
            <a:ext cx="836286" cy="413547"/>
          </a:xfrm>
          <a:prstGeom prst="rightArrow">
            <a:avLst/>
          </a:prstGeom>
          <a:solidFill>
            <a:srgbClr val="B381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E46FDC-7D92-2F47-0D35-E51CFC61D0F6}"/>
              </a:ext>
            </a:extLst>
          </p:cNvPr>
          <p:cNvSpPr txBox="1"/>
          <p:nvPr/>
        </p:nvSpPr>
        <p:spPr>
          <a:xfrm>
            <a:off x="5361574" y="1695882"/>
            <a:ext cx="4310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Vernissage du Symposium </a:t>
            </a:r>
            <a:r>
              <a:rPr lang="fr-FR" sz="24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 Lions Club St Cyprien Doyen</a:t>
            </a:r>
            <a:endParaRPr lang="fr-FR" sz="4000" b="1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2676564-6282-38A0-02B9-1E13ABB6B99B}"/>
              </a:ext>
            </a:extLst>
          </p:cNvPr>
          <p:cNvSpPr/>
          <p:nvPr/>
        </p:nvSpPr>
        <p:spPr>
          <a:xfrm>
            <a:off x="4557498" y="1940884"/>
            <a:ext cx="836286" cy="4135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8B244D-44A5-2343-50F0-918E5AE0E562}"/>
              </a:ext>
            </a:extLst>
          </p:cNvPr>
          <p:cNvSpPr txBox="1"/>
          <p:nvPr/>
        </p:nvSpPr>
        <p:spPr>
          <a:xfrm>
            <a:off x="5361574" y="2574598"/>
            <a:ext cx="399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381D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 Producteurs Locaux</a:t>
            </a:r>
          </a:p>
          <a:p>
            <a:r>
              <a:rPr lang="fr-FR" sz="2800" b="1" dirty="0">
                <a:solidFill>
                  <a:srgbClr val="B381D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 Conférence ?</a:t>
            </a:r>
            <a:endParaRPr lang="fr-FR" sz="2800" b="1" dirty="0">
              <a:solidFill>
                <a:srgbClr val="B381D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B7B9AC-C643-75D5-49EE-C24B92985349}"/>
              </a:ext>
            </a:extLst>
          </p:cNvPr>
          <p:cNvSpPr txBox="1"/>
          <p:nvPr/>
        </p:nvSpPr>
        <p:spPr>
          <a:xfrm>
            <a:off x="5361574" y="4632932"/>
            <a:ext cx="407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 Prix Littéraires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C1D623DF-C469-072B-C4B6-B72A1B9E15C0}"/>
              </a:ext>
            </a:extLst>
          </p:cNvPr>
          <p:cNvSpPr/>
          <p:nvPr/>
        </p:nvSpPr>
        <p:spPr>
          <a:xfrm>
            <a:off x="4557498" y="4726299"/>
            <a:ext cx="836286" cy="41354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243CB100-55C6-1115-84E2-70099535EB74}"/>
              </a:ext>
            </a:extLst>
          </p:cNvPr>
          <p:cNvSpPr/>
          <p:nvPr/>
        </p:nvSpPr>
        <p:spPr>
          <a:xfrm>
            <a:off x="4557498" y="3783437"/>
            <a:ext cx="836286" cy="413547"/>
          </a:xfrm>
          <a:prstGeom prst="rightArrow">
            <a:avLst/>
          </a:prstGeom>
          <a:solidFill>
            <a:srgbClr val="E1BB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5799A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42211B-E25D-8CE5-A21B-2B165369ACAE}"/>
              </a:ext>
            </a:extLst>
          </p:cNvPr>
          <p:cNvSpPr txBox="1"/>
          <p:nvPr/>
        </p:nvSpPr>
        <p:spPr>
          <a:xfrm>
            <a:off x="5361574" y="3692658"/>
            <a:ext cx="399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E1BB9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 l’Art</a:t>
            </a:r>
            <a:endParaRPr lang="fr-FR" sz="2800" b="1" dirty="0">
              <a:ln w="3175">
                <a:solidFill>
                  <a:schemeClr val="tx1"/>
                </a:solidFill>
              </a:ln>
              <a:solidFill>
                <a:srgbClr val="E1BB9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2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37C31-96ED-C1A5-1857-1CC08950D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B6687E7-D1C4-AB65-CCEB-6C6FF822C648}"/>
              </a:ext>
            </a:extLst>
          </p:cNvPr>
          <p:cNvSpPr txBox="1"/>
          <p:nvPr/>
        </p:nvSpPr>
        <p:spPr>
          <a:xfrm>
            <a:off x="234343" y="137849"/>
            <a:ext cx="93967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 Salons d’AUTOMNE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0AB966D-15C8-8E6F-BB77-8D8177C8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53" y="1084940"/>
            <a:ext cx="7326475" cy="3928177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1B7EAB8B-0916-92D3-832B-3C93FE392697}"/>
              </a:ext>
            </a:extLst>
          </p:cNvPr>
          <p:cNvSpPr/>
          <p:nvPr/>
        </p:nvSpPr>
        <p:spPr>
          <a:xfrm>
            <a:off x="7402503" y="3166316"/>
            <a:ext cx="836286" cy="4135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0C20C03E-0859-49B1-8CC6-AD0141F52D68}"/>
              </a:ext>
            </a:extLst>
          </p:cNvPr>
          <p:cNvSpPr/>
          <p:nvPr/>
        </p:nvSpPr>
        <p:spPr>
          <a:xfrm rot="5400000">
            <a:off x="1545470" y="3044284"/>
            <a:ext cx="836286" cy="413547"/>
          </a:xfrm>
          <a:prstGeom prst="rightArrow">
            <a:avLst/>
          </a:prstGeom>
          <a:solidFill>
            <a:srgbClr val="B22C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76B3F3-B5AE-F265-171F-B86DD8020C7A}"/>
              </a:ext>
            </a:extLst>
          </p:cNvPr>
          <p:cNvSpPr txBox="1"/>
          <p:nvPr/>
        </p:nvSpPr>
        <p:spPr>
          <a:xfrm>
            <a:off x="7879066" y="3166316"/>
            <a:ext cx="1905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Vins +</a:t>
            </a:r>
          </a:p>
          <a:p>
            <a:pPr algn="ctr"/>
            <a:r>
              <a:rPr lang="fr-FR" sz="2800" b="1" dirty="0">
                <a:solidFill>
                  <a:srgbClr val="C00000"/>
                </a:solidFill>
              </a:rPr>
              <a:t>Littérature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621BA5-D30C-FDEE-4551-59127D1F4F3D}"/>
              </a:ext>
            </a:extLst>
          </p:cNvPr>
          <p:cNvSpPr txBox="1"/>
          <p:nvPr/>
        </p:nvSpPr>
        <p:spPr>
          <a:xfrm>
            <a:off x="848552" y="3669200"/>
            <a:ext cx="228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A50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Livres et Vins</a:t>
            </a:r>
            <a:endParaRPr lang="fr-FR" sz="5400" b="1" dirty="0">
              <a:solidFill>
                <a:srgbClr val="A5002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B8795E-3440-D251-1052-4E5ABDB52DC4}"/>
              </a:ext>
            </a:extLst>
          </p:cNvPr>
          <p:cNvSpPr txBox="1"/>
          <p:nvPr/>
        </p:nvSpPr>
        <p:spPr>
          <a:xfrm>
            <a:off x="3252147" y="5577279"/>
            <a:ext cx="483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Actions Caritatives du CAC66</a:t>
            </a:r>
            <a:endParaRPr lang="fr-FR" sz="4000" b="1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C8CBBDA9-BC77-84EA-9524-4C5E22D6CFD9}"/>
              </a:ext>
            </a:extLst>
          </p:cNvPr>
          <p:cNvSpPr/>
          <p:nvPr/>
        </p:nvSpPr>
        <p:spPr>
          <a:xfrm rot="5400000">
            <a:off x="5386895" y="5079744"/>
            <a:ext cx="546800" cy="4135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06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04843-7A39-434C-0D14-CC197A948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41FA9D1-AF6E-0BDA-F00E-1D214DD6001B}"/>
              </a:ext>
            </a:extLst>
          </p:cNvPr>
          <p:cNvSpPr/>
          <p:nvPr/>
        </p:nvSpPr>
        <p:spPr>
          <a:xfrm>
            <a:off x="305182" y="330838"/>
            <a:ext cx="9295635" cy="598495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394214D-76F6-78A7-A572-B1D61AF2CE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5" t="5767" b="27157"/>
          <a:stretch/>
        </p:blipFill>
        <p:spPr>
          <a:xfrm>
            <a:off x="4130882" y="866152"/>
            <a:ext cx="5145858" cy="19804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E5B483-DBEF-B8EA-CC0B-6F5359E274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49" b="15519"/>
          <a:stretch/>
        </p:blipFill>
        <p:spPr>
          <a:xfrm>
            <a:off x="4199806" y="3101608"/>
            <a:ext cx="5146839" cy="23480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584A131-6925-66FD-4BA6-B8FD3243D3A2}"/>
              </a:ext>
            </a:extLst>
          </p:cNvPr>
          <p:cNvSpPr txBox="1"/>
          <p:nvPr/>
        </p:nvSpPr>
        <p:spPr>
          <a:xfrm>
            <a:off x="785740" y="542207"/>
            <a:ext cx="3414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Ne repartez pas sans votre calendrier de poche !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07E2263-1142-90CA-B1DE-48AECC3E5E5A}"/>
              </a:ext>
            </a:extLst>
          </p:cNvPr>
          <p:cNvGrpSpPr/>
          <p:nvPr/>
        </p:nvGrpSpPr>
        <p:grpSpPr>
          <a:xfrm rot="21134349">
            <a:off x="1203885" y="2836245"/>
            <a:ext cx="2003929" cy="2839695"/>
            <a:chOff x="1218933" y="3060253"/>
            <a:chExt cx="2003929" cy="28396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5E08C9-5F8F-FC5A-ACDB-AD529C54EC03}"/>
                </a:ext>
              </a:extLst>
            </p:cNvPr>
            <p:cNvSpPr/>
            <p:nvPr/>
          </p:nvSpPr>
          <p:spPr>
            <a:xfrm rot="179319">
              <a:off x="1218933" y="3143491"/>
              <a:ext cx="1676355" cy="26731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9B7948-8D84-F1CF-439E-BD0A88F0BB1F}"/>
                </a:ext>
              </a:extLst>
            </p:cNvPr>
            <p:cNvSpPr/>
            <p:nvPr/>
          </p:nvSpPr>
          <p:spPr>
            <a:xfrm>
              <a:off x="1293341" y="3101608"/>
              <a:ext cx="1853559" cy="27138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4EF37F-6F23-70C4-833A-A71EC6C6F9BC}"/>
                </a:ext>
              </a:extLst>
            </p:cNvPr>
            <p:cNvSpPr/>
            <p:nvPr/>
          </p:nvSpPr>
          <p:spPr>
            <a:xfrm rot="179319">
              <a:off x="1369303" y="3060253"/>
              <a:ext cx="1853559" cy="28396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D19771FA-0AEA-C041-0875-18A30B90C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59224">
            <a:off x="1230370" y="2752389"/>
            <a:ext cx="2454185" cy="31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74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</Words>
  <Application>Microsoft Office PowerPoint</Application>
  <PresentationFormat>Format A4 (210 x 297 mm)</PresentationFormat>
  <Paragraphs>83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Agency FB</vt:lpstr>
      <vt:lpstr>Aptos</vt:lpstr>
      <vt:lpstr>Aptos Display</vt:lpstr>
      <vt:lpstr>Arial</vt:lpstr>
      <vt:lpstr>Calibri</vt:lpstr>
      <vt:lpstr>Webdings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Jean-Marie Marcos</dc:creator>
  <cp:lastModifiedBy>Jean-Marie MARCOS</cp:lastModifiedBy>
  <cp:revision>15</cp:revision>
  <cp:lastPrinted>2025-01-02T11:04:46Z</cp:lastPrinted>
  <dcterms:created xsi:type="dcterms:W3CDTF">2024-07-25T20:22:57Z</dcterms:created>
  <dcterms:modified xsi:type="dcterms:W3CDTF">2025-01-03T19:21:12Z</dcterms:modified>
</cp:coreProperties>
</file>