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orsi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orsiva-regular.fntdata"/><Relationship Id="rId21" Type="http://schemas.openxmlformats.org/officeDocument/2006/relationships/slide" Target="slides/slide16.xml"/><Relationship Id="rId24" Type="http://schemas.openxmlformats.org/officeDocument/2006/relationships/font" Target="fonts/Corsiva-italic.fntdata"/><Relationship Id="rId23" Type="http://schemas.openxmlformats.org/officeDocument/2006/relationships/font" Target="fonts/Corsiv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5" Type="http://schemas.openxmlformats.org/officeDocument/2006/relationships/font" Target="fonts/Corsiv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/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/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/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/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/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/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/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/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/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3" name="Shape 17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4" name="Shape 21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9" name="Shape 10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3" name="Shape 14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Титульный слайд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3571867" y="1500174"/>
            <a:ext cx="5100646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3571867" y="3714751"/>
            <a:ext cx="5186354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Два объекта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Заголовок раздела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Заголовок и объект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Вертикальный заголовок и текст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Заголовок и вертикальный текст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Рисунок с подписью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Объект с подписью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Пустой слайд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Только заголовок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Сравнение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b="0" i="0" lang="uk-UA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09.png"/><Relationship Id="rId5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20.jpg"/><Relationship Id="rId5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20.jp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Relationship Id="rId4" Type="http://schemas.openxmlformats.org/officeDocument/2006/relationships/image" Target="../media/image13.png"/><Relationship Id="rId5" Type="http://schemas.openxmlformats.org/officeDocument/2006/relationships/image" Target="../media/image2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3357562" y="857250"/>
            <a:ext cx="5357811" cy="37861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800" u="none" cap="none" strike="noStrik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Тема уроку: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4800" u="none" cap="none" strike="noStrike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orsiva"/>
              <a:buNone/>
            </a:pPr>
            <a:r>
              <a:rPr b="1" i="0" lang="uk-UA" sz="6000" u="none" cap="none" strike="noStrik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“</a:t>
            </a:r>
            <a:r>
              <a:rPr b="1" i="1" lang="uk-UA" sz="6000" u="none" cap="none" strike="noStrik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Відношення”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3600" u="none" cap="none" strike="noStrik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6 клас</a:t>
            </a:r>
            <a:r>
              <a:rPr b="1" i="1" lang="uk-UA" sz="7200" u="none" cap="none" strike="noStrik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</a:t>
            </a: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31639" l="40080" r="38504" t="11718"/>
          <a:stretch/>
        </p:blipFill>
        <p:spPr>
          <a:xfrm>
            <a:off x="4857750" y="3929062"/>
            <a:ext cx="1585912" cy="2357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/>
        </p:nvSpPr>
        <p:spPr>
          <a:xfrm>
            <a:off x="1727200" y="500062"/>
            <a:ext cx="526414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Робота з підручником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2857500" y="2143125"/>
            <a:ext cx="5500687" cy="3046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Самостійно опрацювати п.19 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с.151 – 152   і дати відповіді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1" lang="uk-UA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запитання: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Noto Sans Symbols"/>
              <a:buChar char="❖"/>
            </a:pPr>
            <a:r>
              <a:rPr b="0" i="0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Що показує відношення двох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Arial"/>
              <a:buNone/>
            </a:pPr>
            <a:r>
              <a:rPr b="0" i="0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   чисел </a:t>
            </a:r>
            <a:r>
              <a:rPr b="1" i="1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а </a:t>
            </a:r>
            <a:r>
              <a:rPr b="0" i="0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і </a:t>
            </a:r>
            <a:r>
              <a:rPr b="1" i="1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в?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2400" u="non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Font typeface="Noto Sans Symbols"/>
              <a:buChar char="❖"/>
            </a:pPr>
            <a:r>
              <a:rPr b="0" i="0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Що таке </a:t>
            </a:r>
            <a:r>
              <a:rPr b="1" i="1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масштаб</a:t>
            </a:r>
            <a:r>
              <a:rPr b="0" i="0" lang="uk-UA" sz="2400" u="non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карти? 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637" y="1420812"/>
            <a:ext cx="2376487" cy="3144837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/>
        </p:nvSpPr>
        <p:spPr>
          <a:xfrm>
            <a:off x="1727200" y="500062"/>
            <a:ext cx="5264149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Робота з підручником</a:t>
            </a:r>
          </a:p>
        </p:txBody>
      </p:sp>
      <p:grpSp>
        <p:nvGrpSpPr>
          <p:cNvPr id="183" name="Shape 183"/>
          <p:cNvGrpSpPr/>
          <p:nvPr/>
        </p:nvGrpSpPr>
        <p:grpSpPr>
          <a:xfrm>
            <a:off x="785812" y="2928936"/>
            <a:ext cx="7478712" cy="2928937"/>
            <a:chOff x="0" y="0"/>
            <a:chExt cx="2147483647" cy="2147483647"/>
          </a:xfrm>
        </p:grpSpPr>
        <p:pic>
          <p:nvPicPr>
            <p:cNvPr id="184" name="Shape 18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1152308341"/>
              <a:ext cx="2135120781" cy="995175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Shape 18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0" y="0"/>
              <a:ext cx="2147483647" cy="125706348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6" name="Shape 1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4375" y="1500187"/>
            <a:ext cx="7589836" cy="1071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958975" y="500062"/>
            <a:ext cx="4802186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Розв'язування вправ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857250" y="1357312"/>
            <a:ext cx="8286749" cy="4278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uk-UA" sz="40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Усно</a:t>
            </a:r>
            <a:r>
              <a:rPr b="0" i="0" lang="uk-UA" sz="4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4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Письмово:  №574, №576, №578, №581.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3186" y="1714500"/>
            <a:ext cx="6213475" cy="3357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Мои документы\Мои рисунки\+14448-800x800.jpg"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1650" y="354012"/>
            <a:ext cx="1481137" cy="1150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Shape 19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7962" y="2346325"/>
            <a:ext cx="2303461" cy="2590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0850" y="268287"/>
            <a:ext cx="8242300" cy="115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ct val="25000"/>
              <a:buFont typeface="Arial"/>
              <a:buNone/>
            </a:pPr>
            <a:r>
              <a:rPr b="1" i="0" lang="uk-UA" sz="4400" u="none" cap="none" strike="noStrike">
                <a:solidFill>
                  <a:srgbClr val="DF322D"/>
                </a:solidFill>
                <a:latin typeface="Arial"/>
                <a:ea typeface="Arial"/>
                <a:cs typeface="Arial"/>
                <a:sym typeface="Arial"/>
              </a:rPr>
              <a:t>Домашнє завдання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500187" y="1500187"/>
            <a:ext cx="7186612" cy="4929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Прочитати п.19, вивчити правила,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Виконати № 575, 577, 582.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uk-UA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37" y="1428750"/>
            <a:ext cx="728661" cy="1000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Мои документы\Мои рисунки\+14448-800x800.jpg"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4012" y="2566986"/>
            <a:ext cx="1481137" cy="115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4686" y="3714750"/>
            <a:ext cx="2808286" cy="222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2571750" y="357187"/>
            <a:ext cx="364172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Підсумок уроку</a:t>
            </a: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143000"/>
            <a:ext cx="6572249" cy="339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Рисунок15" id="211" name="Shape 2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29312" y="3000375"/>
            <a:ext cx="2347912" cy="357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8761" cy="68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214312" y="1214437"/>
            <a:ext cx="8572500" cy="3170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Times New Roman"/>
              <a:buNone/>
            </a:pPr>
            <a:r>
              <a:rPr b="0" i="0" lang="uk-UA" sz="3600" u="non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Людина  подібна до дробу: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uk-UA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у знаменнику </a:t>
            </a: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i="0" lang="uk-UA" sz="2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те,</a:t>
            </a: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uk-UA" sz="2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що вона про себе думає,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1" i="0" lang="uk-UA" sz="3200" u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в чисельнику </a:t>
            </a: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b="1" i="0" lang="uk-UA" sz="28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те, що вона є насправді</a:t>
            </a: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Чим більший знаменник,                            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alibri"/>
              <a:buNone/>
            </a:pPr>
            <a:r>
              <a:rPr b="1" i="0" lang="uk-UA" sz="3200" u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       тим менший дріб.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ct val="25000"/>
              <a:buFont typeface="Times New Roman"/>
              <a:buNone/>
            </a:pPr>
            <a:r>
              <a:rPr b="1" i="1" lang="uk-UA" sz="3600" u="none">
                <a:solidFill>
                  <a:srgbClr val="17375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Л.М.Толстий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575" y="4578350"/>
            <a:ext cx="2808286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3681412" y="4840287"/>
            <a:ext cx="1824036" cy="1060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Дякую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uk-UA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урок!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1643061" y="214312"/>
            <a:ext cx="4929187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orsiva"/>
              <a:buNone/>
            </a:pPr>
            <a:r>
              <a:rPr b="1" i="0" lang="uk-UA" sz="4800" u="none">
                <a:solidFill>
                  <a:srgbClr val="984807"/>
                </a:solidFill>
                <a:latin typeface="Corsiva"/>
                <a:ea typeface="Corsiva"/>
                <a:cs typeface="Corsiva"/>
                <a:sym typeface="Corsiva"/>
              </a:rPr>
              <a:t>Висновок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500062" y="571500"/>
            <a:ext cx="8215312" cy="4740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 cap="none" strike="noStrik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Епіграф уроку: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1" i="1" sz="4000" u="none" cap="none" strike="noStrike">
              <a:solidFill>
                <a:srgbClr val="98480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orsiva"/>
              <a:buNone/>
            </a:pPr>
            <a:r>
              <a:rPr b="1" i="1" lang="uk-UA" sz="5400" u="none" cap="none" strike="noStrik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Суть математики – в конкретних прикладах і конкретних проблемах життя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25000"/>
              <a:buFont typeface="Corsiva"/>
              <a:buNone/>
            </a:pPr>
            <a:r>
              <a:rPr b="1" i="1" lang="uk-UA" sz="6000" u="none" cap="none" strike="noStrike">
                <a:solidFill>
                  <a:srgbClr val="7030A0"/>
                </a:solidFill>
                <a:latin typeface="Corsiva"/>
                <a:ea typeface="Corsiva"/>
                <a:cs typeface="Corsiva"/>
                <a:sym typeface="Corsiva"/>
              </a:rPr>
              <a:t>                          </a:t>
            </a:r>
            <a:r>
              <a:rPr b="0" i="1" lang="uk-UA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П. Халмош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571500" y="285750"/>
            <a:ext cx="8358186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 cap="none" strike="noStrik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Перевірка домашнього завдання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061" y="2000250"/>
            <a:ext cx="2962275" cy="2438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3000375" y="357187"/>
            <a:ext cx="4214812" cy="769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400" u="sng" cap="none" strike="noStrik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Усні вправи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285750" y="1143000"/>
            <a:ext cx="6286499" cy="3859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1.  </a:t>
            </a: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Поділити 40 на дві частини так, щоб одна частина становила 60% другої частини.</a:t>
            </a:r>
          </a:p>
          <a:p>
            <a:pPr indent="-342900" lvl="0" marL="342900" marR="0" rtl="0" algn="l">
              <a:lnSpc>
                <a:spcPct val="15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b="1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Задача 2. </a:t>
            </a:r>
            <a:r>
              <a:rPr b="0" i="0" lang="uk-UA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Дерево висотою 9,6 м утворює тінь довжиною 5,1 м. Яка довжина тіні від людини зростом 1,6 м у ту саму пору дня?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45237" y="2560636"/>
            <a:ext cx="2573337" cy="3376611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93712" y="-6350"/>
            <a:ext cx="8242300" cy="11588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/>
              <a:buNone/>
            </a:pPr>
            <a:r>
              <a:rPr b="1" i="0" lang="uk-UA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Задача</a:t>
            </a:r>
            <a:r>
              <a:rPr b="1" i="0" lang="uk-UA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(усно)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571500" y="2786062"/>
            <a:ext cx="8072437" cy="3214687"/>
            <a:chOff x="0" y="0"/>
            <a:chExt cx="2147483646" cy="2147483647"/>
          </a:xfrm>
        </p:grpSpPr>
        <p:sp>
          <p:nvSpPr>
            <p:cNvPr id="120" name="Shape 120"/>
            <p:cNvSpPr/>
            <p:nvPr/>
          </p:nvSpPr>
          <p:spPr>
            <a:xfrm flipH="1" rot="10800000">
              <a:off x="0" y="705794027"/>
              <a:ext cx="2147483646" cy="144168961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6250" y="120000"/>
                  </a:lnTo>
                  <a:lnTo>
                    <a:pt x="103750" y="120000"/>
                  </a:lnTo>
                  <a:lnTo>
                    <a:pt x="120000" y="0"/>
                  </a:lnTo>
                  <a:close/>
                </a:path>
              </a:pathLst>
            </a:custGeom>
            <a:gradFill>
              <a:gsLst>
                <a:gs pos="0">
                  <a:srgbClr val="762F76"/>
                </a:gs>
                <a:gs pos="50000">
                  <a:srgbClr val="FF66FF"/>
                </a:gs>
                <a:gs pos="100000">
                  <a:srgbClr val="762F76"/>
                </a:gs>
              </a:gsLst>
              <a:lin ang="0" scaled="0"/>
            </a:gradFill>
            <a:ln cap="flat" cmpd="sng" w="9525">
              <a:solidFill>
                <a:srgbClr val="FF66FF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" name="Shape 121"/>
            <p:cNvGrpSpPr/>
            <p:nvPr/>
          </p:nvGrpSpPr>
          <p:grpSpPr>
            <a:xfrm>
              <a:off x="300871499" y="0"/>
              <a:ext cx="1398474028" cy="2147483476"/>
              <a:chOff x="0" y="0"/>
              <a:chExt cx="2147483647" cy="2147483647"/>
            </a:xfrm>
          </p:grpSpPr>
          <p:sp>
            <p:nvSpPr>
              <p:cNvPr id="122" name="Shape 122"/>
              <p:cNvSpPr/>
              <p:nvPr/>
            </p:nvSpPr>
            <p:spPr>
              <a:xfrm>
                <a:off x="571364662" y="0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Shape 123"/>
              <p:cNvSpPr/>
              <p:nvPr/>
            </p:nvSpPr>
            <p:spPr>
              <a:xfrm>
                <a:off x="389878900" y="517928404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Shape 124"/>
              <p:cNvSpPr/>
              <p:nvPr/>
            </p:nvSpPr>
            <p:spPr>
              <a:xfrm>
                <a:off x="545601598" y="104935025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Shape 125"/>
              <p:cNvSpPr/>
              <p:nvPr/>
            </p:nvSpPr>
            <p:spPr>
              <a:xfrm>
                <a:off x="182058099" y="1035857632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Shape 126"/>
              <p:cNvSpPr/>
              <p:nvPr/>
            </p:nvSpPr>
            <p:spPr>
              <a:xfrm>
                <a:off x="0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Shape 127"/>
              <p:cNvSpPr/>
              <p:nvPr/>
            </p:nvSpPr>
            <p:spPr>
              <a:xfrm>
                <a:off x="1817718081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Shape 128"/>
              <p:cNvSpPr/>
              <p:nvPr/>
            </p:nvSpPr>
            <p:spPr>
              <a:xfrm>
                <a:off x="1420396290" y="53142201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Shape 129"/>
              <p:cNvSpPr/>
              <p:nvPr/>
            </p:nvSpPr>
            <p:spPr>
              <a:xfrm>
                <a:off x="909145414" y="13492790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1264673683" y="104935025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Shape 131"/>
              <p:cNvSpPr/>
              <p:nvPr/>
            </p:nvSpPr>
            <p:spPr>
              <a:xfrm>
                <a:off x="719644468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Shape 132"/>
              <p:cNvSpPr/>
              <p:nvPr/>
            </p:nvSpPr>
            <p:spPr>
              <a:xfrm>
                <a:off x="727087269" y="53142201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1064868021" y="53142201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Shape 134"/>
              <p:cNvSpPr/>
              <p:nvPr/>
            </p:nvSpPr>
            <p:spPr>
              <a:xfrm>
                <a:off x="363543452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1083188285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901130230" y="104935025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Shape 137"/>
              <p:cNvSpPr/>
              <p:nvPr/>
            </p:nvSpPr>
            <p:spPr>
              <a:xfrm>
                <a:off x="1454174629" y="1549634067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1628217499" y="1049350258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66FF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1238910891" y="13492790"/>
                <a:ext cx="329765565" cy="597849579"/>
              </a:xfrm>
              <a:prstGeom prst="ellipse">
                <a:avLst/>
              </a:prstGeom>
              <a:solidFill>
                <a:schemeClr val="lt1"/>
              </a:solidFill>
              <a:ln cap="flat" cmpd="sng" w="9525">
                <a:solidFill>
                  <a:srgbClr val="FFFF00"/>
                </a:solidFill>
                <a:prstDash val="solid"/>
                <a:miter/>
                <a:headEnd len="med" w="med" type="none"/>
                <a:tailEnd len="med" w="med" type="none"/>
              </a:ln>
            </p:spPr>
            <p:txBody>
              <a:bodyPr anchorCtr="0" anchor="ctr" bIns="45700" lIns="91425" rIns="91425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0" name="Shape 140"/>
          <p:cNvSpPr txBox="1"/>
          <p:nvPr/>
        </p:nvSpPr>
        <p:spPr>
          <a:xfrm>
            <a:off x="428625" y="928687"/>
            <a:ext cx="714374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 столі лежать 18 кульок.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 друга -  сині,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одна третя – жовті, решта – зелені.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Скільки кульок кожного кольору?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285750" y="1643061"/>
            <a:ext cx="8858249" cy="738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uk-UA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Синоніми в українській мові          “математичні синоніми”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2357436"/>
            <a:ext cx="3500436" cy="1357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1937" y="2357436"/>
            <a:ext cx="4714874" cy="1500187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Shape 148"/>
          <p:cNvSpPr txBox="1"/>
          <p:nvPr/>
        </p:nvSpPr>
        <p:spPr>
          <a:xfrm>
            <a:off x="1143000" y="4143375"/>
            <a:ext cx="6500812" cy="12620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uk-UA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Ще один приклад, коли одне й те саме поняття має різні назви: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b="1" i="1" lang="uk-UA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частка</a:t>
            </a:r>
            <a:r>
              <a:rPr b="1" i="1" lang="uk-UA" sz="2800" u="none">
                <a:solidFill>
                  <a:srgbClr val="FF00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 </a:t>
            </a:r>
            <a:r>
              <a:rPr b="1" i="1" lang="uk-UA" sz="2800" u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відношення </a:t>
            </a:r>
            <a:r>
              <a:rPr b="0" i="0" lang="uk-UA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1000125" y="428625"/>
            <a:ext cx="7643812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Вивчення нового матеріалу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500" y="1357312"/>
            <a:ext cx="7929561" cy="4383087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Shape 155"/>
          <p:cNvSpPr txBox="1"/>
          <p:nvPr/>
        </p:nvSpPr>
        <p:spPr>
          <a:xfrm>
            <a:off x="1071562" y="500062"/>
            <a:ext cx="657542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Вивчення нового матеріалу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071562" y="285750"/>
            <a:ext cx="657542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Вивчення нового матеріалу</a:t>
            </a:r>
          </a:p>
        </p:txBody>
      </p:sp>
      <p:pic>
        <p:nvPicPr>
          <p:cNvPr id="161" name="Shape 1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625" y="1143000"/>
            <a:ext cx="8270874" cy="2928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214312" y="4000500"/>
            <a:ext cx="8929686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uk-UA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Цю властивість називають </a:t>
            </a:r>
            <a:r>
              <a:rPr b="1" i="1" lang="uk-UA" sz="2400" u="none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основною властивістю відношення</a:t>
            </a:r>
            <a:r>
              <a:rPr b="0" i="0" lang="uk-UA" sz="1800" u="none">
                <a:solidFill>
                  <a:srgbClr val="984807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57375" y="4429125"/>
            <a:ext cx="5000625" cy="21304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Мои документы\Мои рисунки\+14448-800x800.jpg" id="164" name="Shape 1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38986" y="4565650"/>
            <a:ext cx="1481137" cy="115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071562" y="285750"/>
            <a:ext cx="6575424" cy="708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4807"/>
              </a:buClr>
              <a:buSzPct val="25000"/>
              <a:buFont typeface="Calibri"/>
              <a:buNone/>
            </a:pPr>
            <a:r>
              <a:rPr b="1" i="1" lang="uk-UA" sz="4000" u="sng">
                <a:solidFill>
                  <a:srgbClr val="984807"/>
                </a:solidFill>
                <a:latin typeface="Calibri"/>
                <a:ea typeface="Calibri"/>
                <a:cs typeface="Calibri"/>
                <a:sym typeface="Calibri"/>
              </a:rPr>
              <a:t>Вивчення нового матеріалу</a:t>
            </a:r>
          </a:p>
        </p:txBody>
      </p:sp>
      <p:pic>
        <p:nvPicPr>
          <p:cNvPr id="170" name="Shape 1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1000125"/>
            <a:ext cx="6865937" cy="428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Презентация МАТЕМАТИ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Презентация МАТЕМАТИКА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