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C52E95F-3468-4DB4-9493-6BEE66B99844}">
  <a:tblStyle styleId="{9C52E95F-3468-4DB4-9493-6BEE66B998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rgbClr val="FDEEE8"/>
          </a:solidFill>
        </a:fill>
      </a:tcStyle>
    </a:band1H>
    <a:band1V>
      <a:tcStyle>
        <a:fill>
          <a:solidFill>
            <a:srgbClr val="FDEEE8"/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03.png"/><Relationship Id="rId5" Type="http://schemas.openxmlformats.org/officeDocument/2006/relationships/image" Target="../media/image00.png"/><Relationship Id="rId6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08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/>
        <p:spPr>
          <a:xfrm>
            <a:off x="2987824" y="-99391"/>
            <a:ext cx="3346449" cy="33464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86" name="Shape 86"/>
          <p:cNvPicPr preferRelativeResize="0"/>
          <p:nvPr/>
        </p:nvPicPr>
        <p:blipFill/>
        <p:spPr>
          <a:xfrm>
            <a:off x="-172526" y="0"/>
            <a:ext cx="3732568" cy="356939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/>
        <p:spPr>
          <a:xfrm>
            <a:off x="5225053" y="-33407"/>
            <a:ext cx="3918945" cy="367394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/>
        <p:spPr>
          <a:xfrm>
            <a:off x="-252536" y="4221087"/>
            <a:ext cx="3812580" cy="317186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/>
        <p:spPr>
          <a:xfrm rot="1919114">
            <a:off x="-386881" y="2187459"/>
            <a:ext cx="4161282" cy="36264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/>
        <p:spPr>
          <a:xfrm>
            <a:off x="2411759" y="2101113"/>
            <a:ext cx="3710895" cy="32260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-117515" y="92458"/>
            <a:ext cx="9073008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6600" u="none" cap="none" strike="noStrike">
                <a:solidFill>
                  <a:srgbClr val="6F91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БАБУСИНА ГРЯДКА</a:t>
            </a:r>
          </a:p>
        </p:txBody>
      </p:sp>
      <p:sp>
        <p:nvSpPr>
          <p:cNvPr id="92" name="Shape 92"/>
          <p:cNvSpPr/>
          <p:nvPr/>
        </p:nvSpPr>
        <p:spPr>
          <a:xfrm>
            <a:off x="1946441" y="3861048"/>
            <a:ext cx="719755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uk-UA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Виконала: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uk-UA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студентка 32 групи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uk-UA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спеціальності «Початкова освіта»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uk-UA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Зуйко Катерина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-14999" r="-14997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 rot="1559445">
            <a:off x="3331816" y="2665878"/>
            <a:ext cx="2238724" cy="7874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-40920" y="260647"/>
            <a:ext cx="5693040" cy="2049355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7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</a:t>
            </a:r>
          </a:p>
        </p:txBody>
      </p:sp>
      <p:sp>
        <p:nvSpPr>
          <p:cNvPr id="99" name="Shape 99"/>
          <p:cNvSpPr/>
          <p:nvPr/>
        </p:nvSpPr>
        <p:spPr>
          <a:xfrm>
            <a:off x="2123727" y="3933055"/>
            <a:ext cx="6640196" cy="2304256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Посадити фрукти і овочі на городі у бабусі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579950" y="0"/>
            <a:ext cx="3775136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6600" u="none" cap="none" strike="noStrike">
                <a:solidFill>
                  <a:srgbClr val="A04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</a:t>
            </a:r>
          </a:p>
        </p:txBody>
      </p:sp>
      <p:pic>
        <p:nvPicPr>
          <p:cNvPr id="105" name="Shape 105"/>
          <p:cNvPicPr preferRelativeResize="0"/>
          <p:nvPr/>
        </p:nvPicPr>
        <p:blipFill/>
        <p:spPr>
          <a:xfrm>
            <a:off x="6200294" y="767562"/>
            <a:ext cx="2877460" cy="28774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6" name="Shape 106"/>
          <p:cNvPicPr preferRelativeResize="0"/>
          <p:nvPr/>
        </p:nvPicPr>
        <p:blipFill/>
        <p:spPr>
          <a:xfrm>
            <a:off x="9452" y="881766"/>
            <a:ext cx="2872234" cy="28803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2540" y="1419223"/>
            <a:ext cx="2930569" cy="293056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8" name="Shape 108"/>
          <p:cNvPicPr preferRelativeResize="0"/>
          <p:nvPr/>
        </p:nvPicPr>
        <p:blipFill/>
        <p:spPr>
          <a:xfrm>
            <a:off x="367245" y="3818300"/>
            <a:ext cx="3023669" cy="30396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9" name="Shape 109"/>
          <p:cNvSpPr/>
          <p:nvPr/>
        </p:nvSpPr>
        <p:spPr>
          <a:xfrm>
            <a:off x="367245" y="1107995"/>
            <a:ext cx="1998238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4400" u="none" cap="none" strike="noStrike">
                <a:solidFill>
                  <a:srgbClr val="24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група</a:t>
            </a:r>
          </a:p>
        </p:txBody>
      </p:sp>
      <p:sp>
        <p:nvSpPr>
          <p:cNvPr id="110" name="Shape 110"/>
          <p:cNvSpPr/>
          <p:nvPr/>
        </p:nvSpPr>
        <p:spPr>
          <a:xfrm>
            <a:off x="663837" y="4022869"/>
            <a:ext cx="2217851" cy="76944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44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 група</a:t>
            </a:r>
          </a:p>
        </p:txBody>
      </p:sp>
      <p:sp>
        <p:nvSpPr>
          <p:cNvPr id="111" name="Shape 111"/>
          <p:cNvSpPr/>
          <p:nvPr/>
        </p:nvSpPr>
        <p:spPr>
          <a:xfrm>
            <a:off x="3352212" y="1589583"/>
            <a:ext cx="2495169" cy="769441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4400" u="none" cap="none" strike="noStrike">
                <a:solidFill>
                  <a:srgbClr val="24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ІІІ група</a:t>
            </a:r>
          </a:p>
        </p:txBody>
      </p:sp>
      <p:sp>
        <p:nvSpPr>
          <p:cNvPr id="112" name="Shape 112"/>
          <p:cNvSpPr/>
          <p:nvPr/>
        </p:nvSpPr>
        <p:spPr>
          <a:xfrm>
            <a:off x="6465610" y="881766"/>
            <a:ext cx="2446503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uk-UA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ІV група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94482" y="1912217"/>
            <a:ext cx="2787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Пошук інформації з вирощування фруктів: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 саджати/ сіяти?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доглядати?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 збирати урожай?</a:t>
            </a:r>
          </a:p>
        </p:txBody>
      </p:sp>
      <p:sp>
        <p:nvSpPr>
          <p:cNvPr id="114" name="Shape 114"/>
          <p:cNvSpPr/>
          <p:nvPr/>
        </p:nvSpPr>
        <p:spPr>
          <a:xfrm>
            <a:off x="463033" y="4912598"/>
            <a:ext cx="299471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uk-UA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Пошук інформації з   вирощування овочів: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FFFF00"/>
              </a:buClr>
              <a:buSzPct val="100000"/>
              <a:buFont typeface="Noto Sans Symbols"/>
              <a:buChar char="✓"/>
            </a:pPr>
            <a:r>
              <a:rPr b="1" lang="uk-UA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Коли саджати/ сіяти?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FFFF00"/>
              </a:buClr>
              <a:buSzPct val="100000"/>
              <a:buFont typeface="Noto Sans Symbols"/>
              <a:buChar char="✓"/>
            </a:pPr>
            <a:r>
              <a:rPr b="1" lang="uk-UA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Як доглядати?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FFFF00"/>
              </a:buClr>
              <a:buSzPct val="100000"/>
              <a:buFont typeface="Noto Sans Symbols"/>
              <a:buChar char="✓"/>
            </a:pPr>
            <a:r>
              <a:rPr b="1" lang="uk-UA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Коли збирати урожай?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352212" y="2503575"/>
            <a:ext cx="2720897" cy="160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Пошук фотографій (овочі та фрукти);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Оформлення проекту.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6358776" y="1877436"/>
            <a:ext cx="273265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бабусиної грядки (схеми розташування овочів та фруктів)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40884" y="1818733"/>
            <a:ext cx="3339245" cy="1323439"/>
          </a:xfrm>
          <a:prstGeom prst="rect">
            <a:avLst/>
          </a:prstGeom>
          <a:noFill/>
          <a:ln cap="flat" cmpd="sng" w="38100">
            <a:solidFill>
              <a:srgbClr val="0F243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Найкращим періодом для висадки розсади полуниці є кінець літа-початок осені. </a:t>
            </a:r>
          </a:p>
        </p:txBody>
      </p:sp>
      <p:pic>
        <p:nvPicPr>
          <p:cNvPr id="122" name="Shape 122"/>
          <p:cNvPicPr preferRelativeResize="0"/>
          <p:nvPr/>
        </p:nvPicPr>
        <p:blipFill/>
        <p:spPr>
          <a:xfrm rot="-1227666">
            <a:off x="564036" y="-442343"/>
            <a:ext cx="2808968" cy="28144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224641" y="4869160"/>
            <a:ext cx="3741872" cy="1323439"/>
          </a:xfrm>
          <a:prstGeom prst="rect">
            <a:avLst/>
          </a:prstGeom>
          <a:noFill/>
          <a:ln cap="flat" cmpd="sng" w="57150">
            <a:solidFill>
              <a:srgbClr val="2440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Суницю можна садити два рази на рік: навесні (зазвичай на початку травня) і ближче до осені (частіше в серпні).</a:t>
            </a:r>
          </a:p>
        </p:txBody>
      </p:sp>
      <p:pic>
        <p:nvPicPr>
          <p:cNvPr id="124" name="Shape 124"/>
          <p:cNvPicPr preferRelativeResize="0"/>
          <p:nvPr/>
        </p:nvPicPr>
        <p:blipFill/>
        <p:spPr>
          <a:xfrm rot="-255809">
            <a:off x="264462" y="2877963"/>
            <a:ext cx="2879483" cy="24057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3061438" y="3573014"/>
            <a:ext cx="3600399" cy="1015662"/>
          </a:xfrm>
          <a:prstGeom prst="rect">
            <a:avLst/>
          </a:prstGeom>
          <a:noFill/>
          <a:ln cap="flat" cmpd="sng" w="57150">
            <a:solidFill>
              <a:srgbClr val="2440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Кращими строками вважаються кінець вересня - перша половина жовтня. </a:t>
            </a:r>
          </a:p>
        </p:txBody>
      </p:sp>
      <p:pic>
        <p:nvPicPr>
          <p:cNvPr id="126" name="Shape 126"/>
          <p:cNvPicPr preferRelativeResize="0"/>
          <p:nvPr/>
        </p:nvPicPr>
        <p:blipFill/>
        <p:spPr>
          <a:xfrm rot="-835196">
            <a:off x="3370968" y="1097398"/>
            <a:ext cx="3162269" cy="29593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3966514" y="116631"/>
            <a:ext cx="4772715" cy="1200329"/>
          </a:xfrm>
          <a:prstGeom prst="rect">
            <a:avLst/>
          </a:prstGeom>
          <a:noFill/>
          <a:ln cap="flat" cmpd="sng" w="57150">
            <a:solidFill>
              <a:srgbClr val="2440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розсади триває один місяць, потім в травні приблизно 20 числа її потрібно висадити і покрити плівкою для збереження температури. 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9889" y="518220"/>
            <a:ext cx="3901712" cy="3815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4847605" y="5258082"/>
            <a:ext cx="3960440" cy="1015662"/>
          </a:xfrm>
          <a:prstGeom prst="rect">
            <a:avLst/>
          </a:prstGeom>
          <a:noFill/>
          <a:ln cap="flat" cmpd="sng" w="57150">
            <a:solidFill>
              <a:srgbClr val="2440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Посів на розсаду – квітень, саджання розсади – травень-червень.</a:t>
            </a:r>
          </a:p>
        </p:txBody>
      </p:sp>
      <p:pic>
        <p:nvPicPr>
          <p:cNvPr id="130" name="Shape 130"/>
          <p:cNvPicPr preferRelativeResize="0"/>
          <p:nvPr/>
        </p:nvPicPr>
        <p:blipFill/>
        <p:spPr>
          <a:xfrm rot="2193040">
            <a:off x="6312365" y="3002270"/>
            <a:ext cx="2969921" cy="296992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517" y="5895267"/>
            <a:ext cx="2743550" cy="133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Shape 136"/>
          <p:cNvGraphicFramePr/>
          <p:nvPr/>
        </p:nvGraphicFramePr>
        <p:xfrm>
          <a:off x="2326253" y="1388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{9C52E95F-3468-4DB4-9493-6BEE66B99844}</a:tableStyleId>
              </a:tblPr>
              <a:tblGrid>
                <a:gridCol w="1701050"/>
                <a:gridCol w="1701050"/>
                <a:gridCol w="1701050"/>
                <a:gridCol w="1701050"/>
              </a:tblGrid>
              <a:tr h="822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4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Овочі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Посів насіння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3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Розсада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Інші способи  саджання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Часник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1)Грудень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2)Березень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(зубками)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5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Перець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лютий - березень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кінець травня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5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Помідор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кінець лютого - березень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кінець травня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Картопля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Кінець квітня – початок травня (картоплею)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5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Цибуля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Квітень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(цибулинками)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5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Баклажан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березень -  квітень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травень - червень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5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Огірок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квітень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середина травня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137" name="Shape 137"/>
          <p:cNvPicPr preferRelativeResize="0"/>
          <p:nvPr/>
        </p:nvPicPr>
        <p:blipFill/>
        <p:spPr>
          <a:xfrm>
            <a:off x="-235941" y="1988840"/>
            <a:ext cx="2880320" cy="12961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/>
        <p:spPr>
          <a:xfrm>
            <a:off x="139128" y="5157192"/>
            <a:ext cx="2100295" cy="126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/>
        <p:spPr>
          <a:xfrm>
            <a:off x="58484" y="260647"/>
            <a:ext cx="2195881" cy="13724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77" y="3573016"/>
            <a:ext cx="1968996" cy="1357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-20544" y="1844825"/>
            <a:ext cx="2435376" cy="1440160"/>
          </a:xfrm>
          <a:prstGeom prst="donut">
            <a:avLst>
              <a:gd fmla="val 5472" name="adj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/>
        <p:spPr>
          <a:xfrm rot="-2146519">
            <a:off x="1564261" y="4948034"/>
            <a:ext cx="1489676" cy="14896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7" name="Shape 147"/>
          <p:cNvSpPr/>
          <p:nvPr/>
        </p:nvSpPr>
        <p:spPr>
          <a:xfrm>
            <a:off x="-540568" y="982469"/>
            <a:ext cx="103367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3600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ГОРОДІ БУДЕМО ВИРОЩУВАТИ:</a:t>
            </a:r>
          </a:p>
        </p:txBody>
      </p:sp>
      <p:sp>
        <p:nvSpPr>
          <p:cNvPr id="148" name="Shape 148"/>
          <p:cNvSpPr/>
          <p:nvPr/>
        </p:nvSpPr>
        <p:spPr>
          <a:xfrm>
            <a:off x="114876" y="1619441"/>
            <a:ext cx="3233961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5400" cap="none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ФРУКТИ</a:t>
            </a:r>
          </a:p>
        </p:txBody>
      </p:sp>
      <p:sp>
        <p:nvSpPr>
          <p:cNvPr id="149" name="Shape 149"/>
          <p:cNvSpPr/>
          <p:nvPr/>
        </p:nvSpPr>
        <p:spPr>
          <a:xfrm>
            <a:off x="6199228" y="1628800"/>
            <a:ext cx="2515816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5400" cap="none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ОВОЧІ</a:t>
            </a:r>
          </a:p>
        </p:txBody>
      </p:sp>
      <p:pic>
        <p:nvPicPr>
          <p:cNvPr id="150" name="Shape 150"/>
          <p:cNvPicPr preferRelativeResize="0"/>
          <p:nvPr/>
        </p:nvPicPr>
        <p:blipFill/>
        <p:spPr>
          <a:xfrm rot="1315198">
            <a:off x="331209" y="2679862"/>
            <a:ext cx="1437346" cy="143734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1" name="Shape 151"/>
          <p:cNvPicPr preferRelativeResize="0"/>
          <p:nvPr/>
        </p:nvPicPr>
        <p:blipFill/>
        <p:spPr>
          <a:xfrm rot="255077">
            <a:off x="1801344" y="2511974"/>
            <a:ext cx="1653272" cy="12430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592">
            <a:off x="113253" y="4263790"/>
            <a:ext cx="1662035" cy="14226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3" name="Shape 153"/>
          <p:cNvPicPr preferRelativeResize="0"/>
          <p:nvPr/>
        </p:nvPicPr>
        <p:blipFill/>
        <p:spPr>
          <a:xfrm rot="-1081623">
            <a:off x="2178679" y="3777781"/>
            <a:ext cx="1542846" cy="138373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4" name="Shape 154"/>
          <p:cNvPicPr preferRelativeResize="0"/>
          <p:nvPr/>
        </p:nvPicPr>
        <p:blipFill/>
        <p:spPr>
          <a:xfrm rot="192368">
            <a:off x="5533497" y="5548271"/>
            <a:ext cx="1760785" cy="11359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97842">
            <a:off x="6131513" y="2447513"/>
            <a:ext cx="1378645" cy="132446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6" name="Shape 156"/>
          <p:cNvPicPr preferRelativeResize="0"/>
          <p:nvPr/>
        </p:nvPicPr>
        <p:blipFill/>
        <p:spPr>
          <a:xfrm rot="-1116334">
            <a:off x="7584803" y="2535008"/>
            <a:ext cx="1252806" cy="140314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7" name="Shape 157"/>
          <p:cNvPicPr preferRelativeResize="0"/>
          <p:nvPr/>
        </p:nvPicPr>
        <p:blipFill/>
        <p:spPr>
          <a:xfrm rot="-733059">
            <a:off x="4509074" y="3947545"/>
            <a:ext cx="1263473" cy="15667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8" name="Shape 158"/>
          <p:cNvPicPr preferRelativeResize="0"/>
          <p:nvPr/>
        </p:nvPicPr>
        <p:blipFill/>
        <p:spPr>
          <a:xfrm rot="-1397534">
            <a:off x="5850109" y="3832157"/>
            <a:ext cx="1552858" cy="14658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12381">
            <a:off x="7524036" y="4682237"/>
            <a:ext cx="1408612" cy="13008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0" name="Shape 1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9417" y="2289049"/>
            <a:ext cx="1442786" cy="14427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1" name="Shape 161"/>
          <p:cNvPicPr preferRelativeResize="0"/>
          <p:nvPr/>
        </p:nvPicPr>
        <p:blipFill/>
        <p:spPr>
          <a:xfrm>
            <a:off x="2950101" y="-201970"/>
            <a:ext cx="3073399" cy="127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3035553" y="763833"/>
            <a:ext cx="2973914" cy="145757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-3999" r="-3999" t="0"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403648" y="1817509"/>
            <a:ext cx="6912767" cy="4680520"/>
          </a:xfrm>
          <a:prstGeom prst="rect">
            <a:avLst/>
          </a:prstGeom>
          <a:solidFill>
            <a:srgbClr val="FABF8E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79879" y="260648"/>
            <a:ext cx="8838893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5400" cap="none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Бабусина грядка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3600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(схема розташування овочів та фруктів)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8000" cap="none">
              <a:solidFill>
                <a:srgbClr val="DF32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" name="Shape 169"/>
          <p:cNvCxnSpPr/>
          <p:nvPr/>
        </p:nvCxnSpPr>
        <p:spPr>
          <a:xfrm>
            <a:off x="1403648" y="3284983"/>
            <a:ext cx="69127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0" name="Shape 170"/>
          <p:cNvPicPr preferRelativeResize="0"/>
          <p:nvPr/>
        </p:nvPicPr>
        <p:blipFill/>
        <p:spPr>
          <a:xfrm>
            <a:off x="1409830" y="4869160"/>
            <a:ext cx="6913563" cy="126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171" name="Shape 171"/>
          <p:cNvCxnSpPr>
            <a:stCxn id="167" idx="0"/>
          </p:cNvCxnSpPr>
          <p:nvPr/>
        </p:nvCxnSpPr>
        <p:spPr>
          <a:xfrm>
            <a:off x="4860031" y="1817509"/>
            <a:ext cx="78600" cy="468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2" name="Shape 172"/>
          <p:cNvPicPr preferRelativeResize="0"/>
          <p:nvPr/>
        </p:nvPicPr>
        <p:blipFill/>
        <p:spPr>
          <a:xfrm>
            <a:off x="3059832" y="1772816"/>
            <a:ext cx="92074" cy="468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/>
        <p:spPr>
          <a:xfrm>
            <a:off x="6588224" y="1774094"/>
            <a:ext cx="92074" cy="468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/>
        <p:spPr>
          <a:xfrm rot="-208684">
            <a:off x="1320064" y="1874551"/>
            <a:ext cx="1924732" cy="14565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/>
        <p:spPr>
          <a:xfrm rot="1314916">
            <a:off x="3041433" y="1636835"/>
            <a:ext cx="1961383" cy="192421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06551">
            <a:off x="6563372" y="1729085"/>
            <a:ext cx="1962663" cy="18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/>
        <p:spPr>
          <a:xfrm rot="-1319505">
            <a:off x="4859888" y="4760702"/>
            <a:ext cx="1912269" cy="19159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53638">
            <a:off x="1335790" y="3152734"/>
            <a:ext cx="1893280" cy="185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/>
        <p:spPr>
          <a:xfrm rot="729610">
            <a:off x="3217809" y="3190036"/>
            <a:ext cx="1656017" cy="18379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/>
        <p:spPr>
          <a:xfrm rot="2110566">
            <a:off x="4745863" y="3195299"/>
            <a:ext cx="2092426" cy="20924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/>
        <p:spPr>
          <a:xfrm rot="-334716">
            <a:off x="6541741" y="3335237"/>
            <a:ext cx="2005917" cy="16759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/>
        <p:spPr>
          <a:xfrm rot="1046328">
            <a:off x="1293962" y="4686062"/>
            <a:ext cx="1976933" cy="20573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/>
        <p:spPr>
          <a:xfrm>
            <a:off x="3265416" y="4865392"/>
            <a:ext cx="1673204" cy="16679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/>
        <p:spPr>
          <a:xfrm rot="-1682892">
            <a:off x="4617263" y="1451726"/>
            <a:ext cx="2349624" cy="230220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/>
        <p:spPr>
          <a:xfrm rot="-1014292">
            <a:off x="6470983" y="4713857"/>
            <a:ext cx="2147441" cy="20096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/>
        <p:spPr>
          <a:xfrm>
            <a:off x="-266443" y="-254559"/>
            <a:ext cx="3024187" cy="127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208868" y="620687"/>
            <a:ext cx="2073561" cy="144016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/>
        <p:spPr>
          <a:xfrm>
            <a:off x="2018866" y="1083105"/>
            <a:ext cx="7125133" cy="577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187984" y="116631"/>
            <a:ext cx="8768041" cy="830996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4800" cap="none">
                <a:solidFill>
                  <a:srgbClr val="6F91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ВИКОРИСТАНІ МАТЕРІАЛИ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472471" y="5392914"/>
            <a:ext cx="4896543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http://agroazbuka.com/uk/doglyad-za-gruntom-u-sadu.html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364458" y="3493285"/>
            <a:ext cx="5112567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http://www.ovochi.in.ua/ogirok_doglyad.html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350608" y="4438807"/>
            <a:ext cx="4896543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http://www.greenrussia.ru/ovoshi/274-doglyad-za-ovochami.html</a:t>
            </a:r>
          </a:p>
        </p:txBody>
      </p:sp>
      <p:sp>
        <p:nvSpPr>
          <p:cNvPr id="197" name="Shape 197"/>
          <p:cNvSpPr/>
          <p:nvPr/>
        </p:nvSpPr>
        <p:spPr>
          <a:xfrm>
            <a:off x="3072900" y="4672833"/>
            <a:ext cx="288032" cy="243027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Shape 198"/>
          <p:cNvPicPr preferRelativeResize="0"/>
          <p:nvPr/>
        </p:nvPicPr>
        <p:blipFill/>
        <p:spPr>
          <a:xfrm>
            <a:off x="3091190" y="5601680"/>
            <a:ext cx="317500" cy="2682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/>
        <p:spPr>
          <a:xfrm>
            <a:off x="3033108" y="3568121"/>
            <a:ext cx="317500" cy="2682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