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9144000"/>
  <p:notesSz cx="6858000" cy="9144000"/>
  <p:embeddedFontLst>
    <p:embeddedFont>
      <p:font typeface="Domine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Domine-bold.fntdata"/><Relationship Id="rId27" Type="http://schemas.openxmlformats.org/officeDocument/2006/relationships/font" Target="fonts/Domi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-16997" r="-16998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ommons.wikimedia.org/wiki/File:Isaac_Asimov_on_Throne.png?uselang=ru" TargetMode="External"/><Relationship Id="rId4" Type="http://schemas.openxmlformats.org/officeDocument/2006/relationships/image" Target="../media/image30.jpg"/><Relationship Id="rId5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Relationship Id="rId4" Type="http://schemas.openxmlformats.org/officeDocument/2006/relationships/image" Target="../media/image05.jpg"/><Relationship Id="rId5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3">
            <a:alphaModFix/>
          </a:blip>
          <a:stretch>
            <a:fillRect b="2998" l="0" r="-19999" t="2998"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2771800" y="0"/>
            <a:ext cx="63721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b="1" i="0" lang="uk-UA" sz="60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Айзек Азімов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2743200" y="4005064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Американський письменник-фантаст, популяризатор науки, </a:t>
            </a:r>
          </a:p>
          <a:p>
            <a:pPr indent="0" lvl="0" marL="0" marR="0" rtl="0" algn="ctr">
              <a:spcBef>
                <a:spcPts val="64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за фахом біохімік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211960" y="1124744"/>
            <a:ext cx="37256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1" lang="uk-UA" sz="44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(1920-1992)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67543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C7876"/>
              </a:buClr>
              <a:buSzPct val="25000"/>
              <a:buFont typeface="Arial"/>
              <a:buNone/>
            </a:pPr>
            <a:r>
              <a:rPr b="1" i="0" lang="uk-UA" sz="4800" u="none" cap="none" strike="noStrike">
                <a:solidFill>
                  <a:srgbClr val="FC7876"/>
                </a:solidFill>
                <a:latin typeface="Arial"/>
                <a:ea typeface="Arial"/>
                <a:cs typeface="Arial"/>
                <a:sym typeface="Arial"/>
              </a:rPr>
              <a:t>Сім’я </a:t>
            </a:r>
          </a:p>
        </p:txBody>
      </p:sp>
      <p:pic>
        <p:nvPicPr>
          <p:cNvPr descr="C:\Documents\Admin\Рабочий стол\АЗІМОВ\фото\920x920.jpg"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1626" y="3140967"/>
            <a:ext cx="308237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9" y="404663"/>
            <a:ext cx="1904999" cy="28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>
            <p:ph idx="1" type="body"/>
          </p:nvPr>
        </p:nvSpPr>
        <p:spPr>
          <a:xfrm>
            <a:off x="0" y="764704"/>
            <a:ext cx="5580111" cy="3744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ct val="25000"/>
              <a:buFont typeface="Arial"/>
              <a:buNone/>
            </a:pPr>
            <a:r>
              <a:rPr b="1" i="0" lang="uk-UA" sz="2720" u="none" cap="none" strike="noStrike">
                <a:solidFill>
                  <a:srgbClr val="F4F0E2"/>
                </a:solidFill>
                <a:latin typeface="Domine"/>
                <a:ea typeface="Domine"/>
                <a:cs typeface="Domine"/>
                <a:sym typeface="Domine"/>
              </a:rPr>
              <a:t>У лютому 1942 року, у Валентинів день, Азімов зустрівся на «побаченні всліпу» з Гертрудою Блюгерман.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F0E2"/>
              </a:buClr>
              <a:buSzPct val="25000"/>
              <a:buFont typeface="Arial"/>
              <a:buNone/>
            </a:pPr>
            <a:r>
              <a:rPr b="1" i="0" lang="uk-UA" sz="2720" u="none" cap="none" strike="noStrike">
                <a:solidFill>
                  <a:srgbClr val="F4F0E2"/>
                </a:solidFill>
                <a:latin typeface="Domine"/>
                <a:ea typeface="Domine"/>
                <a:cs typeface="Domine"/>
                <a:sym typeface="Domine"/>
              </a:rPr>
              <a:t>26 липня вони одружилися. Від цього шлюбу народився син Дейвід (1951) і дочка Робін Джоен (1955)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179511" y="4941167"/>
            <a:ext cx="522007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1970 року  його шлюб розпався через надмірну зайнятість письменника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0512" y="1916832"/>
            <a:ext cx="3300222" cy="3884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\Admin\Рабочий стол\АЗІМОВ\фото\asimov_janet.jpg"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620687"/>
            <a:ext cx="3528391" cy="440063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>
            <p:ph idx="1" type="body"/>
          </p:nvPr>
        </p:nvSpPr>
        <p:spPr>
          <a:xfrm>
            <a:off x="0" y="0"/>
            <a:ext cx="9144000" cy="4293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BF2F2"/>
              </a:buClr>
              <a:buSzPct val="25000"/>
              <a:buFont typeface="Arial"/>
              <a:buNone/>
            </a:pPr>
            <a:r>
              <a:rPr b="1" i="0" lang="uk-UA" sz="3600" u="none" cap="none" strike="noStrike">
                <a:solidFill>
                  <a:srgbClr val="FBF2F2"/>
                </a:solidFill>
                <a:latin typeface="Domine"/>
                <a:ea typeface="Domine"/>
                <a:cs typeface="Domine"/>
                <a:sym typeface="Domine"/>
              </a:rPr>
              <a:t>Після офіційного розлучення він одружився з Джанет Опил Джепсон, психіатром за фахом й дитячою письменницею, їх об'єднували духовні інтереси і давнє знайомство.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BF2F2"/>
              </a:buClr>
              <a:buSzPct val="25000"/>
              <a:buFont typeface="Arial"/>
              <a:buNone/>
            </a:pPr>
            <a:r>
              <a:rPr b="1" i="0" lang="uk-UA" sz="3600" u="none" cap="none" strike="noStrike">
                <a:solidFill>
                  <a:srgbClr val="FBF2F2"/>
                </a:solidFill>
                <a:latin typeface="Domine"/>
                <a:ea typeface="Domine"/>
                <a:cs typeface="Domine"/>
                <a:sym typeface="Domine"/>
              </a:rPr>
              <a:t>Другий шлюб приніс письменнику злагоду і душевну гармонію. </a:t>
            </a:r>
          </a:p>
          <a:p>
            <a:pPr indent="0" lvl="0" marL="0" marR="0" rtl="0" algn="l">
              <a:spcBef>
                <a:spcPts val="0"/>
              </a:spcBef>
              <a:buClr>
                <a:srgbClr val="FBF2F2"/>
              </a:buClr>
              <a:buSzPct val="25000"/>
              <a:buFont typeface="Arial"/>
              <a:buNone/>
            </a:pPr>
            <a:r>
              <a:rPr b="1" i="0" lang="uk-UA" sz="3600" u="none" cap="none" strike="noStrike">
                <a:solidFill>
                  <a:srgbClr val="FBF2F2"/>
                </a:solidFill>
                <a:latin typeface="Domine"/>
                <a:ea typeface="Domine"/>
                <a:cs typeface="Domine"/>
                <a:sym typeface="Domine"/>
              </a:rPr>
              <a:t>Із Джанет Айзек випускає серію дитячої наукової фантастики про робота Норбі.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467543" y="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C7876"/>
              </a:buClr>
              <a:buSzPct val="25000"/>
              <a:buFont typeface="Domine"/>
              <a:buNone/>
            </a:pPr>
            <a:r>
              <a:rPr b="1" i="0" lang="uk-UA" sz="4400" u="none" cap="none" strike="noStrike">
                <a:solidFill>
                  <a:srgbClr val="FC7876"/>
                </a:solidFill>
                <a:latin typeface="Domine"/>
                <a:ea typeface="Domine"/>
                <a:cs typeface="Domine"/>
                <a:sym typeface="Domine"/>
              </a:rPr>
              <a:t>Початок творчості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0" y="908720"/>
            <a:ext cx="9144000" cy="1440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24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1929 року до рук Айзека Азімова потрапив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462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24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 один із випусків журналу наукової фантастики </a:t>
            </a:r>
            <a:r>
              <a:rPr b="1" i="1" lang="uk-UA" sz="2310" u="sng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“Amazing Stories”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448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24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заснований у 1926 році Х’юго Гернбеком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6872"/>
            <a:ext cx="1620179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3095327" y="5503782"/>
            <a:ext cx="604867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З 1939 року на честь Гернбека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в США присуджують премії </a:t>
            </a:r>
            <a:r>
              <a:rPr b="1" lang="uk-UA" sz="2800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“Х’юго”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за найкращий науково-фантастичний твір року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3648" y="4662651"/>
            <a:ext cx="1584175" cy="21953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5364087" y="2276872"/>
            <a:ext cx="3779911" cy="2308323"/>
          </a:xfrm>
          <a:prstGeom prst="rect">
            <a:avLst/>
          </a:prstGeom>
          <a:solidFill>
            <a:schemeClr val="accent5"/>
          </a:solidFill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1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F4F0E2"/>
                </a:solidFill>
                <a:latin typeface="Domine"/>
                <a:ea typeface="Domine"/>
                <a:cs typeface="Domine"/>
                <a:sym typeface="Domine"/>
              </a:rPr>
              <a:t>Через три роки Айзек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F4F0E2"/>
                </a:solidFill>
                <a:latin typeface="Domine"/>
                <a:ea typeface="Domine"/>
                <a:cs typeface="Domine"/>
                <a:sym typeface="Domine"/>
              </a:rPr>
              <a:t>власноруч почав писати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F4F0E2"/>
                </a:solidFill>
                <a:latin typeface="Domine"/>
                <a:ea typeface="Domine"/>
                <a:cs typeface="Domine"/>
                <a:sym typeface="Domine"/>
              </a:rPr>
              <a:t>науково-фантастичні оповідання 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403648" y="2492896"/>
            <a:ext cx="4536504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2000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Засновник першого в світі журналу наукової фантастики </a:t>
            </a:r>
            <a:r>
              <a:rPr b="1" lang="uk-UA" sz="2400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“Amazing Stories” </a:t>
            </a:r>
            <a:r>
              <a:rPr lang="uk-UA" sz="2000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(“Дивовижні історії”),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uk-UA" sz="2000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автор самого терміну </a:t>
            </a:r>
            <a:r>
              <a:rPr b="1" lang="uk-UA" sz="2800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“наукова фантастика”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-108519" y="4221087"/>
            <a:ext cx="195226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Х’юго Гернбек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(1884-1967)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A04400"/>
              </a:buClr>
              <a:buSzPct val="25000"/>
              <a:buFont typeface="Arial"/>
              <a:buNone/>
            </a:pPr>
            <a:r>
              <a:rPr b="1" i="0" lang="uk-UA" sz="4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Перша публікація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0" y="1340767"/>
            <a:ext cx="9144000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2DADA"/>
              </a:buClr>
              <a:buSzPct val="25000"/>
              <a:buFont typeface="Domine"/>
              <a:buNone/>
            </a:pPr>
            <a:r>
              <a:rPr b="1" lang="uk-UA" sz="2800">
                <a:solidFill>
                  <a:srgbClr val="F2DADA"/>
                </a:solidFill>
                <a:latin typeface="Domine"/>
                <a:ea typeface="Domine"/>
                <a:cs typeface="Domine"/>
                <a:sym typeface="Domine"/>
              </a:rPr>
              <a:t>Вперше Азімов опублікувався в 1939 році  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463" y="1916831"/>
            <a:ext cx="3496521" cy="48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>
            <p:ph idx="1" type="body"/>
          </p:nvPr>
        </p:nvSpPr>
        <p:spPr>
          <a:xfrm>
            <a:off x="3563887" y="1916832"/>
            <a:ext cx="5400599" cy="4536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Це було оповідання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«В полоні у Вести» (англ. </a:t>
            </a:r>
            <a:r>
              <a:rPr b="1" i="1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Marooned Off Vesta</a:t>
            </a: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),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прийняте до публікації в жовтні 1938 року журналом 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«</a:t>
            </a:r>
            <a:r>
              <a:rPr b="1" i="1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Amazing Stories»</a:t>
            </a: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 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і опубліковане</a:t>
            </a:r>
          </a:p>
          <a:p>
            <a:pPr indent="-342900" lvl="0" marL="342900" marR="0" rtl="0" algn="ctr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b="1" i="0" lang="uk-UA" sz="2960" u="none" cap="none" strike="noStrike">
                <a:solidFill>
                  <a:srgbClr val="FFCC00"/>
                </a:solidFill>
                <a:latin typeface="Domine"/>
                <a:ea typeface="Domine"/>
                <a:cs typeface="Domine"/>
                <a:sym typeface="Domine"/>
              </a:rPr>
              <a:t> 10 січня 1939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1" i="0" sz="2960" u="none" cap="none" strike="noStrike">
              <a:solidFill>
                <a:srgbClr val="BABAB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3347864" y="2332036"/>
            <a:ext cx="56373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1968 року Асоціація американських фантастів визначила кращі твори, опубліковані до установи премії «Неб'юла», й у списку «Прихід ночі» зайняв І місце з 132 творів</a:t>
            </a:r>
          </a:p>
          <a:p>
            <a:pPr indent="-342900" lvl="0" marL="342900" marR="0" rtl="0" algn="l">
              <a:spcBef>
                <a:spcPts val="2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96580"/>
            <a:ext cx="3275855" cy="476141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>
            <p:ph type="title"/>
          </p:nvPr>
        </p:nvSpPr>
        <p:spPr>
          <a:xfrm>
            <a:off x="0" y="188640"/>
            <a:ext cx="9144000" cy="23042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A15D"/>
              </a:buClr>
              <a:buSzPct val="25000"/>
              <a:buFont typeface="Domine"/>
              <a:buNone/>
            </a:pPr>
            <a: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Визнання літературних здібностей письменника припало на досить молодий вік: </a:t>
            </a:r>
            <a:b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</a:br>
            <a:b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оповідання «Прихід ночі», опубліковане у 1941 році, </a:t>
            </a:r>
            <a:b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b="1" i="0" lang="uk-UA" sz="2160" u="none" cap="none" strike="noStrike">
                <a:solidFill>
                  <a:srgbClr val="FFA15D"/>
                </a:solidFill>
                <a:latin typeface="Domine"/>
                <a:ea typeface="Domine"/>
                <a:cs typeface="Domine"/>
                <a:sym typeface="Domine"/>
              </a:rPr>
              <a:t>було визнане американськими читачами найкращим оповіданням тогочасної наукової фантастики</a:t>
            </a:r>
            <a:br>
              <a:rPr b="1" i="0" lang="uk-UA" sz="1620" u="none" cap="none" strike="noStrike">
                <a:solidFill>
                  <a:srgbClr val="FFA15D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275856" y="0"/>
            <a:ext cx="586814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Літературна спадщина Азімова величезна за обсягом —  </a:t>
            </a:r>
            <a:r>
              <a:rPr b="1" lang="uk-UA" sz="48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467 </a:t>
            </a:r>
            <a:r>
              <a:rPr b="1" lang="uk-UA" sz="2400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книг. </a:t>
            </a:r>
          </a:p>
        </p:txBody>
      </p:sp>
      <p:pic>
        <p:nvPicPr>
          <p:cNvPr id="217" name="Shape 2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59" y="1556791"/>
            <a:ext cx="4525963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3219450" cy="56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0275" y="1247775"/>
            <a:ext cx="3133724" cy="561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5391"/>
            <a:ext cx="3411851" cy="5472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5856" y="692695"/>
            <a:ext cx="3024335" cy="5534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2891" y="0"/>
            <a:ext cx="289110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0" y="0"/>
            <a:ext cx="694826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здебільшого науково-фантастичні романи, повісті, новели, праці з біохімії, математики, астрофізики, міфології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0" y="0"/>
            <a:ext cx="8229600" cy="25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rgbClr val="F8F8F8"/>
                </a:solidFill>
                <a:latin typeface="Domine"/>
                <a:ea typeface="Domine"/>
                <a:cs typeface="Domine"/>
                <a:sym typeface="Domine"/>
              </a:rPr>
              <a:t>До 1941 року Азімов публікує перші оповідання із серії про роботів,що пізніше ввійшли до збірки </a:t>
            </a:r>
          </a:p>
          <a:p>
            <a:pPr indent="0" lvl="0" marL="0" marR="0" rtl="0" algn="l">
              <a:spcBef>
                <a:spcPts val="560"/>
              </a:spcBef>
              <a:buClr>
                <a:srgbClr val="F8F8F8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rgbClr val="F8F8F8"/>
                </a:solidFill>
                <a:latin typeface="Domine"/>
                <a:ea typeface="Domine"/>
                <a:cs typeface="Domine"/>
                <a:sym typeface="Domine"/>
              </a:rPr>
              <a:t>“Я, Робот!” 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71580"/>
            <a:ext cx="3275855" cy="508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4207" y="980728"/>
            <a:ext cx="2381249" cy="344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871" y="1484783"/>
            <a:ext cx="2771352" cy="367593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4463480" y="4303455"/>
            <a:ext cx="4680520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rgbClr val="FC7876"/>
                </a:solidFill>
                <a:latin typeface="Domine"/>
                <a:ea typeface="Domine"/>
                <a:cs typeface="Domine"/>
                <a:sym typeface="Domine"/>
              </a:rPr>
              <a:t>Ці твори принесли йому популярність і літературне ім’я, хоча автору не було ще й 22 років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2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0" y="0"/>
            <a:ext cx="3491879" cy="1844824"/>
          </a:xfrm>
          <a:prstGeom prst="rect">
            <a:avLst/>
          </a:prstGeom>
          <a:gradFill>
            <a:gsLst>
              <a:gs pos="0">
                <a:srgbClr val="C6C6C6"/>
              </a:gs>
              <a:gs pos="55000">
                <a:srgbClr val="727272"/>
              </a:gs>
              <a:gs pos="100000">
                <a:schemeClr val="dk1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4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Цілу серію склали нариси Азімова по різних галузях </a:t>
            </a:r>
          </a:p>
          <a:p>
            <a:pPr indent="0" lvl="0" marL="0" marR="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4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науки і техніки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95500"/>
            <a:ext cx="3419474" cy="47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7300" y="0"/>
            <a:ext cx="3446700" cy="494116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4283967" y="5473005"/>
            <a:ext cx="4860031" cy="1384995"/>
          </a:xfrm>
          <a:prstGeom prst="rect">
            <a:avLst/>
          </a:prstGeom>
          <a:gradFill>
            <a:gsLst>
              <a:gs pos="0">
                <a:srgbClr val="DCEDC3"/>
              </a:gs>
              <a:gs pos="55000">
                <a:srgbClr val="B5DA76"/>
              </a:gs>
              <a:gs pos="100000">
                <a:srgbClr val="8FAD52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C7876"/>
                </a:solidFill>
                <a:latin typeface="Domine"/>
                <a:ea typeface="Domine"/>
                <a:cs typeface="Domine"/>
                <a:sym typeface="Domine"/>
              </a:rPr>
              <a:t>Де Азімов пропрацював 20 років науковим редактором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2987824" y="2204864"/>
            <a:ext cx="3744415" cy="3046988"/>
          </a:xfrm>
          <a:prstGeom prst="rect">
            <a:avLst/>
          </a:prstGeom>
          <a:gradFill>
            <a:gsLst>
              <a:gs pos="0">
                <a:srgbClr val="C2D1ED"/>
              </a:gs>
              <a:gs pos="55000">
                <a:srgbClr val="709ADD"/>
              </a:gs>
              <a:gs pos="100000">
                <a:srgbClr val="4977AF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0799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Частково ця серія складалася зі статей, які щомісяця публікувалися в журналі </a:t>
            </a:r>
            <a:r>
              <a:rPr b="1" lang="uk-UA" sz="2400">
                <a:solidFill>
                  <a:srgbClr val="0F243E"/>
                </a:solidFill>
                <a:latin typeface="Domine"/>
                <a:ea typeface="Domine"/>
                <a:cs typeface="Domine"/>
                <a:sym typeface="Domine"/>
              </a:rPr>
              <a:t>“Fantasy and Science Fiction»   </a:t>
            </a:r>
            <a:r>
              <a:rPr b="1" lang="uk-UA" sz="24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(“Фентезі і наукова фантастика”)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4/47/Isaac_Asimov_on_Throne.png/220px-Isaac_Asimov_on_Throne.png" id="250" name="Shape 2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0"/>
            <a:ext cx="2987824" cy="306895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51" name="Shape 251"/>
          <p:cNvSpPr txBox="1"/>
          <p:nvPr>
            <p:ph idx="1" type="body"/>
          </p:nvPr>
        </p:nvSpPr>
        <p:spPr>
          <a:xfrm>
            <a:off x="467543" y="0"/>
            <a:ext cx="5436095" cy="2420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b="1" i="0" lang="uk-UA" sz="2400" u="none" cap="none" strike="noStrike">
                <a:solidFill>
                  <a:srgbClr val="FFC000"/>
                </a:solidFill>
                <a:latin typeface="Domine"/>
                <a:ea typeface="Domine"/>
                <a:cs typeface="Domine"/>
                <a:sym typeface="Domine"/>
              </a:rPr>
              <a:t>Помер 6 квітня 1992 року  в клініці нью-йоркського університету від  серцевої  і  ниркової  недостатності на тлі ВІЛ інфекції (призвела до Сніду), якою заразився при операції на серці в 1983 році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 txBox="1"/>
          <p:nvPr/>
        </p:nvSpPr>
        <p:spPr>
          <a:xfrm>
            <a:off x="4067944" y="4509119"/>
            <a:ext cx="5076055" cy="1938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те, що Азімов страждав на ВІЛ, стало відомо лише через 10 років з біографії, написаної Дженет Опал Джеппсон. За заповітом тіло було піддано кремації, а попіл розвіяли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1" y="2633531"/>
            <a:ext cx="3168351" cy="4224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908720"/>
            <a:ext cx="543609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b="1" i="0" lang="uk-UA" sz="288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Айзек Азімов – американський письменник-фантаст, </a:t>
            </a:r>
            <a:br>
              <a:rPr b="1" i="0" lang="uk-UA" sz="288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b="1" i="0" lang="uk-UA" sz="288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який мав слов’янське коріння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0" y="3214689"/>
            <a:ext cx="9147884" cy="35394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Народився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 (згідно з документами)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2 січня 1920 року в містечку Петровичі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Мстиславського повіту 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Могильовської області, Білорусь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(з 1929 року Шумяцький район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Смоленської області Росії)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в єврейській родині 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548679"/>
            <a:ext cx="2304256" cy="2890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395536" y="2132856"/>
            <a:ext cx="8229600" cy="4525963"/>
          </a:xfrm>
          <a:prstGeom prst="rect">
            <a:avLst/>
          </a:prstGeom>
          <a:gradFill>
            <a:gsLst>
              <a:gs pos="0">
                <a:srgbClr val="FEFEFE"/>
              </a:gs>
              <a:gs pos="55000">
                <a:srgbClr val="F7FCED"/>
              </a:gs>
              <a:gs pos="100000">
                <a:srgbClr val="DDF6B5"/>
              </a:gs>
            </a:gsLst>
            <a:path path="circle">
              <a:fillToRect b="100%" r="100%"/>
            </a:path>
            <a:tileRect l="-100%" t="-100%"/>
          </a:gradFill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  <a:effectLst>
            <a:outerShdw blurRad="51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C7876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rgbClr val="FC787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«Нехай книга – річ давня, для нас вона в той же час і найдосконаліша, і читачів від неї ніщо не може відлучити. Таким чином, всупереч всім заявам про касети і комп’ютери, письменники не вийдуть з моди ніколи і не підуть у безвість. Письмом книг багатства, можливо, і не наживеш (зрештою, що таке гроші?), Але професія ця буде існувати завжди »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0" y="0"/>
            <a:ext cx="9144000" cy="1815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кілька років до своєї кончини письменник виголосив один з найблискучіших монологів про книгу, справжній панегірик древньому і найдосконалішому засобу пізнання. У ньому, зокрема, він стверджував: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BABABA"/>
              </a:buClr>
              <a:buSzPct val="25000"/>
              <a:buFont typeface="Domine"/>
              <a:buNone/>
            </a:pPr>
            <a:r>
              <a:rPr b="1" i="0" lang="uk-UA" sz="4400" u="none" cap="none" strike="noStrike">
                <a:solidFill>
                  <a:srgbClr val="BABABA"/>
                </a:solidFill>
                <a:latin typeface="Domine"/>
                <a:ea typeface="Domine"/>
                <a:cs typeface="Domine"/>
                <a:sym typeface="Domine"/>
              </a:rPr>
              <a:t>ЦЕ ЦІКАВО!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Arial"/>
              <a:buChar char="•"/>
            </a:pPr>
            <a:r>
              <a:rPr b="1" i="0" lang="uk-UA" sz="3200" u="none" cap="none" strike="noStrike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Псевдонім Айзека Азімова – </a:t>
            </a:r>
            <a:r>
              <a:rPr b="1" i="0" lang="uk-UA" sz="4000" u="none" cap="none" strike="noStrike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ПОЛ ФРЕНЧ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FF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Arial"/>
              <a:buChar char="•"/>
            </a:pPr>
            <a:r>
              <a:rPr b="1" i="0" lang="uk-UA" sz="3200" u="none" cap="none" strike="noStrike">
                <a:solidFill>
                  <a:srgbClr val="0000FF"/>
                </a:solidFill>
                <a:latin typeface="Domine"/>
                <a:ea typeface="Domine"/>
                <a:cs typeface="Domine"/>
                <a:sym typeface="Domine"/>
              </a:rPr>
              <a:t>5020 Азімов – астероїд головного поясу, відкрити 2 березня 1981 року, який був названий на честь Айзека Азімова (відкривач Шелте Джон Бас – американський астроном)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8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6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4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1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8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Shape 2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2198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2627783" y="1628800"/>
            <a:ext cx="3672407" cy="3139321"/>
          </a:xfrm>
          <a:prstGeom prst="rect">
            <a:avLst/>
          </a:prstGeom>
          <a:solidFill>
            <a:schemeClr val="accent6"/>
          </a:solidFill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1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6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831632" y="4941167"/>
            <a:ext cx="3312367" cy="1754325"/>
          </a:xfrm>
          <a:prstGeom prst="rect">
            <a:avLst/>
          </a:prstGeom>
          <a:solidFill>
            <a:schemeClr val="accent4"/>
          </a:solidFill>
          <a:ln cap="flat" cmpd="sng" w="317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51500" rotWithShape="0" dir="5400000" dist="25400">
              <a:srgbClr val="000000">
                <a:alpha val="40000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rgbClr val="FFC000"/>
                </a:solidFill>
                <a:latin typeface="Domine"/>
                <a:ea typeface="Domine"/>
                <a:cs typeface="Domine"/>
                <a:sym typeface="Domine"/>
              </a:rPr>
              <a:t>Презентацію підготувала вчитель зарубіжної літератури Верхньоланнівської ЗОШ І-ІІ ст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800">
                <a:solidFill>
                  <a:srgbClr val="FFC000"/>
                </a:solidFill>
                <a:latin typeface="Domine"/>
                <a:ea typeface="Domine"/>
                <a:cs typeface="Domine"/>
                <a:sym typeface="Domine"/>
              </a:rPr>
              <a:t>Усач Тетяна Григорівна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539552" y="0"/>
            <a:ext cx="267463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b="1" i="0" lang="uk-UA" sz="44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Батько</a:t>
            </a:r>
          </a:p>
        </p:txBody>
      </p:sp>
      <p:pic>
        <p:nvPicPr>
          <p:cNvPr descr="Anna%20Berman%20Asimov" id="99" name="Shape 9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19" y="1988840"/>
            <a:ext cx="2749296" cy="3584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6228183" y="188640"/>
            <a:ext cx="179728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44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Мати</a:t>
            </a:r>
          </a:p>
        </p:txBody>
      </p:sp>
      <p:pic>
        <p:nvPicPr>
          <p:cNvPr descr="S=IND-JA&amp;LOC=PETROVICHI_RUSSI&amp;DATE=ABT1914&amp;SRC=NEG5X7&amp;PHO=UNKNOWN"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568" y="1988840"/>
            <a:ext cx="2526898" cy="331236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5076055" y="6021287"/>
            <a:ext cx="4007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4786717" y="980728"/>
            <a:ext cx="4357282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Хана-Рахіль Ісааківна Берман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(Anna Rachel Berman-Asimov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1895-1973)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0" y="908720"/>
            <a:ext cx="3989333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Юда Аронович Азімов (Judah Asimov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 1896-1969)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0" y="5301207"/>
            <a:ext cx="539602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Був на ті часи освіченою людиною.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Спочатку він був зайнятий у сімейній справі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(сім’я мала  крупорушку –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пристосування для очищення гречки),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а після революції став бухгалтером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5580112" y="5805264"/>
            <a:ext cx="3095719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Була із багатодітної сім’ї,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16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працювала в крамниці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2411759" y="274637"/>
            <a:ext cx="62750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BDD1F9"/>
              </a:buClr>
              <a:buSzPct val="25000"/>
              <a:buFont typeface="Domine"/>
              <a:buNone/>
            </a:pPr>
            <a:r>
              <a:rPr b="1" i="0" lang="uk-UA" sz="4800" u="none" cap="none" strike="noStrike">
                <a:solidFill>
                  <a:srgbClr val="BDD1F9"/>
                </a:solidFill>
                <a:latin typeface="Domine"/>
                <a:ea typeface="Domine"/>
                <a:cs typeface="Domine"/>
                <a:sym typeface="Domine"/>
              </a:rPr>
              <a:t>Еміграція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196751"/>
            <a:ext cx="2492629" cy="372504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3203848" y="1564242"/>
            <a:ext cx="608416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В 1923 році після народження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дочки батьки Айзека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отримують запрошення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від брата матері,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який вже давно виїхав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до США і влаштувався там.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Сім'я приймає рішення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300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емігрувати до Америки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uk-UA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4637"/>
            <a:ext cx="8229600" cy="4810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uk-UA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 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0" y="0"/>
            <a:ext cx="864096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Спочатку оселилися в Нью-Йорку,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а з 1926 року батьки письменника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влаштувалися в Брукліні,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де Юда Азімов відкрив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uk-UA" sz="28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невеликий кондитерський магазин</a:t>
            </a:r>
          </a:p>
        </p:txBody>
      </p:sp>
      <p:pic>
        <p:nvPicPr>
          <p:cNvPr descr="книги Айзека Азімова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296318"/>
            <a:ext cx="2845097" cy="4561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1799183" y="4303455"/>
            <a:ext cx="7344815" cy="2554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“Працював по десять годин 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сім днів у тиждень”, - 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так згодом говорив </a:t>
            </a:r>
          </a:p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uk-UA" sz="3200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про своє дитинство письменник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467543" y="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accent1"/>
              </a:buClr>
              <a:buSzPct val="25000"/>
              <a:buFont typeface="Domine"/>
              <a:buNone/>
            </a:pPr>
            <a:r>
              <a:rPr b="1" i="0" lang="uk-UA" sz="4800" u="none" cap="none" strike="noStrike">
                <a:solidFill>
                  <a:schemeClr val="accent1"/>
                </a:solidFill>
                <a:latin typeface="Domine"/>
                <a:ea typeface="Domine"/>
                <a:cs typeface="Domine"/>
                <a:sym typeface="Domine"/>
              </a:rPr>
              <a:t>ОСВІТА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0" y="836712"/>
            <a:ext cx="9144000" cy="50405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uk-UA" sz="2000" u="none" cap="none" strike="noStrike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АЙЗЕК МАВ БИ ПІТИ ДО ШКОЛИ В 6 РОКІВ,  АЛЕ МАТИ ВИПРАВИЛА ЙОГО ДЕНЬ НАРОДЖЕННЯ  НА 7 ВЕРЕСНЯ 1919 РОКУ,  ЩОБ ВІДДАТИ ЙОГО ДО ШКОЛИ РАНІШЕ. АЙЗЕК НАВЧИВСЯ  ЧИТАТИ, КОЛИ ЙОМУ НЕ ВИПОВНИЛОСЯ  І 5 РОКІВ. У 7 РОКІВ ВІН  МАВ ФОРМУЛЯР У МІСЦЕВІЙ БІБЛІОТЕЦІ. ЧИТАВ ВІН ШВИДКО І  БАГАТО, НАВЧАВСЯ ІЗ ЗАДОВОЛЕННЯМ.  ПОЧАТКОВУ ОСВІТУ  ЗАКІНЧИВ З НАЙКРАЩИМИ РЕЗУЛЬТАТАМИ, МАЮЧИ ОДНЕ ЗАУВАЖЕННЯ – ЗА ПОСТІЙНУ БАЛАКАНИНУ НА УРОКАХ. </a:t>
            </a: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FFFF00"/>
              </a:solidFill>
              <a:latin typeface="Domine"/>
              <a:ea typeface="Domine"/>
              <a:cs typeface="Domine"/>
              <a:sym typeface="Domine"/>
            </a:endParaRPr>
          </a:p>
          <a:p>
            <a:pPr indent="-342900" lvl="0" marL="342900" marR="0" rtl="0" algn="ctr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uk-UA" sz="2000" u="none" cap="none" strike="noStrike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У ШКОЛІ АЙЗЕК АЗІМОВ ВИЯВЛЯЄ СХИЛЬНІСТЬ ДО ТОЧНИХ НАУК І ВРАЖАЄ НАДЗВИЧАЙНИМИ УСПІХАМИ В НАВЧАННІ. </a:t>
            </a:r>
          </a:p>
          <a:p>
            <a:pPr indent="-342900" lvl="0" marL="342900" marR="0" rtl="0" algn="ctr">
              <a:spcBef>
                <a:spcPts val="400"/>
              </a:spcBef>
              <a:buClr>
                <a:srgbClr val="FFFF00"/>
              </a:buClr>
              <a:buSzPct val="25000"/>
              <a:buFont typeface="Arial"/>
              <a:buNone/>
            </a:pPr>
            <a:r>
              <a:rPr b="1" i="0" lang="uk-UA" sz="2000" u="none" cap="none" strike="noStrike">
                <a:solidFill>
                  <a:srgbClr val="FFFF00"/>
                </a:solidFill>
                <a:latin typeface="Domine"/>
                <a:ea typeface="Domine"/>
                <a:cs typeface="Domine"/>
                <a:sym typeface="Domine"/>
              </a:rPr>
              <a:t>У ХЛОПЦЯ БУЛА ЧУДОВА ПАМ’ЯТЬ – ВІН РІДКО ЗАБУВАВ ТЕ, ЩО ХОЧА Б ОДИН РАЗ ПРОЧИТАВ 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0" y="5877271"/>
            <a:ext cx="8964488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uk-UA" sz="2400">
                <a:solidFill>
                  <a:srgbClr val="FC7876"/>
                </a:solidFill>
                <a:latin typeface="Domine"/>
                <a:ea typeface="Domine"/>
                <a:cs typeface="Domine"/>
                <a:sym typeface="Domine"/>
              </a:rPr>
              <a:t>Письменник захоплювався зоологією, біологією, природознавством, історією, математикою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00" y="4230458"/>
            <a:ext cx="2232248" cy="262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7" y="1556791"/>
            <a:ext cx="3556000" cy="237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вори Айзека Азімова" id="135" name="Shape 1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996951"/>
            <a:ext cx="5171851" cy="367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type="title"/>
          </p:nvPr>
        </p:nvSpPr>
        <p:spPr>
          <a:xfrm>
            <a:off x="914400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1935-1939 – роки навчання в Колумбійському університеті.</a:t>
            </a:r>
            <a:b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b="1" i="0" lang="uk-UA" sz="2800" u="none" cap="none" strike="noStrike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За фахом письменник був біохіміком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FFFFF"/>
              </a:buClr>
              <a:buSzPct val="25000"/>
              <a:buFont typeface="Domine"/>
              <a:buNone/>
            </a:pPr>
            <a:r>
              <a:rPr b="1" i="0" lang="uk-UA" sz="2800" u="none" cap="none" strike="noStrike">
                <a:solidFill>
                  <a:srgbClr val="FFFFFF"/>
                </a:solidFill>
                <a:latin typeface="Domine"/>
                <a:ea typeface="Domine"/>
                <a:cs typeface="Domine"/>
                <a:sym typeface="Domine"/>
              </a:rPr>
              <a:t>Короткий опис його блискучої наукової кар'єри незмінно справляє сильне враження на простих смертних:</a:t>
            </a:r>
          </a:p>
        </p:txBody>
      </p:sp>
      <p:grpSp>
        <p:nvGrpSpPr>
          <p:cNvPr id="142" name="Shape 142"/>
          <p:cNvGrpSpPr/>
          <p:nvPr/>
        </p:nvGrpSpPr>
        <p:grpSpPr>
          <a:xfrm>
            <a:off x="179511" y="1916832"/>
            <a:ext cx="8229599" cy="4525962"/>
            <a:chOff x="0" y="0"/>
            <a:chExt cx="8229599" cy="4525962"/>
          </a:xfrm>
        </p:grpSpPr>
        <p:sp>
          <p:nvSpPr>
            <p:cNvPr id="143" name="Shape 143"/>
            <p:cNvSpPr/>
            <p:nvPr/>
          </p:nvSpPr>
          <p:spPr>
            <a:xfrm>
              <a:off x="0" y="0"/>
              <a:ext cx="6336791" cy="814672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 txBox="1"/>
            <p:nvPr/>
          </p:nvSpPr>
          <p:spPr>
            <a:xfrm>
              <a:off x="0" y="0"/>
              <a:ext cx="5410101" cy="814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rIns="102850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1" lang="uk-UA" sz="27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В 11 років закінчив школу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473202" y="927821"/>
              <a:ext cx="6336791" cy="814672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 txBox="1"/>
            <p:nvPr/>
          </p:nvSpPr>
          <p:spPr>
            <a:xfrm>
              <a:off x="473202" y="927821"/>
              <a:ext cx="5334051" cy="814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rIns="102850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1" lang="uk-UA" sz="27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В 15 років - коледж</a:t>
              </a:r>
            </a:p>
          </p:txBody>
        </p:sp>
        <p:sp>
          <p:nvSpPr>
            <p:cNvPr id="147" name="Shape 147"/>
            <p:cNvSpPr/>
            <p:nvPr/>
          </p:nvSpPr>
          <p:spPr>
            <a:xfrm>
              <a:off x="946404" y="1855643"/>
              <a:ext cx="6336791" cy="814672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946404" y="1855643"/>
              <a:ext cx="5334051" cy="814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rIns="102850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1" lang="uk-UA" sz="27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В 19 – університет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1419604" y="2783466"/>
              <a:ext cx="6336791" cy="814672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x="1419604" y="2783466"/>
              <a:ext cx="5334051" cy="814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rIns="102850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1" lang="uk-UA" sz="27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В 21 рік – отримав ступінь магістра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892808" y="3711289"/>
              <a:ext cx="6336791" cy="814672"/>
            </a:xfrm>
            <a:prstGeom prst="roundRect">
              <a:avLst>
                <a:gd fmla="val 10000" name="adj"/>
              </a:avLst>
            </a:prstGeom>
            <a:solidFill>
              <a:srgbClr val="49ACC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1892808" y="3711289"/>
              <a:ext cx="5334051" cy="814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rIns="102850" tIns="10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i="1" lang="uk-UA" sz="2700">
                  <a:solidFill>
                    <a:schemeClr val="lt1"/>
                  </a:solidFill>
                  <a:latin typeface="Domine"/>
                  <a:ea typeface="Domine"/>
                  <a:cs typeface="Domine"/>
                  <a:sym typeface="Domine"/>
                </a:rPr>
                <a:t>В 28 років –  здобув докторський ступінь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5807253" y="595164"/>
              <a:ext cx="529536" cy="52953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x="5807253" y="595164"/>
              <a:ext cx="529536" cy="52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6280455" y="1522986"/>
              <a:ext cx="529536" cy="52953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6280455" y="1522986"/>
              <a:ext cx="529536" cy="52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6753657" y="2437231"/>
              <a:ext cx="529536" cy="52953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6753657" y="2437231"/>
              <a:ext cx="529536" cy="52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7226860" y="3374105"/>
              <a:ext cx="529536" cy="529536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CDE1E8">
                <a:alpha val="89803"/>
              </a:srgbClr>
            </a:solidFill>
            <a:ln cap="flat" cmpd="sng" w="9525">
              <a:solidFill>
                <a:srgbClr val="CDE1E8">
                  <a:alpha val="89803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7226860" y="3374105"/>
              <a:ext cx="529536" cy="529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rIns="31750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455" y="4324410"/>
            <a:ext cx="4499545" cy="25335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\Admin\Рабочий стол\АЗІМОВ\фото\Marsh_Chapel.jpg"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04864"/>
            <a:ext cx="4991200" cy="2585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979264" cy="1959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idx="1" type="body"/>
          </p:nvPr>
        </p:nvSpPr>
        <p:spPr>
          <a:xfrm>
            <a:off x="0" y="0"/>
            <a:ext cx="9144000" cy="2348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rgbClr val="FFC000"/>
                </a:solidFill>
                <a:latin typeface="Domine"/>
                <a:ea typeface="Domine"/>
                <a:cs typeface="Domine"/>
                <a:sym typeface="Domine"/>
              </a:rPr>
              <a:t>У 1949 році молодий і талановитий вчений очолив кафедру біохімії медичного факультету </a:t>
            </a:r>
          </a:p>
          <a:p>
            <a:pPr indent="-342900" lvl="0" marL="342900" marR="0" rtl="0" algn="ctr">
              <a:spcBef>
                <a:spcPts val="640"/>
              </a:spcBef>
              <a:buClr>
                <a:srgbClr val="FFC000"/>
              </a:buClr>
              <a:buSzPct val="25000"/>
              <a:buFont typeface="Arial"/>
              <a:buNone/>
            </a:pPr>
            <a:r>
              <a:rPr b="1" i="0" lang="uk-UA" sz="3200" u="none" cap="none" strike="noStrike">
                <a:solidFill>
                  <a:srgbClr val="FFC000"/>
                </a:solidFill>
                <a:latin typeface="Domine"/>
                <a:ea typeface="Domine"/>
                <a:cs typeface="Domine"/>
                <a:sym typeface="Domine"/>
              </a:rPr>
              <a:t>Бостонського  університету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