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69" r:id="rId10"/>
    <p:sldId id="268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CAE0A-2A6C-47D5-BFB4-28821E0BD9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4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D2EE7-A734-46E2-AC5F-757FE74EF59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7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E684B-22D7-4B98-AD89-A206CD3B02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7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F12FF-BC29-4287-9977-A5FD3DAA7E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5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37965-655E-4A55-9B62-6C7E8C87874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0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94231-35F1-4183-B5B9-38ED16CF622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2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41C4F-7BB8-406F-A1CB-02FD424BFA8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1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E8705-BCD3-4764-A72B-7259C84E47F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4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C7768-9144-4EE3-BC1B-94E198AA346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9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6D63E-79B4-4681-A311-50B229ADCF1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9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6CA4C-3CCD-4482-A0EE-305F7337E5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1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C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C4FF79-16AB-4BF0-AF78-A164F615395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03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0_60ad2_ffbf8c7f_X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7482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0_60ad2_ffbf8c7f_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" y="4387134"/>
            <a:ext cx="1440161" cy="243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Фото04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4" y="116632"/>
            <a:ext cx="4873911" cy="64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890088">
            <a:off x="4920438" y="216308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4000" b="1" dirty="0">
                <a:solidFill>
                  <a:srgbClr val="BB0D0D"/>
                </a:solidFill>
              </a:rPr>
              <a:t/>
            </a:r>
            <a:br>
              <a:rPr lang="uk-UA" altLang="ru-RU" sz="4000" b="1" dirty="0">
                <a:solidFill>
                  <a:srgbClr val="BB0D0D"/>
                </a:solidFill>
              </a:rPr>
            </a:br>
            <a:r>
              <a:rPr lang="uk-UA" altLang="ru-RU" sz="4000" b="1" dirty="0">
                <a:solidFill>
                  <a:srgbClr val="BB0D0D"/>
                </a:solidFill>
              </a:rPr>
              <a:t>“</a:t>
            </a:r>
            <a:r>
              <a:rPr lang="uk-UA" altLang="ru-RU" sz="4000" b="1" i="1" dirty="0" smtClean="0">
                <a:solidFill>
                  <a:srgbClr val="BB0D0D"/>
                </a:solidFill>
              </a:rPr>
              <a:t>Сучасна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4000" b="1" i="1" dirty="0" smtClean="0">
                <a:solidFill>
                  <a:srgbClr val="BB0D0D"/>
                </a:solidFill>
              </a:rPr>
              <a:t> </a:t>
            </a:r>
            <a:r>
              <a:rPr lang="uk-UA" altLang="ru-RU" sz="4000" b="1" i="1" dirty="0">
                <a:solidFill>
                  <a:srgbClr val="BB0D0D"/>
                </a:solidFill>
              </a:rPr>
              <a:t>текстильна</a:t>
            </a:r>
            <a:endParaRPr lang="en-US" altLang="ru-RU" sz="4000" b="1" i="1" dirty="0">
              <a:solidFill>
                <a:srgbClr val="BB0D0D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4000" b="1" i="1" dirty="0">
                <a:solidFill>
                  <a:srgbClr val="BB0D0D"/>
                </a:solidFill>
              </a:rPr>
              <a:t> </a:t>
            </a:r>
            <a:r>
              <a:rPr lang="uk-UA" altLang="ru-RU" sz="4000" b="1" i="1" dirty="0" err="1">
                <a:solidFill>
                  <a:srgbClr val="BB0D0D"/>
                </a:solidFill>
              </a:rPr>
              <a:t>інтер</a:t>
            </a:r>
            <a:r>
              <a:rPr lang="ru-RU" altLang="ru-RU" sz="4000" b="1" i="1" dirty="0">
                <a:solidFill>
                  <a:srgbClr val="BB0D0D"/>
                </a:solidFill>
              </a:rPr>
              <a:t>’</a:t>
            </a:r>
            <a:r>
              <a:rPr lang="uk-UA" altLang="ru-RU" sz="4000" b="1" i="1" dirty="0" err="1" smtClean="0">
                <a:solidFill>
                  <a:srgbClr val="BB0D0D"/>
                </a:solidFill>
              </a:rPr>
              <a:t>єрна</a:t>
            </a:r>
            <a:endParaRPr lang="uk-UA" altLang="ru-RU" sz="4000" b="1" i="1" dirty="0" smtClean="0">
              <a:solidFill>
                <a:srgbClr val="BB0D0D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4000" b="1" i="1" dirty="0" smtClean="0">
                <a:solidFill>
                  <a:srgbClr val="BB0D0D"/>
                </a:solidFill>
              </a:rPr>
              <a:t> іграшка»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855281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3200" b="1" dirty="0" smtClean="0">
                <a:solidFill>
                  <a:srgbClr val="656432"/>
                </a:solidFill>
              </a:rPr>
              <a:t>Творчий проект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2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3083eca1061b1aecc579d0a606d84ed523a3527996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r="77448"/>
          <a:stretch>
            <a:fillRect/>
          </a:stretch>
        </p:blipFill>
        <p:spPr bwMode="auto">
          <a:xfrm>
            <a:off x="0" y="0"/>
            <a:ext cx="1316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Фото04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410" y="164091"/>
            <a:ext cx="2070639" cy="276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Фото038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4"/>
          <a:stretch/>
        </p:blipFill>
        <p:spPr bwMode="auto">
          <a:xfrm>
            <a:off x="3695700" y="260648"/>
            <a:ext cx="2322352" cy="263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Фото039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1"/>
          <a:stretch/>
        </p:blipFill>
        <p:spPr bwMode="auto">
          <a:xfrm>
            <a:off x="6372200" y="683966"/>
            <a:ext cx="2304256" cy="244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Фото039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453" y="3284984"/>
            <a:ext cx="230835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Фото039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8"/>
          <a:stretch>
            <a:fillRect/>
          </a:stretch>
        </p:blipFill>
        <p:spPr bwMode="auto">
          <a:xfrm>
            <a:off x="3896938" y="3395836"/>
            <a:ext cx="2787387" cy="308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MeujYiYFEx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644900"/>
            <a:ext cx="2227262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6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115888"/>
            <a:ext cx="7524750" cy="576262"/>
          </a:xfrm>
        </p:spPr>
        <p:txBody>
          <a:bodyPr/>
          <a:lstStyle/>
          <a:p>
            <a:r>
              <a:rPr lang="uk-UA" altLang="ru-RU" sz="2400" b="1" dirty="0">
                <a:solidFill>
                  <a:srgbClr val="BB0D0D"/>
                </a:solidFill>
              </a:rPr>
              <a:t>Використані техніки обробки матеріалів</a:t>
            </a:r>
            <a:r>
              <a:rPr lang="ru-RU" altLang="ru-RU" sz="4000" dirty="0"/>
              <a:t> </a:t>
            </a:r>
          </a:p>
        </p:txBody>
      </p:sp>
      <p:pic>
        <p:nvPicPr>
          <p:cNvPr id="27652" name="Picture 4" descr="fa3083eca1061b1aecc579d0a606d84ed523a3527996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r="77448"/>
          <a:stretch>
            <a:fillRect/>
          </a:stretch>
        </p:blipFill>
        <p:spPr bwMode="auto">
          <a:xfrm>
            <a:off x="0" y="0"/>
            <a:ext cx="1316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klipart-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08050"/>
            <a:ext cx="3046412" cy="2305050"/>
          </a:xfrm>
          <a:prstGeom prst="rect">
            <a:avLst/>
          </a:prstGeom>
          <a:solidFill>
            <a:srgbClr val="BB0D0D"/>
          </a:solidFill>
        </p:spPr>
      </p:pic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2195513" y="1557338"/>
            <a:ext cx="251936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 dirty="0" err="1">
                <a:solidFill>
                  <a:srgbClr val="656432"/>
                </a:solidFill>
              </a:rPr>
              <a:t>Технологія</a:t>
            </a:r>
            <a:r>
              <a:rPr lang="ru-RU" altLang="ru-RU" b="1" dirty="0">
                <a:solidFill>
                  <a:srgbClr val="656432"/>
                </a:solidFill>
              </a:rPr>
              <a:t> </a:t>
            </a:r>
            <a:r>
              <a:rPr lang="ru-RU" altLang="ru-RU" b="1" dirty="0" err="1">
                <a:solidFill>
                  <a:srgbClr val="656432"/>
                </a:solidFill>
              </a:rPr>
              <a:t>української</a:t>
            </a:r>
            <a:endParaRPr lang="ru-RU" altLang="ru-RU" b="1" dirty="0">
              <a:solidFill>
                <a:srgbClr val="656432"/>
              </a:solidFill>
            </a:endParaRPr>
          </a:p>
          <a:p>
            <a:r>
              <a:rPr lang="ru-RU" altLang="ru-RU" b="1" dirty="0" err="1">
                <a:solidFill>
                  <a:srgbClr val="656432"/>
                </a:solidFill>
              </a:rPr>
              <a:t>народної</a:t>
            </a:r>
            <a:r>
              <a:rPr lang="ru-RU" altLang="ru-RU" b="1" dirty="0">
                <a:solidFill>
                  <a:srgbClr val="656432"/>
                </a:solidFill>
              </a:rPr>
              <a:t> </a:t>
            </a:r>
            <a:r>
              <a:rPr lang="ru-RU" altLang="ru-RU" b="1" dirty="0" err="1">
                <a:solidFill>
                  <a:srgbClr val="656432"/>
                </a:solidFill>
              </a:rPr>
              <a:t>вишивки</a:t>
            </a:r>
            <a:endParaRPr lang="ru-RU" altLang="ru-RU" b="1" dirty="0">
              <a:solidFill>
                <a:srgbClr val="656432"/>
              </a:solidFill>
            </a:endParaRPr>
          </a:p>
        </p:txBody>
      </p:sp>
      <p:pic>
        <p:nvPicPr>
          <p:cNvPr id="27661" name="Picture 13" descr="klipart-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81075"/>
            <a:ext cx="3046413" cy="2305050"/>
          </a:xfrm>
          <a:prstGeom prst="rect">
            <a:avLst/>
          </a:prstGeom>
          <a:solidFill>
            <a:srgbClr val="BB0D0D"/>
          </a:solidFill>
        </p:spPr>
      </p:pic>
      <p:pic>
        <p:nvPicPr>
          <p:cNvPr id="27662" name="Picture 14" descr="klipart-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00438"/>
            <a:ext cx="3046413" cy="2305050"/>
          </a:xfrm>
          <a:prstGeom prst="rect">
            <a:avLst/>
          </a:prstGeom>
          <a:solidFill>
            <a:srgbClr val="BB0D0D"/>
          </a:solidFill>
        </p:spPr>
      </p:pic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5724525" y="1844675"/>
            <a:ext cx="246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656432"/>
                </a:solidFill>
              </a:rPr>
              <a:t>Технологія пошиття</a:t>
            </a:r>
          </a:p>
          <a:p>
            <a:r>
              <a:rPr lang="ru-RU" altLang="ru-RU" b="1">
                <a:solidFill>
                  <a:srgbClr val="656432"/>
                </a:solidFill>
              </a:rPr>
              <a:t> іграшок</a:t>
            </a: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1619250" y="4437063"/>
            <a:ext cx="247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656432"/>
                </a:solidFill>
              </a:rPr>
              <a:t>Технологія в'язання</a:t>
            </a:r>
          </a:p>
          <a:p>
            <a:r>
              <a:rPr lang="ru-RU" altLang="ru-RU" b="1">
                <a:solidFill>
                  <a:srgbClr val="656432"/>
                </a:solidFill>
              </a:rPr>
              <a:t>гачком</a:t>
            </a:r>
          </a:p>
        </p:txBody>
      </p:sp>
      <p:pic>
        <p:nvPicPr>
          <p:cNvPr id="27665" name="Picture 17" descr="klipart-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429000"/>
            <a:ext cx="3046413" cy="2305050"/>
          </a:xfrm>
          <a:prstGeom prst="rect">
            <a:avLst/>
          </a:prstGeom>
          <a:solidFill>
            <a:srgbClr val="BB0D0D"/>
          </a:solidFill>
        </p:spPr>
      </p:pic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5940425" y="4292600"/>
            <a:ext cx="2541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656432"/>
                </a:solidFill>
              </a:rPr>
              <a:t>Мистецтво кінусайга</a:t>
            </a:r>
          </a:p>
        </p:txBody>
      </p:sp>
    </p:spTree>
    <p:extLst>
      <p:ext uri="{BB962C8B-B14F-4D97-AF65-F5344CB8AC3E}">
        <p14:creationId xmlns:p14="http://schemas.microsoft.com/office/powerpoint/2010/main" val="41872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fa3083eca1061b1aecc579d0a606d84ed523a3527996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r="77448"/>
          <a:stretch>
            <a:fillRect/>
          </a:stretch>
        </p:blipFill>
        <p:spPr bwMode="auto">
          <a:xfrm>
            <a:off x="0" y="0"/>
            <a:ext cx="1316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260350"/>
            <a:ext cx="3316288" cy="1011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52814" y="1166018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uk-UA" altLang="ru-RU" sz="2800" b="1" dirty="0">
                <a:solidFill>
                  <a:srgbClr val="AB1D5A"/>
                </a:solidFill>
              </a:rPr>
              <a:t>Наша курочка</a:t>
            </a:r>
          </a:p>
          <a:p>
            <a:pPr>
              <a:buFontTx/>
              <a:buNone/>
            </a:pPr>
            <a:r>
              <a:rPr lang="uk-UA" altLang="ru-RU" sz="2800" b="1" dirty="0">
                <a:solidFill>
                  <a:srgbClr val="AB1D5A"/>
                </a:solidFill>
              </a:rPr>
              <a:t>по зернинці клює,</a:t>
            </a:r>
          </a:p>
          <a:p>
            <a:pPr>
              <a:buFontTx/>
              <a:buNone/>
            </a:pPr>
            <a:r>
              <a:rPr lang="uk-UA" altLang="ru-RU" sz="2800" b="1" dirty="0">
                <a:solidFill>
                  <a:srgbClr val="AB1D5A"/>
                </a:solidFill>
              </a:rPr>
              <a:t>золоті яйця несе.</a:t>
            </a:r>
            <a:endParaRPr lang="ru-RU" altLang="ru-RU" sz="2800" b="1" dirty="0">
              <a:solidFill>
                <a:srgbClr val="AB1D5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2230437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0_b0802_321593c6_XXX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12875"/>
            <a:ext cx="2749550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Фото04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1"/>
          <a:stretch>
            <a:fillRect/>
          </a:stretch>
        </p:blipFill>
        <p:spPr bwMode="auto">
          <a:xfrm>
            <a:off x="5076056" y="2764631"/>
            <a:ext cx="3521310" cy="3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9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>
          <a:xfrm>
            <a:off x="2843213" y="1484313"/>
            <a:ext cx="5194300" cy="1084262"/>
          </a:xfrm>
        </p:spPr>
        <p:txBody>
          <a:bodyPr/>
          <a:lstStyle/>
          <a:p>
            <a:r>
              <a:rPr lang="uk-UA" altLang="ru-RU" sz="8000" b="1">
                <a:solidFill>
                  <a:srgbClr val="656432"/>
                </a:solidFill>
              </a:rPr>
              <a:t>Дякую за увагу</a:t>
            </a:r>
            <a:endParaRPr lang="ru-RU" altLang="ru-RU" sz="8000" b="1">
              <a:solidFill>
                <a:srgbClr val="656432"/>
              </a:solidFill>
            </a:endParaRPr>
          </a:p>
        </p:txBody>
      </p:sp>
      <p:pic>
        <p:nvPicPr>
          <p:cNvPr id="36867" name="Picture 3" descr="fa3083eca1061b1aecc579d0a606d84ed523a3527996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r="77448"/>
          <a:stretch>
            <a:fillRect/>
          </a:stretch>
        </p:blipFill>
        <p:spPr bwMode="auto">
          <a:xfrm>
            <a:off x="0" y="0"/>
            <a:ext cx="1316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4" descr="E:\Новая папка\Наташа\ВИМПЕЛ\презентация\0_3b3e5_ab7ca2cd_L.pn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4581525"/>
            <a:ext cx="4525962" cy="2109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7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0_60ad2_ffbf8c7f_X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0"/>
            <a:ext cx="19367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57792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357346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84213" y="333375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altLang="ru-RU" sz="2800" b="1" i="1" kern="0" smtClean="0">
                <a:solidFill>
                  <a:srgbClr val="BB0D0D"/>
                </a:solidFill>
              </a:rPr>
              <a:t>Призначення проектованого виробу</a:t>
            </a:r>
            <a:endParaRPr lang="ru-RU" altLang="ru-RU" sz="2800" b="1" i="1" kern="0" dirty="0">
              <a:solidFill>
                <a:srgbClr val="BB0D0D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619250" y="1989138"/>
            <a:ext cx="7067550" cy="334486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uk-UA" altLang="ru-RU" sz="2400" kern="0" smtClean="0"/>
              <a:t> </a:t>
            </a:r>
            <a:r>
              <a:rPr lang="uk-UA" altLang="ru-RU" sz="2400" b="1" kern="0" smtClean="0">
                <a:solidFill>
                  <a:srgbClr val="656432"/>
                </a:solidFill>
              </a:rPr>
              <a:t>Текстильна інтер</a:t>
            </a:r>
            <a:r>
              <a:rPr lang="ru-RU" altLang="ru-RU" sz="2400" b="1" kern="0" smtClean="0">
                <a:solidFill>
                  <a:srgbClr val="656432"/>
                </a:solidFill>
              </a:rPr>
              <a:t>’</a:t>
            </a:r>
            <a:r>
              <a:rPr lang="uk-UA" altLang="ru-RU" sz="2400" b="1" kern="0" smtClean="0">
                <a:solidFill>
                  <a:srgbClr val="656432"/>
                </a:solidFill>
              </a:rPr>
              <a:t>єрна іграшка:</a:t>
            </a:r>
          </a:p>
          <a:p>
            <a:pPr>
              <a:buFont typeface="Wingdings" pitchFamily="2" charset="2"/>
              <a:buChar char="Ø"/>
            </a:pPr>
            <a:r>
              <a:rPr lang="uk-UA" altLang="ru-RU" sz="2400" b="1" kern="0" smtClean="0">
                <a:solidFill>
                  <a:srgbClr val="656432"/>
                </a:solidFill>
              </a:rPr>
              <a:t>сучасна річ виготовлена в народних традиціях;</a:t>
            </a:r>
          </a:p>
          <a:p>
            <a:pPr>
              <a:buFont typeface="Wingdings" pitchFamily="2" charset="2"/>
              <a:buChar char="Ø"/>
            </a:pPr>
            <a:r>
              <a:rPr lang="uk-UA" altLang="ru-RU" sz="2400" b="1" kern="0" smtClean="0">
                <a:solidFill>
                  <a:srgbClr val="656432"/>
                </a:solidFill>
              </a:rPr>
              <a:t>естетично привабливий виріб;</a:t>
            </a:r>
          </a:p>
          <a:p>
            <a:pPr>
              <a:buFont typeface="Wingdings" pitchFamily="2" charset="2"/>
              <a:buChar char="Ø"/>
            </a:pPr>
            <a:r>
              <a:rPr lang="uk-UA" altLang="ru-RU" sz="2400" b="1" kern="0" smtClean="0">
                <a:solidFill>
                  <a:srgbClr val="656432"/>
                </a:solidFill>
              </a:rPr>
              <a:t>декор та прикраса інтер’єру.</a:t>
            </a:r>
            <a:endParaRPr lang="ru-RU" altLang="ru-RU" sz="2400" b="1" kern="0" dirty="0">
              <a:solidFill>
                <a:srgbClr val="656432"/>
              </a:solidFill>
            </a:endParaRPr>
          </a:p>
        </p:txBody>
      </p:sp>
      <p:pic>
        <p:nvPicPr>
          <p:cNvPr id="12" name="Picture 4" descr="fa3083eca1061b1aecc579d0a606d84ed523a3527996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r="77448"/>
          <a:stretch>
            <a:fillRect/>
          </a:stretch>
        </p:blipFill>
        <p:spPr bwMode="auto">
          <a:xfrm>
            <a:off x="24532" y="0"/>
            <a:ext cx="1316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6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0_60ad2_ffbf8c7f_X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23723" y="3649485"/>
            <a:ext cx="2068852" cy="350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3083eca1061b1aecc579d0a606d84ed523a3527996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r="77448"/>
          <a:stretch>
            <a:fillRect/>
          </a:stretch>
        </p:blipFill>
        <p:spPr bwMode="auto">
          <a:xfrm>
            <a:off x="24532" y="0"/>
            <a:ext cx="1316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altLang="ru-RU" b="1" i="1" kern="0" smtClean="0">
                <a:solidFill>
                  <a:srgbClr val="BB0D0D"/>
                </a:solidFill>
                <a:latin typeface="DFKai-SB" pitchFamily="65" charset="-120"/>
              </a:rPr>
              <a:t>Мета проекту</a:t>
            </a:r>
            <a:endParaRPr lang="ru-RU" altLang="ru-RU" b="1" i="1" kern="0" dirty="0">
              <a:solidFill>
                <a:srgbClr val="BB0D0D"/>
              </a:solidFill>
              <a:latin typeface="DFKai-SB" pitchFamily="65" charset="-12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340570" y="1484313"/>
            <a:ext cx="7667625" cy="410527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ru-RU" altLang="ru-RU" b="1" i="1" kern="0" dirty="0" smtClean="0"/>
              <a:t>  </a:t>
            </a:r>
            <a:r>
              <a:rPr lang="ru-RU" altLang="ru-RU" b="1" i="1" kern="0" dirty="0" smtClean="0">
                <a:solidFill>
                  <a:srgbClr val="656432"/>
                </a:solidFill>
              </a:rPr>
              <a:t> З</a:t>
            </a:r>
            <a:r>
              <a:rPr lang="en-US" altLang="ru-RU" b="1" i="1" kern="0" dirty="0" smtClean="0">
                <a:solidFill>
                  <a:srgbClr val="656432"/>
                </a:solidFill>
              </a:rPr>
              <a:t> </a:t>
            </a:r>
            <a:r>
              <a:rPr lang="ru-RU" altLang="ru-RU" b="1" i="1" kern="0" dirty="0" err="1" smtClean="0">
                <a:solidFill>
                  <a:srgbClr val="656432"/>
                </a:solidFill>
              </a:rPr>
              <a:t>використанням</a:t>
            </a:r>
            <a:r>
              <a:rPr lang="en-US" altLang="ru-RU" b="1" i="1" kern="0" dirty="0" smtClean="0">
                <a:solidFill>
                  <a:srgbClr val="656432"/>
                </a:solidFill>
              </a:rPr>
              <a:t> </a:t>
            </a:r>
            <a:r>
              <a:rPr lang="ru-RU" altLang="ru-RU" b="1" i="1" kern="0" dirty="0" err="1" smtClean="0">
                <a:solidFill>
                  <a:srgbClr val="656432"/>
                </a:solidFill>
              </a:rPr>
              <a:t>оригінальних</a:t>
            </a:r>
            <a:r>
              <a:rPr lang="en-US" altLang="ru-RU" b="1" i="1" kern="0" dirty="0" smtClean="0">
                <a:solidFill>
                  <a:srgbClr val="656432"/>
                </a:solidFill>
              </a:rPr>
              <a:t>  </a:t>
            </a:r>
            <a:r>
              <a:rPr lang="ru-RU" altLang="ru-RU" b="1" i="1" kern="0" dirty="0" err="1" smtClean="0">
                <a:solidFill>
                  <a:srgbClr val="656432"/>
                </a:solidFill>
              </a:rPr>
              <a:t>ідей</a:t>
            </a:r>
            <a:r>
              <a:rPr lang="en-US" altLang="ru-RU" b="1" i="1" kern="0" dirty="0" smtClean="0">
                <a:solidFill>
                  <a:srgbClr val="656432"/>
                </a:solidFill>
              </a:rPr>
              <a:t>,  </a:t>
            </a:r>
            <a:r>
              <a:rPr lang="ru-RU" altLang="ru-RU" b="1" i="1" kern="0" dirty="0" err="1" smtClean="0">
                <a:solidFill>
                  <a:srgbClr val="656432"/>
                </a:solidFill>
              </a:rPr>
              <a:t>різноманітних</a:t>
            </a:r>
            <a:r>
              <a:rPr lang="en-US" altLang="ru-RU" b="1" i="1" kern="0" dirty="0" smtClean="0">
                <a:solidFill>
                  <a:srgbClr val="656432"/>
                </a:solidFill>
              </a:rPr>
              <a:t> </a:t>
            </a:r>
            <a:r>
              <a:rPr lang="ru-RU" altLang="ru-RU" b="1" i="1" kern="0" dirty="0" err="1" smtClean="0">
                <a:solidFill>
                  <a:srgbClr val="656432"/>
                </a:solidFill>
              </a:rPr>
              <a:t>матеріалів</a:t>
            </a:r>
            <a:r>
              <a:rPr lang="en-US" altLang="ru-RU" b="1" i="1" kern="0" dirty="0" smtClean="0">
                <a:solidFill>
                  <a:srgbClr val="656432"/>
                </a:solidFill>
              </a:rPr>
              <a:t> </a:t>
            </a:r>
            <a:r>
              <a:rPr lang="ru-RU" altLang="ru-RU" b="1" i="1" kern="0" dirty="0" smtClean="0">
                <a:solidFill>
                  <a:srgbClr val="656432"/>
                </a:solidFill>
              </a:rPr>
              <a:t>і</a:t>
            </a:r>
            <a:r>
              <a:rPr lang="en-US" altLang="ru-RU" b="1" i="1" kern="0" dirty="0" smtClean="0">
                <a:solidFill>
                  <a:srgbClr val="656432"/>
                </a:solidFill>
              </a:rPr>
              <a:t> </a:t>
            </a:r>
            <a:r>
              <a:rPr lang="ru-RU" altLang="ru-RU" b="1" i="1" kern="0" dirty="0" err="1" smtClean="0">
                <a:solidFill>
                  <a:srgbClr val="656432"/>
                </a:solidFill>
              </a:rPr>
              <a:t>авторських</a:t>
            </a:r>
            <a:r>
              <a:rPr lang="en-US" altLang="ru-RU" b="1" i="1" kern="0" dirty="0" smtClean="0">
                <a:solidFill>
                  <a:srgbClr val="656432"/>
                </a:solidFill>
              </a:rPr>
              <a:t> </a:t>
            </a:r>
            <a:r>
              <a:rPr lang="ru-RU" altLang="ru-RU" b="1" i="1" kern="0" dirty="0" err="1" smtClean="0">
                <a:solidFill>
                  <a:srgbClr val="656432"/>
                </a:solidFill>
              </a:rPr>
              <a:t>прийомів</a:t>
            </a:r>
            <a:r>
              <a:rPr lang="en-US" altLang="ru-RU" b="1" i="1" kern="0" dirty="0" smtClean="0">
                <a:solidFill>
                  <a:srgbClr val="656432"/>
                </a:solidFill>
              </a:rPr>
              <a:t> c</a:t>
            </a:r>
            <a:r>
              <a:rPr lang="ru-RU" altLang="ru-RU" b="1" i="1" kern="0" dirty="0" err="1" smtClean="0">
                <a:solidFill>
                  <a:srgbClr val="656432"/>
                </a:solidFill>
              </a:rPr>
              <a:t>конструювати</a:t>
            </a:r>
            <a:r>
              <a:rPr lang="en-US" altLang="ru-RU" b="1" i="1" kern="0" dirty="0" smtClean="0">
                <a:solidFill>
                  <a:srgbClr val="656432"/>
                </a:solidFill>
              </a:rPr>
              <a:t> </a:t>
            </a:r>
            <a:r>
              <a:rPr lang="uk-UA" altLang="ru-RU" b="1" i="1" kern="0" dirty="0" smtClean="0">
                <a:solidFill>
                  <a:srgbClr val="656432"/>
                </a:solidFill>
              </a:rPr>
              <a:t>й виготовити сучасну текстильну іграшку </a:t>
            </a:r>
            <a:r>
              <a:rPr lang="ru-RU" altLang="ru-RU" b="1" i="1" kern="0" dirty="0" smtClean="0">
                <a:solidFill>
                  <a:srgbClr val="656432"/>
                </a:solidFill>
              </a:rPr>
              <a:t>для</a:t>
            </a:r>
            <a:r>
              <a:rPr lang="en-US" altLang="ru-RU" b="1" i="1" kern="0" dirty="0" smtClean="0">
                <a:solidFill>
                  <a:srgbClr val="656432"/>
                </a:solidFill>
              </a:rPr>
              <a:t> </a:t>
            </a:r>
            <a:r>
              <a:rPr lang="uk-UA" altLang="ru-RU" b="1" i="1" kern="0" dirty="0" smtClean="0">
                <a:solidFill>
                  <a:srgbClr val="656432"/>
                </a:solidFill>
              </a:rPr>
              <a:t>декору та прикраси інтер’єру</a:t>
            </a:r>
            <a:r>
              <a:rPr lang="en-US" altLang="ru-RU" b="1" i="1" kern="0" dirty="0" smtClean="0">
                <a:solidFill>
                  <a:srgbClr val="656432"/>
                </a:solidFill>
              </a:rPr>
              <a:t>.</a:t>
            </a:r>
            <a:endParaRPr lang="ru-RU" altLang="ru-RU" b="1" i="1" kern="0" dirty="0">
              <a:solidFill>
                <a:srgbClr val="6564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3083eca1061b1aecc579d0a606d84ed523a3527996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r="77448"/>
          <a:stretch>
            <a:fillRect/>
          </a:stretch>
        </p:blipFill>
        <p:spPr bwMode="auto">
          <a:xfrm>
            <a:off x="0" y="0"/>
            <a:ext cx="1316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3694112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2" descr="12573087_509433369235648_6203030046852240476_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2184400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image-114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11187"/>
            <a:ext cx="1595437" cy="212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101666771_vuykroyka_taksuy_Ispolzovanie_plastikovoy_butuylki__27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8" t="6491" r="7019" b="7935"/>
          <a:stretch>
            <a:fillRect/>
          </a:stretch>
        </p:blipFill>
        <p:spPr bwMode="auto">
          <a:xfrm>
            <a:off x="1331913" y="4005263"/>
            <a:ext cx="3462337" cy="26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1005438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3322" r="8803"/>
          <a:stretch>
            <a:fillRect/>
          </a:stretch>
        </p:blipFill>
        <p:spPr bwMode="auto">
          <a:xfrm>
            <a:off x="7011988" y="3213100"/>
            <a:ext cx="2132012" cy="35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286326-1e12b-40785571-m750x740-u435d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4" r="34747"/>
          <a:stretch>
            <a:fillRect/>
          </a:stretch>
        </p:blipFill>
        <p:spPr bwMode="auto">
          <a:xfrm>
            <a:off x="4500563" y="1125538"/>
            <a:ext cx="2570162" cy="439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6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3083eca1061b1aecc579d0a606d84ed523a3527996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r="77448"/>
          <a:stretch>
            <a:fillRect/>
          </a:stretch>
        </p:blipFill>
        <p:spPr bwMode="auto">
          <a:xfrm>
            <a:off x="0" y="0"/>
            <a:ext cx="1316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1187450" y="260350"/>
            <a:ext cx="8229600" cy="50323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altLang="ru-RU" sz="2400" b="1" i="1" kern="0" smtClean="0">
                <a:solidFill>
                  <a:srgbClr val="BB0D0D"/>
                </a:solidFill>
              </a:rPr>
              <a:t>Робочий ескіз проектованого виробу</a:t>
            </a:r>
            <a:endParaRPr lang="ru-RU" altLang="ru-RU" sz="2400" b="1" i="1" kern="0" dirty="0">
              <a:solidFill>
                <a:srgbClr val="BB0D0D"/>
              </a:solidFill>
            </a:endParaRPr>
          </a:p>
        </p:txBody>
      </p:sp>
      <p:pic>
        <p:nvPicPr>
          <p:cNvPr id="6" name="Picture 13" descr="DYvU_QCd0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08050"/>
            <a:ext cx="6862762" cy="51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6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0_60ad2_ffbf8c7f_X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993" y="-154"/>
            <a:ext cx="1835696" cy="310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3083eca1061b1aecc579d0a606d84ed523a3527996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r="77448"/>
          <a:stretch>
            <a:fillRect/>
          </a:stretch>
        </p:blipFill>
        <p:spPr bwMode="auto">
          <a:xfrm>
            <a:off x="0" y="0"/>
            <a:ext cx="1316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789205" y="633364"/>
            <a:ext cx="41148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altLang="ru-RU" sz="2800" b="1" i="1" kern="0" dirty="0" smtClean="0">
                <a:solidFill>
                  <a:srgbClr val="BB0D0D"/>
                </a:solidFill>
              </a:rPr>
              <a:t>Пробний зразок</a:t>
            </a:r>
            <a:endParaRPr lang="ru-RU" altLang="ru-RU" sz="2800" b="1" i="1" kern="0" dirty="0">
              <a:solidFill>
                <a:srgbClr val="BB0D0D"/>
              </a:solidFill>
            </a:endParaRPr>
          </a:p>
        </p:txBody>
      </p:sp>
      <p:pic>
        <p:nvPicPr>
          <p:cNvPr id="6" name="Picture 6" descr="Фото04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90" y="1377974"/>
            <a:ext cx="3855995" cy="513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Фото03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8415" y="4757074"/>
            <a:ext cx="2736304" cy="20515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4936" y="34379"/>
            <a:ext cx="3962944" cy="535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2000" b="1" i="1" kern="0" dirty="0" smtClean="0">
                <a:solidFill>
                  <a:srgbClr val="666400"/>
                </a:solidFill>
              </a:rPr>
              <a:t>Матеріали та інструменти: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altLang="ru-RU" sz="1600" b="1" i="1" kern="0" dirty="0" smtClean="0">
                <a:solidFill>
                  <a:srgbClr val="666400"/>
                </a:solidFill>
              </a:rPr>
              <a:t>домоткане полотно;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altLang="ru-RU" sz="1600" b="1" i="1" kern="0" dirty="0">
                <a:solidFill>
                  <a:srgbClr val="666400"/>
                </a:solidFill>
              </a:rPr>
              <a:t>т</a:t>
            </a:r>
            <a:r>
              <a:rPr lang="uk-UA" altLang="ru-RU" sz="1600" b="1" i="1" kern="0" dirty="0" smtClean="0">
                <a:solidFill>
                  <a:srgbClr val="666400"/>
                </a:solidFill>
              </a:rPr>
              <a:t>канина бязь;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1600" b="1" i="1" kern="0" dirty="0">
                <a:solidFill>
                  <a:srgbClr val="666400"/>
                </a:solidFill>
              </a:rPr>
              <a:t>н</a:t>
            </a:r>
            <a:r>
              <a:rPr lang="uk-UA" sz="1600" b="1" i="1" kern="0" dirty="0" smtClean="0">
                <a:solidFill>
                  <a:srgbClr val="666400"/>
                </a:solidFill>
              </a:rPr>
              <a:t>итки швейні та «ірис»;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1600" b="1" i="1" kern="0" dirty="0">
                <a:solidFill>
                  <a:srgbClr val="666400"/>
                </a:solidFill>
              </a:rPr>
              <a:t>а</a:t>
            </a:r>
            <a:r>
              <a:rPr lang="uk-UA" sz="1600" b="1" i="1" kern="0" dirty="0" smtClean="0">
                <a:solidFill>
                  <a:srgbClr val="666400"/>
                </a:solidFill>
              </a:rPr>
              <a:t>тласна стрічка;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1600" b="1" i="1" kern="0" dirty="0">
                <a:solidFill>
                  <a:srgbClr val="666400"/>
                </a:solidFill>
              </a:rPr>
              <a:t>ч</a:t>
            </a:r>
            <a:r>
              <a:rPr lang="uk-UA" sz="1600" b="1" i="1" kern="0" dirty="0" smtClean="0">
                <a:solidFill>
                  <a:srgbClr val="666400"/>
                </a:solidFill>
              </a:rPr>
              <a:t>ервоний бісер;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1600" b="1" i="1" kern="0" dirty="0" err="1">
                <a:solidFill>
                  <a:srgbClr val="666400"/>
                </a:solidFill>
              </a:rPr>
              <a:t>г</a:t>
            </a:r>
            <a:r>
              <a:rPr lang="uk-UA" sz="1600" b="1" i="1" kern="0" dirty="0" err="1" smtClean="0">
                <a:solidFill>
                  <a:srgbClr val="666400"/>
                </a:solidFill>
              </a:rPr>
              <a:t>удзики</a:t>
            </a:r>
            <a:r>
              <a:rPr lang="uk-UA" sz="1600" b="1" i="1" kern="0" dirty="0" smtClean="0">
                <a:solidFill>
                  <a:srgbClr val="66640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1600" b="1" i="1" kern="0" dirty="0" err="1">
                <a:solidFill>
                  <a:srgbClr val="666400"/>
                </a:solidFill>
              </a:rPr>
              <a:t>ф</a:t>
            </a:r>
            <a:r>
              <a:rPr lang="uk-UA" sz="1600" b="1" i="1" kern="0" dirty="0" err="1" smtClean="0">
                <a:solidFill>
                  <a:srgbClr val="666400"/>
                </a:solidFill>
              </a:rPr>
              <a:t>лізелін</a:t>
            </a:r>
            <a:r>
              <a:rPr lang="uk-UA" sz="1600" b="1" i="1" kern="0" dirty="0" smtClean="0">
                <a:solidFill>
                  <a:srgbClr val="66640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1600" b="1" i="1" kern="0" dirty="0" err="1">
                <a:solidFill>
                  <a:srgbClr val="666400"/>
                </a:solidFill>
              </a:rPr>
              <a:t>с</a:t>
            </a:r>
            <a:r>
              <a:rPr lang="uk-UA" sz="1600" b="1" i="1" kern="0" dirty="0" err="1" smtClean="0">
                <a:solidFill>
                  <a:srgbClr val="666400"/>
                </a:solidFill>
              </a:rPr>
              <a:t>интепон</a:t>
            </a:r>
            <a:r>
              <a:rPr lang="uk-UA" sz="1600" b="1" i="1" kern="0" dirty="0" smtClean="0">
                <a:solidFill>
                  <a:srgbClr val="66640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1600" b="1" i="1" kern="0" dirty="0">
                <a:solidFill>
                  <a:srgbClr val="666400"/>
                </a:solidFill>
              </a:rPr>
              <a:t>к</a:t>
            </a:r>
            <a:r>
              <a:rPr lang="uk-UA" sz="1600" b="1" i="1" kern="0" dirty="0" smtClean="0">
                <a:solidFill>
                  <a:srgbClr val="666400"/>
                </a:solidFill>
              </a:rPr>
              <a:t>артон;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1600" b="1" i="1" kern="0" dirty="0" smtClean="0">
                <a:solidFill>
                  <a:srgbClr val="666400"/>
                </a:solidFill>
              </a:rPr>
              <a:t>яйце(заготовка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1600" b="1" i="1" kern="0" dirty="0" smtClean="0">
                <a:solidFill>
                  <a:srgbClr val="666400"/>
                </a:solidFill>
              </a:rPr>
              <a:t> з пінопласту)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1600" b="1" i="1" kern="0" dirty="0">
                <a:solidFill>
                  <a:srgbClr val="666400"/>
                </a:solidFill>
              </a:rPr>
              <a:t>н</a:t>
            </a:r>
            <a:r>
              <a:rPr lang="uk-UA" sz="1600" b="1" i="1" kern="0" dirty="0" smtClean="0">
                <a:solidFill>
                  <a:srgbClr val="666400"/>
                </a:solidFill>
              </a:rPr>
              <a:t>ожиці;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1600" b="1" i="1" kern="0" dirty="0">
                <a:solidFill>
                  <a:srgbClr val="666400"/>
                </a:solidFill>
              </a:rPr>
              <a:t>н</a:t>
            </a:r>
            <a:r>
              <a:rPr lang="uk-UA" sz="1600" b="1" i="1" kern="0" dirty="0" smtClean="0">
                <a:solidFill>
                  <a:srgbClr val="666400"/>
                </a:solidFill>
              </a:rPr>
              <a:t>іж;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1600" b="1" i="1" kern="0" dirty="0" err="1" smtClean="0">
                <a:solidFill>
                  <a:srgbClr val="666400"/>
                </a:solidFill>
              </a:rPr>
              <a:t>розпорювач</a:t>
            </a:r>
            <a:r>
              <a:rPr lang="uk-UA" sz="1600" b="1" i="1" kern="0" dirty="0">
                <a:solidFill>
                  <a:srgbClr val="666400"/>
                </a:solidFill>
              </a:rPr>
              <a:t>;</a:t>
            </a:r>
            <a:endParaRPr lang="uk-UA" sz="1600" b="1" i="1" kern="0" dirty="0" smtClean="0">
              <a:solidFill>
                <a:srgbClr val="6664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1600" b="1" i="1" kern="0" dirty="0">
                <a:solidFill>
                  <a:srgbClr val="666400"/>
                </a:solidFill>
              </a:rPr>
              <a:t>р</a:t>
            </a:r>
            <a:r>
              <a:rPr lang="uk-UA" sz="1600" b="1" i="1" kern="0" dirty="0" smtClean="0">
                <a:solidFill>
                  <a:srgbClr val="666400"/>
                </a:solidFill>
              </a:rPr>
              <a:t>учні голки;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1600" b="1" i="1" kern="0" dirty="0">
                <a:solidFill>
                  <a:srgbClr val="666400"/>
                </a:solidFill>
              </a:rPr>
              <a:t>г</a:t>
            </a:r>
            <a:r>
              <a:rPr lang="uk-UA" sz="1600" b="1" i="1" kern="0" dirty="0" smtClean="0">
                <a:solidFill>
                  <a:srgbClr val="666400"/>
                </a:solidFill>
              </a:rPr>
              <a:t>ачок;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1600" b="1" i="1" kern="0" dirty="0">
                <a:solidFill>
                  <a:srgbClr val="666400"/>
                </a:solidFill>
              </a:rPr>
              <a:t>п</a:t>
            </a:r>
            <a:r>
              <a:rPr lang="en-US" sz="1600" b="1" i="1" kern="0" dirty="0" smtClean="0">
                <a:solidFill>
                  <a:srgbClr val="666400"/>
                </a:solidFill>
              </a:rPr>
              <a:t>’</a:t>
            </a:r>
            <a:r>
              <a:rPr lang="uk-UA" sz="1600" b="1" i="1" kern="0" dirty="0" smtClean="0">
                <a:solidFill>
                  <a:srgbClr val="666400"/>
                </a:solidFill>
              </a:rPr>
              <a:t>яльця;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1600" b="1" i="1" kern="0" dirty="0">
                <a:solidFill>
                  <a:srgbClr val="666400"/>
                </a:solidFill>
              </a:rPr>
              <a:t>п</a:t>
            </a:r>
            <a:r>
              <a:rPr lang="uk-UA" sz="1600" b="1" i="1" kern="0" dirty="0" smtClean="0">
                <a:solidFill>
                  <a:srgbClr val="666400"/>
                </a:solidFill>
              </a:rPr>
              <a:t>раска;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1600" b="1" i="1" kern="0" dirty="0">
                <a:solidFill>
                  <a:srgbClr val="666400"/>
                </a:solidFill>
              </a:rPr>
              <a:t>ш</a:t>
            </a:r>
            <a:r>
              <a:rPr lang="uk-UA" sz="1600" b="1" i="1" kern="0" dirty="0" smtClean="0">
                <a:solidFill>
                  <a:srgbClr val="666400"/>
                </a:solidFill>
              </a:rPr>
              <a:t>вейна машина.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>
              <a:solidFill>
                <a:srgbClr val="666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0_60ad2_ffbf8c7f_X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0"/>
            <a:ext cx="19367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3083eca1061b1aecc579d0a606d84ed523a3527996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r="77448"/>
          <a:stretch>
            <a:fillRect/>
          </a:stretch>
        </p:blipFill>
        <p:spPr bwMode="auto">
          <a:xfrm>
            <a:off x="0" y="0"/>
            <a:ext cx="1316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91680" y="28575"/>
            <a:ext cx="47879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altLang="ru-RU" sz="2400" b="1" kern="0" smtClean="0">
                <a:solidFill>
                  <a:srgbClr val="BB0D0D"/>
                </a:solidFill>
              </a:rPr>
              <a:t>Процес виготовлення виробу</a:t>
            </a:r>
            <a:r>
              <a:rPr lang="uk-UA" altLang="ru-RU" sz="4000" kern="0" smtClean="0"/>
              <a:t> </a:t>
            </a:r>
            <a:endParaRPr lang="ru-RU" altLang="ru-RU" sz="4000" kern="0" dirty="0"/>
          </a:p>
        </p:txBody>
      </p:sp>
      <p:pic>
        <p:nvPicPr>
          <p:cNvPr id="6" name="Picture 12" descr="Фото038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t="54946" b="3234"/>
          <a:stretch/>
        </p:blipFill>
        <p:spPr bwMode="auto">
          <a:xfrm>
            <a:off x="1403648" y="764704"/>
            <a:ext cx="3480024" cy="212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22" y="495697"/>
            <a:ext cx="1874838" cy="249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 descr="Фото038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t="70232" r="11967"/>
          <a:stretch/>
        </p:blipFill>
        <p:spPr bwMode="auto">
          <a:xfrm>
            <a:off x="1418506" y="3276600"/>
            <a:ext cx="4954410" cy="26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5" descr="Фото04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83" y="3429000"/>
            <a:ext cx="25680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6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3083eca1061b1aecc579d0a606d84ed523a3527996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r="77448"/>
          <a:stretch>
            <a:fillRect/>
          </a:stretch>
        </p:blipFill>
        <p:spPr bwMode="auto">
          <a:xfrm>
            <a:off x="0" y="0"/>
            <a:ext cx="1316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6" descr="Фото04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372577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7" descr="Фото04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52" y="2127867"/>
            <a:ext cx="3460701" cy="461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6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3083eca1061b1aecc579d0a606d84ed523a3527996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r="77448"/>
          <a:stretch>
            <a:fillRect/>
          </a:stretch>
        </p:blipFill>
        <p:spPr bwMode="auto">
          <a:xfrm>
            <a:off x="0" y="0"/>
            <a:ext cx="1316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Фото04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2322513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Фото04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60350"/>
            <a:ext cx="2324100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Фото04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0350"/>
            <a:ext cx="2324100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Фото040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3573463"/>
            <a:ext cx="2268537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Фото04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500438"/>
            <a:ext cx="23209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Фото04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3500438"/>
            <a:ext cx="2322512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6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148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Використані техніки обробки матеріалів 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2016-10-17T11:42:09Z</dcterms:created>
  <dcterms:modified xsi:type="dcterms:W3CDTF">2016-10-17T12:58:32Z</dcterms:modified>
</cp:coreProperties>
</file>