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47" r:id="rId1"/>
  </p:sldMasterIdLst>
  <p:notesMasterIdLst>
    <p:notesMasterId r:id="rId14"/>
  </p:notesMasterIdLst>
  <p:sldIdLst>
    <p:sldId id="256" r:id="rId2"/>
    <p:sldId id="267" r:id="rId3"/>
    <p:sldId id="257" r:id="rId4"/>
    <p:sldId id="259" r:id="rId5"/>
    <p:sldId id="258" r:id="rId6"/>
    <p:sldId id="260" r:id="rId7"/>
    <p:sldId id="266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embeddedFontLst>
    <p:embeddedFont>
      <p:font typeface="Garamond" pitchFamily="18" charset="0"/>
      <p:regular r:id="rId15"/>
      <p:bold r:id="rId16"/>
      <p:italic r:id="rId17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A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43" autoAdjust="0"/>
  </p:normalViewPr>
  <p:slideViewPr>
    <p:cSldViewPr>
      <p:cViewPr varScale="1">
        <p:scale>
          <a:sx n="107" d="100"/>
          <a:sy n="107" d="100"/>
        </p:scale>
        <p:origin x="-7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41535BA-BB20-4CD1-8708-36E77ED467F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054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F048CA-F4B5-4826-9D6F-6A158B743476}" type="slidenum">
              <a:rPr lang="ru-RU"/>
              <a:pPr/>
              <a:t>1</a:t>
            </a:fld>
            <a:endParaRPr 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70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35171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5172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3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4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5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6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135177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35178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351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351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5181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51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5183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346E922-8012-4C9E-B7B6-1148298EA5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F2DF97-806E-40EC-B58D-DF775F29CC0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0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946349-1250-431B-AC07-E6E70999401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86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8F1949B-DC9A-4B85-A0C5-FA9E7FA348E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46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0E7102-6E7A-4205-A1B6-23B48BB4F90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5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0F2C1F-5A01-4059-AD17-BA1474F7682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60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1C49B2-1CEE-473F-95B4-ADFDC882C15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708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30CAA0-82A0-4968-8A41-74965F28064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5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D9C36A-D6D9-4ABD-9F6A-C68809C87B6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984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3D16B2-B6A2-4DF3-8CB8-FF0F52143B9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555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DA16419-BA14-45D3-A5EB-54D041D431C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133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7AB1CB-44F1-4F4E-9891-97A3FFECFF9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14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1504404-84C1-4FC3-973B-CEFE226232C8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3414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3414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41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1341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341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341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41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341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5.gif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png"/><Relationship Id="rId9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539750" y="2133600"/>
            <a:ext cx="8208963" cy="187325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Попереджувальні сигнали</a:t>
            </a:r>
            <a:endParaRPr lang="ru-RU" sz="5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7" name="Picture 9" descr="svet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6338"/>
            <a:ext cx="190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7"/>
            <a:ext cx="7920880" cy="1800201"/>
          </a:xfrm>
          <a:solidFill>
            <a:srgbClr val="00B0F0"/>
          </a:solidFill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Знак аварійної зупинки, </a:t>
            </a:r>
            <a:b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або миготливий червоний </a:t>
            </a:r>
            <a:b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ліхтар</a:t>
            </a:r>
            <a:endParaRPr lang="uk-UA" sz="400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88640"/>
            <a:ext cx="1027879" cy="17281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2276872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Знак аварійної зупинки встановлюється:</a:t>
            </a:r>
            <a:endParaRPr lang="uk-UA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3429000"/>
            <a:ext cx="223224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1. При скоєнні ДТП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177855"/>
            <a:ext cx="4608512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2. Вимушена зупинка в місцях з обмеженою оглядовістю дороги хоча б в одному напрямку менше 100 метрів</a:t>
            </a:r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434608"/>
            <a:ext cx="4067944" cy="2409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1" b="15084"/>
          <a:stretch/>
        </p:blipFill>
        <p:spPr>
          <a:xfrm>
            <a:off x="5076056" y="2783952"/>
            <a:ext cx="4067944" cy="20852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299695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/>
              <a:t>н</a:t>
            </a:r>
            <a:r>
              <a:rPr lang="uk-UA" sz="3600" dirty="0" smtClean="0"/>
              <a:t>а відстані</a:t>
            </a:r>
            <a:endParaRPr lang="uk-UA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3589533"/>
            <a:ext cx="338437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Не менше 20 м до транспортного засобу в населеному пункті</a:t>
            </a:r>
            <a:endParaRPr lang="uk-UA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81"/>
          <a:stretch/>
        </p:blipFill>
        <p:spPr>
          <a:xfrm>
            <a:off x="3835735" y="2781240"/>
            <a:ext cx="2699792" cy="22955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5536" y="5316354"/>
            <a:ext cx="338437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Не менше 40 м до транспортного засобу поза населеного пункту</a:t>
            </a:r>
            <a:endParaRPr lang="uk-UA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65"/>
          <a:stretch/>
        </p:blipFill>
        <p:spPr>
          <a:xfrm>
            <a:off x="6535527" y="4491121"/>
            <a:ext cx="2608473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2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 animBg="1"/>
      <p:bldP spid="6" grpId="1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7"/>
            <a:ext cx="7920880" cy="1800201"/>
          </a:xfrm>
          <a:solidFill>
            <a:srgbClr val="00B0F0"/>
          </a:solidFill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Знак аварійної зупинки, </a:t>
            </a:r>
            <a:b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або миготливий червоний </a:t>
            </a:r>
            <a:b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ліхтар</a:t>
            </a:r>
            <a:endParaRPr lang="uk-UA" sz="400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88640"/>
            <a:ext cx="1027879" cy="17281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3568" y="2348880"/>
            <a:ext cx="80126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Якщо транспортний засіб не обладнаний аварійною світловою сигналізацією, необхідно встановити знак аварійної зупинки:</a:t>
            </a:r>
            <a:endParaRPr lang="uk-UA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4149080"/>
            <a:ext cx="4006327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uk-UA" sz="2000" dirty="0" smtClean="0"/>
              <a:t>Позаду на транспортному засобі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3567" y="5495972"/>
            <a:ext cx="417646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uk-UA" sz="2000" dirty="0" smtClean="0"/>
              <a:t>З боку гіршої видимості для інших учасників дорожнього руху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488" y="3645025"/>
            <a:ext cx="3819525" cy="15121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488" y="5229199"/>
            <a:ext cx="3820512" cy="161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48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sz="6600" dirty="0" smtClean="0">
                <a:effectLst>
                  <a:outerShdw blurRad="38100" dist="38100" dir="2700000" algn="tl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Домашнє завдання</a:t>
            </a:r>
            <a:endParaRPr lang="uk-UA" sz="6600" dirty="0">
              <a:effectLst>
                <a:outerShdw blurRad="38100" dist="38100" dir="2700000" algn="tl">
                  <a:srgbClr val="000000"/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72566" y="3645024"/>
            <a:ext cx="6552728" cy="1323439"/>
          </a:xfrm>
          <a:prstGeom prst="rect">
            <a:avLst/>
          </a:prstGeom>
          <a:solidFill>
            <a:srgbClr val="0066FF"/>
          </a:solidFill>
          <a:scene3d>
            <a:camera prst="perspectiveHeroicExtreme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p3d/>
          </a:bodyPr>
          <a:lstStyle/>
          <a:p>
            <a:pPr algn="ctr"/>
            <a:r>
              <a:rPr lang="uk-UA" sz="40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Закріпити пункт 9: Попереджувальні сигнали</a:t>
            </a:r>
            <a:endParaRPr lang="uk-UA" sz="4000" dirty="0">
              <a:ln>
                <a:solidFill>
                  <a:srgbClr val="FFFF00"/>
                </a:solidFill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60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108"/>
            <a:ext cx="9144000" cy="1800200"/>
          </a:xfrm>
        </p:spPr>
        <p:txBody>
          <a:bodyPr/>
          <a:lstStyle/>
          <a:p>
            <a:pPr algn="just"/>
            <a:r>
              <a:rPr lang="ru-RU" sz="2400" dirty="0" smtClean="0"/>
              <a:t>Мета</a:t>
            </a:r>
            <a:r>
              <a:rPr lang="ru-RU" sz="2400" dirty="0" smtClean="0"/>
              <a:t>: </a:t>
            </a:r>
            <a:r>
              <a:rPr lang="uk-UA" sz="2400" dirty="0">
                <a:effectLst/>
              </a:rPr>
              <a:t>Вивчити види попереджувальних сигналів та вимоги до їх використання. Навчитись правильно використовувати попереджувальні сигнали у повсякденному житті при керуванні транспортними засобами.</a:t>
            </a:r>
            <a:endParaRPr lang="ru-RU" sz="24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0" y="2276872"/>
            <a:ext cx="914400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lvl="0"/>
            <a:r>
              <a:rPr lang="uk-UA" sz="2400" dirty="0" smtClean="0">
                <a:effectLst/>
              </a:rPr>
              <a:t>План уроку:</a:t>
            </a:r>
          </a:p>
          <a:p>
            <a:pPr lvl="0" algn="l"/>
            <a:r>
              <a:rPr lang="uk-UA" sz="2400" dirty="0" smtClean="0">
                <a:effectLst/>
              </a:rPr>
              <a:t>1. Види </a:t>
            </a:r>
            <a:r>
              <a:rPr lang="uk-UA" sz="2400" dirty="0">
                <a:effectLst/>
              </a:rPr>
              <a:t>попереджувальних сигналів.</a:t>
            </a:r>
            <a:endParaRPr lang="ru-RU" sz="2400" dirty="0">
              <a:effectLst/>
            </a:endParaRPr>
          </a:p>
          <a:p>
            <a:pPr lvl="0" algn="l"/>
            <a:r>
              <a:rPr lang="uk-UA" sz="2400" dirty="0" smtClean="0">
                <a:effectLst/>
              </a:rPr>
              <a:t>2. Сигнали</a:t>
            </a:r>
            <a:r>
              <a:rPr lang="uk-UA" sz="2400" dirty="0">
                <a:effectLst/>
              </a:rPr>
              <a:t>, що подаються світловими покажчиками поворотів </a:t>
            </a:r>
            <a:r>
              <a:rPr lang="uk-UA" sz="2400" dirty="0" smtClean="0">
                <a:effectLst/>
              </a:rPr>
              <a:t>  або   </a:t>
            </a:r>
            <a:r>
              <a:rPr lang="uk-UA" sz="2400" dirty="0">
                <a:effectLst/>
              </a:rPr>
              <a:t>рукою.</a:t>
            </a:r>
            <a:endParaRPr lang="ru-RU" sz="2400" dirty="0">
              <a:effectLst/>
            </a:endParaRPr>
          </a:p>
          <a:p>
            <a:pPr lvl="0" algn="l"/>
            <a:r>
              <a:rPr lang="uk-UA" sz="2400" dirty="0" smtClean="0">
                <a:effectLst/>
              </a:rPr>
              <a:t>3. Вмикання </a:t>
            </a:r>
            <a:r>
              <a:rPr lang="uk-UA" sz="2400" dirty="0">
                <a:effectLst/>
              </a:rPr>
              <a:t>ближнього світла фар в світлу пору доби.</a:t>
            </a:r>
            <a:endParaRPr lang="ru-RU" sz="2400" dirty="0">
              <a:effectLst/>
            </a:endParaRPr>
          </a:p>
          <a:p>
            <a:pPr lvl="0" algn="l"/>
            <a:r>
              <a:rPr lang="uk-UA" sz="2400" dirty="0" smtClean="0">
                <a:effectLst/>
              </a:rPr>
              <a:t>4. Вмикання </a:t>
            </a:r>
            <a:r>
              <a:rPr lang="uk-UA" sz="2400" dirty="0">
                <a:effectLst/>
              </a:rPr>
              <a:t>аварійної світлової сигналізації.</a:t>
            </a:r>
            <a:endParaRPr lang="ru-RU" sz="2400" dirty="0">
              <a:effectLst/>
            </a:endParaRPr>
          </a:p>
          <a:p>
            <a:pPr lvl="0" algn="l"/>
            <a:r>
              <a:rPr lang="uk-UA" sz="2400" dirty="0" smtClean="0">
                <a:effectLst/>
              </a:rPr>
              <a:t>5. Встановлення </a:t>
            </a:r>
            <a:r>
              <a:rPr lang="uk-UA" sz="2400" dirty="0">
                <a:effectLst/>
              </a:rPr>
              <a:t>знаку аварійної зупинки.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4366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Види попереджувальних сигналів 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388655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3200" dirty="0" smtClean="0"/>
              <a:t> Звукові сигнали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845453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2. Сигнали гальмування</a:t>
            </a:r>
            <a:endParaRPr lang="uk-UA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734850" y="227687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3. Сигнал заднього ходу</a:t>
            </a:r>
            <a:endParaRPr lang="uk-UA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34850" y="3970511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uk-UA" sz="3200" dirty="0"/>
              <a:t>7</a:t>
            </a:r>
            <a:r>
              <a:rPr lang="uk-UA" sz="3200" dirty="0" smtClean="0"/>
              <a:t>. Сигнали, які подаються світловими                      покажчиками поворотів або рукою</a:t>
            </a:r>
            <a:endParaRPr lang="uk-UA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734850" y="4869160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uk-UA" sz="3200" dirty="0"/>
              <a:t>8</a:t>
            </a:r>
            <a:r>
              <a:rPr lang="uk-UA" sz="3200" dirty="0" smtClean="0"/>
              <a:t>. Вмикання ближнього світла фар в світлу пору доби</a:t>
            </a:r>
            <a:endParaRPr lang="uk-UA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34850" y="5805264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/>
              <a:t>9</a:t>
            </a:r>
            <a:r>
              <a:rPr lang="uk-UA" sz="3200" dirty="0" smtClean="0"/>
              <a:t>. Вмикання аварійної сигналізації</a:t>
            </a:r>
            <a:endParaRPr lang="uk-UA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755576" y="2708920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4. Перемикання світла фар</a:t>
            </a:r>
            <a:endParaRPr lang="uk-UA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734850" y="3140968"/>
            <a:ext cx="8013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5. Проблисковий маячок оранжевого кольору</a:t>
            </a:r>
            <a:endParaRPr lang="uk-UA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755576" y="3541727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6. Знак автопоїзда</a:t>
            </a:r>
            <a:endParaRPr lang="uk-UA" sz="32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30097"/>
            <a:ext cx="7797590" cy="466581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44" y="2315561"/>
            <a:ext cx="7797590" cy="43871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50" y="2861647"/>
            <a:ext cx="7818316" cy="38410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44" y="3293696"/>
            <a:ext cx="7797590" cy="34089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11" y="3633242"/>
            <a:ext cx="7782522" cy="28289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14" y="4110104"/>
            <a:ext cx="7813351" cy="259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5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0.00162 L -0.00174 -0.25168 " pathEditMode="relative" rAng="0" ptsTypes="AA">
                                      <p:cBhvr>
                                        <p:cTn id="20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000"/>
                            </p:stCondLst>
                            <p:childTnLst>
                              <p:par>
                                <p:cTn id="20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0"/>
                            </p:stCondLst>
                            <p:childTnLst>
                              <p:par>
                                <p:cTn id="21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282154"/>
          </a:xfrm>
        </p:spPr>
        <p:txBody>
          <a:bodyPr/>
          <a:lstStyle/>
          <a:p>
            <a:r>
              <a:rPr lang="uk-UA" sz="400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Сигнали, що подаються світловими покажчиками поворотів або рукою</a:t>
            </a:r>
            <a:endParaRPr lang="uk-UA" sz="400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31348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Сигнали поворотів можуть подаватись:</a:t>
            </a:r>
            <a:endParaRPr lang="uk-UA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5185" y="3057003"/>
            <a:ext cx="3888432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1. Світловими покажчиками поворотів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96" y="2016123"/>
            <a:ext cx="4837292" cy="2309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5185" y="5229200"/>
            <a:ext cx="3888432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2. Рукою</a:t>
            </a:r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96" y="4333745"/>
            <a:ext cx="4837292" cy="240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73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282154"/>
          </a:xfrm>
        </p:spPr>
        <p:txBody>
          <a:bodyPr/>
          <a:lstStyle/>
          <a:p>
            <a:r>
              <a:rPr lang="uk-UA" sz="400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Сигнали, що подаються світловими покажчиками поворотів або рукою</a:t>
            </a:r>
            <a:endParaRPr lang="uk-UA" sz="400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5172" y="1431347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Сигнали поворотів необхідно подавати:</a:t>
            </a:r>
            <a:endParaRPr lang="uk-UA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01578" y="2669099"/>
            <a:ext cx="367240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1. Перед початком руху та зупинкою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107504" y="4933456"/>
            <a:ext cx="367240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2. Перед виконанням маневру</a:t>
            </a:r>
            <a:endParaRPr lang="uk-UA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988753"/>
            <a:ext cx="4972511" cy="21777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278" y="4166535"/>
            <a:ext cx="2581922" cy="24241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" t="2198" r="3205" b="13293"/>
          <a:stretch/>
        </p:blipFill>
        <p:spPr>
          <a:xfrm>
            <a:off x="6372200" y="4166534"/>
            <a:ext cx="2382205" cy="242410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4659" y="1539068"/>
            <a:ext cx="7317702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Вони подаються завчасно до початку маневру, але не менше ніж за:</a:t>
            </a:r>
            <a:endParaRPr lang="uk-UA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2669099"/>
            <a:ext cx="345638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66700" indent="-266700"/>
            <a:r>
              <a:rPr lang="uk-UA" dirty="0" smtClean="0"/>
              <a:t>1. 50 – 100 метрів в населеному пункті</a:t>
            </a:r>
            <a:endParaRPr lang="uk-UA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278" y="1988753"/>
            <a:ext cx="5028325" cy="247019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7504" y="5055418"/>
            <a:ext cx="345638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66700" indent="-266700"/>
            <a:r>
              <a:rPr lang="uk-UA" dirty="0"/>
              <a:t>2</a:t>
            </a:r>
            <a:r>
              <a:rPr lang="uk-UA" dirty="0" smtClean="0"/>
              <a:t>. 150 – 200 метрів поза населеного пункту</a:t>
            </a:r>
            <a:endParaRPr lang="uk-UA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986" y="4458950"/>
            <a:ext cx="5044592" cy="215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 animBg="1"/>
      <p:bldP spid="8" grpId="1" animBg="1"/>
      <p:bldP spid="9" grpId="0" animBg="1"/>
      <p:bldP spid="9" grpId="1" animBg="1"/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282154"/>
          </a:xfrm>
        </p:spPr>
        <p:txBody>
          <a:bodyPr/>
          <a:lstStyle/>
          <a:p>
            <a:r>
              <a:rPr lang="uk-UA" sz="400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Сигнали, що подаються світловими покажчиками поворотів або рукою</a:t>
            </a:r>
            <a:endParaRPr lang="uk-UA" sz="400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1934" y="1628800"/>
            <a:ext cx="8308538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Припиняти подачу сигналу повороту необхідно зразу ж після виконання маневру, а якщо він подається рукою, то – до початку маневру</a:t>
            </a:r>
            <a:endParaRPr lang="uk-UA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411760" y="1662961"/>
            <a:ext cx="4536504" cy="1446550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Увага</a:t>
            </a:r>
            <a:endParaRPr lang="uk-UA" sz="88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7731" y="3573016"/>
            <a:ext cx="8496944" cy="954107"/>
          </a:xfrm>
          <a:prstGeom prst="rect">
            <a:avLst/>
          </a:prstGeom>
          <a:solidFill>
            <a:srgbClr val="FA0000"/>
          </a:solidFill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FFFF00"/>
                </a:solidFill>
              </a:rPr>
              <a:t>Забороняється подавати сигнал повороту, якщо він може ввести в оману інших учасників дорожнього руху</a:t>
            </a:r>
            <a:endParaRPr lang="uk-UA" sz="2800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63" y="4527123"/>
            <a:ext cx="7312480" cy="23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1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281"/>
            <a:ext cx="9144000" cy="6900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1" b="3939"/>
          <a:stretch/>
        </p:blipFill>
        <p:spPr bwMode="auto">
          <a:xfrm>
            <a:off x="0" y="24281"/>
            <a:ext cx="9144000" cy="6900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60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sz="4000" dirty="0" smtClean="0"/>
              <a:t>Вмикання ближнього світла фар в світлу пору доби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544091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1. В колоні, на кожному транспортному засобі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18810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2. На маршрутних транспортних засобах, які рухаються по смузі, позначеній дорожнім знаком 5.8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842140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3. На автобусах, які перевозять організовану групу дітей.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510174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4. На важковагових, великогабаритних транспортних засобах, та транспортних засобах, що перевозять небезпечні вантажі.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4433504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5. На буксируючому транспортному засобі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840602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6. В тунелях</a:t>
            </a:r>
            <a:endParaRPr lang="uk-UA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5" t="42684" r="9316" b="23390"/>
          <a:stretch/>
        </p:blipFill>
        <p:spPr>
          <a:xfrm>
            <a:off x="5220072" y="1916831"/>
            <a:ext cx="3701988" cy="21602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86164"/>
            <a:ext cx="3701988" cy="20789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927637"/>
            <a:ext cx="3701988" cy="20855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02" y="3587824"/>
            <a:ext cx="2339264" cy="25147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066" y="3587824"/>
            <a:ext cx="2072934" cy="25147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" t="22204" r="18154" b="24386"/>
          <a:stretch/>
        </p:blipFill>
        <p:spPr>
          <a:xfrm>
            <a:off x="4731802" y="3541083"/>
            <a:ext cx="4190258" cy="29441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118" y="3939096"/>
            <a:ext cx="4317882" cy="269867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9552" y="5198504"/>
            <a:ext cx="8604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7</a:t>
            </a:r>
            <a:r>
              <a:rPr lang="uk-UA" dirty="0" smtClean="0"/>
              <a:t>. </a:t>
            </a:r>
            <a:r>
              <a:rPr lang="ru-RU" dirty="0"/>
              <a:t>З 1 </a:t>
            </a:r>
            <a:r>
              <a:rPr lang="ru-RU" dirty="0" err="1"/>
              <a:t>жовтня</a:t>
            </a:r>
            <a:r>
              <a:rPr lang="ru-RU" dirty="0"/>
              <a:t> по 1 </a:t>
            </a:r>
            <a:r>
              <a:rPr lang="ru-RU" dirty="0" err="1"/>
              <a:t>травня</a:t>
            </a:r>
            <a:r>
              <a:rPr lang="ru-RU" dirty="0"/>
              <a:t> на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механічних</a:t>
            </a:r>
            <a:r>
              <a:rPr lang="ru-RU" dirty="0"/>
              <a:t> </a:t>
            </a:r>
            <a:r>
              <a:rPr lang="ru-RU" dirty="0" err="1"/>
              <a:t>транспортних</a:t>
            </a:r>
            <a:r>
              <a:rPr lang="ru-RU" dirty="0"/>
              <a:t> </a:t>
            </a:r>
            <a:r>
              <a:rPr lang="ru-RU" dirty="0" err="1"/>
              <a:t>засобах</a:t>
            </a:r>
            <a:r>
              <a:rPr lang="ru-RU" dirty="0"/>
              <a:t> поза </a:t>
            </a:r>
            <a:r>
              <a:rPr lang="ru-RU" dirty="0" err="1"/>
              <a:t>населеними</a:t>
            </a:r>
            <a:r>
              <a:rPr lang="ru-RU" dirty="0"/>
              <a:t> пунктами </a:t>
            </a:r>
            <a:r>
              <a:rPr lang="ru-RU" dirty="0" err="1"/>
              <a:t>повинні</a:t>
            </a:r>
            <a:r>
              <a:rPr lang="ru-RU" dirty="0"/>
              <a:t> бути </a:t>
            </a:r>
            <a:r>
              <a:rPr lang="ru-RU" dirty="0" err="1"/>
              <a:t>ввімкнені</a:t>
            </a:r>
            <a:r>
              <a:rPr lang="ru-RU" dirty="0"/>
              <a:t> </a:t>
            </a:r>
            <a:r>
              <a:rPr lang="ru-RU" dirty="0" err="1"/>
              <a:t>денні</a:t>
            </a:r>
            <a:r>
              <a:rPr lang="ru-RU" dirty="0"/>
              <a:t> </a:t>
            </a:r>
            <a:r>
              <a:rPr lang="ru-RU" dirty="0" err="1"/>
              <a:t>ходові</a:t>
            </a:r>
            <a:r>
              <a:rPr lang="ru-RU" dirty="0"/>
              <a:t> </a:t>
            </a:r>
            <a:r>
              <a:rPr lang="ru-RU" dirty="0" err="1"/>
              <a:t>вогні</a:t>
            </a:r>
            <a:r>
              <a:rPr lang="ru-RU" dirty="0"/>
              <a:t>, а в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відсутності</a:t>
            </a:r>
            <a:r>
              <a:rPr lang="ru-RU" dirty="0"/>
              <a:t> в </a:t>
            </a:r>
            <a:r>
              <a:rPr lang="ru-RU" dirty="0" err="1"/>
              <a:t>конструкції</a:t>
            </a:r>
            <a:r>
              <a:rPr lang="ru-RU" dirty="0"/>
              <a:t> транспортного </a:t>
            </a:r>
            <a:r>
              <a:rPr lang="ru-RU" dirty="0" err="1"/>
              <a:t>засобу</a:t>
            </a:r>
            <a:r>
              <a:rPr lang="ru-RU" dirty="0"/>
              <a:t> - </a:t>
            </a:r>
            <a:r>
              <a:rPr lang="ru-RU" dirty="0" err="1"/>
              <a:t>ближнє</a:t>
            </a:r>
            <a:r>
              <a:rPr lang="ru-RU" dirty="0"/>
              <a:t> </a:t>
            </a:r>
            <a:r>
              <a:rPr lang="ru-RU" dirty="0" err="1"/>
              <a:t>світло</a:t>
            </a:r>
            <a:r>
              <a:rPr lang="ru-RU" dirty="0"/>
              <a:t> фар.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1959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 0.00486 L 0.25 2.52602E-6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0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000"/>
                            </p:stCondLst>
                            <p:childTnLst>
                              <p:par>
                                <p:cTn id="14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000"/>
                            </p:stCondLst>
                            <p:childTnLst>
                              <p:par>
                                <p:cTn id="15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ln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sz="4000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</a:rPr>
              <a:t>Аварійна світлова сигналізація</a:t>
            </a:r>
            <a:endParaRPr lang="uk-UA" sz="4000" dirty="0">
              <a:ln>
                <a:solidFill>
                  <a:srgbClr val="FF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96752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Аварійна світлова сигналізація має бути ввімкнена:</a:t>
            </a:r>
            <a:endParaRPr lang="uk-UA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746847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1. Вимушена зупинка на дорозі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81098" y="2155585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2. Зупинка за вимогою працівника міліції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256352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/>
            <a:r>
              <a:rPr lang="uk-UA" dirty="0" smtClean="0"/>
              <a:t>3. Зупинка внаслідок осліплення водія світлом фар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81098" y="3209857"/>
            <a:ext cx="4578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/>
            <a:r>
              <a:rPr lang="uk-UA" dirty="0" smtClean="0"/>
              <a:t>4. Транспортний засіб рухається з технічними несправностями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254465" y="3851756"/>
            <a:ext cx="4605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/>
            <a:r>
              <a:rPr lang="uk-UA" dirty="0" smtClean="0"/>
              <a:t>5. На буксируємому механічному транспортному засобі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442782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6. У випадку скоєння ДТП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479715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/>
            <a:r>
              <a:rPr lang="uk-UA" dirty="0" smtClean="0"/>
              <a:t>7. На всіх транспортних засобах колони під час їх зупинки на дорозі 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281098" y="5421049"/>
            <a:ext cx="4578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/>
            <a:r>
              <a:rPr lang="uk-UA" dirty="0" smtClean="0"/>
              <a:t>8. На автобусі, при перевезенні організованої групи дітей, під час їх посадки (висадки)</a:t>
            </a:r>
            <a:endParaRPr lang="uk-UA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00366"/>
            <a:ext cx="4206101" cy="25726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00627"/>
            <a:ext cx="4206101" cy="29965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87" y="2204864"/>
            <a:ext cx="4262646" cy="27849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87" y="2506358"/>
            <a:ext cx="4262646" cy="30658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" t="6228" r="5742" b="13983"/>
          <a:stretch/>
        </p:blipFill>
        <p:spPr>
          <a:xfrm>
            <a:off x="4803487" y="2886690"/>
            <a:ext cx="4262646" cy="268549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88" y="3298889"/>
            <a:ext cx="4262646" cy="279089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87" y="4101142"/>
            <a:ext cx="4262153" cy="20383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86" y="4426839"/>
            <a:ext cx="4253697" cy="219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1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0"/>
                            </p:stCondLst>
                            <p:childTnLst>
                              <p:par>
                                <p:cTn id="18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000"/>
                            </p:stCondLst>
                            <p:childTnLst>
                              <p:par>
                                <p:cTn id="18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000"/>
                            </p:stCondLst>
                            <p:childTnLst>
                              <p:par>
                                <p:cTn id="186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859</TotalTime>
  <Words>542</Words>
  <Application>Microsoft Office PowerPoint</Application>
  <PresentationFormat>Экран (4:3)</PresentationFormat>
  <Paragraphs>65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Wingdings</vt:lpstr>
      <vt:lpstr>Garamond</vt:lpstr>
      <vt:lpstr>Течение</vt:lpstr>
      <vt:lpstr>Попереджувальні сигнали</vt:lpstr>
      <vt:lpstr>Мета: Вивчити види попереджувальних сигналів та вимоги до їх використання. Навчитись правильно використовувати попереджувальні сигнали у повсякденному житті при керуванні транспортними засобами.</vt:lpstr>
      <vt:lpstr>Види попереджувальних сигналів </vt:lpstr>
      <vt:lpstr>Сигнали, що подаються світловими покажчиками поворотів або рукою</vt:lpstr>
      <vt:lpstr>Сигнали, що подаються світловими покажчиками поворотів або рукою</vt:lpstr>
      <vt:lpstr>Сигнали, що подаються світловими покажчиками поворотів або рукою</vt:lpstr>
      <vt:lpstr>Презентация PowerPoint</vt:lpstr>
      <vt:lpstr>Вмикання ближнього світла фар в світлу пору доби</vt:lpstr>
      <vt:lpstr>Аварійна світлова сигналізація</vt:lpstr>
      <vt:lpstr>Знак аварійної зупинки,  або миготливий червоний  ліхтар</vt:lpstr>
      <vt:lpstr>Знак аварійної зупинки,  або миготливий червоний  ліхтар</vt:lpstr>
      <vt:lpstr>Домашнє завдання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</cp:lastModifiedBy>
  <cp:revision>62</cp:revision>
  <dcterms:created xsi:type="dcterms:W3CDTF">2009-02-01T10:55:30Z</dcterms:created>
  <dcterms:modified xsi:type="dcterms:W3CDTF">2014-11-06T15:32:35Z</dcterms:modified>
</cp:coreProperties>
</file>