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Corsi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orsiva-bold.fntdata"/><Relationship Id="rId16" Type="http://schemas.openxmlformats.org/officeDocument/2006/relationships/font" Target="fonts/Corsiva-regular.fntdata"/><Relationship Id="rId5" Type="http://schemas.openxmlformats.org/officeDocument/2006/relationships/slide" Target="slides/slide1.xml"/><Relationship Id="rId19" Type="http://schemas.openxmlformats.org/officeDocument/2006/relationships/font" Target="fonts/Corsiva-boldItalic.fntdata"/><Relationship Id="rId6" Type="http://schemas.openxmlformats.org/officeDocument/2006/relationships/slide" Target="slides/slide2.xml"/><Relationship Id="rId18" Type="http://schemas.openxmlformats.org/officeDocument/2006/relationships/font" Target="fonts/Corsiva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1.jpg"/><Relationship Id="rId2" Type="http://schemas.openxmlformats.org/officeDocument/2006/relationships/image" Target="../media/image0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avatanplus.com/files/resources/original/5700bcbf48023153dae14b3f.png" id="6" name="Shape 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Лидия\шаблоны\Ольга Бор\Care Bears\облака.png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103" y="1562984"/>
            <a:ext cx="4813818" cy="8506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ppt/slides/slide3.xml" TargetMode="External"/><Relationship Id="rId4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6718" y="5795"/>
            <a:ext cx="3024335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Запорізька </a:t>
            </a:r>
            <a:br>
              <a:rPr b="1" i="1"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загальноосвітня</a:t>
            </a:r>
            <a:br>
              <a:rPr b="1" i="1"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школа</a:t>
            </a:r>
            <a:br>
              <a:rPr b="1" i="1"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1" lang="ru-RU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12</a:t>
            </a:r>
          </a:p>
        </p:txBody>
      </p:sp>
      <p:sp>
        <p:nvSpPr>
          <p:cNvPr id="82" name="Shape 82"/>
          <p:cNvSpPr/>
          <p:nvPr/>
        </p:nvSpPr>
        <p:spPr>
          <a:xfrm>
            <a:off x="5292080" y="1008123"/>
            <a:ext cx="3672407" cy="13968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22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E5B8B7"/>
                </a:solidFill>
                <a:latin typeface="Calibri"/>
              </a:rPr>
              <a:t>Стежками знань</a:t>
            </a:r>
          </a:p>
        </p:txBody>
      </p:sp>
      <p:sp>
        <p:nvSpPr>
          <p:cNvPr id="83" name="Shape 83"/>
          <p:cNvSpPr/>
          <p:nvPr/>
        </p:nvSpPr>
        <p:spPr>
          <a:xfrm>
            <a:off x="6156176" y="3717032"/>
            <a:ext cx="239579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ru-RU" sz="5400" cap="none">
                <a:solidFill>
                  <a:srgbClr val="DAE5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 </a:t>
            </a:r>
            <a:br>
              <a:rPr b="1" i="1" lang="ru-RU" sz="5400" cap="none">
                <a:solidFill>
                  <a:srgbClr val="DAE5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7200" cap="none">
                <a:solidFill>
                  <a:srgbClr val="DAE5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3-Б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0195">
            <a:off x="1343995" y="1727380"/>
            <a:ext cx="6437972" cy="4291982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2D59B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190500">
              <a:srgbClr val="000000">
                <a:alpha val="40000"/>
              </a:srgbClr>
            </a:outerShdw>
          </a:effectLst>
        </p:spPr>
      </p:pic>
      <p:sp>
        <p:nvSpPr>
          <p:cNvPr id="153" name="Shape 153"/>
          <p:cNvSpPr/>
          <p:nvPr/>
        </p:nvSpPr>
        <p:spPr>
          <a:xfrm rot="-289386">
            <a:off x="551817" y="715658"/>
            <a:ext cx="7980018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Чи є що золота дорожче на землі? – у мудреця спитали якось люди.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Не довго думав мудрий чоловік: «Дорожча дружба – є, була і буде!»</a:t>
            </a:r>
          </a:p>
        </p:txBody>
      </p:sp>
      <p:sp>
        <p:nvSpPr>
          <p:cNvPr id="154" name="Shape 154"/>
          <p:cNvSpPr/>
          <p:nvPr/>
        </p:nvSpPr>
        <p:spPr>
          <a:xfrm>
            <a:off x="251519" y="118388"/>
            <a:ext cx="2808311" cy="502299"/>
          </a:xfrm>
          <a:prstGeom prst="flowChartTerminator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50799" rotWithShape="0" algn="tl" dir="2700000" dist="1016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395536" y="138704"/>
            <a:ext cx="252027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DAE5F1"/>
                </a:solidFill>
                <a:latin typeface="Corsiva"/>
                <a:ea typeface="Corsiva"/>
                <a:cs typeface="Corsiva"/>
                <a:sym typeface="Corsiva"/>
              </a:rPr>
              <a:t>Закон нашого класу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0458">
            <a:off x="897805" y="1678210"/>
            <a:ext cx="7445689" cy="4188199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2D59B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114300">
              <a:srgbClr val="000000">
                <a:alpha val="40000"/>
              </a:srgbClr>
            </a:outerShdw>
          </a:effectLst>
        </p:spPr>
      </p:pic>
      <p:sp>
        <p:nvSpPr>
          <p:cNvPr id="161" name="Shape 161"/>
          <p:cNvSpPr txBox="1"/>
          <p:nvPr/>
        </p:nvSpPr>
        <p:spPr>
          <a:xfrm rot="-287013">
            <a:off x="840716" y="759984"/>
            <a:ext cx="7559871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Стежки пізнань зливаються в дороги, їх безліч є, свою  бери!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Мерщій крокуй  до перемоги, вивчай, шукай, будуй, твори!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115616" y="836712"/>
            <a:ext cx="531094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у поході по стежкам пізнань,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 вчитель - добрий капітан!</a:t>
            </a:r>
            <a:br>
              <a:rPr b="1" i="1"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115616" y="3356992"/>
            <a:ext cx="4296540" cy="1446550"/>
          </a:xfrm>
          <a:prstGeom prst="rect">
            <a:avLst/>
          </a:prstGeom>
          <a:noFill/>
          <a:ln>
            <a:noFill/>
          </a:ln>
          <a:effectLst>
            <a:outerShdw blurRad="50799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ru-RU" sz="4400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>Відющенко  Ірина  Леонідівна</a:t>
            </a:r>
            <a:r>
              <a:rPr lang="ru-RU" sz="4400">
                <a:solidFill>
                  <a:srgbClr val="FF6600"/>
                </a:solidFill>
                <a:latin typeface="Corsiva"/>
                <a:ea typeface="Corsiva"/>
                <a:cs typeface="Corsiva"/>
                <a:sym typeface="Corsiva"/>
              </a:rPr>
              <a:t>   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3" y="1772816"/>
            <a:ext cx="2816117" cy="3754824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165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51519" y="118388"/>
            <a:ext cx="3024335" cy="502299"/>
          </a:xfrm>
          <a:prstGeom prst="flowChartTerminator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50799" rotWithShape="0" algn="tl" dir="2700000" dist="1016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Shape 9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759" y="1772816"/>
            <a:ext cx="4644008" cy="3483006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2D59B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228600">
              <a:srgbClr val="000000">
                <a:alpha val="40000"/>
              </a:srgbClr>
            </a:outerShdw>
          </a:effectLst>
        </p:spPr>
      </p:pic>
      <p:sp>
        <p:nvSpPr>
          <p:cNvPr id="97" name="Shape 97"/>
          <p:cNvSpPr txBox="1"/>
          <p:nvPr/>
        </p:nvSpPr>
        <p:spPr>
          <a:xfrm rot="-280965">
            <a:off x="655163" y="615199"/>
            <a:ext cx="7747068" cy="1384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8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Можна все на світі вибирати, сину,</a:t>
            </a:r>
            <a:br>
              <a:rPr b="1" lang="ru-RU" sz="28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lang="ru-RU" sz="28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Вибрати не можна тільки Батьківщину!</a:t>
            </a:r>
            <a:br>
              <a:rPr b="1" lang="ru-RU" sz="28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lang="ru-RU" sz="28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			                           В. Симоненко </a:t>
            </a:r>
          </a:p>
        </p:txBody>
      </p:sp>
      <p:sp>
        <p:nvSpPr>
          <p:cNvPr id="98" name="Shape 98"/>
          <p:cNvSpPr/>
          <p:nvPr/>
        </p:nvSpPr>
        <p:spPr>
          <a:xfrm>
            <a:off x="251519" y="118388"/>
            <a:ext cx="309634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DAE5F1"/>
                </a:solidFill>
                <a:latin typeface="Corsiva"/>
                <a:ea typeface="Corsiva"/>
                <a:cs typeface="Corsiva"/>
                <a:sym typeface="Corsiva"/>
              </a:rPr>
              <a:t>Патріоти Батьківщини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79511" y="146204"/>
            <a:ext cx="4608512" cy="502299"/>
          </a:xfrm>
          <a:prstGeom prst="flowChartTerminator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50799" rotWithShape="0" algn="tl" dir="2700000" dist="1016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395536" y="138704"/>
            <a:ext cx="460851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DAE5F1"/>
                </a:solidFill>
                <a:latin typeface="Corsiva"/>
                <a:ea typeface="Corsiva"/>
                <a:cs typeface="Corsiva"/>
                <a:sym typeface="Corsiva"/>
              </a:rPr>
              <a:t>Призери природознавчої олімпіади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1" y="1804372"/>
            <a:ext cx="4704523" cy="352839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2D59B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190500">
              <a:srgbClr val="000000">
                <a:alpha val="40000"/>
              </a:srgbClr>
            </a:outerShdw>
          </a:effectLst>
        </p:spPr>
      </p:pic>
      <p:sp>
        <p:nvSpPr>
          <p:cNvPr id="106" name="Shape 106"/>
          <p:cNvSpPr/>
          <p:nvPr/>
        </p:nvSpPr>
        <p:spPr>
          <a:xfrm rot="-296500">
            <a:off x="781932" y="761581"/>
            <a:ext cx="61351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Природа - це найкраща з книг, написана на особливій мові. Цю мову треба вивчати.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46514">
            <a:off x="1667804" y="1888014"/>
            <a:ext cx="2651960" cy="3535948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2D59B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190500">
              <a:srgbClr val="000000">
                <a:alpha val="40000"/>
              </a:srgbClr>
            </a:outerShdw>
          </a:effectLst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61980">
            <a:off x="4919206" y="2270686"/>
            <a:ext cx="3246034" cy="2434526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D6E3BC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190500">
              <a:srgbClr val="000000">
                <a:alpha val="40000"/>
              </a:srgbClr>
            </a:outerShdw>
          </a:effectLst>
        </p:spPr>
      </p:pic>
      <p:sp>
        <p:nvSpPr>
          <p:cNvPr id="113" name="Shape 113"/>
          <p:cNvSpPr/>
          <p:nvPr/>
        </p:nvSpPr>
        <p:spPr>
          <a:xfrm>
            <a:off x="251519" y="118388"/>
            <a:ext cx="2592287" cy="502299"/>
          </a:xfrm>
          <a:prstGeom prst="flowChartTerminator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50799" rotWithShape="0" algn="tl" dir="2700000" dist="1016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395536" y="138704"/>
            <a:ext cx="460851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DAE5F1"/>
                </a:solidFill>
                <a:latin typeface="Corsiva"/>
                <a:ea typeface="Corsiva"/>
                <a:cs typeface="Corsiva"/>
                <a:sym typeface="Corsiva"/>
              </a:rPr>
              <a:t>Самоврядування</a:t>
            </a:r>
          </a:p>
        </p:txBody>
      </p:sp>
      <p:sp>
        <p:nvSpPr>
          <p:cNvPr id="115" name="Shape 115"/>
          <p:cNvSpPr txBox="1"/>
          <p:nvPr/>
        </p:nvSpPr>
        <p:spPr>
          <a:xfrm rot="-351572">
            <a:off x="732217" y="755086"/>
            <a:ext cx="723668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У законі </a:t>
            </a: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Архімеда</a:t>
            </a:r>
            <a:r>
              <a:rPr b="1" lang="ru-RU" sz="20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йдеться про точку опори. І ми знайшли її. </a:t>
            </a:r>
            <a:br>
              <a:rPr b="1" lang="ru-RU" sz="20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lang="ru-RU" sz="20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           Праця - ось що допоможе перевернути світ!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07504" y="138704"/>
            <a:ext cx="3744415" cy="502299"/>
          </a:xfrm>
          <a:prstGeom prst="flowChartTerminator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50799" rotWithShape="0" algn="tl" dir="2700000" dist="1016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95536" y="138704"/>
            <a:ext cx="460851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DAE5F1"/>
                </a:solidFill>
                <a:latin typeface="Corsiva"/>
                <a:ea typeface="Corsiva"/>
                <a:cs typeface="Corsiva"/>
                <a:sym typeface="Corsiva"/>
              </a:rPr>
              <a:t>Майстерня «Золоті руки»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5151" y="1975032"/>
            <a:ext cx="4523995" cy="3392995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2D59B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190500">
              <a:srgbClr val="000000">
                <a:alpha val="40000"/>
              </a:srgbClr>
            </a:outerShdw>
          </a:effectLst>
        </p:spPr>
      </p:pic>
      <p:sp>
        <p:nvSpPr>
          <p:cNvPr id="123" name="Shape 123"/>
          <p:cNvSpPr txBox="1"/>
          <p:nvPr/>
        </p:nvSpPr>
        <p:spPr>
          <a:xfrm rot="-260030">
            <a:off x="633268" y="682740"/>
            <a:ext cx="71573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Найкращий спосіб зробити дітей хорошими – </a:t>
            </a:r>
            <a:b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це зробити їх щасливими.                                                                                                					О.Уальд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51519" y="118388"/>
            <a:ext cx="2592287" cy="502299"/>
          </a:xfrm>
          <a:prstGeom prst="flowChartTerminator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50799" rotWithShape="0" algn="tl" dir="2700000" dist="1016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395536" y="138704"/>
            <a:ext cx="2304256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DAE5F1"/>
                </a:solidFill>
                <a:latin typeface="Corsiva"/>
                <a:ea typeface="Corsiva"/>
                <a:cs typeface="Corsiva"/>
                <a:sym typeface="Corsiva"/>
              </a:rPr>
              <a:t>Веселка талантів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5" y="1988840"/>
            <a:ext cx="4668009" cy="3501008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2D59B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190500">
              <a:srgbClr val="000000">
                <a:alpha val="40000"/>
              </a:srgbClr>
            </a:outerShdw>
          </a:effectLst>
        </p:spPr>
      </p:pic>
      <p:sp>
        <p:nvSpPr>
          <p:cNvPr id="131" name="Shape 131"/>
          <p:cNvSpPr txBox="1"/>
          <p:nvPr/>
        </p:nvSpPr>
        <p:spPr>
          <a:xfrm rot="-245864">
            <a:off x="434908" y="738904"/>
            <a:ext cx="73085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Для людини з талантом і любов'ю до праці не існує перешкод.</a:t>
            </a:r>
            <a:b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				Людвіг ван Бетховен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51519" y="118388"/>
            <a:ext cx="2880319" cy="502299"/>
          </a:xfrm>
          <a:prstGeom prst="flowChartTerminator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50799" rotWithShape="0" algn="tl" dir="2700000" dist="1016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395536" y="138704"/>
            <a:ext cx="273630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DAE5F1"/>
                </a:solidFill>
                <a:latin typeface="Corsiva"/>
                <a:ea typeface="Corsiva"/>
                <a:cs typeface="Corsiva"/>
                <a:sym typeface="Corsiva"/>
              </a:rPr>
              <a:t>Зустрічі з природою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840" y="1772816"/>
            <a:ext cx="2802969" cy="3737292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2D59B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190500">
              <a:srgbClr val="000000">
                <a:alpha val="40000"/>
              </a:srgbClr>
            </a:outerShdw>
          </a:effectLst>
        </p:spPr>
      </p:pic>
      <p:sp>
        <p:nvSpPr>
          <p:cNvPr id="139" name="Shape 139"/>
          <p:cNvSpPr txBox="1"/>
          <p:nvPr/>
        </p:nvSpPr>
        <p:spPr>
          <a:xfrm rot="-282254">
            <a:off x="649107" y="670863"/>
            <a:ext cx="69308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Щоб берегти землю, природу, треба її полюбити,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Щоб полюбити, треба пізнати. Пізнавши – неможливо не полюбити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51519" y="118388"/>
            <a:ext cx="3960439" cy="502299"/>
          </a:xfrm>
          <a:prstGeom prst="flowChartTerminator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50799" rotWithShape="0" algn="tl" dir="2700000" dist="1016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395536" y="138704"/>
            <a:ext cx="388843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DAE5F1"/>
                </a:solidFill>
                <a:latin typeface="Corsiva"/>
                <a:ea typeface="Corsiva"/>
                <a:cs typeface="Corsiva"/>
                <a:sym typeface="Corsiva"/>
              </a:rPr>
              <a:t>Де народжуються смаколики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874" y="1772816"/>
            <a:ext cx="4475988" cy="3356992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C2D59B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190500">
              <a:srgbClr val="000000">
                <a:alpha val="40000"/>
              </a:srgbClr>
            </a:outerShdw>
          </a:effectLst>
        </p:spPr>
      </p:pic>
      <p:sp>
        <p:nvSpPr>
          <p:cNvPr id="147" name="Shape 147"/>
          <p:cNvSpPr/>
          <p:nvPr/>
        </p:nvSpPr>
        <p:spPr>
          <a:xfrm rot="-244223">
            <a:off x="780186" y="719570"/>
            <a:ext cx="6468768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Ти ласунчик — це не диво. То й живи собі щасливо. </a:t>
            </a:r>
            <a:b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lang="ru-RU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А щоб зубки не боліли, треба, друже, знати міру.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Тема Office">
  <a:themeElements>
    <a:clrScheme name="Другая 3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