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  <p:sldMasterId id="2147483660" r:id="rId4"/>
    <p:sldMasterId id="2147483661" r:id="rId5"/>
    <p:sldMasterId id="2147483662" r:id="rId6"/>
    <p:sldMasterId id="214748366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y="6858000" cx="9144000"/>
  <p:notesSz cx="6858000" cy="9144000"/>
  <p:embeddedFontLst>
    <p:embeddedFont>
      <p:font typeface="Arial Black"/>
      <p:regular r:id="rId25"/>
    </p:embeddedFont>
    <p:embeddedFont>
      <p:font typeface="Source Sans Pr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6" Type="http://schemas.openxmlformats.org/officeDocument/2006/relationships/font" Target="fonts/SourceSansPro-regular.fntdata"/><Relationship Id="rId25" Type="http://schemas.openxmlformats.org/officeDocument/2006/relationships/font" Target="fonts/ArialBlack-regular.fntdata"/><Relationship Id="rId28" Type="http://schemas.openxmlformats.org/officeDocument/2006/relationships/font" Target="fonts/SourceSansPro-italic.fntdata"/><Relationship Id="rId27" Type="http://schemas.openxmlformats.org/officeDocument/2006/relationships/font" Target="fonts/SourceSansPro-bold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SourceSansPro-boldItalic.fntdata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 rot="-2460000">
            <a:off x="817111" y="1730402"/>
            <a:ext cx="5648622" cy="120430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 rot="-2460000">
            <a:off x="1212276" y="2470924"/>
            <a:ext cx="6511131" cy="3292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 rot="-2460000">
            <a:off x="201612" y="5870574"/>
            <a:ext cx="2176462" cy="20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517900" y="6284912"/>
            <a:ext cx="4724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/>
          <p:nvPr>
            <p:ph idx="12" type="sldNum"/>
          </p:nvPr>
        </p:nvSpPr>
        <p:spPr>
          <a:xfrm>
            <a:off x="8401050" y="6170612"/>
            <a:ext cx="503236" cy="503236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 rot="-2460000">
            <a:off x="819398" y="1726736"/>
            <a:ext cx="5650992" cy="12075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 rot="-2460000">
            <a:off x="1216152" y="2468304"/>
            <a:ext cx="6510528" cy="3291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 rot="-2460000">
            <a:off x="201612" y="5870574"/>
            <a:ext cx="2176462" cy="20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517900" y="6284912"/>
            <a:ext cx="4724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/>
          <p:nvPr>
            <p:ph idx="12" type="sldNum"/>
          </p:nvPr>
        </p:nvSpPr>
        <p:spPr>
          <a:xfrm>
            <a:off x="8401050" y="6170612"/>
            <a:ext cx="503236" cy="503236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pic"/>
          </p:nvPr>
        </p:nvSpPr>
        <p:spPr>
          <a:xfrm>
            <a:off x="2028825" y="0"/>
            <a:ext cx="711517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91425" lIns="91425" rIns="91425" tIns="91425"/>
          <a:lstStyle>
            <a:lvl1pPr indent="-342900" lvl="0" marL="342900" marR="0" rtl="0" algn="r">
              <a:spcBef>
                <a:spcPts val="80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71438" lvl="1" marL="1730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71438" lvl="2" marL="4016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71437" lvl="3" marL="6302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71437" lvl="4" marL="8588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939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833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33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77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9" name="Shape 109"/>
          <p:cNvSpPr txBox="1"/>
          <p:nvPr>
            <p:ph type="title"/>
          </p:nvPr>
        </p:nvSpPr>
        <p:spPr>
          <a:xfrm rot="-2460000">
            <a:off x="671197" y="1717500"/>
            <a:ext cx="5486400" cy="86744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 rot="-2460000">
            <a:off x="1143479" y="2180528"/>
            <a:ext cx="6096545" cy="7406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 rot="-2460000">
            <a:off x="201612" y="5870574"/>
            <a:ext cx="2176462" cy="20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3517900" y="6284912"/>
            <a:ext cx="4724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Shape 113"/>
          <p:cNvSpPr/>
          <p:nvPr>
            <p:ph idx="12" type="sldNum"/>
          </p:nvPr>
        </p:nvSpPr>
        <p:spPr>
          <a:xfrm>
            <a:off x="8401050" y="6170612"/>
            <a:ext cx="503236" cy="503236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0" type="dt"/>
          </p:nvPr>
        </p:nvSpPr>
        <p:spPr>
          <a:xfrm rot="-2460000">
            <a:off x="201612" y="5870574"/>
            <a:ext cx="2176462" cy="20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517900" y="6284912"/>
            <a:ext cx="4724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/>
          <p:nvPr>
            <p:ph idx="12" type="sldNum"/>
          </p:nvPr>
        </p:nvSpPr>
        <p:spPr>
          <a:xfrm>
            <a:off x="8401050" y="6170612"/>
            <a:ext cx="503236" cy="503236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822325" y="365125"/>
            <a:ext cx="7521574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822325" y="1100137"/>
            <a:ext cx="7521574" cy="3579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71438" lvl="1" marL="1730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71438" lvl="2" marL="4016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71437" lvl="3" marL="6302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71437" lvl="4" marL="8588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939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833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33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77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 rot="-2460000">
            <a:off x="201612" y="5870574"/>
            <a:ext cx="2176462" cy="20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517900" y="6284912"/>
            <a:ext cx="4724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/>
          <p:nvPr>
            <p:ph idx="12" type="sldNum"/>
          </p:nvPr>
        </p:nvSpPr>
        <p:spPr>
          <a:xfrm>
            <a:off x="8401050" y="6170612"/>
            <a:ext cx="503236" cy="503236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822325" y="365125"/>
            <a:ext cx="7521574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822959" y="1097279"/>
            <a:ext cx="3200399" cy="5486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sz="14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819150" y="1701848"/>
            <a:ext cx="3200399" cy="31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6037" lvl="1" marL="1730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58738" lvl="2" marL="4016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71437" lvl="3" marL="6302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71437" lvl="4" marL="8588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812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06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706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650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4700016" y="1097279"/>
            <a:ext cx="3200399" cy="5486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sz="14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4700016" y="1701848"/>
            <a:ext cx="3200399" cy="31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6037" lvl="1" marL="1730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58738" lvl="2" marL="4016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71437" lvl="3" marL="6302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71437" lvl="4" marL="8588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812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06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706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650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 rot="-2460000">
            <a:off x="201612" y="5870574"/>
            <a:ext cx="2176462" cy="20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517900" y="6284912"/>
            <a:ext cx="4724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/>
          <p:nvPr>
            <p:ph idx="12" type="sldNum"/>
          </p:nvPr>
        </p:nvSpPr>
        <p:spPr>
          <a:xfrm>
            <a:off x="8401050" y="6170612"/>
            <a:ext cx="503236" cy="503236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 rot="5400000">
            <a:off x="5318919" y="1585119"/>
            <a:ext cx="4678361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 rot="5400000">
            <a:off x="1127919" y="-396079"/>
            <a:ext cx="4678361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71438" lvl="1" marL="1730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71438" lvl="2" marL="4016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71437" lvl="3" marL="6302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71437" lvl="4" marL="8588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939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833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33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77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 rot="-2460000">
            <a:off x="201612" y="5870574"/>
            <a:ext cx="2176462" cy="20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517900" y="6284912"/>
            <a:ext cx="4724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/>
          <p:nvPr>
            <p:ph idx="12" type="sldNum"/>
          </p:nvPr>
        </p:nvSpPr>
        <p:spPr>
          <a:xfrm>
            <a:off x="8401050" y="6170612"/>
            <a:ext cx="503236" cy="503236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822325" y="365125"/>
            <a:ext cx="7521574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 rot="5400000">
            <a:off x="2793206" y="-870744"/>
            <a:ext cx="3579812" cy="7521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1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71438" lvl="1" marL="1730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71438" lvl="2" marL="4016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71437" lvl="3" marL="6302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71437" lvl="4" marL="8588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939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833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33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77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 rot="-2460000">
            <a:off x="201612" y="5870574"/>
            <a:ext cx="2176462" cy="20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517900" y="6284912"/>
            <a:ext cx="4724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/>
          <p:nvPr>
            <p:ph idx="12" type="sldNum"/>
          </p:nvPr>
        </p:nvSpPr>
        <p:spPr>
          <a:xfrm>
            <a:off x="8401050" y="6170612"/>
            <a:ext cx="503236" cy="503236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22325" y="365125"/>
            <a:ext cx="7521574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 rot="-2460000">
            <a:off x="201612" y="5870574"/>
            <a:ext cx="2176462" cy="20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517900" y="6284912"/>
            <a:ext cx="4724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/>
          <p:nvPr>
            <p:ph idx="12" type="sldNum"/>
          </p:nvPr>
        </p:nvSpPr>
        <p:spPr>
          <a:xfrm>
            <a:off x="8401050" y="6170612"/>
            <a:ext cx="503236" cy="503236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x="822959" y="1097279"/>
            <a:ext cx="3200399" cy="37124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1"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0637" lvl="1" marL="1730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46038" lvl="2" marL="4016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58737" lvl="3" marL="6302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58737" lvl="4" marL="8588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85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579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579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523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700016" y="1097279"/>
            <a:ext cx="3200399" cy="37124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1"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0637" lvl="1" marL="1730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46038" lvl="2" marL="4016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58737" lvl="3" marL="6302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58737" lvl="4" marL="8588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685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579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579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523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6" name="Shape 66"/>
          <p:cNvSpPr txBox="1"/>
          <p:nvPr>
            <p:ph type="title"/>
          </p:nvPr>
        </p:nvSpPr>
        <p:spPr>
          <a:xfrm>
            <a:off x="822325" y="365125"/>
            <a:ext cx="7521574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 rot="-2460000">
            <a:off x="201612" y="5870574"/>
            <a:ext cx="2176462" cy="20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517900" y="6284912"/>
            <a:ext cx="4724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/>
          <p:nvPr>
            <p:ph idx="12" type="sldNum"/>
          </p:nvPr>
        </p:nvSpPr>
        <p:spPr>
          <a:xfrm>
            <a:off x="8401050" y="6170612"/>
            <a:ext cx="503236" cy="503236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-2460000">
            <a:off x="784930" y="1576103"/>
            <a:ext cx="5212080" cy="108942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749551" y="2618911"/>
            <a:ext cx="3807779" cy="33246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4762" lvl="1" marL="1730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0638" lvl="2" marL="4016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46037" lvl="3" marL="6302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46037" lvl="4" marL="8588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558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452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452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96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 rot="-2460000">
            <a:off x="1297953" y="2253384"/>
            <a:ext cx="5794759" cy="6233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300"/>
              </a:spcBef>
              <a:buClr>
                <a:schemeClr val="accent2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 rot="-2460000">
            <a:off x="201612" y="5870574"/>
            <a:ext cx="2176462" cy="20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517900" y="6284912"/>
            <a:ext cx="4724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/>
          <p:nvPr>
            <p:ph idx="12" type="sldNum"/>
          </p:nvPr>
        </p:nvSpPr>
        <p:spPr>
          <a:xfrm>
            <a:off x="8401050" y="6170612"/>
            <a:ext cx="503236" cy="503236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2647950"/>
            <a:ext cx="3571874" cy="42100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-1586" y="-1586"/>
            <a:ext cx="9145586" cy="6859587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01524" y="0"/>
                </a:lnTo>
                <a:lnTo>
                  <a:pt x="120000" y="16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E6C36">
              <a:alpha val="79607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822325" y="365125"/>
            <a:ext cx="7521574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822325" y="1100137"/>
            <a:ext cx="7521574" cy="3579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71438" lvl="1" marL="1730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71438" lvl="2" marL="4016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71437" lvl="3" marL="6302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71437" lvl="4" marL="8588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939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833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33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77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 rot="-2460000">
            <a:off x="201612" y="5870574"/>
            <a:ext cx="2176462" cy="20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3517900" y="6284912"/>
            <a:ext cx="4724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/>
          <p:nvPr>
            <p:ph idx="12" type="sldNum"/>
          </p:nvPr>
        </p:nvSpPr>
        <p:spPr>
          <a:xfrm>
            <a:off x="8401050" y="6170612"/>
            <a:ext cx="503236" cy="503236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-3175" y="5051425"/>
            <a:ext cx="3575049" cy="1806575"/>
          </a:xfrm>
          <a:custGeom>
            <a:pathLst>
              <a:path extrusionOk="0" h="120000" w="120000">
                <a:moveTo>
                  <a:pt x="79" y="119999"/>
                </a:moveTo>
                <a:lnTo>
                  <a:pt x="0" y="0"/>
                </a:lnTo>
                <a:lnTo>
                  <a:pt x="68674" y="0"/>
                </a:lnTo>
                <a:lnTo>
                  <a:pt x="119999" y="119999"/>
                </a:lnTo>
                <a:lnTo>
                  <a:pt x="79" y="11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-1586" y="5051425"/>
            <a:ext cx="9145586" cy="1806575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26779" y="0"/>
                </a:lnTo>
                <a:lnTo>
                  <a:pt x="120000" y="61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E6C36">
              <a:alpha val="79607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822325" y="365125"/>
            <a:ext cx="7521574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822325" y="1100137"/>
            <a:ext cx="7521574" cy="3579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71438" lvl="1" marL="1730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71438" lvl="2" marL="4016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71437" lvl="3" marL="6302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71437" lvl="4" marL="8588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939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833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33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77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 rot="-2460000">
            <a:off x="201612" y="5870574"/>
            <a:ext cx="2176462" cy="20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517900" y="6284912"/>
            <a:ext cx="4724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/>
          <p:nvPr>
            <p:ph idx="12" type="sldNum"/>
          </p:nvPr>
        </p:nvSpPr>
        <p:spPr>
          <a:xfrm>
            <a:off x="8401050" y="6170612"/>
            <a:ext cx="503236" cy="503236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2647950"/>
            <a:ext cx="3571874" cy="42100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/>
        </p:nvSpPr>
        <p:spPr>
          <a:xfrm rot="5400000">
            <a:off x="433386" y="-433386"/>
            <a:ext cx="6858000" cy="7724774"/>
          </a:xfrm>
          <a:prstGeom prst="rtTriangle">
            <a:avLst/>
          </a:prstGeom>
          <a:solidFill>
            <a:srgbClr val="DE6C36">
              <a:alpha val="79607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x="822325" y="365125"/>
            <a:ext cx="7521574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822325" y="1100137"/>
            <a:ext cx="7521574" cy="3579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71438" lvl="1" marL="1730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71438" lvl="2" marL="4016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71437" lvl="3" marL="6302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71437" lvl="4" marL="8588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939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833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33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77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 rot="-2460000">
            <a:off x="201612" y="5870574"/>
            <a:ext cx="2176462" cy="20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517900" y="6284912"/>
            <a:ext cx="4724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/>
          <p:nvPr>
            <p:ph idx="12" type="sldNum"/>
          </p:nvPr>
        </p:nvSpPr>
        <p:spPr>
          <a:xfrm>
            <a:off x="8401050" y="6170612"/>
            <a:ext cx="503236" cy="503236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-1586" y="-1586"/>
            <a:ext cx="9145586" cy="6859587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101524" y="0"/>
                </a:lnTo>
                <a:lnTo>
                  <a:pt x="120000" y="16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0" y="2647950"/>
            <a:ext cx="3571874" cy="4210049"/>
          </a:xfrm>
          <a:prstGeom prst="rtTriangle">
            <a:avLst/>
          </a:prstGeom>
          <a:solidFill>
            <a:srgbClr val="DE6C36">
              <a:alpha val="79607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/>
          <p:nvPr>
            <p:ph type="title"/>
          </p:nvPr>
        </p:nvSpPr>
        <p:spPr>
          <a:xfrm>
            <a:off x="822325" y="365125"/>
            <a:ext cx="7521574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822325" y="1100137"/>
            <a:ext cx="7521574" cy="3579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71438" lvl="1" marL="1730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71438" lvl="2" marL="4016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71437" lvl="3" marL="6302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71437" lvl="4" marL="8588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939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833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33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77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 rot="-2460000">
            <a:off x="201612" y="5870574"/>
            <a:ext cx="2176462" cy="20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3517900" y="6284912"/>
            <a:ext cx="4724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/>
          <p:nvPr>
            <p:ph idx="12" type="sldNum"/>
          </p:nvPr>
        </p:nvSpPr>
        <p:spPr>
          <a:xfrm>
            <a:off x="8401050" y="6170612"/>
            <a:ext cx="503236" cy="503236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0" y="2647950"/>
            <a:ext cx="3571874" cy="42100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0" y="5048250"/>
            <a:ext cx="3571874" cy="180975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6848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E6C36">
              <a:alpha val="79607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x="822325" y="365125"/>
            <a:ext cx="7521574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822325" y="1100137"/>
            <a:ext cx="7521574" cy="35798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spcBef>
                <a:spcPts val="800"/>
              </a:spcBef>
              <a:spcAft>
                <a:spcPts val="0"/>
              </a:spcAft>
              <a:buNone/>
              <a:defRPr b="1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71438" lvl="1" marL="1730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71438" lvl="2" marL="4016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71437" lvl="3" marL="6302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71437" lvl="4" marL="858838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93980" lvl="5" marL="1097280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83311" lvl="6" marL="13533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83311" lvl="7" marL="1581912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7723" lvl="8" marL="1792224" marR="0" rtl="0" algn="l">
              <a:spcBef>
                <a:spcPts val="30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 rot="-2460000">
            <a:off x="201612" y="5870574"/>
            <a:ext cx="2176462" cy="20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3517900" y="6284912"/>
            <a:ext cx="47244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Shape 106"/>
          <p:cNvSpPr/>
          <p:nvPr>
            <p:ph idx="12" type="sldNum"/>
          </p:nvPr>
        </p:nvSpPr>
        <p:spPr>
          <a:xfrm>
            <a:off x="8401050" y="6170612"/>
            <a:ext cx="503236" cy="503236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25" lIns="9125" rIns="9125" tIns="9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6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5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26.jpg"/><Relationship Id="rId5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jpg"/><Relationship Id="rId4" Type="http://schemas.openxmlformats.org/officeDocument/2006/relationships/image" Target="../media/image13.png"/><Relationship Id="rId9" Type="http://schemas.openxmlformats.org/officeDocument/2006/relationships/image" Target="../media/image35.png"/><Relationship Id="rId5" Type="http://schemas.openxmlformats.org/officeDocument/2006/relationships/image" Target="../media/image26.jpg"/><Relationship Id="rId6" Type="http://schemas.openxmlformats.org/officeDocument/2006/relationships/image" Target="../media/image25.png"/><Relationship Id="rId7" Type="http://schemas.openxmlformats.org/officeDocument/2006/relationships/image" Target="../media/image33.png"/><Relationship Id="rId8" Type="http://schemas.openxmlformats.org/officeDocument/2006/relationships/image" Target="../media/image2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36.jpg"/><Relationship Id="rId5" Type="http://schemas.openxmlformats.org/officeDocument/2006/relationships/image" Target="../media/image2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Relationship Id="rId4" Type="http://schemas.openxmlformats.org/officeDocument/2006/relationships/image" Target="../media/image07.jpg"/><Relationship Id="rId5" Type="http://schemas.openxmlformats.org/officeDocument/2006/relationships/image" Target="../media/image02.jpg"/><Relationship Id="rId6" Type="http://schemas.openxmlformats.org/officeDocument/2006/relationships/image" Target="../media/image06.png"/><Relationship Id="rId7" Type="http://schemas.openxmlformats.org/officeDocument/2006/relationships/image" Target="../media/image10.jpg"/><Relationship Id="rId8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04.jpg"/><Relationship Id="rId5" Type="http://schemas.openxmlformats.org/officeDocument/2006/relationships/image" Target="../media/image05.jpg"/><Relationship Id="rId6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3.png"/><Relationship Id="rId5" Type="http://schemas.openxmlformats.org/officeDocument/2006/relationships/image" Target="../media/image12.jpg"/><Relationship Id="rId6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20.jpg"/><Relationship Id="rId5" Type="http://schemas.openxmlformats.org/officeDocument/2006/relationships/image" Target="../media/image14.jpg"/><Relationship Id="rId6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3.jp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ctrTitle"/>
          </p:nvPr>
        </p:nvSpPr>
        <p:spPr>
          <a:xfrm rot="-2460000">
            <a:off x="452436" y="881062"/>
            <a:ext cx="4481512" cy="2970211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Source Sans Pro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«ДЗВІН»</a:t>
            </a:r>
            <a:r>
              <a:rPr b="1"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</a:t>
            </a:r>
            <a:r>
              <a:rPr b="0" i="0" lang="en-US" sz="3200" u="none" cap="none" strike="noStrike">
                <a:solidFill>
                  <a:srgbClr val="7727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ДЕНЬ ЗНАНЬ </a:t>
            </a:r>
            <a:br>
              <a:rPr b="0" i="0" lang="en-US" sz="3200" u="none" cap="none" strike="noStrike">
                <a:solidFill>
                  <a:srgbClr val="7727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US" sz="3200" u="none" cap="none" strike="noStrike">
                <a:solidFill>
                  <a:srgbClr val="7727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ВИНАХІДЛОВОСТІ </a:t>
            </a:r>
            <a:br>
              <a:rPr b="0" i="0" lang="en-US" sz="3200" u="none" cap="none" strike="noStrike">
                <a:solidFill>
                  <a:srgbClr val="7727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US" sz="3200" u="none" cap="none" strike="noStrike">
                <a:solidFill>
                  <a:srgbClr val="77275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ІНТЕЛЕКТУ НАУКИ</a:t>
            </a:r>
            <a:br>
              <a:rPr b="0"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1" i="0" lang="en-US" sz="32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З ХІМІІ ТА </a:t>
            </a:r>
            <a:br>
              <a:rPr b="1" i="0" lang="en-US" sz="32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1" i="0" lang="en-US" sz="3200" u="none" cap="none" strike="noStrik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МЕТАРІАЛОЗНАВСТВА</a:t>
            </a:r>
          </a:p>
        </p:txBody>
      </p:sp>
      <p:sp>
        <p:nvSpPr>
          <p:cNvPr id="119" name="Shape 119"/>
          <p:cNvSpPr txBox="1"/>
          <p:nvPr>
            <p:ph idx="1" type="subTitle"/>
          </p:nvPr>
        </p:nvSpPr>
        <p:spPr>
          <a:xfrm rot="-2460000">
            <a:off x="2962275" y="1982786"/>
            <a:ext cx="6511925" cy="124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91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ПІДГОТУВАЛА ВИКЛАДАЧ </a:t>
            </a:r>
          </a:p>
          <a:p>
            <a:pPr indent="0" lvl="0" marL="0" marR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І КАТЕГОРІЇ </a:t>
            </a:r>
          </a:p>
          <a:p>
            <a:pPr indent="0" lvl="0" marL="0" marR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ПОНІКАРОВА О.О.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550" y="3328987"/>
            <a:ext cx="4603749" cy="6589711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304800" y="1447800"/>
            <a:ext cx="4414837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Каждой команде выдается карточка с рисунками химической посуды и оборудования. Игрокам  необходимо назвать рисунки.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Пипетка, 2. Колба плоскодонная, 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Фарфоровая чашка, 4. Стакан, 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5. Пробирка, 6. Шпатель, 7. Воронка, 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8. Штатив для пробирок, 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9. Колба круглодонная, 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10. Мерный стакан, 11. Спиртовка, 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12. Весы.</a:t>
            </a:r>
          </a:p>
        </p:txBody>
      </p:sp>
      <p:grpSp>
        <p:nvGrpSpPr>
          <p:cNvPr id="208" name="Shape 208"/>
          <p:cNvGrpSpPr/>
          <p:nvPr/>
        </p:nvGrpSpPr>
        <p:grpSpPr>
          <a:xfrm>
            <a:off x="785812" y="328612"/>
            <a:ext cx="7602536" cy="1012825"/>
            <a:chOff x="785812" y="328612"/>
            <a:chExt cx="7602536" cy="1012825"/>
          </a:xfrm>
        </p:grpSpPr>
        <p:pic>
          <p:nvPicPr>
            <p:cNvPr id="209" name="Shape 20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5812" y="328612"/>
              <a:ext cx="7602536" cy="1012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Shape 210"/>
            <p:cNvSpPr txBox="1"/>
            <p:nvPr/>
          </p:nvSpPr>
          <p:spPr>
            <a:xfrm>
              <a:off x="822325" y="365125"/>
              <a:ext cx="7521574" cy="930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Source Sans Pro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«ХОРОШО ЛИ ВЫ ЗНАЕТЕ ХИМИЧЕСКУЮ ПОСУДУ И ОБОРУДОВАНИЕ?» </a:t>
              </a:r>
            </a:p>
          </p:txBody>
        </p:sp>
      </p:grpSp>
      <p:pic>
        <p:nvPicPr>
          <p:cNvPr descr="Рис. 3. Раздаточные карточки «Химические принадлежности»" id="211" name="Shape 2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9637" y="1752600"/>
            <a:ext cx="4195762" cy="4370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822325" y="990600"/>
            <a:ext cx="7521574" cy="358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Даны элементы. Какая из команд за 2 мин составит больше химических формул и даст названия полученным веществам, та и побеждает.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Сu, S, Р, О, Н, Аg, N, К</a:t>
            </a: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17" name="Shape 217"/>
          <p:cNvGrpSpPr/>
          <p:nvPr/>
        </p:nvGrpSpPr>
        <p:grpSpPr>
          <a:xfrm>
            <a:off x="785812" y="328612"/>
            <a:ext cx="7602536" cy="628649"/>
            <a:chOff x="785812" y="328612"/>
            <a:chExt cx="7602536" cy="628649"/>
          </a:xfrm>
        </p:grpSpPr>
        <p:pic>
          <p:nvPicPr>
            <p:cNvPr id="218" name="Shape 2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5812" y="328612"/>
              <a:ext cx="7602536" cy="628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" name="Shape 219"/>
            <p:cNvSpPr txBox="1"/>
            <p:nvPr/>
          </p:nvSpPr>
          <p:spPr>
            <a:xfrm>
              <a:off x="822325" y="365125"/>
              <a:ext cx="7521574" cy="549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Source Sans Pro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«ВОЛШЕБНЫЕ БУКВЫ». </a:t>
              </a:r>
            </a:p>
          </p:txBody>
        </p:sp>
      </p:grpSp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0200" y="2514600"/>
            <a:ext cx="57912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850" y="4648200"/>
            <a:ext cx="1797049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2362200"/>
            <a:ext cx="1581150" cy="1790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>
            <p:ph idx="1" type="body"/>
          </p:nvPr>
        </p:nvSpPr>
        <p:spPr>
          <a:xfrm>
            <a:off x="1295400" y="1100137"/>
            <a:ext cx="7048499" cy="5300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Из предложенных списков команда выбирает понятия, которые принадлежат к механическим свойствам материалов, а другие – к технологическим свойствам материалов.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         </a:t>
            </a:r>
            <a:r>
              <a:rPr b="1" i="0" lang="en-US" sz="2000" u="none">
                <a:solidFill>
                  <a:srgbClr val="E3640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Слесари по ремонту автомобилей: 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36406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E3640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цвет, ударная вязкость, окалиностойкость, ковкость, износостойкость, кислостойкость, прочность, хладостойкость, обрабатываемость резанием, пластичность,  жидкотекучесть.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A2C64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5A2C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Швеи: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A2C64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5A2C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цвет, сминаемость, хемостойкость, осыпаемость, колорит, растяжимость, скольжение, гигроскопичность, драпируемость, блеск, пылеемкость, усадка.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60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160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28" name="Shape 228"/>
          <p:cNvGrpSpPr/>
          <p:nvPr/>
        </p:nvGrpSpPr>
        <p:grpSpPr>
          <a:xfrm>
            <a:off x="785812" y="328612"/>
            <a:ext cx="7602536" cy="628649"/>
            <a:chOff x="785812" y="328612"/>
            <a:chExt cx="7602536" cy="628649"/>
          </a:xfrm>
        </p:grpSpPr>
        <p:pic>
          <p:nvPicPr>
            <p:cNvPr id="229" name="Shape 2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5812" y="328612"/>
              <a:ext cx="7602536" cy="628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Shape 230"/>
            <p:cNvSpPr txBox="1"/>
            <p:nvPr/>
          </p:nvSpPr>
          <p:spPr>
            <a:xfrm>
              <a:off x="822325" y="365125"/>
              <a:ext cx="7521574" cy="549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Source Sans Pro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«РАЗБОР ПОЛЕТОВ». 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822325" y="1096962"/>
            <a:ext cx="3200399" cy="549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МЕХАНИЧЕСКИЕ СВОЙСТВА: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819150" y="1701800"/>
            <a:ext cx="2914649" cy="5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ударная вязкость,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прочность,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пластичность;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сминаемость,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скольжение,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драпируемость;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4700587" y="1096962"/>
            <a:ext cx="3200399" cy="549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ТЕХНОЛОГИЧЕСКИЕ СВОЙСТВА:</a:t>
            </a:r>
          </a:p>
        </p:txBody>
      </p:sp>
      <p:sp>
        <p:nvSpPr>
          <p:cNvPr id="238" name="Shape 238"/>
          <p:cNvSpPr txBox="1"/>
          <p:nvPr>
            <p:ph idx="2" type="body"/>
          </p:nvPr>
        </p:nvSpPr>
        <p:spPr>
          <a:xfrm>
            <a:off x="5181600" y="1701800"/>
            <a:ext cx="2719386" cy="4927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ковкость,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обрабатываемость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резанием,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жидкотекучесть.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осыпаемость,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растяжимость,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усадка</a:t>
            </a: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39" name="Shape 239"/>
          <p:cNvGrpSpPr/>
          <p:nvPr/>
        </p:nvGrpSpPr>
        <p:grpSpPr>
          <a:xfrm>
            <a:off x="785812" y="328612"/>
            <a:ext cx="7602536" cy="628649"/>
            <a:chOff x="785812" y="328612"/>
            <a:chExt cx="7602536" cy="628649"/>
          </a:xfrm>
        </p:grpSpPr>
        <p:pic>
          <p:nvPicPr>
            <p:cNvPr id="240" name="Shape 2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5812" y="328612"/>
              <a:ext cx="7602536" cy="628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Shape 241"/>
            <p:cNvSpPr txBox="1"/>
            <p:nvPr/>
          </p:nvSpPr>
          <p:spPr>
            <a:xfrm>
              <a:off x="822325" y="365125"/>
              <a:ext cx="7521574" cy="549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Source Sans Pro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«РАЗБОР ПОЛЕТОВ». </a:t>
              </a:r>
            </a:p>
          </p:txBody>
        </p:sp>
      </p:grpSp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5200" y="1676400"/>
            <a:ext cx="1581150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97250" y="3962400"/>
            <a:ext cx="1797049" cy="16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1661" y="4419600"/>
            <a:ext cx="3529012" cy="235267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>
            <p:ph idx="1" type="body"/>
          </p:nvPr>
        </p:nvSpPr>
        <p:spPr>
          <a:xfrm>
            <a:off x="1295400" y="854075"/>
            <a:ext cx="7521574" cy="5376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Расшифруйте знакомые знаки.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36406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E3640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Слесари по ремонту автомобилей: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rgbClr val="E3640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rgbClr val="E3640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rgbClr val="E3640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rgbClr val="E3640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rgbClr val="E3640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A2C64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5A2C6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Швеи: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rgbClr val="E3640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36406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E3640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>
              <a:solidFill>
                <a:srgbClr val="E3640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50" name="Shape 250"/>
          <p:cNvGrpSpPr/>
          <p:nvPr/>
        </p:nvGrpSpPr>
        <p:grpSpPr>
          <a:xfrm>
            <a:off x="785812" y="328612"/>
            <a:ext cx="7602536" cy="628649"/>
            <a:chOff x="785812" y="328612"/>
            <a:chExt cx="7602536" cy="628649"/>
          </a:xfrm>
        </p:grpSpPr>
        <p:pic>
          <p:nvPicPr>
            <p:cNvPr id="251" name="Shape 2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5812" y="328612"/>
              <a:ext cx="7602536" cy="628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Shape 252"/>
            <p:cNvSpPr txBox="1"/>
            <p:nvPr/>
          </p:nvSpPr>
          <p:spPr>
            <a:xfrm>
              <a:off x="822325" y="365125"/>
              <a:ext cx="7521574" cy="549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Source Sans Pro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«КАК МЫ ПОНИМАЕМ…». </a:t>
              </a:r>
            </a:p>
          </p:txBody>
        </p:sp>
      </p:grpSp>
      <p:pic>
        <p:nvPicPr>
          <p:cNvPr id="253" name="Shape 2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9562" y="1758950"/>
            <a:ext cx="1581150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611" y="4354512"/>
            <a:ext cx="1797049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57800" y="4200525"/>
            <a:ext cx="3429000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93900" y="1752600"/>
            <a:ext cx="3486150" cy="1695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Shape 257"/>
          <p:cNvGrpSpPr/>
          <p:nvPr/>
        </p:nvGrpSpPr>
        <p:grpSpPr>
          <a:xfrm>
            <a:off x="725487" y="347662"/>
            <a:ext cx="7600949" cy="627061"/>
            <a:chOff x="725487" y="347662"/>
            <a:chExt cx="7600949" cy="627061"/>
          </a:xfrm>
        </p:grpSpPr>
        <p:pic>
          <p:nvPicPr>
            <p:cNvPr id="258" name="Shape 25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5487" y="347662"/>
              <a:ext cx="7600949" cy="627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Shape 259"/>
            <p:cNvSpPr txBox="1"/>
            <p:nvPr/>
          </p:nvSpPr>
          <p:spPr>
            <a:xfrm>
              <a:off x="762000" y="381000"/>
              <a:ext cx="7521574" cy="549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Source Sans Pro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«КАК МЫ ПОНИМАЕМ…». </a:t>
              </a:r>
            </a:p>
          </p:txBody>
        </p:sp>
      </p:grpSp>
      <p:pic>
        <p:nvPicPr>
          <p:cNvPr id="260" name="Shape 26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05462" y="1495425"/>
            <a:ext cx="3081337" cy="195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822325" y="1100137"/>
            <a:ext cx="7521574" cy="5376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400" u="none">
              <a:solidFill>
                <a:srgbClr val="E36406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36406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E36406"/>
                </a:solidFill>
                <a:latin typeface="Arial Black"/>
                <a:ea typeface="Arial Black"/>
                <a:cs typeface="Arial Black"/>
                <a:sym typeface="Arial Black"/>
              </a:rPr>
              <a:t>У нас «фамилия» одна: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36406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E36406"/>
                </a:solidFill>
                <a:latin typeface="Arial Black"/>
                <a:ea typeface="Arial Black"/>
                <a:cs typeface="Arial Black"/>
                <a:sym typeface="Arial Black"/>
              </a:rPr>
              <a:t>Цитрусовых мы семья.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36406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E36406"/>
                </a:solidFill>
                <a:latin typeface="Arial Black"/>
                <a:ea typeface="Arial Black"/>
                <a:cs typeface="Arial Black"/>
                <a:sym typeface="Arial Black"/>
              </a:rPr>
              <a:t>Я апельсина младший брат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36406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rgbClr val="E36406"/>
                </a:solidFill>
                <a:latin typeface="Arial Black"/>
                <a:ea typeface="Arial Black"/>
                <a:cs typeface="Arial Black"/>
                <a:sym typeface="Arial Black"/>
              </a:rPr>
              <a:t>Я витаминами богат.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60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60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600" u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</a:t>
            </a:r>
          </a:p>
        </p:txBody>
      </p:sp>
      <p:grpSp>
        <p:nvGrpSpPr>
          <p:cNvPr id="266" name="Shape 266"/>
          <p:cNvGrpSpPr/>
          <p:nvPr/>
        </p:nvGrpSpPr>
        <p:grpSpPr>
          <a:xfrm>
            <a:off x="785812" y="328612"/>
            <a:ext cx="7602536" cy="628649"/>
            <a:chOff x="785812" y="328612"/>
            <a:chExt cx="7602536" cy="628649"/>
          </a:xfrm>
        </p:grpSpPr>
        <p:pic>
          <p:nvPicPr>
            <p:cNvPr id="267" name="Shape 2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5812" y="328612"/>
              <a:ext cx="7602536" cy="628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Shape 268"/>
            <p:cNvSpPr txBox="1"/>
            <p:nvPr/>
          </p:nvSpPr>
          <p:spPr>
            <a:xfrm>
              <a:off x="822325" y="365125"/>
              <a:ext cx="7521574" cy="549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Source Sans Pro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«КОТ В МЕШКЕ». </a:t>
              </a:r>
            </a:p>
          </p:txBody>
        </p:sp>
      </p:grpSp>
      <p:pic>
        <p:nvPicPr>
          <p:cNvPr id="269" name="Shape 2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087" y="1039812"/>
            <a:ext cx="7721599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0" y="3495675"/>
            <a:ext cx="5080000" cy="330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 rot="-2460000">
            <a:off x="784225" y="1576386"/>
            <a:ext cx="5213350" cy="10890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ВСЕМ СПАСИБО;-)</a:t>
            </a:r>
          </a:p>
        </p:txBody>
      </p:sp>
      <p:pic>
        <p:nvPicPr>
          <p:cNvPr id="276" name="Shape 27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2052636"/>
            <a:ext cx="4510086" cy="450056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>
            <p:ph idx="1" type="body"/>
          </p:nvPr>
        </p:nvSpPr>
        <p:spPr>
          <a:xfrm rot="-2460000">
            <a:off x="1298575" y="2252661"/>
            <a:ext cx="5794374" cy="623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81000"/>
            <a:ext cx="8305799" cy="62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Shape 130"/>
          <p:cNvGrpSpPr/>
          <p:nvPr/>
        </p:nvGrpSpPr>
        <p:grpSpPr>
          <a:xfrm>
            <a:off x="804862" y="268287"/>
            <a:ext cx="7596186" cy="768349"/>
            <a:chOff x="804862" y="268287"/>
            <a:chExt cx="7596186" cy="768349"/>
          </a:xfrm>
        </p:grpSpPr>
        <p:pic>
          <p:nvPicPr>
            <p:cNvPr id="131" name="Shape 1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4862" y="268287"/>
              <a:ext cx="7596186" cy="7683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Shape 132"/>
            <p:cNvSpPr txBox="1"/>
            <p:nvPr/>
          </p:nvSpPr>
          <p:spPr>
            <a:xfrm>
              <a:off x="838200" y="304800"/>
              <a:ext cx="7521574" cy="685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Source Sans Pro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ПРИВЕТСТВИЕ.</a:t>
              </a:r>
            </a:p>
          </p:txBody>
        </p:sp>
      </p:grpSp>
      <p:sp>
        <p:nvSpPr>
          <p:cNvPr id="133" name="Shape 133"/>
          <p:cNvSpPr txBox="1"/>
          <p:nvPr>
            <p:ph idx="1" type="body"/>
          </p:nvPr>
        </p:nvSpPr>
        <p:spPr>
          <a:xfrm>
            <a:off x="838200" y="1143000"/>
            <a:ext cx="7521574" cy="3579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Каждая команда представляет название и девиз.</a:t>
            </a:r>
            <a:br>
              <a:rPr b="1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Оценивание: 5 баллов.</a:t>
            </a:r>
            <a:br>
              <a:rPr b="1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752600"/>
            <a:ext cx="4157662" cy="491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7987" y="1471612"/>
            <a:ext cx="1990724" cy="254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19850" y="1143000"/>
            <a:ext cx="2576511" cy="2738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91361" y="4014787"/>
            <a:ext cx="2025650" cy="261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73537" y="4211637"/>
            <a:ext cx="2847975" cy="231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822325" y="1100137"/>
            <a:ext cx="7521574" cy="5605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Читаются вопросы каждой команде по очереди.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Удивить готов он нас –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Он и уголь, и алмаз,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Он в карандашах сидит,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Потому что – он графит.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Грамотный народ поймет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То, что это ….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(Углерод)</a:t>
            </a:r>
          </a:p>
        </p:txBody>
      </p:sp>
      <p:grpSp>
        <p:nvGrpSpPr>
          <p:cNvPr id="144" name="Shape 144"/>
          <p:cNvGrpSpPr/>
          <p:nvPr/>
        </p:nvGrpSpPr>
        <p:grpSpPr>
          <a:xfrm>
            <a:off x="785812" y="328612"/>
            <a:ext cx="7602536" cy="628649"/>
            <a:chOff x="785812" y="328612"/>
            <a:chExt cx="7602536" cy="628649"/>
          </a:xfrm>
        </p:grpSpPr>
        <p:pic>
          <p:nvPicPr>
            <p:cNvPr id="145" name="Shape 1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5812" y="328612"/>
              <a:ext cx="7602536" cy="628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Shape 146"/>
            <p:cNvSpPr txBox="1"/>
            <p:nvPr/>
          </p:nvSpPr>
          <p:spPr>
            <a:xfrm>
              <a:off x="822325" y="365125"/>
              <a:ext cx="7521574" cy="549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Source Sans Pro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«ЗАГАДКИ». </a:t>
              </a:r>
            </a:p>
          </p:txBody>
        </p:sp>
      </p:grpSp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5862" y="2743200"/>
            <a:ext cx="2878137" cy="254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337" y="4343400"/>
            <a:ext cx="3494086" cy="2166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4662" y="1839911"/>
            <a:ext cx="2195511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822325" y="1100137"/>
            <a:ext cx="8093075" cy="5605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Я растворчик изучал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Лакмус в нем синее стал. 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Поглощал раствор тотчас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Кислый углекислый газ!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 такой раствор я знаю,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Что среда в нем ….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(Щелочная) 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3733800"/>
            <a:ext cx="2886074" cy="2114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Shape 156"/>
          <p:cNvGrpSpPr/>
          <p:nvPr/>
        </p:nvGrpSpPr>
        <p:grpSpPr>
          <a:xfrm>
            <a:off x="785812" y="328612"/>
            <a:ext cx="7602536" cy="628649"/>
            <a:chOff x="785812" y="328612"/>
            <a:chExt cx="7602536" cy="628649"/>
          </a:xfrm>
        </p:grpSpPr>
        <p:pic>
          <p:nvPicPr>
            <p:cNvPr id="157" name="Shape 1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5812" y="328612"/>
              <a:ext cx="7602536" cy="628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Shape 158"/>
            <p:cNvSpPr txBox="1"/>
            <p:nvPr/>
          </p:nvSpPr>
          <p:spPr>
            <a:xfrm>
              <a:off x="822325" y="365125"/>
              <a:ext cx="7521574" cy="549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Source Sans Pro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«ЗАГАДКИ». </a:t>
              </a:r>
            </a:p>
          </p:txBody>
        </p:sp>
      </p:grpSp>
      <p:pic>
        <p:nvPicPr>
          <p:cNvPr id="159" name="Shape 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" y="1362075"/>
            <a:ext cx="5295900" cy="397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839787" y="914400"/>
            <a:ext cx="7521574" cy="568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чем горят дрова и газ,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Фосфор, водород, алмаз?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Дышит чем любой из нас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Каждый миг и каждый час?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Без чего мертва природа?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Правильно, без ….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(Кислород)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3925" y="1066800"/>
            <a:ext cx="2814637" cy="205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Shape 166"/>
          <p:cNvGrpSpPr/>
          <p:nvPr/>
        </p:nvGrpSpPr>
        <p:grpSpPr>
          <a:xfrm>
            <a:off x="785812" y="328612"/>
            <a:ext cx="7602536" cy="628649"/>
            <a:chOff x="785812" y="328612"/>
            <a:chExt cx="7602536" cy="628649"/>
          </a:xfrm>
        </p:grpSpPr>
        <p:pic>
          <p:nvPicPr>
            <p:cNvPr id="167" name="Shape 1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85812" y="328612"/>
              <a:ext cx="7602536" cy="628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Shape 168"/>
            <p:cNvSpPr txBox="1"/>
            <p:nvPr/>
          </p:nvSpPr>
          <p:spPr>
            <a:xfrm>
              <a:off x="822325" y="365125"/>
              <a:ext cx="7521574" cy="549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Source Sans Pro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«ЗАГАДКИ». </a:t>
              </a:r>
            </a:p>
          </p:txBody>
        </p:sp>
      </p:grpSp>
      <p:pic>
        <p:nvPicPr>
          <p:cNvPr id="169" name="Shape 1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24512" y="3352800"/>
            <a:ext cx="3392486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25" y="3352800"/>
            <a:ext cx="4703762" cy="352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822325" y="1100137"/>
            <a:ext cx="7521574" cy="5554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воздухе он главный газ, 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Окружает всюду нас.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Угасает жизнь растений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Без него, без удобрений.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наших клеточках живет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Важный элемент ….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4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(Азот)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76" name="Shape 176"/>
          <p:cNvGrpSpPr/>
          <p:nvPr/>
        </p:nvGrpSpPr>
        <p:grpSpPr>
          <a:xfrm>
            <a:off x="785812" y="328612"/>
            <a:ext cx="7602536" cy="628649"/>
            <a:chOff x="785812" y="328612"/>
            <a:chExt cx="7602536" cy="628649"/>
          </a:xfrm>
        </p:grpSpPr>
        <p:pic>
          <p:nvPicPr>
            <p:cNvPr id="177" name="Shape 1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5812" y="328612"/>
              <a:ext cx="7602536" cy="628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Shape 178"/>
            <p:cNvSpPr txBox="1"/>
            <p:nvPr/>
          </p:nvSpPr>
          <p:spPr>
            <a:xfrm>
              <a:off x="822325" y="365125"/>
              <a:ext cx="7521574" cy="549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Source Sans Pro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«ЗАГАДКИ». </a:t>
              </a:r>
            </a:p>
          </p:txBody>
        </p:sp>
      </p:grpSp>
      <p:pic>
        <p:nvPicPr>
          <p:cNvPr id="179" name="Shape 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2625" y="3581400"/>
            <a:ext cx="322897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9000" y="4816475"/>
            <a:ext cx="2947986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400" y="493712"/>
            <a:ext cx="3809999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822325" y="1100137"/>
            <a:ext cx="7521574" cy="5605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Вы, ребята, мне поверьте –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Этот газ вполне инертен.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Он спокойный и ленивый,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трубках светится красиво.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Для рекламы нужен он,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Незаметный газ ….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(Неон)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87" name="Shape 187"/>
          <p:cNvGrpSpPr/>
          <p:nvPr/>
        </p:nvGrpSpPr>
        <p:grpSpPr>
          <a:xfrm>
            <a:off x="785812" y="328612"/>
            <a:ext cx="7602536" cy="628649"/>
            <a:chOff x="785812" y="328612"/>
            <a:chExt cx="7602536" cy="628649"/>
          </a:xfrm>
        </p:grpSpPr>
        <p:pic>
          <p:nvPicPr>
            <p:cNvPr id="188" name="Shape 1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5812" y="328612"/>
              <a:ext cx="7602536" cy="628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Shape 189"/>
            <p:cNvSpPr txBox="1"/>
            <p:nvPr/>
          </p:nvSpPr>
          <p:spPr>
            <a:xfrm>
              <a:off x="822325" y="365125"/>
              <a:ext cx="7521574" cy="549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Source Sans Pro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«ЗАГАДКИ». </a:t>
              </a:r>
            </a:p>
          </p:txBody>
        </p:sp>
      </p:grpSp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1014412"/>
            <a:ext cx="3870324" cy="254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536" y="3505200"/>
            <a:ext cx="4598987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76800" y="3602037"/>
            <a:ext cx="3657600" cy="260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822325" y="1100137"/>
            <a:ext cx="8016875" cy="5529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Лакмус будет в них краснеть, 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Растворяться – цинк и медь.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А мелок в них, посмотри,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Вмиг пускает пузыри!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 опасны для работы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Эти жгучие ….</a:t>
            </a: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(Кислоты)</a:t>
            </a:r>
          </a:p>
          <a:p>
            <a:pPr indent="-342900" lvl="0" marL="342900" marR="0" rtl="0" algn="l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198" name="Shape 198"/>
          <p:cNvGrpSpPr/>
          <p:nvPr/>
        </p:nvGrpSpPr>
        <p:grpSpPr>
          <a:xfrm>
            <a:off x="785812" y="328612"/>
            <a:ext cx="7602536" cy="628649"/>
            <a:chOff x="785812" y="328612"/>
            <a:chExt cx="7602536" cy="628649"/>
          </a:xfrm>
        </p:grpSpPr>
        <p:pic>
          <p:nvPicPr>
            <p:cNvPr id="199" name="Shape 19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5812" y="328612"/>
              <a:ext cx="7602536" cy="628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Shape 200"/>
            <p:cNvSpPr txBox="1"/>
            <p:nvPr/>
          </p:nvSpPr>
          <p:spPr>
            <a:xfrm>
              <a:off x="822325" y="365125"/>
              <a:ext cx="7521574" cy="549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Source Sans Pro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«ЗАГАДКИ». </a:t>
              </a:r>
            </a:p>
          </p:txBody>
        </p:sp>
      </p:grpSp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3733800"/>
            <a:ext cx="3543300" cy="259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411" y="1600200"/>
            <a:ext cx="4876799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4_Углы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Углы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Углы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Углы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Углы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