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7.jpeg" ContentType="image/jpeg"/>
  <Override PartName="/ppt/media/image28.jpeg" ContentType="image/jpeg"/>
  <Override PartName="/ppt/media/image1.png" ContentType="image/png"/>
  <Override PartName="/ppt/media/image2.png" ContentType="image/png"/>
  <Override PartName="/ppt/media/image9.jpeg" ContentType="image/jpeg"/>
  <Override PartName="/ppt/media/image17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8.jpeg" ContentType="image/jpeg"/>
  <Override PartName="/ppt/media/image34.jpeg" ContentType="image/jpeg"/>
  <Override PartName="/ppt/media/image6.png" ContentType="image/png"/>
  <Override PartName="/ppt/media/image10.jpeg" ContentType="image/jpeg"/>
  <Override PartName="/ppt/media/image11.png" ContentType="image/pn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5.jpeg" ContentType="image/jpeg"/>
  <Override PartName="/ppt/media/image36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380880" y="4853520"/>
            <a:ext cx="8457480" cy="566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380880" y="4853520"/>
            <a:ext cx="8457480" cy="566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80880" y="4839120"/>
            <a:ext cx="845748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380880" y="4853520"/>
            <a:ext cx="8457480" cy="1221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297000" y="2133720"/>
            <a:ext cx="8667000" cy="244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i="1" lang="ru-RU" sz="44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Рослини  і тварини занесені до Червоної книги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i="1" lang="ru-RU" sz="44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України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i="1" lang="ru-RU" sz="44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Робота учнів 2 класу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4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ЗШ№9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Picture 2" descr=""/>
          <p:cNvPicPr/>
          <p:nvPr/>
        </p:nvPicPr>
        <p:blipFill>
          <a:blip r:embed="rId1"/>
          <a:stretch/>
        </p:blipFill>
        <p:spPr>
          <a:xfrm>
            <a:off x="360000" y="4767840"/>
            <a:ext cx="1485360" cy="1928160"/>
          </a:xfrm>
          <a:prstGeom prst="rect">
            <a:avLst/>
          </a:prstGeom>
          <a:ln w="9360">
            <a:noFill/>
          </a:ln>
        </p:spPr>
      </p:pic>
      <p:pic>
        <p:nvPicPr>
          <p:cNvPr id="81" name="Picture 4" descr=""/>
          <p:cNvPicPr/>
          <p:nvPr/>
        </p:nvPicPr>
        <p:blipFill>
          <a:blip r:embed="rId2"/>
          <a:stretch/>
        </p:blipFill>
        <p:spPr>
          <a:xfrm>
            <a:off x="1116000" y="115920"/>
            <a:ext cx="1277280" cy="2017080"/>
          </a:xfrm>
          <a:prstGeom prst="rect">
            <a:avLst/>
          </a:prstGeom>
          <a:ln w="9360">
            <a:noFill/>
          </a:ln>
        </p:spPr>
      </p:pic>
      <p:pic>
        <p:nvPicPr>
          <p:cNvPr id="82" name="Picture 6" descr=""/>
          <p:cNvPicPr/>
          <p:nvPr/>
        </p:nvPicPr>
        <p:blipFill>
          <a:blip r:embed="rId3"/>
          <a:stretch/>
        </p:blipFill>
        <p:spPr>
          <a:xfrm>
            <a:off x="6012000" y="115920"/>
            <a:ext cx="1439280" cy="2034360"/>
          </a:xfrm>
          <a:prstGeom prst="rect">
            <a:avLst/>
          </a:prstGeom>
          <a:ln w="9360">
            <a:noFill/>
          </a:ln>
        </p:spPr>
      </p:pic>
      <p:pic>
        <p:nvPicPr>
          <p:cNvPr id="83" name="Picture 8" descr=""/>
          <p:cNvPicPr/>
          <p:nvPr/>
        </p:nvPicPr>
        <p:blipFill>
          <a:blip r:embed="rId4"/>
          <a:stretch/>
        </p:blipFill>
        <p:spPr>
          <a:xfrm>
            <a:off x="6443640" y="4857840"/>
            <a:ext cx="2466360" cy="1642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928800"/>
            <a:ext cx="8457480" cy="91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Пугач звичайний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5" name="Объект 5" descr=""/>
          <p:cNvPicPr/>
          <p:nvPr/>
        </p:nvPicPr>
        <p:blipFill>
          <a:blip r:embed="rId1"/>
          <a:stretch/>
        </p:blipFill>
        <p:spPr>
          <a:xfrm>
            <a:off x="1000080" y="2143080"/>
            <a:ext cx="7071480" cy="4428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380880" y="428760"/>
            <a:ext cx="8457480" cy="99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Дрохва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7" name="Объект 4" descr=""/>
          <p:cNvPicPr/>
          <p:nvPr/>
        </p:nvPicPr>
        <p:blipFill>
          <a:blip r:embed="rId1"/>
          <a:stretch/>
        </p:blipFill>
        <p:spPr>
          <a:xfrm>
            <a:off x="1857240" y="2000160"/>
            <a:ext cx="6428880" cy="428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380880" y="214200"/>
            <a:ext cx="8457480" cy="92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Журавель сірий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9" name="Рисунок 3" descr=""/>
          <p:cNvPicPr/>
          <p:nvPr/>
        </p:nvPicPr>
        <p:blipFill>
          <a:blip r:embed="rId1"/>
          <a:stretch/>
        </p:blipFill>
        <p:spPr>
          <a:xfrm>
            <a:off x="2643120" y="2643120"/>
            <a:ext cx="5801040" cy="3499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380880" y="4853520"/>
            <a:ext cx="8457480" cy="1221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2"/>
          <p:cNvSpPr/>
          <p:nvPr/>
        </p:nvSpPr>
        <p:spPr>
          <a:xfrm>
            <a:off x="380880" y="714240"/>
            <a:ext cx="8457480" cy="364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Дійшли до висновків: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Рослини, діти, бережіть!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</a:t>
            </a: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Без потреби їх не рвіть.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Хай вони ростуть у лісі, полі, лузі,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Бо всі рослини – ваші друзі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Любіть тварин маленьких і великих,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       </a:t>
            </a: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В далекім лісі, поруч у селі.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  </a:t>
            </a: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Любіть усіх – приручених і диких –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      </a:t>
            </a:r>
            <a:r>
              <a:rPr b="0" lang="ru-RU" sz="2000" spc="-1" strike="noStrike">
                <a:solidFill>
                  <a:srgbClr val="542478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Ми з ними не самотні на Землі.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14200" y="214200"/>
            <a:ext cx="8714880" cy="171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 </a:t>
            </a: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Ми вирішили дослідити запитання “Чи треба оберігати тварин і рослин не занесених до Червоної книги України?”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5" name="Shape 109" descr=""/>
          <p:cNvPicPr/>
          <p:nvPr/>
        </p:nvPicPr>
        <p:blipFill>
          <a:blip r:embed="rId1"/>
          <a:stretch/>
        </p:blipFill>
        <p:spPr>
          <a:xfrm>
            <a:off x="1500120" y="2357280"/>
            <a:ext cx="6357240" cy="3790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380880" y="357120"/>
            <a:ext cx="8457480" cy="214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Ми негайно приступили до роботи!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1.Опрацювали Червону книгу України.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2. Знайшли інформацію про рідкісних рослин і тварин нашого краю в інтернеті.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44342a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3.Проаналізували знайдене.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7" name="Picture 2" descr=""/>
          <p:cNvPicPr/>
          <p:nvPr/>
        </p:nvPicPr>
        <p:blipFill>
          <a:blip r:embed="rId1"/>
          <a:stretch/>
        </p:blipFill>
        <p:spPr>
          <a:xfrm>
            <a:off x="5715000" y="2214720"/>
            <a:ext cx="2356560" cy="31424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36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Червона книга України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Рисунок 1" descr=""/>
          <p:cNvPicPr/>
          <p:nvPr/>
        </p:nvPicPr>
        <p:blipFill>
          <a:blip r:embed="rId1"/>
          <a:stretch/>
        </p:blipFill>
        <p:spPr>
          <a:xfrm>
            <a:off x="7308720" y="3789360"/>
            <a:ext cx="1475640" cy="1780560"/>
          </a:xfrm>
          <a:prstGeom prst="rect">
            <a:avLst/>
          </a:prstGeom>
          <a:ln w="9360">
            <a:noFill/>
          </a:ln>
        </p:spPr>
      </p:pic>
      <p:sp>
        <p:nvSpPr>
          <p:cNvPr id="90" name="CustomShape 2"/>
          <p:cNvSpPr/>
          <p:nvPr/>
        </p:nvSpPr>
        <p:spPr>
          <a:xfrm>
            <a:off x="250920" y="1355400"/>
            <a:ext cx="6841440" cy="3139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imes New Roman"/>
              </a:rPr>
              <a:t>Червона книга України – це основний державний документ, який узагальнює відомості про сучасний стан видів тварин і рослин України, що перебувають під загрозою зникнення та заходи щодо їх збереження і відтворення на науково обґрунтованих засадах.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imes New Roman"/>
              </a:rPr>
              <a:t>Об’єктами Червоної книги України є тварини і рослини на всіх стадіях розвитку, які постійно або тимчасово перебувають чи зростають у природних умовах у межах території України, її континентального шельфу та виключної (морської) економічної зони.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1" name="Picture 5" descr=""/>
          <p:cNvPicPr/>
          <p:nvPr/>
        </p:nvPicPr>
        <p:blipFill>
          <a:blip r:embed="rId2"/>
          <a:stretch/>
        </p:blipFill>
        <p:spPr>
          <a:xfrm>
            <a:off x="324000" y="5157720"/>
            <a:ext cx="2285280" cy="1818720"/>
          </a:xfrm>
          <a:prstGeom prst="rect">
            <a:avLst/>
          </a:prstGeom>
          <a:ln w="9360">
            <a:noFill/>
          </a:ln>
        </p:spPr>
      </p:pic>
      <p:pic>
        <p:nvPicPr>
          <p:cNvPr id="92" name="Picture 7" descr=""/>
          <p:cNvPicPr/>
          <p:nvPr/>
        </p:nvPicPr>
        <p:blipFill>
          <a:blip r:embed="rId3"/>
          <a:stretch/>
        </p:blipFill>
        <p:spPr>
          <a:xfrm>
            <a:off x="7093080" y="1268280"/>
            <a:ext cx="1809000" cy="1367640"/>
          </a:xfrm>
          <a:prstGeom prst="rect">
            <a:avLst/>
          </a:prstGeom>
          <a:ln w="9360">
            <a:noFill/>
          </a:ln>
        </p:spPr>
      </p:pic>
      <p:pic>
        <p:nvPicPr>
          <p:cNvPr id="93" name="Picture 9" descr=""/>
          <p:cNvPicPr/>
          <p:nvPr/>
        </p:nvPicPr>
        <p:blipFill>
          <a:blip r:embed="rId4"/>
          <a:stretch/>
        </p:blipFill>
        <p:spPr>
          <a:xfrm>
            <a:off x="4067280" y="4581360"/>
            <a:ext cx="2770920" cy="16470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36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Зозулині черевички справжні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611280" y="1484280"/>
            <a:ext cx="5131800" cy="302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18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Зозулині черевички справжні — одна з найкрасивіших орхідей флори України. В Україні трапляється на більшій частині території, крім степової зони.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18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Цей вид має дуже красиві квіти, а тому сильно страждає від знищення людьми і є рідкісним на більшій частині ареалу, в тому числі, по всій Україні. Зацвітає ця чарівна орхідея лише на 16-17-й рік і як буває прикро, коли її квітку зриває байдужа рука.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6" name="Рисунок 22" descr=""/>
          <p:cNvPicPr/>
          <p:nvPr/>
        </p:nvPicPr>
        <p:blipFill>
          <a:blip r:embed="rId1"/>
          <a:stretch/>
        </p:blipFill>
        <p:spPr>
          <a:xfrm>
            <a:off x="6443640" y="1268280"/>
            <a:ext cx="2456640" cy="1856520"/>
          </a:xfrm>
          <a:prstGeom prst="rect">
            <a:avLst/>
          </a:prstGeom>
          <a:ln w="9360">
            <a:noFill/>
          </a:ln>
        </p:spPr>
      </p:pic>
      <p:pic>
        <p:nvPicPr>
          <p:cNvPr id="97" name="Рисунок 19" descr=""/>
          <p:cNvPicPr/>
          <p:nvPr/>
        </p:nvPicPr>
        <p:blipFill>
          <a:blip r:embed="rId2"/>
          <a:stretch/>
        </p:blipFill>
        <p:spPr>
          <a:xfrm>
            <a:off x="468360" y="4869000"/>
            <a:ext cx="2466360" cy="1847160"/>
          </a:xfrm>
          <a:prstGeom prst="rect">
            <a:avLst/>
          </a:prstGeom>
          <a:ln w="9360">
            <a:noFill/>
          </a:ln>
        </p:spPr>
      </p:pic>
      <p:pic>
        <p:nvPicPr>
          <p:cNvPr id="98" name="Рисунок 16" descr=""/>
          <p:cNvPicPr/>
          <p:nvPr/>
        </p:nvPicPr>
        <p:blipFill>
          <a:blip r:embed="rId3"/>
          <a:stretch/>
        </p:blipFill>
        <p:spPr>
          <a:xfrm>
            <a:off x="6156360" y="4292640"/>
            <a:ext cx="1762920" cy="21265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28600" y="54864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1" lang="ru-RU" sz="40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Лунарія оживаюча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826920" y="1557360"/>
            <a:ext cx="4482360" cy="252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Лунарія оживаюча – реліктова рослина поширена в Європі та в Північній Америці. В Україні найчастіше трапляється в Карпатах, де на окремих ділянках лісів на кам’янистих ґрунтах утворює густий покрив. На рівнині вона є дуже рідкісною.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1" name="Рисунок 34" descr=""/>
          <p:cNvPicPr/>
          <p:nvPr/>
        </p:nvPicPr>
        <p:blipFill>
          <a:blip r:embed="rId1"/>
          <a:stretch/>
        </p:blipFill>
        <p:spPr>
          <a:xfrm>
            <a:off x="6012000" y="1268280"/>
            <a:ext cx="2021760" cy="1512000"/>
          </a:xfrm>
          <a:prstGeom prst="rect">
            <a:avLst/>
          </a:prstGeom>
          <a:ln w="9360">
            <a:noFill/>
          </a:ln>
        </p:spPr>
      </p:pic>
      <p:pic>
        <p:nvPicPr>
          <p:cNvPr id="102" name="Рисунок 31" descr=""/>
          <p:cNvPicPr/>
          <p:nvPr/>
        </p:nvPicPr>
        <p:blipFill>
          <a:blip r:embed="rId2"/>
          <a:srcRect l="0" t="3718" r="0" b="14300"/>
          <a:stretch/>
        </p:blipFill>
        <p:spPr>
          <a:xfrm>
            <a:off x="5583240" y="4753080"/>
            <a:ext cx="3272760" cy="1870920"/>
          </a:xfrm>
          <a:prstGeom prst="rect">
            <a:avLst/>
          </a:prstGeom>
          <a:ln w="9360">
            <a:solidFill>
              <a:srgbClr val="6c4c2c"/>
            </a:solidFill>
            <a:miter/>
          </a:ln>
        </p:spPr>
      </p:pic>
      <p:pic>
        <p:nvPicPr>
          <p:cNvPr id="103" name="Picture 5" descr=""/>
          <p:cNvPicPr/>
          <p:nvPr/>
        </p:nvPicPr>
        <p:blipFill>
          <a:blip r:embed="rId3"/>
          <a:stretch/>
        </p:blipFill>
        <p:spPr>
          <a:xfrm>
            <a:off x="5813640" y="2880000"/>
            <a:ext cx="2466360" cy="18471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36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Підсніжник білосніжний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611280" y="1484280"/>
            <a:ext cx="4247280" cy="2736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Підсніжник білосніжний – в Україні поширений переважно на Правобережжі, трапляється в Карпатах та Прикарпатті, на півдні Полісся, в Лісостепу. На Лівобережжі проходить східна межа поширення цього виду. Зростає в листя них лісах, на галявинах та чагарниках.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Основними причинами зменшення чисельності виду є масове зривання на букети, викопування цибулин.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6" name="Рисунок 40" descr=""/>
          <p:cNvPicPr/>
          <p:nvPr/>
        </p:nvPicPr>
        <p:blipFill>
          <a:blip r:embed="rId1"/>
          <a:stretch/>
        </p:blipFill>
        <p:spPr>
          <a:xfrm>
            <a:off x="6264000" y="936000"/>
            <a:ext cx="2440800" cy="1836000"/>
          </a:xfrm>
          <a:prstGeom prst="rect">
            <a:avLst/>
          </a:prstGeom>
          <a:ln w="9360">
            <a:noFill/>
          </a:ln>
        </p:spPr>
      </p:pic>
      <p:pic>
        <p:nvPicPr>
          <p:cNvPr id="107" name="Рисунок 43" descr=""/>
          <p:cNvPicPr/>
          <p:nvPr/>
        </p:nvPicPr>
        <p:blipFill>
          <a:blip r:embed="rId2"/>
          <a:stretch/>
        </p:blipFill>
        <p:spPr>
          <a:xfrm>
            <a:off x="6095880" y="2808360"/>
            <a:ext cx="2760120" cy="1799640"/>
          </a:xfrm>
          <a:prstGeom prst="rect">
            <a:avLst/>
          </a:prstGeom>
          <a:ln w="9360">
            <a:noFill/>
          </a:ln>
        </p:spPr>
      </p:pic>
      <p:pic>
        <p:nvPicPr>
          <p:cNvPr id="108" name="Рисунок 37" descr=""/>
          <p:cNvPicPr/>
          <p:nvPr/>
        </p:nvPicPr>
        <p:blipFill>
          <a:blip r:embed="rId3"/>
          <a:stretch/>
        </p:blipFill>
        <p:spPr>
          <a:xfrm>
            <a:off x="6408000" y="4752000"/>
            <a:ext cx="2518560" cy="179172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6" descr=""/>
          <p:cNvPicPr/>
          <p:nvPr/>
        </p:nvPicPr>
        <p:blipFill>
          <a:blip r:embed="rId4"/>
          <a:stretch/>
        </p:blipFill>
        <p:spPr>
          <a:xfrm>
            <a:off x="4067280" y="4581360"/>
            <a:ext cx="1866240" cy="21330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228600" y="47664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1" lang="ru-RU" sz="36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Сальвінія плаваюча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468360" y="1413000"/>
            <a:ext cx="4463280" cy="316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Сальвінія плаваюча. Ця водна папороть поширена по всій Україні. Вид названо на честь італійського ботаніка XVII-XVIII століть А. Сальвіні.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Знахідки древніх викопних решток виду свідчать про давнє походження виду і дають підстави вважати сальвінію третинним реліктом. Чисельність рослини в наш час зменшується через забруднення водойм.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Рисунок 49" descr=""/>
          <p:cNvPicPr/>
          <p:nvPr/>
        </p:nvPicPr>
        <p:blipFill>
          <a:blip r:embed="rId1"/>
          <a:stretch/>
        </p:blipFill>
        <p:spPr>
          <a:xfrm>
            <a:off x="6300720" y="1268280"/>
            <a:ext cx="1870920" cy="1391400"/>
          </a:xfrm>
          <a:prstGeom prst="rect">
            <a:avLst/>
          </a:prstGeom>
          <a:ln w="9360">
            <a:noFill/>
          </a:ln>
        </p:spPr>
      </p:pic>
      <p:pic>
        <p:nvPicPr>
          <p:cNvPr id="113" name="Рисунок 46" descr=""/>
          <p:cNvPicPr/>
          <p:nvPr/>
        </p:nvPicPr>
        <p:blipFill>
          <a:blip r:embed="rId2"/>
          <a:stretch/>
        </p:blipFill>
        <p:spPr>
          <a:xfrm>
            <a:off x="5527080" y="2736360"/>
            <a:ext cx="1816920" cy="1367640"/>
          </a:xfrm>
          <a:prstGeom prst="rect">
            <a:avLst/>
          </a:prstGeom>
          <a:ln w="9360">
            <a:noFill/>
          </a:ln>
        </p:spPr>
      </p:pic>
      <p:sp>
        <p:nvSpPr>
          <p:cNvPr id="114" name="CustomShape 3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CustomShape 4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5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7" name="Picture 11" descr=""/>
          <p:cNvPicPr/>
          <p:nvPr/>
        </p:nvPicPr>
        <p:blipFill>
          <a:blip r:embed="rId3"/>
          <a:stretch/>
        </p:blipFill>
        <p:spPr>
          <a:xfrm>
            <a:off x="6012000" y="4292640"/>
            <a:ext cx="2304360" cy="18550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1" lang="ru-RU" sz="3600" spc="-1" strike="noStrike" cap="all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Medium"/>
              </a:rPr>
              <a:t>Шафран Гейфелів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539640" y="1197000"/>
            <a:ext cx="4318920" cy="331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Шафран Гейфелів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В Українських Карпатах, Закарпатті, Передкарпатті, Поділлі. Зростає у вологих листяних лісах, лісових галявинах, після-лісових луках, полонинах. Трапляється суцільними заростями у вигляді великих і малих островів, місцями невеликими групами.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uFill>
                  <a:solidFill>
                    <a:srgbClr val="ffffff"/>
                  </a:solidFill>
                </a:uFill>
                <a:latin typeface="Franklin Gothic Book"/>
              </a:rPr>
              <a:t>Основними причинами зміни чисельності є зривання на букети, викопування бульбоцибулин, у зоні полонин - поїданням дикими свинями.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Рисунок 55" descr=""/>
          <p:cNvPicPr/>
          <p:nvPr/>
        </p:nvPicPr>
        <p:blipFill>
          <a:blip r:embed="rId1"/>
          <a:stretch/>
        </p:blipFill>
        <p:spPr>
          <a:xfrm>
            <a:off x="5435640" y="1197000"/>
            <a:ext cx="2466360" cy="1847160"/>
          </a:xfrm>
          <a:prstGeom prst="rect">
            <a:avLst/>
          </a:prstGeom>
          <a:ln w="9360">
            <a:noFill/>
          </a:ln>
        </p:spPr>
      </p:pic>
      <p:pic>
        <p:nvPicPr>
          <p:cNvPr id="121" name="Рисунок 58" descr=""/>
          <p:cNvPicPr/>
          <p:nvPr/>
        </p:nvPicPr>
        <p:blipFill>
          <a:blip r:embed="rId2"/>
          <a:stretch/>
        </p:blipFill>
        <p:spPr>
          <a:xfrm>
            <a:off x="6840000" y="5310360"/>
            <a:ext cx="2086920" cy="1566000"/>
          </a:xfrm>
          <a:prstGeom prst="rect">
            <a:avLst/>
          </a:prstGeom>
          <a:ln w="9360">
            <a:noFill/>
          </a:ln>
        </p:spPr>
      </p:pic>
      <p:pic>
        <p:nvPicPr>
          <p:cNvPr id="122" name="Picture 5" descr=""/>
          <p:cNvPicPr/>
          <p:nvPr/>
        </p:nvPicPr>
        <p:blipFill>
          <a:blip r:embed="rId3"/>
          <a:stretch/>
        </p:blipFill>
        <p:spPr>
          <a:xfrm>
            <a:off x="4769640" y="3168000"/>
            <a:ext cx="2142360" cy="2142360"/>
          </a:xfrm>
          <a:prstGeom prst="rect">
            <a:avLst/>
          </a:prstGeom>
          <a:ln w="9360">
            <a:noFill/>
          </a:ln>
        </p:spPr>
      </p:pic>
      <p:pic>
        <p:nvPicPr>
          <p:cNvPr id="123" name="Picture 7" descr=""/>
          <p:cNvPicPr/>
          <p:nvPr/>
        </p:nvPicPr>
        <p:blipFill>
          <a:blip r:embed="rId4"/>
          <a:stretch/>
        </p:blipFill>
        <p:spPr>
          <a:xfrm>
            <a:off x="7260840" y="3168000"/>
            <a:ext cx="1523160" cy="19044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</TotalTime>
  <Application>LibreOffice/5.1.0.3$Windows_x86 LibreOffice_project/5e3e00a007d9b3b6efb6797a8b8e57b51ab1f737</Application>
  <Words>249</Words>
  <Paragraphs>31</Paragraphs>
  <Company>House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2012-01-25T17:21:13Z</dcterms:created>
  <dc:creator>Otec</dc:creator>
  <dc:description/>
  <dc:language>ru-RU</dc:language>
  <cp:lastModifiedBy/>
  <dcterms:modified xsi:type="dcterms:W3CDTF">2016-11-16T20:31:50Z</dcterms:modified>
  <cp:revision>20</cp:revision>
  <dc:subject/>
  <dc:title>Червона та Зелена книги України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House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</Properties>
</file>