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70" r:id="rId4"/>
    <p:sldId id="271" r:id="rId5"/>
    <p:sldId id="272" r:id="rId6"/>
    <p:sldId id="273" r:id="rId7"/>
    <p:sldId id="274" r:id="rId8"/>
    <p:sldId id="275" r:id="rId9"/>
    <p:sldId id="276" r:id="rId10"/>
    <p:sldId id="277" r:id="rId11"/>
    <p:sldId id="267" r:id="rId12"/>
    <p:sldId id="278" r:id="rId13"/>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DB45"/>
    <a:srgbClr val="F00000"/>
    <a:srgbClr val="E17765"/>
    <a:srgbClr val="FF0000"/>
    <a:srgbClr val="FF4B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2" autoAdjust="0"/>
  </p:normalViewPr>
  <p:slideViewPr>
    <p:cSldViewPr>
      <p:cViewPr>
        <p:scale>
          <a:sx n="75" d="100"/>
          <a:sy n="75" d="100"/>
        </p:scale>
        <p:origin x="-690" y="-3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C59CCF1-283D-4C90-B6E4-2006B74F8AB3}" type="datetimeFigureOut">
              <a:rPr lang="uk-UA"/>
              <a:pPr>
                <a:defRPr/>
              </a:pPr>
              <a:t>01.01.2005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1095C7-8784-47C4-A666-7EF4F21B2F24}"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AE5B23-3418-49E8-A90D-585F5D6A20EA}" type="slidenum">
              <a:rPr lang="uk-UA"/>
              <a:pPr fontAlgn="base">
                <a:spcBef>
                  <a:spcPct val="0"/>
                </a:spcBef>
                <a:spcAft>
                  <a:spcPct val="0"/>
                </a:spcAft>
                <a:defRPr/>
              </a:pPr>
              <a:t>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E9D04A7-AFEE-4A35-A700-CE4540109E5C}" type="datetimeFigureOut">
              <a:rPr lang="uk-UA"/>
              <a:pPr>
                <a:defRPr/>
              </a:pPr>
              <a:t>01.01.2005</a:t>
            </a:fld>
            <a:endParaRPr lang="uk-UA"/>
          </a:p>
        </p:txBody>
      </p:sp>
      <p:sp>
        <p:nvSpPr>
          <p:cNvPr id="12" name="Footer Placeholder 4"/>
          <p:cNvSpPr>
            <a:spLocks noGrp="1"/>
          </p:cNvSpPr>
          <p:nvPr>
            <p:ph type="ftr" sz="quarter" idx="11"/>
          </p:nvPr>
        </p:nvSpPr>
        <p:spPr/>
        <p:txBody>
          <a:bodyPr/>
          <a:lstStyle>
            <a:lvl1pPr>
              <a:defRPr/>
            </a:lvl1pPr>
          </a:lstStyle>
          <a:p>
            <a:pPr>
              <a:defRPr/>
            </a:pPr>
            <a:endParaRPr lang="uk-UA"/>
          </a:p>
        </p:txBody>
      </p:sp>
      <p:sp>
        <p:nvSpPr>
          <p:cNvPr id="13" name="Slide Number Placeholder 5"/>
          <p:cNvSpPr>
            <a:spLocks noGrp="1"/>
          </p:cNvSpPr>
          <p:nvPr>
            <p:ph type="sldNum" sz="quarter" idx="12"/>
          </p:nvPr>
        </p:nvSpPr>
        <p:spPr/>
        <p:txBody>
          <a:bodyPr/>
          <a:lstStyle>
            <a:lvl1pPr>
              <a:defRPr/>
            </a:lvl1pPr>
          </a:lstStyle>
          <a:p>
            <a:pPr>
              <a:defRPr/>
            </a:pPr>
            <a:fld id="{D045EB1C-D466-4E85-9EB5-C4ADF48681B3}"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CAD79D0-9467-434F-AEFD-2178ABE5A9BE}" type="datetimeFigureOut">
              <a:rPr lang="uk-UA"/>
              <a:pPr>
                <a:defRPr/>
              </a:pPr>
              <a:t>01.01.2005</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2246101D-368F-453B-92EE-540C2F2323F2}"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222A3C83-F390-4254-BF92-6B74C57183F3}" type="datetimeFigureOut">
              <a:rPr lang="uk-UA"/>
              <a:pPr>
                <a:defRPr/>
              </a:pPr>
              <a:t>01.01.2005</a:t>
            </a:fld>
            <a:endParaRPr lang="uk-UA"/>
          </a:p>
        </p:txBody>
      </p:sp>
      <p:sp>
        <p:nvSpPr>
          <p:cNvPr id="12" name="Footer Placeholder 4"/>
          <p:cNvSpPr>
            <a:spLocks noGrp="1"/>
          </p:cNvSpPr>
          <p:nvPr>
            <p:ph type="ftr" sz="quarter" idx="11"/>
          </p:nvPr>
        </p:nvSpPr>
        <p:spPr/>
        <p:txBody>
          <a:bodyPr/>
          <a:lstStyle>
            <a:lvl1pPr>
              <a:defRPr/>
            </a:lvl1pPr>
          </a:lstStyle>
          <a:p>
            <a:pPr>
              <a:defRPr/>
            </a:pPr>
            <a:endParaRPr lang="uk-UA"/>
          </a:p>
        </p:txBody>
      </p:sp>
      <p:sp>
        <p:nvSpPr>
          <p:cNvPr id="13" name="Slide Number Placeholder 5"/>
          <p:cNvSpPr>
            <a:spLocks noGrp="1"/>
          </p:cNvSpPr>
          <p:nvPr>
            <p:ph type="sldNum" sz="quarter" idx="12"/>
          </p:nvPr>
        </p:nvSpPr>
        <p:spPr/>
        <p:txBody>
          <a:bodyPr/>
          <a:lstStyle>
            <a:lvl1pPr>
              <a:defRPr/>
            </a:lvl1pPr>
          </a:lstStyle>
          <a:p>
            <a:pPr>
              <a:defRPr/>
            </a:pPr>
            <a:fld id="{74479295-C8B1-43BE-AF91-E517B2A6F1C8}"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30D0D0ED-6DF0-4664-8FD7-7C65FD6F1330}" type="datetimeFigureOut">
              <a:rPr lang="uk-UA"/>
              <a:pPr>
                <a:defRPr/>
              </a:pPr>
              <a:t>01.01.2005</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232DA3CA-21BD-4909-9040-EA885AF496B4}"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CF9B82B0-9911-4661-9C78-453F3A60C2A9}" type="datetimeFigureOut">
              <a:rPr lang="uk-UA"/>
              <a:pPr>
                <a:defRPr/>
              </a:pPr>
              <a:t>01.01.2005</a:t>
            </a:fld>
            <a:endParaRPr lang="uk-UA"/>
          </a:p>
        </p:txBody>
      </p:sp>
      <p:sp>
        <p:nvSpPr>
          <p:cNvPr id="11" name="Footer Placeholder 4"/>
          <p:cNvSpPr>
            <a:spLocks noGrp="1"/>
          </p:cNvSpPr>
          <p:nvPr>
            <p:ph type="ftr" sz="quarter" idx="11"/>
          </p:nvPr>
        </p:nvSpPr>
        <p:spPr/>
        <p:txBody>
          <a:bodyPr/>
          <a:lstStyle>
            <a:lvl1pPr>
              <a:defRPr/>
            </a:lvl1pPr>
          </a:lstStyle>
          <a:p>
            <a:pPr>
              <a:defRPr/>
            </a:pPr>
            <a:endParaRPr lang="uk-UA"/>
          </a:p>
        </p:txBody>
      </p:sp>
      <p:sp>
        <p:nvSpPr>
          <p:cNvPr id="12" name="Slide Number Placeholder 5"/>
          <p:cNvSpPr>
            <a:spLocks noGrp="1"/>
          </p:cNvSpPr>
          <p:nvPr>
            <p:ph type="sldNum" sz="quarter" idx="12"/>
          </p:nvPr>
        </p:nvSpPr>
        <p:spPr/>
        <p:txBody>
          <a:bodyPr/>
          <a:lstStyle>
            <a:lvl1pPr>
              <a:defRPr/>
            </a:lvl1pPr>
          </a:lstStyle>
          <a:p>
            <a:pPr>
              <a:defRPr/>
            </a:pPr>
            <a:fld id="{853768F9-B6FD-4683-9211-07877EA562E9}"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709C6CBE-3757-4E38-8E4E-F340C46EF31E}" type="datetimeFigureOut">
              <a:rPr lang="uk-UA"/>
              <a:pPr>
                <a:defRPr/>
              </a:pPr>
              <a:t>01.01.2005</a:t>
            </a:fld>
            <a:endParaRPr lang="uk-UA"/>
          </a:p>
        </p:txBody>
      </p:sp>
      <p:sp>
        <p:nvSpPr>
          <p:cNvPr id="6" name="Footer Placeholder 4"/>
          <p:cNvSpPr>
            <a:spLocks noGrp="1"/>
          </p:cNvSpPr>
          <p:nvPr>
            <p:ph type="ftr" sz="quarter" idx="16"/>
          </p:nvPr>
        </p:nvSpPr>
        <p:spPr/>
        <p:txBody>
          <a:bodyPr/>
          <a:lstStyle>
            <a:lvl1pPr>
              <a:defRPr/>
            </a:lvl1pPr>
          </a:lstStyle>
          <a:p>
            <a:pPr>
              <a:defRPr/>
            </a:pPr>
            <a:endParaRPr lang="uk-UA"/>
          </a:p>
        </p:txBody>
      </p:sp>
      <p:sp>
        <p:nvSpPr>
          <p:cNvPr id="7" name="Slide Number Placeholder 5"/>
          <p:cNvSpPr>
            <a:spLocks noGrp="1"/>
          </p:cNvSpPr>
          <p:nvPr>
            <p:ph type="sldNum" sz="quarter" idx="17"/>
          </p:nvPr>
        </p:nvSpPr>
        <p:spPr/>
        <p:txBody>
          <a:bodyPr/>
          <a:lstStyle>
            <a:lvl1pPr>
              <a:defRPr/>
            </a:lvl1pPr>
          </a:lstStyle>
          <a:p>
            <a:pPr>
              <a:defRPr/>
            </a:pPr>
            <a:fld id="{528B6C14-D549-4D97-A509-E85E30FBCB00}"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5A07CD4-92E2-43EF-A9FE-2F200CAC7D17}" type="datetimeFigureOut">
              <a:rPr lang="uk-UA"/>
              <a:pPr>
                <a:defRPr/>
              </a:pPr>
              <a:t>01.01.2005</a:t>
            </a:fld>
            <a:endParaRPr lang="uk-UA"/>
          </a:p>
        </p:txBody>
      </p:sp>
      <p:sp>
        <p:nvSpPr>
          <p:cNvPr id="8" name="Footer Placeholder 4"/>
          <p:cNvSpPr>
            <a:spLocks noGrp="1"/>
          </p:cNvSpPr>
          <p:nvPr>
            <p:ph type="ftr" sz="quarter" idx="11"/>
          </p:nvPr>
        </p:nvSpPr>
        <p:spPr/>
        <p:txBody>
          <a:bodyPr/>
          <a:lstStyle>
            <a:lvl1pPr>
              <a:defRPr/>
            </a:lvl1pPr>
          </a:lstStyle>
          <a:p>
            <a:pPr>
              <a:defRPr/>
            </a:pPr>
            <a:endParaRPr lang="uk-UA"/>
          </a:p>
        </p:txBody>
      </p:sp>
      <p:sp>
        <p:nvSpPr>
          <p:cNvPr id="9" name="Slide Number Placeholder 5"/>
          <p:cNvSpPr>
            <a:spLocks noGrp="1"/>
          </p:cNvSpPr>
          <p:nvPr>
            <p:ph type="sldNum" sz="quarter" idx="12"/>
          </p:nvPr>
        </p:nvSpPr>
        <p:spPr/>
        <p:txBody>
          <a:bodyPr/>
          <a:lstStyle>
            <a:lvl1pPr>
              <a:defRPr/>
            </a:lvl1pPr>
          </a:lstStyle>
          <a:p>
            <a:pPr>
              <a:defRPr/>
            </a:pPr>
            <a:fld id="{968CCEDE-4DAC-4CAC-85CA-E1E24ABF1FED}"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F0136E7C-44EA-453E-90A6-ECFDE0260F1C}" type="datetimeFigureOut">
              <a:rPr lang="uk-UA"/>
              <a:pPr>
                <a:defRPr/>
              </a:pPr>
              <a:t>01.01.2005</a:t>
            </a:fld>
            <a:endParaRPr lang="uk-UA"/>
          </a:p>
        </p:txBody>
      </p:sp>
      <p:sp>
        <p:nvSpPr>
          <p:cNvPr id="4" name="Footer Placeholder 4"/>
          <p:cNvSpPr>
            <a:spLocks noGrp="1"/>
          </p:cNvSpPr>
          <p:nvPr>
            <p:ph type="ftr" sz="quarter" idx="11"/>
          </p:nvPr>
        </p:nvSpPr>
        <p:spPr/>
        <p:txBody>
          <a:bodyPr/>
          <a:lstStyle>
            <a:lvl1pPr>
              <a:defRPr/>
            </a:lvl1pPr>
          </a:lstStyle>
          <a:p>
            <a:pPr>
              <a:defRPr/>
            </a:pPr>
            <a:endParaRPr lang="uk-UA"/>
          </a:p>
        </p:txBody>
      </p:sp>
      <p:sp>
        <p:nvSpPr>
          <p:cNvPr id="5" name="Slide Number Placeholder 5"/>
          <p:cNvSpPr>
            <a:spLocks noGrp="1"/>
          </p:cNvSpPr>
          <p:nvPr>
            <p:ph type="sldNum" sz="quarter" idx="12"/>
          </p:nvPr>
        </p:nvSpPr>
        <p:spPr/>
        <p:txBody>
          <a:bodyPr/>
          <a:lstStyle>
            <a:lvl1pPr>
              <a:defRPr/>
            </a:lvl1pPr>
          </a:lstStyle>
          <a:p>
            <a:pPr>
              <a:defRPr/>
            </a:pPr>
            <a:fld id="{3F461DDE-FDF1-485A-88B9-A04CF60E13D4}"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E80511AB-8CB3-439A-A744-4F018CFE4079}" type="datetimeFigureOut">
              <a:rPr lang="uk-UA"/>
              <a:pPr>
                <a:defRPr/>
              </a:pPr>
              <a:t>01.01.2005</a:t>
            </a:fld>
            <a:endParaRPr lang="uk-UA"/>
          </a:p>
        </p:txBody>
      </p:sp>
      <p:sp>
        <p:nvSpPr>
          <p:cNvPr id="10" name="Footer Placeholder 2"/>
          <p:cNvSpPr>
            <a:spLocks noGrp="1"/>
          </p:cNvSpPr>
          <p:nvPr>
            <p:ph type="ftr" sz="quarter" idx="11"/>
          </p:nvPr>
        </p:nvSpPr>
        <p:spPr/>
        <p:txBody>
          <a:bodyPr/>
          <a:lstStyle>
            <a:lvl1pPr>
              <a:defRPr/>
            </a:lvl1pPr>
          </a:lstStyle>
          <a:p>
            <a:pPr>
              <a:defRPr/>
            </a:pPr>
            <a:endParaRPr lang="uk-UA"/>
          </a:p>
        </p:txBody>
      </p:sp>
      <p:sp>
        <p:nvSpPr>
          <p:cNvPr id="11" name="Slide Number Placeholder 3"/>
          <p:cNvSpPr>
            <a:spLocks noGrp="1"/>
          </p:cNvSpPr>
          <p:nvPr>
            <p:ph type="sldNum" sz="quarter" idx="12"/>
          </p:nvPr>
        </p:nvSpPr>
        <p:spPr/>
        <p:txBody>
          <a:bodyPr/>
          <a:lstStyle>
            <a:lvl1pPr>
              <a:defRPr/>
            </a:lvl1pPr>
          </a:lstStyle>
          <a:p>
            <a:pPr>
              <a:defRPr/>
            </a:pPr>
            <a:fld id="{DD542D4D-EA5B-4353-B6B2-95F353655E3F}"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EB1C02F9-2ECF-40C7-9C88-3EDE6BB56B2E}" type="datetimeFigureOut">
              <a:rPr lang="uk-UA"/>
              <a:pPr>
                <a:defRPr/>
              </a:pPr>
              <a:t>01.01.2005</a:t>
            </a:fld>
            <a:endParaRPr lang="uk-UA"/>
          </a:p>
        </p:txBody>
      </p:sp>
      <p:sp>
        <p:nvSpPr>
          <p:cNvPr id="13" name="Footer Placeholder 5"/>
          <p:cNvSpPr>
            <a:spLocks noGrp="1"/>
          </p:cNvSpPr>
          <p:nvPr>
            <p:ph type="ftr" sz="quarter" idx="11"/>
          </p:nvPr>
        </p:nvSpPr>
        <p:spPr/>
        <p:txBody>
          <a:bodyPr/>
          <a:lstStyle>
            <a:lvl1pPr>
              <a:defRPr/>
            </a:lvl1pPr>
          </a:lstStyle>
          <a:p>
            <a:pPr>
              <a:defRPr/>
            </a:pPr>
            <a:endParaRPr lang="uk-UA"/>
          </a:p>
        </p:txBody>
      </p:sp>
      <p:sp>
        <p:nvSpPr>
          <p:cNvPr id="14" name="Slide Number Placeholder 6"/>
          <p:cNvSpPr>
            <a:spLocks noGrp="1"/>
          </p:cNvSpPr>
          <p:nvPr>
            <p:ph type="sldNum" sz="quarter" idx="12"/>
          </p:nvPr>
        </p:nvSpPr>
        <p:spPr/>
        <p:txBody>
          <a:bodyPr/>
          <a:lstStyle>
            <a:lvl1pPr>
              <a:defRPr/>
            </a:lvl1pPr>
          </a:lstStyle>
          <a:p>
            <a:pPr>
              <a:defRPr/>
            </a:pPr>
            <a:fld id="{D8EA42E8-F022-44F8-A6D3-575895E0AD76}"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356B5A0-08B4-4A79-A3A7-2D3AA8A58D3F}" type="datetimeFigureOut">
              <a:rPr lang="uk-UA"/>
              <a:pPr>
                <a:defRPr/>
              </a:pPr>
              <a:t>01.01.2005</a:t>
            </a:fld>
            <a:endParaRPr lang="uk-UA"/>
          </a:p>
        </p:txBody>
      </p:sp>
      <p:sp>
        <p:nvSpPr>
          <p:cNvPr id="13" name="Footer Placeholder 5"/>
          <p:cNvSpPr>
            <a:spLocks noGrp="1"/>
          </p:cNvSpPr>
          <p:nvPr>
            <p:ph type="ftr" sz="quarter" idx="11"/>
          </p:nvPr>
        </p:nvSpPr>
        <p:spPr/>
        <p:txBody>
          <a:bodyPr/>
          <a:lstStyle>
            <a:lvl1pPr>
              <a:defRPr/>
            </a:lvl1pPr>
          </a:lstStyle>
          <a:p>
            <a:pPr>
              <a:defRPr/>
            </a:pPr>
            <a:endParaRPr lang="uk-UA"/>
          </a:p>
        </p:txBody>
      </p:sp>
      <p:sp>
        <p:nvSpPr>
          <p:cNvPr id="14" name="Slide Number Placeholder 6"/>
          <p:cNvSpPr>
            <a:spLocks noGrp="1"/>
          </p:cNvSpPr>
          <p:nvPr>
            <p:ph type="sldNum" sz="quarter" idx="12"/>
          </p:nvPr>
        </p:nvSpPr>
        <p:spPr/>
        <p:txBody>
          <a:bodyPr/>
          <a:lstStyle>
            <a:lvl1pPr>
              <a:defRPr/>
            </a:lvl1pPr>
          </a:lstStyle>
          <a:p>
            <a:pPr>
              <a:defRPr/>
            </a:pPr>
            <a:fld id="{704CE544-7048-4488-A9E8-2F0C7B44EC8C}"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590C3E6D-5665-4217-84A3-B193535D586D}" type="datetimeFigureOut">
              <a:rPr lang="uk-UA"/>
              <a:pPr>
                <a:defRPr/>
              </a:pPr>
              <a:t>01.01.2005</a:t>
            </a:fld>
            <a:endParaRPr lang="uk-UA"/>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uk-UA"/>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cs typeface="+mn-cs"/>
              </a:defRPr>
            </a:lvl1pPr>
          </a:lstStyle>
          <a:p>
            <a:pPr>
              <a:defRPr/>
            </a:pPr>
            <a:fld id="{F6D27307-E9E2-4808-87C8-6121A45A1EAA}" type="slidenum">
              <a:rPr lang="uk-UA"/>
              <a:pPr>
                <a:defRPr/>
              </a:pPr>
              <a:t>‹#›</a:t>
            </a:fld>
            <a:endParaRPr lang="uk-UA"/>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a:xfrm>
            <a:off x="684213" y="1125538"/>
            <a:ext cx="7772400" cy="1643062"/>
          </a:xfrm>
        </p:spPr>
        <p:txBody>
          <a:bodyPr/>
          <a:lstStyle/>
          <a:p>
            <a:pPr eaLnBrk="1" hangingPunct="1"/>
            <a:r>
              <a:rPr lang="uk-UA" sz="4000" b="1" i="1" smtClean="0">
                <a:solidFill>
                  <a:srgbClr val="6EAA2E"/>
                </a:solidFill>
                <a:latin typeface="Times New Roman" pitchFamily="18" charset="0"/>
              </a:rPr>
              <a:t>Роль бактерій у природі і житті людини</a:t>
            </a:r>
          </a:p>
        </p:txBody>
      </p:sp>
      <p:sp>
        <p:nvSpPr>
          <p:cNvPr id="14338" name="Подзаголовок 2"/>
          <p:cNvSpPr>
            <a:spLocks noGrp="1"/>
          </p:cNvSpPr>
          <p:nvPr>
            <p:ph type="subTitle" idx="1"/>
          </p:nvPr>
        </p:nvSpPr>
        <p:spPr>
          <a:xfrm>
            <a:off x="1403350" y="3573463"/>
            <a:ext cx="6400800" cy="1473200"/>
          </a:xfrm>
        </p:spPr>
        <p:txBody>
          <a:bodyPr/>
          <a:lstStyle/>
          <a:p>
            <a:pPr eaLnBrk="1" hangingPunct="1">
              <a:lnSpc>
                <a:spcPct val="90000"/>
              </a:lnSpc>
            </a:pPr>
            <a:r>
              <a:rPr lang="uk-UA" sz="2100" b="1" i="1" smtClean="0">
                <a:solidFill>
                  <a:srgbClr val="A2DB45"/>
                </a:solidFill>
                <a:latin typeface="Times New Roman" pitchFamily="18" charset="0"/>
              </a:rPr>
              <a:t>Мамзіна Галина Олександрівна </a:t>
            </a:r>
          </a:p>
          <a:p>
            <a:pPr eaLnBrk="1" hangingPunct="1">
              <a:lnSpc>
                <a:spcPct val="90000"/>
              </a:lnSpc>
            </a:pPr>
            <a:r>
              <a:rPr lang="uk-UA" sz="2100" b="1" i="1" smtClean="0">
                <a:solidFill>
                  <a:srgbClr val="A2DB45"/>
                </a:solidFill>
                <a:latin typeface="Times New Roman" pitchFamily="18" charset="0"/>
              </a:rPr>
              <a:t>вчитель біології  Вікторівської загальноосвітньої школи І-ІІІ ступенів</a:t>
            </a:r>
          </a:p>
          <a:p>
            <a:pPr eaLnBrk="1" hangingPunct="1">
              <a:lnSpc>
                <a:spcPct val="90000"/>
              </a:lnSpc>
            </a:pPr>
            <a:r>
              <a:rPr lang="uk-UA" sz="2100" b="1" i="1" smtClean="0">
                <a:solidFill>
                  <a:srgbClr val="A2DB45"/>
                </a:solidFill>
                <a:latin typeface="Times New Roman" pitchFamily="18" charset="0"/>
              </a:rPr>
              <a:t> імені Героя Радянського Союзу С.П.Кобця</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1"/>
          <p:cNvSpPr>
            <a:spLocks noGrp="1"/>
          </p:cNvSpPr>
          <p:nvPr>
            <p:ph idx="1"/>
          </p:nvPr>
        </p:nvSpPr>
        <p:spPr>
          <a:xfrm>
            <a:off x="3492500" y="2636838"/>
            <a:ext cx="5499100" cy="4032250"/>
          </a:xfrm>
        </p:spPr>
        <p:txBody>
          <a:bodyPr/>
          <a:lstStyle/>
          <a:p>
            <a:pPr marL="0" indent="0" algn="just" eaLnBrk="1" hangingPunct="1">
              <a:buFont typeface="Symbol" pitchFamily="18" charset="2"/>
              <a:buNone/>
            </a:pPr>
            <a:r>
              <a:rPr lang="uk-UA" smtClean="0">
                <a:latin typeface="Times New Roman" pitchFamily="18" charset="0"/>
                <a:ea typeface="Aharoni"/>
                <a:cs typeface="Aharoni"/>
              </a:rPr>
              <a:t> Метод пастерилізації запропонував французький мікробіолог Луї Пастер , на честь якого і назвали цей метод.</a:t>
            </a:r>
          </a:p>
        </p:txBody>
      </p:sp>
      <p:sp>
        <p:nvSpPr>
          <p:cNvPr id="24578" name="Заголовок 2"/>
          <p:cNvSpPr>
            <a:spLocks noGrp="1"/>
          </p:cNvSpPr>
          <p:nvPr>
            <p:ph type="title"/>
          </p:nvPr>
        </p:nvSpPr>
        <p:spPr/>
        <p:txBody>
          <a:bodyPr/>
          <a:lstStyle/>
          <a:p>
            <a:pPr eaLnBrk="1" hangingPunct="1"/>
            <a:r>
              <a:rPr lang="uk-UA" b="1" smtClean="0"/>
              <a:t>Метод пастерилізації</a:t>
            </a:r>
            <a:endParaRPr lang="uk-UA" smtClean="0"/>
          </a:p>
        </p:txBody>
      </p:sp>
      <p:pic>
        <p:nvPicPr>
          <p:cNvPr id="24580" name="Picture 4"/>
          <p:cNvPicPr>
            <a:picLocks noChangeAspect="1" noChangeArrowheads="1"/>
          </p:cNvPicPr>
          <p:nvPr/>
        </p:nvPicPr>
        <p:blipFill>
          <a:blip r:embed="rId2"/>
          <a:srcRect/>
          <a:stretch>
            <a:fillRect/>
          </a:stretch>
        </p:blipFill>
        <p:spPr bwMode="auto">
          <a:xfrm>
            <a:off x="323850" y="1924050"/>
            <a:ext cx="3024188" cy="2200275"/>
          </a:xfrm>
          <a:prstGeom prst="rect">
            <a:avLst/>
          </a:prstGeom>
          <a:noFill/>
          <a:ln w="9525">
            <a:noFill/>
            <a:miter lim="800000"/>
            <a:headEnd/>
            <a:tailEnd/>
          </a:ln>
        </p:spPr>
      </p:pic>
      <p:pic>
        <p:nvPicPr>
          <p:cNvPr id="24581" name="Picture 5"/>
          <p:cNvPicPr>
            <a:picLocks noChangeAspect="1" noChangeArrowheads="1"/>
          </p:cNvPicPr>
          <p:nvPr/>
        </p:nvPicPr>
        <p:blipFill>
          <a:blip r:embed="rId3"/>
          <a:srcRect/>
          <a:stretch>
            <a:fillRect/>
          </a:stretch>
        </p:blipFill>
        <p:spPr bwMode="auto">
          <a:xfrm>
            <a:off x="3708400" y="3933825"/>
            <a:ext cx="3657600" cy="2743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2"/>
          <p:cNvSpPr>
            <a:spLocks noGrp="1"/>
          </p:cNvSpPr>
          <p:nvPr>
            <p:ph type="title"/>
          </p:nvPr>
        </p:nvSpPr>
        <p:spPr/>
        <p:txBody>
          <a:bodyPr/>
          <a:lstStyle/>
          <a:p>
            <a:pPr eaLnBrk="1" hangingPunct="1"/>
            <a:r>
              <a:rPr lang="uk-UA" b="1" i="1" smtClean="0">
                <a:latin typeface="Arial" charset="0"/>
              </a:rPr>
              <a:t>Літературні д</a:t>
            </a:r>
            <a:r>
              <a:rPr lang="uk-UA" b="1" i="1" smtClean="0"/>
              <a:t>жерела</a:t>
            </a:r>
          </a:p>
        </p:txBody>
      </p:sp>
      <p:sp>
        <p:nvSpPr>
          <p:cNvPr id="25602" name="Rectangle 3"/>
          <p:cNvSpPr>
            <a:spLocks noChangeArrowheads="1"/>
          </p:cNvSpPr>
          <p:nvPr/>
        </p:nvSpPr>
        <p:spPr bwMode="auto">
          <a:xfrm>
            <a:off x="323850" y="2371725"/>
            <a:ext cx="8569325" cy="4486275"/>
          </a:xfrm>
          <a:prstGeom prst="rect">
            <a:avLst/>
          </a:prstGeom>
          <a:noFill/>
          <a:ln w="9525">
            <a:noFill/>
            <a:miter lim="800000"/>
            <a:headEnd/>
            <a:tailEnd/>
          </a:ln>
        </p:spPr>
        <p:txBody>
          <a:bodyPr anchor="ctr">
            <a:spAutoFit/>
          </a:bodyPr>
          <a:lstStyle/>
          <a:p>
            <a:pPr marL="342900" indent="-342900">
              <a:buFontTx/>
              <a:buAutoNum type="arabicPeriod"/>
            </a:pPr>
            <a:r>
              <a:rPr lang="uk-UA" b="1">
                <a:solidFill>
                  <a:schemeClr val="tx2"/>
                </a:solidFill>
                <a:latin typeface="Times New Roman" pitchFamily="18" charset="0"/>
              </a:rPr>
              <a:t>Вірусні хвороби сільськогосподарських культур/ Московець С.Н., Бобирь А.Д., Глушак Л.Е. / Під ред. Бобиря А.Д. — К.: Урожай, 1975. — С.72-80.</a:t>
            </a:r>
          </a:p>
          <a:p>
            <a:pPr marL="342900" indent="-342900">
              <a:buFontTx/>
              <a:buAutoNum type="arabicPeriod"/>
            </a:pPr>
            <a:r>
              <a:rPr lang="uk-UA" b="1">
                <a:solidFill>
                  <a:schemeClr val="tx2"/>
                </a:solidFill>
                <a:latin typeface="Times New Roman" pitchFamily="18" charset="0"/>
              </a:rPr>
              <a:t>Власов Ю.И. Вирусные и микоплазменые болезни растений. — М.: Колос, 1992. — 207 с.</a:t>
            </a:r>
          </a:p>
          <a:p>
            <a:pPr marL="342900" indent="-342900">
              <a:buFontTx/>
              <a:buAutoNum type="arabicPeriod"/>
            </a:pPr>
            <a:r>
              <a:rPr lang="uk-UA" b="1">
                <a:solidFill>
                  <a:schemeClr val="tx2"/>
                </a:solidFill>
                <a:latin typeface="Times New Roman" pitchFamily="18" charset="0"/>
              </a:rPr>
              <a:t>Власов Ю.И., Ларина Э.И. Сельскохозяйственная вирусология. — М.: Колос, 1982. — С. 150-156.</a:t>
            </a:r>
          </a:p>
          <a:p>
            <a:pPr marL="342900" indent="-342900">
              <a:buFontTx/>
              <a:buAutoNum type="arabicPeriod"/>
            </a:pPr>
            <a:r>
              <a:rPr lang="uk-UA" b="1">
                <a:solidFill>
                  <a:schemeClr val="tx2"/>
                </a:solidFill>
                <a:latin typeface="Times New Roman" pitchFamily="18" charset="0"/>
              </a:rPr>
              <a:t>Генкель Л. А. Микробиология с основами вирусологии. — М.: Просвещение, 1974. — 270 с.</a:t>
            </a:r>
          </a:p>
          <a:p>
            <a:pPr marL="342900" indent="-342900">
              <a:buFontTx/>
              <a:buAutoNum type="arabicPeriod"/>
            </a:pPr>
            <a:r>
              <a:rPr lang="uk-UA" b="1">
                <a:solidFill>
                  <a:schemeClr val="tx2"/>
                </a:solidFill>
                <a:latin typeface="Times New Roman" pitchFamily="18" charset="0"/>
              </a:rPr>
              <a:t>Гиббс А., Харрисон Б. Основы вирусологии растений: Пер. с англ. — М.: Мир, 1978. — 430 с.</a:t>
            </a:r>
            <a:r>
              <a:rPr lang="ru-RU" b="1">
                <a:solidFill>
                  <a:schemeClr val="tx2"/>
                </a:solidFill>
                <a:latin typeface="Times New Roman" pitchFamily="18" charset="0"/>
              </a:rPr>
              <a:t> </a:t>
            </a:r>
          </a:p>
          <a:p>
            <a:pPr marL="342900" indent="-342900">
              <a:buFontTx/>
              <a:buAutoNum type="arabicPeriod"/>
            </a:pPr>
            <a:r>
              <a:rPr lang="uk-UA" b="1">
                <a:solidFill>
                  <a:schemeClr val="tx2"/>
                </a:solidFill>
                <a:latin typeface="Times New Roman" pitchFamily="18" charset="0"/>
              </a:rPr>
              <a:t>Гусев М. В., Минова Л. А. Микробиология. М.: Изд-во Моск. ун-та, 1992. - 448 с.</a:t>
            </a:r>
          </a:p>
          <a:p>
            <a:pPr marL="342900" indent="-342900">
              <a:buFontTx/>
              <a:buAutoNum type="arabicPeriod"/>
            </a:pPr>
            <a:r>
              <a:rPr lang="uk-UA" b="1">
                <a:solidFill>
                  <a:schemeClr val="tx2"/>
                </a:solidFill>
                <a:latin typeface="Times New Roman" pitchFamily="18" charset="0"/>
              </a:rPr>
              <a:t>Мишустин Е.Н., Емцев В.Т. Микробиология. – М.: Агропромиздат, 1987. – 368</a:t>
            </a:r>
          </a:p>
          <a:p>
            <a:pPr marL="342900" indent="-342900"/>
            <a:endParaRPr lang="uk-UA" b="1">
              <a:solidFill>
                <a:schemeClr val="tx2"/>
              </a:solidFill>
              <a:latin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323850" y="2492375"/>
            <a:ext cx="8229600" cy="1252538"/>
          </a:xfrm>
        </p:spPr>
        <p:txBody>
          <a:bodyPr/>
          <a:lstStyle/>
          <a:p>
            <a:r>
              <a:rPr lang="uk-UA" sz="5400" b="1" i="1" smtClean="0">
                <a:solidFill>
                  <a:schemeClr val="tx2"/>
                </a:solidFill>
                <a:latin typeface="Times New Roman" pitchFamily="18" charset="0"/>
              </a:rPr>
              <a:t>Дякую за увагу!!!</a:t>
            </a:r>
            <a:endParaRPr lang="ru-RU" sz="5400" b="1" i="1" smtClean="0">
              <a:solidFill>
                <a:schemeClr val="tx2"/>
              </a:solidFill>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1"/>
          <p:cNvSpPr>
            <a:spLocks noGrp="1"/>
          </p:cNvSpPr>
          <p:nvPr>
            <p:ph idx="1"/>
          </p:nvPr>
        </p:nvSpPr>
        <p:spPr>
          <a:xfrm>
            <a:off x="3492500" y="2636838"/>
            <a:ext cx="5499100" cy="4032250"/>
          </a:xfrm>
        </p:spPr>
        <p:txBody>
          <a:bodyPr/>
          <a:lstStyle/>
          <a:p>
            <a:pPr marL="0" indent="0" algn="just" eaLnBrk="1" hangingPunct="1">
              <a:buFont typeface="Symbol" pitchFamily="18" charset="2"/>
              <a:buNone/>
            </a:pPr>
            <a:r>
              <a:rPr lang="uk-UA" smtClean="0">
                <a:latin typeface="Times New Roman" pitchFamily="18" charset="0"/>
                <a:ea typeface="Aharoni"/>
                <a:cs typeface="Aharoni"/>
              </a:rPr>
              <a:t>Бактерії відіграють велику роль в природі та житті людини. Насамперед слід відзначити роль ціанобактерій. Це були перші живі істоти , здатні до фотосинтезу. </a:t>
            </a:r>
          </a:p>
        </p:txBody>
      </p:sp>
      <p:sp>
        <p:nvSpPr>
          <p:cNvPr id="16386" name="Заголовок 2"/>
          <p:cNvSpPr>
            <a:spLocks noGrp="1"/>
          </p:cNvSpPr>
          <p:nvPr>
            <p:ph type="title"/>
          </p:nvPr>
        </p:nvSpPr>
        <p:spPr/>
        <p:txBody>
          <a:bodyPr/>
          <a:lstStyle/>
          <a:p>
            <a:pPr eaLnBrk="1" hangingPunct="1"/>
            <a:r>
              <a:rPr lang="uk-UA" b="1" smtClean="0">
                <a:latin typeface="Times New Roman" pitchFamily="18" charset="0"/>
              </a:rPr>
              <a:t>ЦІАНОБАКТЕРІЇ</a:t>
            </a:r>
            <a:endParaRPr lang="uk-UA" smtClean="0">
              <a:latin typeface="Times New Roman" pitchFamily="18" charset="0"/>
            </a:endParaRPr>
          </a:p>
        </p:txBody>
      </p:sp>
      <p:pic>
        <p:nvPicPr>
          <p:cNvPr id="16387" name="Picture 2" descr="C:\Documents and Settings\User\Рабочий стол\я3.jpg"/>
          <p:cNvPicPr>
            <a:picLocks noChangeAspect="1" noChangeArrowheads="1"/>
          </p:cNvPicPr>
          <p:nvPr/>
        </p:nvPicPr>
        <p:blipFill>
          <a:blip r:embed="rId2"/>
          <a:srcRect/>
          <a:stretch>
            <a:fillRect/>
          </a:stretch>
        </p:blipFill>
        <p:spPr bwMode="auto">
          <a:xfrm>
            <a:off x="642938" y="2571750"/>
            <a:ext cx="2643187" cy="2857500"/>
          </a:xfrm>
          <a:prstGeom prst="rect">
            <a:avLst/>
          </a:prstGeom>
          <a:noFill/>
          <a:ln w="9525">
            <a:noFill/>
            <a:miter lim="800000"/>
            <a:headEnd/>
            <a:tailEnd/>
          </a:ln>
        </p:spPr>
      </p:pic>
      <p:pic>
        <p:nvPicPr>
          <p:cNvPr id="16388" name="Picture 3" descr="C:\Documents and Settings\User\Рабочий стол\я4.jpg"/>
          <p:cNvPicPr>
            <a:picLocks noChangeAspect="1" noChangeArrowheads="1"/>
          </p:cNvPicPr>
          <p:nvPr/>
        </p:nvPicPr>
        <p:blipFill>
          <a:blip r:embed="rId3"/>
          <a:srcRect/>
          <a:stretch>
            <a:fillRect/>
          </a:stretch>
        </p:blipFill>
        <p:spPr bwMode="auto">
          <a:xfrm>
            <a:off x="5148263" y="4581525"/>
            <a:ext cx="2738437" cy="20002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1"/>
          <p:cNvSpPr>
            <a:spLocks noGrp="1"/>
          </p:cNvSpPr>
          <p:nvPr>
            <p:ph idx="1"/>
          </p:nvPr>
        </p:nvSpPr>
        <p:spPr>
          <a:xfrm>
            <a:off x="3492500" y="2636838"/>
            <a:ext cx="5499100" cy="4032250"/>
          </a:xfrm>
        </p:spPr>
        <p:txBody>
          <a:bodyPr/>
          <a:lstStyle/>
          <a:p>
            <a:pPr marL="0" indent="0" algn="just" eaLnBrk="1" hangingPunct="1">
              <a:buFont typeface="Symbol" pitchFamily="18" charset="2"/>
              <a:buNone/>
            </a:pPr>
            <a:r>
              <a:rPr lang="uk-UA" smtClean="0">
                <a:latin typeface="Times New Roman" pitchFamily="18" charset="0"/>
                <a:ea typeface="Aharoni"/>
                <a:cs typeface="Aharoni"/>
              </a:rPr>
              <a:t>Азотофікуючі бульбучкові бактерії зв</a:t>
            </a:r>
            <a:r>
              <a:rPr lang="en-US" smtClean="0">
                <a:latin typeface="Times New Roman" pitchFamily="18" charset="0"/>
                <a:ea typeface="Aharoni"/>
                <a:cs typeface="Aharoni"/>
              </a:rPr>
              <a:t>’</a:t>
            </a:r>
            <a:r>
              <a:rPr lang="uk-UA" smtClean="0">
                <a:latin typeface="Times New Roman" pitchFamily="18" charset="0"/>
                <a:ea typeface="Aharoni"/>
                <a:cs typeface="Aharoni"/>
              </a:rPr>
              <a:t>язують атмосферний азот та перетворюють його на сполуки, які рослини можуть засвоювати</a:t>
            </a:r>
            <a:r>
              <a:rPr lang="en-US" smtClean="0">
                <a:latin typeface="Times New Roman" pitchFamily="18" charset="0"/>
                <a:ea typeface="Aharoni"/>
                <a:cs typeface="Aharoni"/>
              </a:rPr>
              <a:t>.</a:t>
            </a:r>
            <a:endParaRPr lang="uk-UA" smtClean="0">
              <a:latin typeface="Times New Roman" pitchFamily="18" charset="0"/>
              <a:ea typeface="Aharoni"/>
              <a:cs typeface="Aharoni"/>
            </a:endParaRPr>
          </a:p>
        </p:txBody>
      </p:sp>
      <p:sp>
        <p:nvSpPr>
          <p:cNvPr id="17410" name="Заголовок 2"/>
          <p:cNvSpPr>
            <a:spLocks noGrp="1"/>
          </p:cNvSpPr>
          <p:nvPr>
            <p:ph type="title"/>
          </p:nvPr>
        </p:nvSpPr>
        <p:spPr/>
        <p:txBody>
          <a:bodyPr/>
          <a:lstStyle/>
          <a:p>
            <a:pPr eaLnBrk="1" hangingPunct="1"/>
            <a:r>
              <a:rPr lang="uk-UA" b="1" smtClean="0">
                <a:latin typeface="Times New Roman" pitchFamily="18" charset="0"/>
              </a:rPr>
              <a:t>АЗОТОФІКСУЮЧІ БАКТЕРІЇ</a:t>
            </a:r>
            <a:endParaRPr lang="uk-UA" smtClean="0">
              <a:latin typeface="Times New Roman" pitchFamily="18" charset="0"/>
            </a:endParaRPr>
          </a:p>
        </p:txBody>
      </p:sp>
      <p:pic>
        <p:nvPicPr>
          <p:cNvPr id="17411" name="Picture 2" descr="C:\Documents and Settings\User\Рабочий стол\я1.jpg"/>
          <p:cNvPicPr>
            <a:picLocks noChangeAspect="1" noChangeArrowheads="1"/>
          </p:cNvPicPr>
          <p:nvPr/>
        </p:nvPicPr>
        <p:blipFill>
          <a:blip r:embed="rId2"/>
          <a:srcRect/>
          <a:stretch>
            <a:fillRect/>
          </a:stretch>
        </p:blipFill>
        <p:spPr bwMode="auto">
          <a:xfrm>
            <a:off x="357188" y="1857375"/>
            <a:ext cx="2609850" cy="2214563"/>
          </a:xfrm>
          <a:prstGeom prst="rect">
            <a:avLst/>
          </a:prstGeom>
          <a:noFill/>
          <a:ln w="9525">
            <a:noFill/>
            <a:miter lim="800000"/>
            <a:headEnd/>
            <a:tailEnd/>
          </a:ln>
        </p:spPr>
      </p:pic>
      <p:pic>
        <p:nvPicPr>
          <p:cNvPr id="17412" name="Picture 3" descr="C:\Documents and Settings\User\Рабочий стол\я2.jpg"/>
          <p:cNvPicPr>
            <a:picLocks noChangeAspect="1" noChangeArrowheads="1"/>
          </p:cNvPicPr>
          <p:nvPr/>
        </p:nvPicPr>
        <p:blipFill>
          <a:blip r:embed="rId3"/>
          <a:srcRect/>
          <a:stretch>
            <a:fillRect/>
          </a:stretch>
        </p:blipFill>
        <p:spPr bwMode="auto">
          <a:xfrm>
            <a:off x="1500188" y="4214813"/>
            <a:ext cx="2436812" cy="24050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1"/>
          <p:cNvSpPr>
            <a:spLocks noGrp="1"/>
          </p:cNvSpPr>
          <p:nvPr>
            <p:ph idx="1"/>
          </p:nvPr>
        </p:nvSpPr>
        <p:spPr>
          <a:xfrm>
            <a:off x="3492500" y="2636838"/>
            <a:ext cx="5499100" cy="4032250"/>
          </a:xfrm>
        </p:spPr>
        <p:txBody>
          <a:bodyPr/>
          <a:lstStyle/>
          <a:p>
            <a:pPr marL="0" indent="0" algn="just" eaLnBrk="1" hangingPunct="1">
              <a:buFont typeface="Symbol" pitchFamily="18" charset="2"/>
              <a:buNone/>
            </a:pPr>
            <a:r>
              <a:rPr lang="uk-UA" smtClean="0">
                <a:latin typeface="Times New Roman" pitchFamily="18" charset="0"/>
                <a:ea typeface="Aharoni"/>
                <a:cs typeface="Aharoni"/>
              </a:rPr>
              <a:t>Більшість ба</a:t>
            </a:r>
            <a:r>
              <a:rPr lang="ru-RU" smtClean="0">
                <a:latin typeface="Times New Roman" pitchFamily="18" charset="0"/>
                <a:ea typeface="Aharoni"/>
                <a:cs typeface="Aharoni"/>
              </a:rPr>
              <a:t>к</a:t>
            </a:r>
            <a:r>
              <a:rPr lang="uk-UA" smtClean="0">
                <a:latin typeface="Times New Roman" pitchFamily="18" charset="0"/>
                <a:ea typeface="Aharoni"/>
                <a:cs typeface="Aharoni"/>
              </a:rPr>
              <a:t>терій завдають шкоди, псуючи продукти харчування. У природі ж ,вони відіграють санітарну роль , звільняючи поверхню Землі від решток відмерлих тварин і рослин.</a:t>
            </a:r>
          </a:p>
        </p:txBody>
      </p:sp>
      <p:sp>
        <p:nvSpPr>
          <p:cNvPr id="18434" name="Заголовок 2"/>
          <p:cNvSpPr>
            <a:spLocks noGrp="1"/>
          </p:cNvSpPr>
          <p:nvPr>
            <p:ph type="title"/>
          </p:nvPr>
        </p:nvSpPr>
        <p:spPr/>
        <p:txBody>
          <a:bodyPr/>
          <a:lstStyle/>
          <a:p>
            <a:pPr eaLnBrk="1" hangingPunct="1"/>
            <a:r>
              <a:rPr lang="uk-UA" b="1" smtClean="0">
                <a:latin typeface="Times New Roman" pitchFamily="18" charset="0"/>
              </a:rPr>
              <a:t>Бактерії  гниття</a:t>
            </a:r>
            <a:endParaRPr lang="uk-UA" smtClean="0">
              <a:latin typeface="Times New Roman" pitchFamily="18" charset="0"/>
            </a:endParaRPr>
          </a:p>
        </p:txBody>
      </p:sp>
      <p:pic>
        <p:nvPicPr>
          <p:cNvPr id="18435" name="Picture 2" descr="C:\Documents and Settings\User\Рабочий стол\я6.jpg"/>
          <p:cNvPicPr>
            <a:picLocks noChangeAspect="1" noChangeArrowheads="1"/>
          </p:cNvPicPr>
          <p:nvPr/>
        </p:nvPicPr>
        <p:blipFill>
          <a:blip r:embed="rId2"/>
          <a:srcRect/>
          <a:stretch>
            <a:fillRect/>
          </a:stretch>
        </p:blipFill>
        <p:spPr bwMode="auto">
          <a:xfrm>
            <a:off x="928688" y="2786063"/>
            <a:ext cx="2133600" cy="1704975"/>
          </a:xfrm>
          <a:prstGeom prst="rect">
            <a:avLst/>
          </a:prstGeom>
          <a:noFill/>
          <a:ln w="9525">
            <a:noFill/>
            <a:miter lim="800000"/>
            <a:headEnd/>
            <a:tailEnd/>
          </a:ln>
        </p:spPr>
      </p:pic>
      <p:pic>
        <p:nvPicPr>
          <p:cNvPr id="18436" name="Picture 3" descr="C:\Documents and Settings\User\Рабочий стол\я7.jpg"/>
          <p:cNvPicPr>
            <a:picLocks noChangeAspect="1" noChangeArrowheads="1"/>
          </p:cNvPicPr>
          <p:nvPr/>
        </p:nvPicPr>
        <p:blipFill>
          <a:blip r:embed="rId3"/>
          <a:srcRect/>
          <a:stretch>
            <a:fillRect/>
          </a:stretch>
        </p:blipFill>
        <p:spPr bwMode="auto">
          <a:xfrm>
            <a:off x="5003800" y="4724400"/>
            <a:ext cx="2200275" cy="16478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1"/>
          <p:cNvSpPr>
            <a:spLocks noGrp="1"/>
          </p:cNvSpPr>
          <p:nvPr>
            <p:ph idx="1"/>
          </p:nvPr>
        </p:nvSpPr>
        <p:spPr>
          <a:xfrm>
            <a:off x="3708400" y="2636838"/>
            <a:ext cx="4967288" cy="4032250"/>
          </a:xfrm>
        </p:spPr>
        <p:txBody>
          <a:bodyPr/>
          <a:lstStyle/>
          <a:p>
            <a:pPr marL="0" indent="0" algn="just" eaLnBrk="1" hangingPunct="1">
              <a:buFont typeface="Symbol" pitchFamily="18" charset="2"/>
              <a:buNone/>
            </a:pPr>
            <a:r>
              <a:rPr lang="uk-UA" smtClean="0">
                <a:latin typeface="Times New Roman" pitchFamily="18" charset="0"/>
                <a:ea typeface="Aharoni"/>
                <a:cs typeface="Aharoni"/>
              </a:rPr>
              <a:t>Людина використовує бактерії у різних галузях промисловості для отримання ацетону, етилового і бутилового спиртів, оцтової кислоти, вітамінів , антибіотиків.</a:t>
            </a:r>
          </a:p>
        </p:txBody>
      </p:sp>
      <p:sp>
        <p:nvSpPr>
          <p:cNvPr id="19458" name="Заголовок 2"/>
          <p:cNvSpPr>
            <a:spLocks noGrp="1"/>
          </p:cNvSpPr>
          <p:nvPr>
            <p:ph type="title"/>
          </p:nvPr>
        </p:nvSpPr>
        <p:spPr/>
        <p:txBody>
          <a:bodyPr/>
          <a:lstStyle/>
          <a:p>
            <a:pPr eaLnBrk="1" hangingPunct="1"/>
            <a:r>
              <a:rPr lang="uk-UA" b="1" smtClean="0">
                <a:latin typeface="Times New Roman" pitchFamily="18" charset="0"/>
              </a:rPr>
              <a:t>Бактерії і промисловість</a:t>
            </a:r>
            <a:endParaRPr lang="uk-UA" smtClean="0">
              <a:latin typeface="Times New Roman" pitchFamily="18" charset="0"/>
            </a:endParaRPr>
          </a:p>
        </p:txBody>
      </p:sp>
      <p:pic>
        <p:nvPicPr>
          <p:cNvPr id="19459" name="Picture 2" descr="C:\Documents and Settings\User\Рабочий стол\я5.jpg"/>
          <p:cNvPicPr>
            <a:picLocks noChangeAspect="1" noChangeArrowheads="1"/>
          </p:cNvPicPr>
          <p:nvPr/>
        </p:nvPicPr>
        <p:blipFill>
          <a:blip r:embed="rId2"/>
          <a:srcRect/>
          <a:stretch>
            <a:fillRect/>
          </a:stretch>
        </p:blipFill>
        <p:spPr bwMode="auto">
          <a:xfrm>
            <a:off x="6588125" y="4581525"/>
            <a:ext cx="1647825" cy="2055813"/>
          </a:xfrm>
          <a:prstGeom prst="rect">
            <a:avLst/>
          </a:prstGeom>
          <a:noFill/>
          <a:ln w="9525">
            <a:noFill/>
            <a:miter lim="800000"/>
            <a:headEnd/>
            <a:tailEnd/>
          </a:ln>
        </p:spPr>
      </p:pic>
      <p:pic>
        <p:nvPicPr>
          <p:cNvPr id="19460" name="Picture 2"/>
          <p:cNvPicPr>
            <a:picLocks noChangeAspect="1" noChangeArrowheads="1"/>
          </p:cNvPicPr>
          <p:nvPr/>
        </p:nvPicPr>
        <p:blipFill>
          <a:blip r:embed="rId3"/>
          <a:srcRect/>
          <a:stretch>
            <a:fillRect/>
          </a:stretch>
        </p:blipFill>
        <p:spPr bwMode="auto">
          <a:xfrm>
            <a:off x="395288" y="2420938"/>
            <a:ext cx="3241675" cy="2568575"/>
          </a:xfrm>
          <a:prstGeom prst="rect">
            <a:avLst/>
          </a:prstGeom>
          <a:noFill/>
          <a:ln w="9525">
            <a:noFill/>
            <a:miter lim="800000"/>
            <a:headEnd/>
            <a:tailEnd/>
          </a:ln>
        </p:spPr>
      </p:pic>
      <p:sp>
        <p:nvSpPr>
          <p:cNvPr id="27655" name="Rectangle 7" descr="C:\Users\Павленко\Pictures\пениц.jpg"/>
          <p:cNvSpPr>
            <a:spLocks noChangeArrowheads="1"/>
          </p:cNvSpPr>
          <p:nvPr/>
        </p:nvSpPr>
        <p:spPr bwMode="auto">
          <a:xfrm>
            <a:off x="3886200" y="5029200"/>
            <a:ext cx="1676400" cy="1524000"/>
          </a:xfrm>
          <a:prstGeom prst="rect">
            <a:avLst/>
          </a:prstGeom>
          <a:blipFill dpi="0" rotWithShape="0">
            <a:blip r:embed="rId4"/>
            <a:srcRect/>
            <a:stretch>
              <a:fillRect/>
            </a:stretch>
          </a:blipFill>
          <a:ln w="9525">
            <a:solidFill>
              <a:schemeClr val="tx1"/>
            </a:solidFill>
            <a:miter lim="800000"/>
            <a:headEnd/>
            <a:tailEnd/>
          </a:ln>
        </p:spPr>
        <p:txBody>
          <a:bodyPr wrap="none" anchor="ctr"/>
          <a:lstStyle/>
          <a:p>
            <a:endParaRPr lang="ru-RU" sz="240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dissolve">
                                      <p:cBhvr>
                                        <p:cTn id="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1"/>
          <p:cNvSpPr>
            <a:spLocks noGrp="1"/>
          </p:cNvSpPr>
          <p:nvPr>
            <p:ph idx="1"/>
          </p:nvPr>
        </p:nvSpPr>
        <p:spPr>
          <a:xfrm>
            <a:off x="3492500" y="3068638"/>
            <a:ext cx="5499100" cy="3600450"/>
          </a:xfrm>
        </p:spPr>
        <p:txBody>
          <a:bodyPr/>
          <a:lstStyle/>
          <a:p>
            <a:pPr marL="0" indent="0" algn="just" eaLnBrk="1" hangingPunct="1">
              <a:buFont typeface="Symbol" pitchFamily="18" charset="2"/>
              <a:buNone/>
            </a:pPr>
            <a:r>
              <a:rPr lang="uk-UA" smtClean="0">
                <a:latin typeface="Times New Roman" pitchFamily="18" charset="0"/>
                <a:ea typeface="Aharoni"/>
                <a:cs typeface="Aharoni"/>
              </a:rPr>
              <a:t>Без бактерій неможливі процеси дублення шкіри, сушіння листків тютюну,виготовлення шовку, порошку какао, кави, квашення капусти.</a:t>
            </a:r>
          </a:p>
        </p:txBody>
      </p:sp>
      <p:sp>
        <p:nvSpPr>
          <p:cNvPr id="20482" name="Заголовок 2"/>
          <p:cNvSpPr>
            <a:spLocks noGrp="1"/>
          </p:cNvSpPr>
          <p:nvPr>
            <p:ph type="title"/>
          </p:nvPr>
        </p:nvSpPr>
        <p:spPr/>
        <p:txBody>
          <a:bodyPr/>
          <a:lstStyle/>
          <a:p>
            <a:pPr eaLnBrk="1" hangingPunct="1"/>
            <a:r>
              <a:rPr lang="uk-UA" b="1" smtClean="0">
                <a:latin typeface="Times New Roman" pitchFamily="18" charset="0"/>
              </a:rPr>
              <a:t>Бактерії у різних процесах</a:t>
            </a:r>
            <a:endParaRPr lang="uk-UA" smtClean="0">
              <a:latin typeface="Times New Roman" pitchFamily="18" charset="0"/>
            </a:endParaRPr>
          </a:p>
        </p:txBody>
      </p:sp>
      <p:pic>
        <p:nvPicPr>
          <p:cNvPr id="20483" name="Picture 3"/>
          <p:cNvPicPr>
            <a:picLocks noChangeAspect="1" noChangeArrowheads="1"/>
          </p:cNvPicPr>
          <p:nvPr/>
        </p:nvPicPr>
        <p:blipFill>
          <a:blip r:embed="rId2"/>
          <a:srcRect/>
          <a:stretch>
            <a:fillRect/>
          </a:stretch>
        </p:blipFill>
        <p:spPr bwMode="auto">
          <a:xfrm>
            <a:off x="323850" y="2708275"/>
            <a:ext cx="2952750" cy="2232025"/>
          </a:xfrm>
          <a:prstGeom prst="rect">
            <a:avLst/>
          </a:prstGeom>
          <a:noFill/>
          <a:ln w="9525">
            <a:noFill/>
            <a:miter lim="800000"/>
            <a:headEnd/>
            <a:tailEnd/>
          </a:ln>
        </p:spPr>
      </p:pic>
      <p:sp>
        <p:nvSpPr>
          <p:cNvPr id="29703" name="Rectangle 7" descr="C:\Users\Павленко\Pictures\Бактерії\2ce227b2639b.jpg"/>
          <p:cNvSpPr>
            <a:spLocks noChangeArrowheads="1"/>
          </p:cNvSpPr>
          <p:nvPr/>
        </p:nvSpPr>
        <p:spPr bwMode="auto">
          <a:xfrm>
            <a:off x="6011863" y="4652963"/>
            <a:ext cx="2133600" cy="1752600"/>
          </a:xfrm>
          <a:prstGeom prst="rect">
            <a:avLst/>
          </a:prstGeom>
          <a:blipFill dpi="0" rotWithShape="0">
            <a:blip r:embed="rId3"/>
            <a:srcRect/>
            <a:stretch>
              <a:fillRect/>
            </a:stretch>
          </a:blipFill>
          <a:ln w="9525">
            <a:solidFill>
              <a:schemeClr val="tx1"/>
            </a:solidFill>
            <a:miter lim="800000"/>
            <a:headEnd/>
            <a:tailEnd/>
          </a:ln>
        </p:spPr>
        <p:txBody>
          <a:bodyPr wrap="none" anchor="ctr"/>
          <a:lstStyle/>
          <a:p>
            <a:endParaRPr lang="ru-RU" sz="240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ssolve">
                                      <p:cBhvr>
                                        <p:cTn id="7"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1"/>
          <p:cNvSpPr>
            <a:spLocks noGrp="1"/>
          </p:cNvSpPr>
          <p:nvPr>
            <p:ph idx="1"/>
          </p:nvPr>
        </p:nvSpPr>
        <p:spPr>
          <a:xfrm>
            <a:off x="3492500" y="2636838"/>
            <a:ext cx="5183188" cy="4032250"/>
          </a:xfrm>
        </p:spPr>
        <p:txBody>
          <a:bodyPr/>
          <a:lstStyle/>
          <a:p>
            <a:pPr marL="0" indent="0" algn="just" eaLnBrk="1" hangingPunct="1">
              <a:buFont typeface="Symbol" pitchFamily="18" charset="2"/>
              <a:buNone/>
            </a:pPr>
            <a:r>
              <a:rPr lang="uk-UA" smtClean="0">
                <a:latin typeface="Times New Roman" pitchFamily="18" charset="0"/>
                <a:ea typeface="Aharoni"/>
                <a:cs typeface="Aharoni"/>
              </a:rPr>
              <a:t>Особливе значення  в житті людини мають бактерії, які викликають процеси бродіння, зокрема молочнокислі, їх використовують для приготування кислого молока, сметани й масла, кефіру, сиру, під час засолення огірків.</a:t>
            </a:r>
          </a:p>
        </p:txBody>
      </p:sp>
      <p:sp>
        <p:nvSpPr>
          <p:cNvPr id="21506" name="Заголовок 2"/>
          <p:cNvSpPr>
            <a:spLocks noGrp="1"/>
          </p:cNvSpPr>
          <p:nvPr>
            <p:ph type="title"/>
          </p:nvPr>
        </p:nvSpPr>
        <p:spPr/>
        <p:txBody>
          <a:bodyPr/>
          <a:lstStyle/>
          <a:p>
            <a:pPr eaLnBrk="1" hangingPunct="1"/>
            <a:r>
              <a:rPr lang="uk-UA" b="1" smtClean="0">
                <a:latin typeface="Times New Roman" pitchFamily="18" charset="0"/>
              </a:rPr>
              <a:t>Молочнокислі бактерії</a:t>
            </a:r>
            <a:endParaRPr lang="uk-UA" smtClean="0">
              <a:latin typeface="Times New Roman" pitchFamily="18" charset="0"/>
            </a:endParaRPr>
          </a:p>
        </p:txBody>
      </p:sp>
      <p:pic>
        <p:nvPicPr>
          <p:cNvPr id="21507" name="Picture 2"/>
          <p:cNvPicPr>
            <a:picLocks noChangeAspect="1" noChangeArrowheads="1"/>
          </p:cNvPicPr>
          <p:nvPr/>
        </p:nvPicPr>
        <p:blipFill>
          <a:blip r:embed="rId2"/>
          <a:srcRect/>
          <a:stretch>
            <a:fillRect/>
          </a:stretch>
        </p:blipFill>
        <p:spPr bwMode="auto">
          <a:xfrm>
            <a:off x="250825" y="2349500"/>
            <a:ext cx="3168650" cy="1992313"/>
          </a:xfrm>
          <a:prstGeom prst="rect">
            <a:avLst/>
          </a:prstGeom>
          <a:noFill/>
          <a:ln w="9525">
            <a:noFill/>
            <a:miter lim="800000"/>
            <a:headEnd/>
            <a:tailEnd/>
          </a:ln>
        </p:spPr>
      </p:pic>
      <p:sp>
        <p:nvSpPr>
          <p:cNvPr id="20485" name="Rectangle 5" descr="C:\Users\Павленко\Pictures\Бактерії\431781.jpg"/>
          <p:cNvSpPr>
            <a:spLocks noChangeArrowheads="1"/>
          </p:cNvSpPr>
          <p:nvPr/>
        </p:nvSpPr>
        <p:spPr bwMode="auto">
          <a:xfrm>
            <a:off x="1042988" y="4868863"/>
            <a:ext cx="1676400" cy="1447800"/>
          </a:xfrm>
          <a:prstGeom prst="rect">
            <a:avLst/>
          </a:prstGeom>
          <a:blipFill dpi="0" rotWithShape="0">
            <a:blip r:embed="rId3"/>
            <a:srcRect/>
            <a:stretch>
              <a:fillRect/>
            </a:stretch>
          </a:blipFill>
          <a:ln w="9525">
            <a:solidFill>
              <a:schemeClr val="tx1"/>
            </a:solidFill>
            <a:miter lim="800000"/>
            <a:headEnd/>
            <a:tailEnd/>
          </a:ln>
        </p:spPr>
        <p:txBody>
          <a:bodyPr wrap="none" anchor="ctr"/>
          <a:lstStyle/>
          <a:p>
            <a:endParaRPr lang="ru-RU" sz="240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1"/>
          <p:cNvSpPr>
            <a:spLocks noGrp="1"/>
          </p:cNvSpPr>
          <p:nvPr>
            <p:ph idx="1"/>
          </p:nvPr>
        </p:nvSpPr>
        <p:spPr>
          <a:xfrm>
            <a:off x="3492500" y="2205038"/>
            <a:ext cx="5499100" cy="4464050"/>
          </a:xfrm>
        </p:spPr>
        <p:txBody>
          <a:bodyPr/>
          <a:lstStyle/>
          <a:p>
            <a:pPr marL="0" indent="0" algn="just" eaLnBrk="1" hangingPunct="1">
              <a:buFont typeface="Symbol" pitchFamily="18" charset="2"/>
              <a:buNone/>
            </a:pPr>
            <a:r>
              <a:rPr lang="uk-UA" smtClean="0">
                <a:latin typeface="Times New Roman" pitchFamily="18" charset="0"/>
                <a:ea typeface="Aharoni"/>
                <a:cs typeface="Aharoni"/>
              </a:rPr>
              <a:t>Хвороботворні бактерії завдають великої шкоди людині, домашнім тваринам, культурним рослинам. Вони є збудниками інфекційних хвороб(дизентерії,холери, туберкульозу у людини; бруцельозу, сибірки – у тварин;бактеріозів у рослин).</a:t>
            </a:r>
          </a:p>
        </p:txBody>
      </p:sp>
      <p:sp>
        <p:nvSpPr>
          <p:cNvPr id="22530" name="Заголовок 2"/>
          <p:cNvSpPr>
            <a:spLocks noGrp="1"/>
          </p:cNvSpPr>
          <p:nvPr>
            <p:ph type="title"/>
          </p:nvPr>
        </p:nvSpPr>
        <p:spPr/>
        <p:txBody>
          <a:bodyPr/>
          <a:lstStyle/>
          <a:p>
            <a:pPr eaLnBrk="1" hangingPunct="1"/>
            <a:r>
              <a:rPr lang="uk-UA" b="1" smtClean="0">
                <a:latin typeface="Times New Roman" pitchFamily="18" charset="0"/>
              </a:rPr>
              <a:t>Хвороботворні бактерії</a:t>
            </a:r>
            <a:endParaRPr lang="uk-UA" smtClean="0">
              <a:latin typeface="Times New Roman" pitchFamily="18" charset="0"/>
            </a:endParaRPr>
          </a:p>
        </p:txBody>
      </p:sp>
      <p:sp>
        <p:nvSpPr>
          <p:cNvPr id="29701" name="Rectangle 5" descr="C:\Users\Павленко\Pictures\Бактерії\лекарст.jpg"/>
          <p:cNvSpPr>
            <a:spLocks noChangeArrowheads="1"/>
          </p:cNvSpPr>
          <p:nvPr/>
        </p:nvSpPr>
        <p:spPr bwMode="auto">
          <a:xfrm>
            <a:off x="1187450" y="4076700"/>
            <a:ext cx="1981200" cy="1524000"/>
          </a:xfrm>
          <a:prstGeom prst="rect">
            <a:avLst/>
          </a:prstGeom>
          <a:blipFill dpi="0" rotWithShape="0">
            <a:blip r:embed="rId2"/>
            <a:srcRect/>
            <a:stretch>
              <a:fillRect/>
            </a:stretch>
          </a:blipFill>
          <a:ln w="9525">
            <a:solidFill>
              <a:schemeClr val="tx1"/>
            </a:solidFill>
            <a:miter lim="800000"/>
            <a:headEnd/>
            <a:tailEnd/>
          </a:ln>
        </p:spPr>
        <p:txBody>
          <a:bodyPr wrap="none" anchor="ctr"/>
          <a:lstStyle/>
          <a:p>
            <a:endParaRPr lang="ru-RU" sz="2400">
              <a:latin typeface="Times New Roman" pitchFamily="18" charset="0"/>
              <a:cs typeface="Times New Roman" pitchFamily="18" charset="0"/>
            </a:endParaRPr>
          </a:p>
        </p:txBody>
      </p:sp>
      <p:sp>
        <p:nvSpPr>
          <p:cNvPr id="22532" name="Rectangle 5" descr="C:\Users\Павленко\Pictures\Бактерії\skaz.jpg"/>
          <p:cNvSpPr>
            <a:spLocks noChangeArrowheads="1"/>
          </p:cNvSpPr>
          <p:nvPr/>
        </p:nvSpPr>
        <p:spPr bwMode="auto">
          <a:xfrm>
            <a:off x="539750" y="1989138"/>
            <a:ext cx="1676400" cy="1905000"/>
          </a:xfrm>
          <a:prstGeom prst="rect">
            <a:avLst/>
          </a:prstGeom>
          <a:blipFill dpi="0" rotWithShape="0">
            <a:blip r:embed="rId3"/>
            <a:srcRect/>
            <a:stretch>
              <a:fillRect/>
            </a:stretch>
          </a:blipFill>
          <a:ln w="9525">
            <a:solidFill>
              <a:schemeClr val="tx1"/>
            </a:solidFill>
            <a:miter lim="800000"/>
            <a:headEnd/>
            <a:tailEnd/>
          </a:ln>
        </p:spPr>
        <p:txBody>
          <a:bodyPr wrap="none" anchor="ctr"/>
          <a:lstStyle/>
          <a:p>
            <a:endParaRPr lang="ru-RU" sz="2400">
              <a:latin typeface="Times New Roman" pitchFamily="18" charset="0"/>
              <a:cs typeface="Times New Roman" pitchFamily="18" charset="0"/>
            </a:endParaRPr>
          </a:p>
        </p:txBody>
      </p:sp>
      <p:sp>
        <p:nvSpPr>
          <p:cNvPr id="22533" name="Rectangle 4" descr="C:\Users\Павленко\Pictures\Бактерії\сибирсязва.jpg"/>
          <p:cNvSpPr>
            <a:spLocks noChangeArrowheads="1"/>
          </p:cNvSpPr>
          <p:nvPr/>
        </p:nvSpPr>
        <p:spPr bwMode="auto">
          <a:xfrm>
            <a:off x="5076825" y="4797425"/>
            <a:ext cx="1752600" cy="1752600"/>
          </a:xfrm>
          <a:prstGeom prst="rect">
            <a:avLst/>
          </a:prstGeom>
          <a:blipFill dpi="0" rotWithShape="0">
            <a:blip r:embed="rId4"/>
            <a:srcRect/>
            <a:stretch>
              <a:fillRect/>
            </a:stretch>
          </a:blipFill>
          <a:ln w="9525">
            <a:solidFill>
              <a:schemeClr val="tx1"/>
            </a:solidFill>
            <a:miter lim="800000"/>
            <a:headEnd/>
            <a:tailEnd/>
          </a:ln>
        </p:spPr>
        <p:txBody>
          <a:bodyPr wrap="none" anchor="ctr"/>
          <a:lstStyle/>
          <a:p>
            <a:endParaRPr lang="ru-RU" sz="240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ssolve">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2"/>
          <p:cNvSpPr>
            <a:spLocks noGrp="1"/>
          </p:cNvSpPr>
          <p:nvPr>
            <p:ph type="title"/>
          </p:nvPr>
        </p:nvSpPr>
        <p:spPr>
          <a:xfrm>
            <a:off x="250825" y="1916113"/>
            <a:ext cx="8435975" cy="3298825"/>
          </a:xfrm>
        </p:spPr>
        <p:txBody>
          <a:bodyPr/>
          <a:lstStyle/>
          <a:p>
            <a:pPr algn="l" eaLnBrk="1" hangingPunct="1"/>
            <a:r>
              <a:rPr lang="uk-UA" sz="2800" b="1" smtClean="0">
                <a:solidFill>
                  <a:srgbClr val="542478"/>
                </a:solidFill>
                <a:latin typeface="Times New Roman" pitchFamily="18" charset="0"/>
              </a:rPr>
              <a:t>Споживання зіпсованих консервів та прострочених продуктів може спричинити тяжкі хвороби, навіть смерть. Щоб запобігти бактеріальним отруєнням, необхідно вживати харчові продукти до вказаного кінцевого терміну їх використання, стерилізувати або пастерилізувати харчові продукти.</a:t>
            </a:r>
          </a:p>
        </p:txBody>
      </p:sp>
      <p:pic>
        <p:nvPicPr>
          <p:cNvPr id="23554" name="Picture 3" descr="м1"/>
          <p:cNvPicPr>
            <a:picLocks noChangeAspect="1" noChangeArrowheads="1"/>
          </p:cNvPicPr>
          <p:nvPr/>
        </p:nvPicPr>
        <p:blipFill>
          <a:blip r:embed="rId2"/>
          <a:srcRect/>
          <a:stretch>
            <a:fillRect/>
          </a:stretch>
        </p:blipFill>
        <p:spPr bwMode="auto">
          <a:xfrm>
            <a:off x="6084888" y="4797425"/>
            <a:ext cx="2667000" cy="1714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Хімія">
      <a:dk1>
        <a:srgbClr val="000000"/>
      </a:dk1>
      <a:lt1>
        <a:srgbClr val="CAF278"/>
      </a:lt1>
      <a:dk2>
        <a:srgbClr val="7030A0"/>
      </a:dk2>
      <a:lt2>
        <a:srgbClr val="92D050"/>
      </a:lt2>
      <a:accent1>
        <a:srgbClr val="7030A0"/>
      </a:accent1>
      <a:accent2>
        <a:srgbClr val="7030A0"/>
      </a:accent2>
      <a:accent3>
        <a:srgbClr val="FF6700"/>
      </a:accent3>
      <a:accent4>
        <a:srgbClr val="909465"/>
      </a:accent4>
      <a:accent5>
        <a:srgbClr val="956B43"/>
      </a:accent5>
      <a:accent6>
        <a:srgbClr val="FEA022"/>
      </a:accent6>
      <a:hlink>
        <a:srgbClr val="0070C0"/>
      </a:hlink>
      <a:folHlink>
        <a:srgbClr val="956B43"/>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428</TotalTime>
  <Words>331</Words>
  <Application>Microsoft Office PowerPoint</Application>
  <PresentationFormat>Экран (4:3)</PresentationFormat>
  <Paragraphs>31</Paragraphs>
  <Slides>12</Slides>
  <Notes>1</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7</vt:i4>
      </vt:variant>
      <vt:variant>
        <vt:lpstr>Заголовки слайдов</vt:lpstr>
      </vt:variant>
      <vt:variant>
        <vt:i4>12</vt:i4>
      </vt:variant>
    </vt:vector>
  </HeadingPairs>
  <TitlesOfParts>
    <vt:vector size="25" baseType="lpstr">
      <vt:lpstr>Arial</vt:lpstr>
      <vt:lpstr>Candara</vt:lpstr>
      <vt:lpstr>Symbol</vt:lpstr>
      <vt:lpstr>Calibri</vt:lpstr>
      <vt:lpstr>Times New Roman</vt:lpstr>
      <vt:lpstr>Aharoni</vt:lpstr>
      <vt:lpstr>Волна</vt:lpstr>
      <vt:lpstr>Волна</vt:lpstr>
      <vt:lpstr>Волна</vt:lpstr>
      <vt:lpstr>Волна</vt:lpstr>
      <vt:lpstr>Волна</vt:lpstr>
      <vt:lpstr>Волна</vt:lpstr>
      <vt:lpstr>Волна</vt:lpstr>
      <vt:lpstr>Роль бактерій у природі і житті людини</vt:lpstr>
      <vt:lpstr>ЦІАНОБАКТЕРІЇ</vt:lpstr>
      <vt:lpstr>АЗОТОФІКСУЮЧІ БАКТЕРІЇ</vt:lpstr>
      <vt:lpstr>Бактерії  гниття</vt:lpstr>
      <vt:lpstr>Бактерії і промисловість</vt:lpstr>
      <vt:lpstr>Бактерії у різних процесах</vt:lpstr>
      <vt:lpstr>Молочнокислі бактерії</vt:lpstr>
      <vt:lpstr>Хвороботворні бактерії</vt:lpstr>
      <vt:lpstr>Споживання зіпсованих консервів та прострочених продуктів може спричинити тяжкі хвороби, навіть смерть. Щоб запобігти бактеріальним отруєнням, необхідно вживати харчові продукти до вказаного кінцевого терміну їх використання, стерилізувати або пастерилізувати харчові продукти.</vt:lpstr>
      <vt:lpstr>Метод пастерилізації</vt:lpstr>
      <vt:lpstr>Літературні джерела</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dc:title>
  <dc:creator>Administrator</dc:creator>
  <cp:lastModifiedBy>скул</cp:lastModifiedBy>
  <cp:revision>44</cp:revision>
  <dcterms:created xsi:type="dcterms:W3CDTF">2013-03-21T18:22:01Z</dcterms:created>
  <dcterms:modified xsi:type="dcterms:W3CDTF">2005-01-01T00:08:55Z</dcterms:modified>
</cp:coreProperties>
</file>