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  <p:sldId id="258" r:id="rId4"/>
    <p:sldId id="259" r:id="rId5"/>
    <p:sldId id="261" r:id="rId6"/>
    <p:sldId id="264" r:id="rId7"/>
    <p:sldId id="263" r:id="rId8"/>
    <p:sldId id="262" r:id="rId9"/>
    <p:sldId id="265" r:id="rId10"/>
    <p:sldId id="266" r:id="rId11"/>
    <p:sldId id="27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00CC99"/>
    <a:srgbClr val="008000"/>
    <a:srgbClr val="0000FF"/>
    <a:srgbClr val="CC00FF"/>
    <a:srgbClr val="808000"/>
    <a:srgbClr val="D60093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02" autoAdjust="0"/>
    <p:restoredTop sz="94660"/>
  </p:normalViewPr>
  <p:slideViewPr>
    <p:cSldViewPr>
      <p:cViewPr varScale="1">
        <p:scale>
          <a:sx n="87" d="100"/>
          <a:sy n="87" d="100"/>
        </p:scale>
        <p:origin x="102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uk-UA" sz="2400">
                <a:latin typeface="Times New Roman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uk-UA" sz="2400">
                  <a:latin typeface="Times New Roman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uk-UA" sz="2400">
                  <a:latin typeface="Times New Roman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uk-UA"/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uk-UA" sz="2400">
                  <a:latin typeface="Times New Roman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uk-UA"/>
              </a:p>
            </p:txBody>
          </p:sp>
        </p:grpSp>
      </p:grpSp>
      <p:sp>
        <p:nvSpPr>
          <p:cNvPr id="101387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E9DFA-AD1A-4AF2-8DC2-9059D5AD62F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89B8E-D0F1-44FA-BC26-38D2F725630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2F5A0-E2CE-4647-B628-FA5A262C9FE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і таблиц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аблиці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endParaRPr lang="uk-UA" noProof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81CC0-9F42-4CE4-A6D6-16B212101FF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C345C7-848C-4234-A1B4-BD94468689E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6BBE2-3C5D-4D21-B21F-75D97CA5BD5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4B256-114F-4505-B87E-587197470AA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1821C-922D-4120-B9D9-B075ED970DC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8AF24-2852-412D-AADF-826BC0DCDBE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CF9C4-561F-4FB6-9DC3-068D16B2C1E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3CA33-0A25-41CE-9D33-B4876D25F8C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1A63C-C311-4680-9AAD-D8B92102586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035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uk-UA" sz="2400">
                <a:latin typeface="Times New Roman" charset="0"/>
              </a:endParaRPr>
            </a:p>
          </p:txBody>
        </p:sp>
        <p:grpSp>
          <p:nvGrpSpPr>
            <p:cNvPr id="205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0357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uk-UA" sz="2400">
                  <a:latin typeface="Times New Roman" charset="0"/>
                </a:endParaRPr>
              </a:p>
            </p:txBody>
          </p:sp>
          <p:sp>
            <p:nvSpPr>
              <p:cNvPr id="100358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uk-UA"/>
              </a:p>
            </p:txBody>
          </p:sp>
        </p:grpSp>
      </p:grpSp>
      <p:sp>
        <p:nvSpPr>
          <p:cNvPr id="20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036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03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03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B4F360C8-AAE4-47C5-9C96-25638DB5AF0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00364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7" r:id="rId2"/>
    <p:sldLayoutId id="2147483746" r:id="rId3"/>
    <p:sldLayoutId id="2147483745" r:id="rId4"/>
    <p:sldLayoutId id="2147483744" r:id="rId5"/>
    <p:sldLayoutId id="2147483743" r:id="rId6"/>
    <p:sldLayoutId id="2147483742" r:id="rId7"/>
    <p:sldLayoutId id="2147483741" r:id="rId8"/>
    <p:sldLayoutId id="2147483740" r:id="rId9"/>
    <p:sldLayoutId id="2147483739" r:id="rId10"/>
    <p:sldLayoutId id="2147483738" r:id="rId11"/>
    <p:sldLayoutId id="2147483737" r:id="rId12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_________Microsoft_Word_97___20031.doc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&#1079;&#1072;&#1082;&#1072;&#1079;/&#1088;&#1091;&#1096;&#1085;&#1080;&#1082;%202.ex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4663" y="260350"/>
            <a:ext cx="4751387" cy="2520950"/>
          </a:xfrm>
        </p:spPr>
        <p:txBody>
          <a:bodyPr/>
          <a:lstStyle/>
          <a:p>
            <a:pPr eaLnBrk="1" hangingPunct="1"/>
            <a:r>
              <a:rPr lang="uk-UA" smtClean="0"/>
              <a:t>УКРАЇНСЬКИЙ</a:t>
            </a:r>
            <a:br>
              <a:rPr lang="uk-UA" smtClean="0"/>
            </a:br>
            <a:r>
              <a:rPr lang="uk-UA" smtClean="0"/>
              <a:t> Г Р А В І К О Н</a:t>
            </a:r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663" y="3429000"/>
            <a:ext cx="4464050" cy="2592388"/>
          </a:xfrm>
        </p:spPr>
        <p:txBody>
          <a:bodyPr/>
          <a:lstStyle/>
          <a:p>
            <a:pPr eaLnBrk="1" hangingPunct="1"/>
            <a:r>
              <a:rPr lang="uk-UA" sz="3600" smtClean="0"/>
              <a:t>Г Р А</a:t>
            </a:r>
            <a:endParaRPr lang="en-US" sz="3600" smtClean="0"/>
          </a:p>
          <a:p>
            <a:pPr eaLnBrk="1" hangingPunct="1"/>
            <a:r>
              <a:rPr lang="uk-UA" sz="3600" smtClean="0"/>
              <a:t>В І К Т О Р И Н А</a:t>
            </a:r>
            <a:endParaRPr lang="en-US" sz="3600" smtClean="0"/>
          </a:p>
          <a:p>
            <a:pPr eaLnBrk="1" hangingPunct="1"/>
            <a:r>
              <a:rPr lang="uk-UA" sz="3600" smtClean="0"/>
              <a:t>К О Н К У Р С </a:t>
            </a:r>
            <a:endParaRPr lang="ru-RU" sz="3600" smtClean="0"/>
          </a:p>
        </p:txBody>
      </p:sp>
      <p:pic>
        <p:nvPicPr>
          <p:cNvPr id="69" name="Рисунок 68" descr="thumb_400_12344365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" y="338145"/>
            <a:ext cx="4347446" cy="6397601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95738" y="277813"/>
            <a:ext cx="4691062" cy="1143000"/>
          </a:xfrm>
        </p:spPr>
        <p:txBody>
          <a:bodyPr/>
          <a:lstStyle/>
          <a:p>
            <a:r>
              <a:rPr lang="uk-UA" sz="4800" smtClean="0"/>
              <a:t> К Р О С В О Р Д</a:t>
            </a:r>
            <a:endParaRPr lang="ru-RU" sz="4800" smtClean="0"/>
          </a:p>
        </p:txBody>
      </p:sp>
      <p:pic>
        <p:nvPicPr>
          <p:cNvPr id="32820" name="Picture 52" descr="49191865_Bibliotek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59113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3220" name="Group 452"/>
          <p:cNvGraphicFramePr>
            <a:graphicFrameLocks noGrp="1"/>
          </p:cNvGraphicFramePr>
          <p:nvPr>
            <p:ph idx="1"/>
          </p:nvPr>
        </p:nvGraphicFramePr>
        <p:xfrm>
          <a:off x="3059113" y="1484313"/>
          <a:ext cx="5627687" cy="4764088"/>
        </p:xfrm>
        <a:graphic>
          <a:graphicData uri="http://schemas.openxmlformats.org/drawingml/2006/table">
            <a:tbl>
              <a:tblPr/>
              <a:tblGrid>
                <a:gridCol w="401637"/>
                <a:gridCol w="403225"/>
                <a:gridCol w="401638"/>
                <a:gridCol w="401637"/>
                <a:gridCol w="401638"/>
                <a:gridCol w="403225"/>
                <a:gridCol w="401637"/>
                <a:gridCol w="400050"/>
                <a:gridCol w="403225"/>
                <a:gridCol w="401638"/>
                <a:gridCol w="401637"/>
                <a:gridCol w="401638"/>
                <a:gridCol w="804862"/>
              </a:tblGrid>
              <a:tr h="815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23900">
                <a:tc rowSpan="2" grid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692150">
                <a:tc gridSpan="4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20725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64770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7626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380" name="Text Box 441"/>
          <p:cNvSpPr txBox="1">
            <a:spLocks noChangeArrowheads="1"/>
          </p:cNvSpPr>
          <p:nvPr/>
        </p:nvSpPr>
        <p:spPr bwMode="auto">
          <a:xfrm>
            <a:off x="3040063" y="1622425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 sz="2000"/>
          </a:p>
        </p:txBody>
      </p:sp>
      <p:sp>
        <p:nvSpPr>
          <p:cNvPr id="12381" name="Text Box 443"/>
          <p:cNvSpPr txBox="1">
            <a:spLocks noChangeArrowheads="1"/>
          </p:cNvSpPr>
          <p:nvPr/>
        </p:nvSpPr>
        <p:spPr bwMode="auto">
          <a:xfrm>
            <a:off x="3059113" y="1628775"/>
            <a:ext cx="395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000">
                <a:solidFill>
                  <a:srgbClr val="0000FF"/>
                </a:solidFill>
              </a:rPr>
              <a:t>1</a:t>
            </a:r>
            <a:r>
              <a:rPr lang="uk-UA" sz="2000"/>
              <a:t>.</a:t>
            </a:r>
            <a:endParaRPr lang="ru-RU" sz="2000"/>
          </a:p>
        </p:txBody>
      </p:sp>
      <p:sp>
        <p:nvSpPr>
          <p:cNvPr id="12382" name="Text Box 444"/>
          <p:cNvSpPr txBox="1">
            <a:spLocks noChangeArrowheads="1"/>
          </p:cNvSpPr>
          <p:nvPr/>
        </p:nvSpPr>
        <p:spPr bwMode="auto">
          <a:xfrm>
            <a:off x="4643438" y="2492375"/>
            <a:ext cx="37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rgbClr val="0000FF"/>
                </a:solidFill>
              </a:rPr>
              <a:t>2.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12383" name="Text Box 445"/>
          <p:cNvSpPr txBox="1">
            <a:spLocks noChangeArrowheads="1"/>
          </p:cNvSpPr>
          <p:nvPr/>
        </p:nvSpPr>
        <p:spPr bwMode="auto">
          <a:xfrm>
            <a:off x="4624388" y="31607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rgbClr val="0000FF"/>
                </a:solidFill>
              </a:rPr>
              <a:t>3.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12384" name="Text Box 448"/>
          <p:cNvSpPr txBox="1">
            <a:spLocks noChangeArrowheads="1"/>
          </p:cNvSpPr>
          <p:nvPr/>
        </p:nvSpPr>
        <p:spPr bwMode="auto">
          <a:xfrm>
            <a:off x="3471863" y="3881438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rgbClr val="0000FF"/>
                </a:solidFill>
              </a:rPr>
              <a:t>4.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12385" name="Text Box 449"/>
          <p:cNvSpPr txBox="1">
            <a:spLocks noChangeArrowheads="1"/>
          </p:cNvSpPr>
          <p:nvPr/>
        </p:nvSpPr>
        <p:spPr bwMode="auto">
          <a:xfrm>
            <a:off x="3471863" y="445611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rgbClr val="0000FF"/>
                </a:solidFill>
              </a:rPr>
              <a:t>5.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12386" name="Text Box 450"/>
          <p:cNvSpPr txBox="1">
            <a:spLocks noChangeArrowheads="1"/>
          </p:cNvSpPr>
          <p:nvPr/>
        </p:nvSpPr>
        <p:spPr bwMode="auto">
          <a:xfrm>
            <a:off x="4624388" y="5105400"/>
            <a:ext cx="374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rgbClr val="0000FF"/>
                </a:solidFill>
              </a:rPr>
              <a:t>6.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12387" name="Text Box 451"/>
          <p:cNvSpPr txBox="1">
            <a:spLocks noChangeArrowheads="1"/>
          </p:cNvSpPr>
          <p:nvPr/>
        </p:nvSpPr>
        <p:spPr bwMode="auto">
          <a:xfrm>
            <a:off x="3040063" y="5681663"/>
            <a:ext cx="37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rgbClr val="0000FF"/>
                </a:solidFill>
              </a:rPr>
              <a:t>7.</a:t>
            </a:r>
            <a:endParaRPr lang="ru-RU">
              <a:solidFill>
                <a:srgbClr val="0000FF"/>
              </a:solidFill>
            </a:endParaRPr>
          </a:p>
        </p:txBody>
      </p:sp>
      <p:sp>
        <p:nvSpPr>
          <p:cNvPr id="12388" name="Text Box 453"/>
          <p:cNvSpPr txBox="1">
            <a:spLocks noChangeArrowheads="1"/>
          </p:cNvSpPr>
          <p:nvPr/>
        </p:nvSpPr>
        <p:spPr bwMode="auto">
          <a:xfrm>
            <a:off x="0" y="3429000"/>
            <a:ext cx="33147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>
                <a:solidFill>
                  <a:srgbClr val="CC00FF"/>
                </a:solidFill>
              </a:rPr>
              <a:t>УКРАЇНО</a:t>
            </a:r>
            <a:r>
              <a:rPr lang="uk-UA"/>
              <a:t>, ти моя молитва,</a:t>
            </a:r>
          </a:p>
          <a:p>
            <a:endParaRPr lang="uk-UA"/>
          </a:p>
          <a:p>
            <a:r>
              <a:rPr lang="uk-UA"/>
              <a:t>Ти моя розпука вікова,</a:t>
            </a:r>
          </a:p>
          <a:p>
            <a:endParaRPr lang="uk-UA"/>
          </a:p>
          <a:p>
            <a:r>
              <a:rPr lang="uk-UA"/>
              <a:t>Гримотить над світом люта битва</a:t>
            </a:r>
          </a:p>
          <a:p>
            <a:endParaRPr lang="uk-UA"/>
          </a:p>
          <a:p>
            <a:r>
              <a:rPr lang="uk-UA"/>
              <a:t>За твоє життя, твої права.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8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8208962" cy="1143000"/>
          </a:xfrm>
        </p:spPr>
        <p:txBody>
          <a:bodyPr/>
          <a:lstStyle/>
          <a:p>
            <a:pPr algn="ctr"/>
            <a:r>
              <a:rPr lang="uk-UA" dirty="0" smtClean="0">
                <a:latin typeface="Arial" charset="0"/>
              </a:rPr>
              <a:t>ЗАСПІВАЙМО УСІ РАЗОМ</a:t>
            </a:r>
            <a:endParaRPr lang="ru-RU" dirty="0" smtClean="0">
              <a:latin typeface="Arial" charset="0"/>
            </a:endParaRPr>
          </a:p>
        </p:txBody>
      </p:sp>
      <p:pic>
        <p:nvPicPr>
          <p:cNvPr id="10" name="Рисунок 9" descr="лддддддддддд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396219">
            <a:off x="941502" y="1538269"/>
            <a:ext cx="7618027" cy="454817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4716463" y="1865313"/>
            <a:ext cx="1008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/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 rot="-355929">
            <a:off x="5487988" y="1911350"/>
            <a:ext cx="8842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2000"/>
          </a:p>
        </p:txBody>
      </p:sp>
      <p:sp>
        <p:nvSpPr>
          <p:cNvPr id="13318" name="Text Box 7"/>
          <p:cNvSpPr txBox="1">
            <a:spLocks noChangeArrowheads="1"/>
          </p:cNvSpPr>
          <p:nvPr/>
        </p:nvSpPr>
        <p:spPr bwMode="auto">
          <a:xfrm>
            <a:off x="5076825" y="1844675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 sz="2000"/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5003800" y="1484313"/>
            <a:ext cx="38893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dirty="0">
                <a:solidFill>
                  <a:srgbClr val="003300"/>
                </a:solidFill>
              </a:rPr>
              <a:t>Скільки б не навчались,</a:t>
            </a:r>
          </a:p>
          <a:p>
            <a:r>
              <a:rPr lang="uk-UA" sz="2400" dirty="0">
                <a:solidFill>
                  <a:srgbClr val="003300"/>
                </a:solidFill>
              </a:rPr>
              <a:t>Відпочити час.</a:t>
            </a:r>
          </a:p>
          <a:p>
            <a:r>
              <a:rPr lang="uk-UA" sz="2400" dirty="0">
                <a:solidFill>
                  <a:srgbClr val="003300"/>
                </a:solidFill>
              </a:rPr>
              <a:t>Кращі побажання</a:t>
            </a:r>
          </a:p>
          <a:p>
            <a:r>
              <a:rPr lang="uk-UA" sz="2400" dirty="0">
                <a:solidFill>
                  <a:srgbClr val="003300"/>
                </a:solidFill>
              </a:rPr>
              <a:t>Ви прийміть від нас.</a:t>
            </a:r>
          </a:p>
          <a:p>
            <a:endParaRPr lang="uk-UA" sz="2400" dirty="0">
              <a:solidFill>
                <a:srgbClr val="003300"/>
              </a:solidFill>
            </a:endParaRPr>
          </a:p>
          <a:p>
            <a:endParaRPr lang="ru-RU" sz="2400" dirty="0">
              <a:solidFill>
                <a:srgbClr val="008000"/>
              </a:solidFill>
            </a:endParaRP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4859338" y="3213100"/>
            <a:ext cx="338613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 dirty="0">
                <a:solidFill>
                  <a:srgbClr val="0000FF"/>
                </a:solidFill>
              </a:rPr>
              <a:t>І в нас і в вас</a:t>
            </a:r>
          </a:p>
          <a:p>
            <a:r>
              <a:rPr lang="uk-UA" sz="2400" dirty="0">
                <a:solidFill>
                  <a:srgbClr val="0000FF"/>
                </a:solidFill>
              </a:rPr>
              <a:t>Хай буде гаразд.</a:t>
            </a:r>
          </a:p>
          <a:p>
            <a:r>
              <a:rPr lang="uk-UA" sz="2400" dirty="0">
                <a:solidFill>
                  <a:srgbClr val="0000FF"/>
                </a:solidFill>
              </a:rPr>
              <a:t>Щоб ви і ми</a:t>
            </a:r>
          </a:p>
          <a:p>
            <a:r>
              <a:rPr lang="uk-UA" sz="2400" dirty="0">
                <a:solidFill>
                  <a:srgbClr val="0000FF"/>
                </a:solidFill>
              </a:rPr>
              <a:t>Щасливі були.</a:t>
            </a:r>
          </a:p>
          <a:p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3321" name="Text Box 10"/>
          <p:cNvSpPr txBox="1">
            <a:spLocks noChangeArrowheads="1"/>
          </p:cNvSpPr>
          <p:nvPr/>
        </p:nvSpPr>
        <p:spPr bwMode="auto">
          <a:xfrm>
            <a:off x="1979613" y="4437063"/>
            <a:ext cx="33845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>
                <a:solidFill>
                  <a:srgbClr val="003300"/>
                </a:solidFill>
              </a:rPr>
              <a:t>Хай біда і горе</a:t>
            </a:r>
          </a:p>
          <a:p>
            <a:r>
              <a:rPr lang="uk-UA" sz="2400">
                <a:solidFill>
                  <a:srgbClr val="003300"/>
                </a:solidFill>
              </a:rPr>
              <a:t>Обійде ваш дім.</a:t>
            </a:r>
          </a:p>
          <a:p>
            <a:r>
              <a:rPr lang="uk-UA" sz="2400">
                <a:solidFill>
                  <a:srgbClr val="003300"/>
                </a:solidFill>
              </a:rPr>
              <a:t>Доброго здоров'я</a:t>
            </a:r>
          </a:p>
          <a:p>
            <a:r>
              <a:rPr lang="uk-UA" sz="2400">
                <a:solidFill>
                  <a:srgbClr val="003300"/>
                </a:solidFill>
              </a:rPr>
              <a:t>Зичимо усім.</a:t>
            </a:r>
            <a:endParaRPr lang="ru-RU" sz="2400">
              <a:solidFill>
                <a:srgbClr val="0033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771775" y="333375"/>
            <a:ext cx="6121400" cy="5832475"/>
          </a:xfrm>
        </p:spPr>
        <p:txBody>
          <a:bodyPr/>
          <a:lstStyle/>
          <a:p>
            <a:pPr eaLnBrk="1" hangingPunct="1"/>
            <a:r>
              <a:rPr lang="uk-UA" sz="4800" i="1" smtClean="0">
                <a:solidFill>
                  <a:srgbClr val="008000"/>
                </a:solidFill>
              </a:rPr>
              <a:t>У   хорошій    компанії</a:t>
            </a:r>
            <a:br>
              <a:rPr lang="uk-UA" sz="4800" i="1" smtClean="0">
                <a:solidFill>
                  <a:srgbClr val="008000"/>
                </a:solidFill>
              </a:rPr>
            </a:br>
            <a:r>
              <a:rPr lang="uk-UA" sz="4800" i="1" smtClean="0">
                <a:solidFill>
                  <a:srgbClr val="008000"/>
                </a:solidFill>
              </a:rPr>
              <a:t>розуму   наберешся,</a:t>
            </a:r>
            <a:br>
              <a:rPr lang="uk-UA" sz="4800" i="1" smtClean="0">
                <a:solidFill>
                  <a:srgbClr val="008000"/>
                </a:solidFill>
              </a:rPr>
            </a:br>
            <a:r>
              <a:rPr lang="uk-UA" sz="4800" i="1" smtClean="0">
                <a:solidFill>
                  <a:srgbClr val="008000"/>
                </a:solidFill>
              </a:rPr>
              <a:t> а   в   поганій </a:t>
            </a:r>
            <a:br>
              <a:rPr lang="uk-UA" sz="4800" i="1" smtClean="0">
                <a:solidFill>
                  <a:srgbClr val="008000"/>
                </a:solidFill>
              </a:rPr>
            </a:br>
            <a:r>
              <a:rPr lang="uk-UA" sz="4800" i="1" smtClean="0">
                <a:solidFill>
                  <a:srgbClr val="008000"/>
                </a:solidFill>
              </a:rPr>
              <a:t>і   свій   загубиш.</a:t>
            </a:r>
            <a:br>
              <a:rPr lang="uk-UA" sz="4800" i="1" smtClean="0">
                <a:solidFill>
                  <a:srgbClr val="008000"/>
                </a:solidFill>
              </a:rPr>
            </a:br>
            <a:r>
              <a:rPr lang="uk-UA" sz="4600" i="1" smtClean="0">
                <a:solidFill>
                  <a:srgbClr val="008000"/>
                </a:solidFill>
              </a:rPr>
              <a:t/>
            </a:r>
            <a:br>
              <a:rPr lang="uk-UA" sz="4600" i="1" smtClean="0">
                <a:solidFill>
                  <a:srgbClr val="008000"/>
                </a:solidFill>
              </a:rPr>
            </a:br>
            <a:r>
              <a:rPr lang="uk-UA" i="1" smtClean="0">
                <a:solidFill>
                  <a:schemeClr val="tx1"/>
                </a:solidFill>
              </a:rPr>
              <a:t>                    </a:t>
            </a:r>
            <a:r>
              <a:rPr lang="uk-UA" sz="2900" i="1" smtClean="0">
                <a:solidFill>
                  <a:schemeClr val="tx1"/>
                </a:solidFill>
              </a:rPr>
              <a:t>Усна     народна  </a:t>
            </a:r>
            <a:br>
              <a:rPr lang="uk-UA" sz="2900" i="1" smtClean="0">
                <a:solidFill>
                  <a:schemeClr val="tx1"/>
                </a:solidFill>
              </a:rPr>
            </a:br>
            <a:r>
              <a:rPr lang="uk-UA" sz="2900" i="1" smtClean="0">
                <a:solidFill>
                  <a:schemeClr val="tx1"/>
                </a:solidFill>
              </a:rPr>
              <a:t>                                              творчість</a:t>
            </a:r>
            <a:r>
              <a:rPr lang="ru-RU" sz="2900" i="1" smtClean="0">
                <a:solidFill>
                  <a:schemeClr val="tx1"/>
                </a:solidFill>
              </a:rPr>
              <a:t/>
            </a:r>
            <a:br>
              <a:rPr lang="ru-RU" sz="2900" i="1" smtClean="0">
                <a:solidFill>
                  <a:schemeClr val="tx1"/>
                </a:solidFill>
              </a:rPr>
            </a:br>
            <a:endParaRPr lang="ru-RU" sz="2900" i="1" smtClean="0">
              <a:solidFill>
                <a:schemeClr val="tx1"/>
              </a:solidFill>
            </a:endParaRPr>
          </a:p>
        </p:txBody>
      </p:sp>
      <p:pic>
        <p:nvPicPr>
          <p:cNvPr id="5123" name="Рисунок 19" descr="852d391481ef.jpg"/>
          <p:cNvPicPr>
            <a:picLocks noGrp="1" noChangeAspect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2519363" cy="685800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R1411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979613" cy="6858000"/>
          </a:xfrm>
          <a:noFill/>
        </p:spPr>
      </p:pic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2555875" y="188913"/>
            <a:ext cx="1800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 i="1">
                <a:solidFill>
                  <a:srgbClr val="990099"/>
                </a:solidFill>
                <a:latin typeface="Tahoma" pitchFamily="34" charset="0"/>
              </a:rPr>
              <a:t>М Е Т А:</a:t>
            </a:r>
            <a:endParaRPr lang="ru-RU" sz="2800" i="1">
              <a:solidFill>
                <a:srgbClr val="990099"/>
              </a:solidFill>
              <a:latin typeface="Tahoma" pitchFamily="34" charset="0"/>
            </a:endParaRPr>
          </a:p>
        </p:txBody>
      </p:sp>
      <p:sp>
        <p:nvSpPr>
          <p:cNvPr id="6148" name="Rectangle 7"/>
          <p:cNvSpPr>
            <a:spLocks noChangeArrowheads="1"/>
          </p:cNvSpPr>
          <p:nvPr/>
        </p:nvSpPr>
        <p:spPr bwMode="auto">
          <a:xfrm>
            <a:off x="2339975" y="933450"/>
            <a:ext cx="64801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en-US" sz="2000" i="1">
                <a:solidFill>
                  <a:srgbClr val="990099"/>
                </a:solidFill>
                <a:cs typeface="Arial" charset="0"/>
              </a:rPr>
              <a:t>°</a:t>
            </a:r>
            <a:r>
              <a:rPr lang="uk-UA" sz="2000" i="1"/>
              <a:t>поглибити     знання   учнів   про   значення мови   в   розвитку</a:t>
            </a:r>
            <a:r>
              <a:rPr lang="ru-RU" sz="2000" i="1"/>
              <a:t>  </a:t>
            </a:r>
            <a:r>
              <a:rPr lang="uk-UA" sz="2000" i="1"/>
              <a:t> загальної     культури    людини;</a:t>
            </a:r>
          </a:p>
          <a:p>
            <a:pPr algn="ctr"/>
            <a:endParaRPr lang="uk-UA" sz="2000" i="1"/>
          </a:p>
          <a:p>
            <a:pPr algn="ctr"/>
            <a:r>
              <a:rPr lang="en-US" i="1">
                <a:solidFill>
                  <a:srgbClr val="990099"/>
                </a:solidFill>
              </a:rPr>
              <a:t>°</a:t>
            </a:r>
            <a:r>
              <a:rPr lang="uk-UA"/>
              <a:t> </a:t>
            </a:r>
            <a:r>
              <a:rPr lang="uk-UA" sz="2000" i="1"/>
              <a:t>формувати вміння зв’язно виражати свої думки;</a:t>
            </a:r>
          </a:p>
          <a:p>
            <a:r>
              <a:rPr lang="uk-UA" sz="2000" i="1"/>
              <a:t>    активізувати і розширювати словниковий запас </a:t>
            </a:r>
          </a:p>
          <a:p>
            <a:r>
              <a:rPr lang="uk-UA" sz="2000" i="1"/>
              <a:t>    слів;</a:t>
            </a:r>
            <a:endParaRPr lang="ru-RU" sz="2000" i="1"/>
          </a:p>
          <a:p>
            <a:pPr algn="r"/>
            <a:r>
              <a:rPr lang="en-US" sz="2000" i="1">
                <a:solidFill>
                  <a:srgbClr val="990099"/>
                </a:solidFill>
              </a:rPr>
              <a:t>°</a:t>
            </a:r>
            <a:r>
              <a:rPr lang="uk-UA" sz="2000"/>
              <a:t> </a:t>
            </a:r>
            <a:r>
              <a:rPr lang="uk-UA" sz="2000" i="1"/>
              <a:t>актуалізувати    знання    з    української    мови;</a:t>
            </a:r>
          </a:p>
          <a:p>
            <a:pPr algn="ctr"/>
            <a:endParaRPr lang="uk-UA" sz="2000" i="1"/>
          </a:p>
          <a:p>
            <a:r>
              <a:rPr lang="uk-UA" sz="2000" i="1">
                <a:solidFill>
                  <a:srgbClr val="990099"/>
                </a:solidFill>
              </a:rPr>
              <a:t>  </a:t>
            </a:r>
            <a:r>
              <a:rPr lang="en-US" sz="2000" i="1">
                <a:solidFill>
                  <a:srgbClr val="990099"/>
                </a:solidFill>
              </a:rPr>
              <a:t>°</a:t>
            </a:r>
            <a:r>
              <a:rPr lang="uk-UA" sz="2000"/>
              <a:t> </a:t>
            </a:r>
            <a:r>
              <a:rPr lang="uk-UA" sz="2000" i="1"/>
              <a:t>розвивати    пізнавальні   інтереси,   пам’ять, </a:t>
            </a:r>
          </a:p>
          <a:p>
            <a:r>
              <a:rPr lang="uk-UA" sz="2000" i="1"/>
              <a:t>    логічне</a:t>
            </a:r>
            <a:r>
              <a:rPr lang="ru-RU" sz="2000" i="1"/>
              <a:t>  </a:t>
            </a:r>
            <a:r>
              <a:rPr lang="uk-UA" sz="2000" i="1"/>
              <a:t>мислення;</a:t>
            </a:r>
          </a:p>
          <a:p>
            <a:endParaRPr lang="ru-RU" sz="2000" i="1"/>
          </a:p>
          <a:p>
            <a:r>
              <a:rPr lang="en-US" sz="2000" i="1">
                <a:solidFill>
                  <a:srgbClr val="990099"/>
                </a:solidFill>
              </a:rPr>
              <a:t>°</a:t>
            </a:r>
            <a:r>
              <a:rPr lang="uk-UA" sz="2000"/>
              <a:t> </a:t>
            </a:r>
            <a:r>
              <a:rPr lang="uk-UA" sz="2000" i="1"/>
              <a:t>виховувати    позитивне    ставлення    до   рідної </a:t>
            </a:r>
          </a:p>
          <a:p>
            <a:pPr algn="ctr"/>
            <a:r>
              <a:rPr lang="uk-UA" sz="2000" i="1"/>
              <a:t>  мови,</a:t>
            </a:r>
            <a:r>
              <a:rPr lang="ru-RU" sz="2000" i="1"/>
              <a:t>  </a:t>
            </a:r>
            <a:r>
              <a:rPr lang="uk-UA" sz="2000" i="1"/>
              <a:t>культури     мовлення,    знати     і   </a:t>
            </a:r>
          </a:p>
          <a:p>
            <a:pPr algn="ctr"/>
            <a:r>
              <a:rPr lang="uk-UA" sz="2000" i="1"/>
              <a:t>  шанувати    звичаї  і</a:t>
            </a:r>
            <a:r>
              <a:rPr lang="ru-RU" sz="2000" i="1"/>
              <a:t>  </a:t>
            </a:r>
            <a:r>
              <a:rPr lang="uk-UA" sz="2000" i="1"/>
              <a:t>традиції          нашого  </a:t>
            </a:r>
          </a:p>
          <a:p>
            <a:pPr algn="ctr"/>
            <a:r>
              <a:rPr lang="uk-UA" sz="2000" i="1"/>
              <a:t>  народу.</a:t>
            </a:r>
            <a:endParaRPr lang="ru-RU" sz="2000" i="1"/>
          </a:p>
          <a:p>
            <a:pPr eaLnBrk="0" hangingPunct="0"/>
            <a:r>
              <a:rPr lang="uk-UA" sz="2400"/>
              <a:t> </a:t>
            </a:r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Рисунок 19" descr="852d391481e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640013" y="1430338"/>
          <a:ext cx="6194425" cy="459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5" imgW="9172409" imgH="6818974" progId="Word.Document.8">
                  <p:embed/>
                </p:oleObj>
              </mc:Choice>
              <mc:Fallback>
                <p:oleObj name="Document" r:id="rId5" imgW="9172409" imgH="6818974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0013" y="1430338"/>
                        <a:ext cx="6194425" cy="459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ChangeArrowheads="1"/>
          </p:cNvSpPr>
          <p:nvPr/>
        </p:nvSpPr>
        <p:spPr bwMode="auto">
          <a:xfrm>
            <a:off x="539750" y="509588"/>
            <a:ext cx="7488238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3200"/>
              <a:t>*Найбільше і найдорожче багатство кожного народу  - це його мова. Поки існує мова – доти живе народ.</a:t>
            </a:r>
          </a:p>
          <a:p>
            <a:pPr algn="ctr"/>
            <a:endParaRPr lang="ru-RU" sz="3200"/>
          </a:p>
          <a:p>
            <a:pPr algn="ctr"/>
            <a:r>
              <a:rPr lang="uk-UA" sz="3200"/>
              <a:t>*Бажання знати мову не залежить ні від віку, ні від статі. Головне, щоб таке бажання було.</a:t>
            </a:r>
          </a:p>
          <a:p>
            <a:pPr algn="ctr"/>
            <a:endParaRPr lang="ru-RU" sz="3200"/>
          </a:p>
          <a:p>
            <a:pPr algn="ctr"/>
            <a:r>
              <a:rPr lang="uk-UA" sz="3200"/>
              <a:t>*Тут зібрались ті, хто не байдужий до рідного слова, культури, наших звичаїв і традицій.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-849313" y="-800100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0" y="1835150"/>
            <a:ext cx="9144000" cy="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0" y="1835150"/>
            <a:ext cx="9144000" cy="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0" y="1835150"/>
            <a:ext cx="9144000" cy="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8198" name="Rectangle 7"/>
          <p:cNvSpPr>
            <a:spLocks noChangeArrowheads="1"/>
          </p:cNvSpPr>
          <p:nvPr/>
        </p:nvSpPr>
        <p:spPr bwMode="auto">
          <a:xfrm>
            <a:off x="0" y="1835150"/>
            <a:ext cx="9144000" cy="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8199" name="Rectangle 8"/>
          <p:cNvSpPr>
            <a:spLocks noChangeArrowheads="1"/>
          </p:cNvSpPr>
          <p:nvPr/>
        </p:nvSpPr>
        <p:spPr bwMode="auto">
          <a:xfrm>
            <a:off x="0" y="1835150"/>
            <a:ext cx="9144000" cy="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8200" name="Rectangle 9"/>
          <p:cNvSpPr>
            <a:spLocks noChangeArrowheads="1"/>
          </p:cNvSpPr>
          <p:nvPr/>
        </p:nvSpPr>
        <p:spPr bwMode="auto">
          <a:xfrm>
            <a:off x="0" y="1835150"/>
            <a:ext cx="9144000" cy="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sp>
        <p:nvSpPr>
          <p:cNvPr id="8201" name="Rectangle 10"/>
          <p:cNvSpPr>
            <a:spLocks noChangeArrowheads="1"/>
          </p:cNvSpPr>
          <p:nvPr/>
        </p:nvSpPr>
        <p:spPr bwMode="auto">
          <a:xfrm>
            <a:off x="0" y="1835150"/>
            <a:ext cx="9144000" cy="0"/>
          </a:xfrm>
          <a:prstGeom prst="rect">
            <a:avLst/>
          </a:prstGeom>
          <a:solidFill>
            <a:srgbClr val="E5E5E5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uk-UA"/>
          </a:p>
        </p:txBody>
      </p:sp>
      <p:graphicFrame>
        <p:nvGraphicFramePr>
          <p:cNvPr id="30887" name="Group 167"/>
          <p:cNvGraphicFramePr>
            <a:graphicFrameLocks noGrp="1"/>
          </p:cNvGraphicFramePr>
          <p:nvPr/>
        </p:nvGraphicFramePr>
        <p:xfrm>
          <a:off x="4427538" y="549275"/>
          <a:ext cx="4533900" cy="6042027"/>
        </p:xfrm>
        <a:graphic>
          <a:graphicData uri="http://schemas.openxmlformats.org/drawingml/2006/table">
            <a:tbl>
              <a:tblPr/>
              <a:tblGrid>
                <a:gridCol w="215900"/>
                <a:gridCol w="215900"/>
                <a:gridCol w="215900"/>
                <a:gridCol w="215900"/>
                <a:gridCol w="215900"/>
                <a:gridCol w="215900"/>
                <a:gridCol w="215900"/>
                <a:gridCol w="215900"/>
                <a:gridCol w="215900"/>
                <a:gridCol w="215900"/>
                <a:gridCol w="215900"/>
                <a:gridCol w="215900"/>
                <a:gridCol w="215900"/>
                <a:gridCol w="215900"/>
                <a:gridCol w="217487"/>
                <a:gridCol w="214313"/>
                <a:gridCol w="215900"/>
                <a:gridCol w="215900"/>
                <a:gridCol w="215900"/>
                <a:gridCol w="431800"/>
              </a:tblGrid>
              <a:tr h="457200">
                <a:tc grid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9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77838">
                <a:tc gridSpan="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649288"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99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990099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647700">
                <a:tc row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6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60166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6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27075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57200">
                <a:tc gridSpan="1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25450">
                <a:tc gridSpan="1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57200">
                <a:tc gridSpan="15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457200">
                <a:tc gridSpan="20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uk-UA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315" name="Text Box 138"/>
          <p:cNvSpPr txBox="1">
            <a:spLocks noChangeArrowheads="1"/>
          </p:cNvSpPr>
          <p:nvPr/>
        </p:nvSpPr>
        <p:spPr bwMode="auto">
          <a:xfrm>
            <a:off x="6135688" y="2343150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 sz="2000">
              <a:solidFill>
                <a:schemeClr val="hlink"/>
              </a:solidFill>
            </a:endParaRPr>
          </a:p>
        </p:txBody>
      </p:sp>
      <p:sp>
        <p:nvSpPr>
          <p:cNvPr id="8316" name="Text Box 139"/>
          <p:cNvSpPr txBox="1">
            <a:spLocks noChangeArrowheads="1"/>
          </p:cNvSpPr>
          <p:nvPr/>
        </p:nvSpPr>
        <p:spPr bwMode="auto">
          <a:xfrm>
            <a:off x="4984750" y="3279775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 sz="2000">
              <a:solidFill>
                <a:schemeClr val="hlink"/>
              </a:solidFill>
            </a:endParaRPr>
          </a:p>
        </p:txBody>
      </p:sp>
      <p:sp>
        <p:nvSpPr>
          <p:cNvPr id="8317" name="Text Box 140"/>
          <p:cNvSpPr txBox="1">
            <a:spLocks noChangeArrowheads="1"/>
          </p:cNvSpPr>
          <p:nvPr/>
        </p:nvSpPr>
        <p:spPr bwMode="auto">
          <a:xfrm>
            <a:off x="2051050" y="134938"/>
            <a:ext cx="3625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>
                <a:solidFill>
                  <a:srgbClr val="990099"/>
                </a:solidFill>
              </a:rPr>
              <a:t>Із землі краси – квіток -</a:t>
            </a:r>
            <a:r>
              <a:rPr lang="uk-UA" sz="2400"/>
              <a:t>  </a:t>
            </a:r>
            <a:endParaRPr lang="ru-RU" sz="2400"/>
          </a:p>
        </p:txBody>
      </p:sp>
      <p:sp>
        <p:nvSpPr>
          <p:cNvPr id="8318" name="Text Box 141"/>
          <p:cNvSpPr txBox="1">
            <a:spLocks noChangeArrowheads="1"/>
          </p:cNvSpPr>
          <p:nvPr/>
        </p:nvSpPr>
        <p:spPr bwMode="auto">
          <a:xfrm>
            <a:off x="2312988" y="476250"/>
            <a:ext cx="25574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sz="2400">
              <a:solidFill>
                <a:srgbClr val="990099"/>
              </a:solidFill>
            </a:endParaRPr>
          </a:p>
          <a:p>
            <a:r>
              <a:rPr lang="uk-UA" sz="2400">
                <a:solidFill>
                  <a:srgbClr val="990099"/>
                </a:solidFill>
              </a:rPr>
              <a:t>виплітаємо вінок</a:t>
            </a:r>
            <a:endParaRPr lang="ru-RU" sz="2400">
              <a:solidFill>
                <a:srgbClr val="990099"/>
              </a:solidFill>
            </a:endParaRPr>
          </a:p>
        </p:txBody>
      </p:sp>
      <p:sp>
        <p:nvSpPr>
          <p:cNvPr id="8319" name="Text Box 142"/>
          <p:cNvSpPr txBox="1">
            <a:spLocks noChangeArrowheads="1"/>
          </p:cNvSpPr>
          <p:nvPr/>
        </p:nvSpPr>
        <p:spPr bwMode="auto">
          <a:xfrm>
            <a:off x="2051050" y="1484313"/>
            <a:ext cx="3384550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/>
              <a:t>1. Квітка у вінку – символ</a:t>
            </a:r>
          </a:p>
          <a:p>
            <a:r>
              <a:rPr lang="uk-UA"/>
              <a:t>нескореності.</a:t>
            </a:r>
          </a:p>
          <a:p>
            <a:endParaRPr lang="uk-UA"/>
          </a:p>
          <a:p>
            <a:r>
              <a:rPr lang="uk-UA"/>
              <a:t>2. Квітка Діви Марії, символ</a:t>
            </a:r>
          </a:p>
          <a:p>
            <a:r>
              <a:rPr lang="uk-UA"/>
              <a:t>чистоти.</a:t>
            </a:r>
          </a:p>
          <a:p>
            <a:endParaRPr lang="uk-UA"/>
          </a:p>
          <a:p>
            <a:r>
              <a:rPr lang="uk-UA"/>
              <a:t>3. Вічнозелена квітка.</a:t>
            </a:r>
          </a:p>
          <a:p>
            <a:endParaRPr lang="uk-UA"/>
          </a:p>
          <a:p>
            <a:r>
              <a:rPr lang="uk-UA"/>
              <a:t>4. Квітка – синонім до </a:t>
            </a:r>
          </a:p>
          <a:p>
            <a:r>
              <a:rPr lang="uk-UA"/>
              <a:t>слова  “спокій”.</a:t>
            </a:r>
          </a:p>
          <a:p>
            <a:endParaRPr lang="uk-UA"/>
          </a:p>
          <a:p>
            <a:r>
              <a:rPr lang="uk-UA"/>
              <a:t>5. Квітка жовто – </a:t>
            </a:r>
          </a:p>
          <a:p>
            <a:r>
              <a:rPr lang="uk-UA"/>
              <a:t>чорного   кольору.</a:t>
            </a:r>
          </a:p>
          <a:p>
            <a:endParaRPr lang="uk-UA"/>
          </a:p>
          <a:p>
            <a:r>
              <a:rPr lang="uk-UA"/>
              <a:t>6. Символ довголіття у вінку.</a:t>
            </a:r>
          </a:p>
          <a:p>
            <a:endParaRPr lang="uk-UA"/>
          </a:p>
          <a:p>
            <a:r>
              <a:rPr lang="uk-UA"/>
              <a:t>7. У віночку – оберіг очей.</a:t>
            </a:r>
            <a:endParaRPr lang="ru-RU"/>
          </a:p>
        </p:txBody>
      </p:sp>
      <p:sp>
        <p:nvSpPr>
          <p:cNvPr id="8320" name="Text Box 143"/>
          <p:cNvSpPr txBox="1">
            <a:spLocks noChangeArrowheads="1"/>
          </p:cNvSpPr>
          <p:nvPr/>
        </p:nvSpPr>
        <p:spPr bwMode="auto">
          <a:xfrm>
            <a:off x="6135688" y="2439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>
              <a:solidFill>
                <a:srgbClr val="990099"/>
              </a:solidFill>
            </a:endParaRPr>
          </a:p>
        </p:txBody>
      </p:sp>
      <p:sp>
        <p:nvSpPr>
          <p:cNvPr id="8321" name="Text Box 144"/>
          <p:cNvSpPr txBox="1">
            <a:spLocks noChangeArrowheads="1"/>
          </p:cNvSpPr>
          <p:nvPr/>
        </p:nvSpPr>
        <p:spPr bwMode="auto">
          <a:xfrm>
            <a:off x="4911725" y="3305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>
              <a:solidFill>
                <a:srgbClr val="990099"/>
              </a:solidFill>
            </a:endParaRPr>
          </a:p>
        </p:txBody>
      </p:sp>
      <p:sp>
        <p:nvSpPr>
          <p:cNvPr id="8322" name="Text Box 145"/>
          <p:cNvSpPr txBox="1">
            <a:spLocks noChangeArrowheads="1"/>
          </p:cNvSpPr>
          <p:nvPr/>
        </p:nvSpPr>
        <p:spPr bwMode="auto">
          <a:xfrm>
            <a:off x="4840288" y="3305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>
              <a:solidFill>
                <a:srgbClr val="990099"/>
              </a:solidFill>
            </a:endParaRPr>
          </a:p>
        </p:txBody>
      </p:sp>
      <p:sp>
        <p:nvSpPr>
          <p:cNvPr id="8323" name="Text Box 146"/>
          <p:cNvSpPr txBox="1">
            <a:spLocks noChangeArrowheads="1"/>
          </p:cNvSpPr>
          <p:nvPr/>
        </p:nvSpPr>
        <p:spPr bwMode="auto">
          <a:xfrm>
            <a:off x="5992813" y="19367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>
              <a:solidFill>
                <a:srgbClr val="990099"/>
              </a:solidFill>
            </a:endParaRPr>
          </a:p>
        </p:txBody>
      </p:sp>
      <p:sp>
        <p:nvSpPr>
          <p:cNvPr id="8324" name="Text Box 147"/>
          <p:cNvSpPr txBox="1">
            <a:spLocks noChangeArrowheads="1"/>
          </p:cNvSpPr>
          <p:nvPr/>
        </p:nvSpPr>
        <p:spPr bwMode="auto">
          <a:xfrm>
            <a:off x="5919788" y="200818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rgbClr val="990099"/>
                </a:solidFill>
              </a:rPr>
              <a:t>4</a:t>
            </a:r>
            <a:endParaRPr lang="ru-RU">
              <a:solidFill>
                <a:srgbClr val="990099"/>
              </a:solidFill>
            </a:endParaRPr>
          </a:p>
        </p:txBody>
      </p:sp>
      <p:sp>
        <p:nvSpPr>
          <p:cNvPr id="8325" name="Text Box 148"/>
          <p:cNvSpPr txBox="1">
            <a:spLocks noChangeArrowheads="1"/>
          </p:cNvSpPr>
          <p:nvPr/>
        </p:nvSpPr>
        <p:spPr bwMode="auto">
          <a:xfrm>
            <a:off x="6135688" y="28733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rgbClr val="990099"/>
                </a:solidFill>
              </a:rPr>
              <a:t>5</a:t>
            </a:r>
            <a:endParaRPr lang="ru-RU">
              <a:solidFill>
                <a:srgbClr val="990099"/>
              </a:solidFill>
            </a:endParaRPr>
          </a:p>
        </p:txBody>
      </p:sp>
      <p:sp>
        <p:nvSpPr>
          <p:cNvPr id="8326" name="Text Box 149"/>
          <p:cNvSpPr txBox="1">
            <a:spLocks noChangeArrowheads="1"/>
          </p:cNvSpPr>
          <p:nvPr/>
        </p:nvSpPr>
        <p:spPr bwMode="auto">
          <a:xfrm>
            <a:off x="5703888" y="352107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rgbClr val="990099"/>
                </a:solidFill>
              </a:rPr>
              <a:t>6</a:t>
            </a:r>
            <a:endParaRPr lang="ru-RU">
              <a:solidFill>
                <a:srgbClr val="990099"/>
              </a:solidFill>
            </a:endParaRPr>
          </a:p>
        </p:txBody>
      </p:sp>
      <p:sp>
        <p:nvSpPr>
          <p:cNvPr id="8327" name="Text Box 150"/>
          <p:cNvSpPr txBox="1">
            <a:spLocks noChangeArrowheads="1"/>
          </p:cNvSpPr>
          <p:nvPr/>
        </p:nvSpPr>
        <p:spPr bwMode="auto">
          <a:xfrm>
            <a:off x="4840288" y="40973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>
                <a:solidFill>
                  <a:srgbClr val="990099"/>
                </a:solidFill>
              </a:rPr>
              <a:t>7</a:t>
            </a:r>
            <a:endParaRPr lang="ru-RU">
              <a:solidFill>
                <a:srgbClr val="990099"/>
              </a:solidFill>
            </a:endParaRPr>
          </a:p>
        </p:txBody>
      </p:sp>
      <p:pic>
        <p:nvPicPr>
          <p:cNvPr id="8328" name="Picture 170" descr="h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24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97e7a6272f3c54b2cd9f78d29437c45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84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uk-UA"/>
          </a:p>
        </p:txBody>
      </p:sp>
      <p:sp>
        <p:nvSpPr>
          <p:cNvPr id="9220" name="Rectangle 10"/>
          <p:cNvSpPr>
            <a:spLocks noChangeArrowheads="1"/>
          </p:cNvSpPr>
          <p:nvPr/>
        </p:nvSpPr>
        <p:spPr bwMode="auto">
          <a:xfrm>
            <a:off x="2411413" y="508000"/>
            <a:ext cx="6408737" cy="564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uk-UA" sz="3600">
                <a:solidFill>
                  <a:srgbClr val="990099"/>
                </a:solidFill>
              </a:rPr>
              <a:t>Гра «Павутинка слів»</a:t>
            </a:r>
            <a:endParaRPr lang="en-US" sz="3600">
              <a:solidFill>
                <a:srgbClr val="990099"/>
              </a:solidFill>
            </a:endParaRPr>
          </a:p>
          <a:p>
            <a:pPr algn="ctr"/>
            <a:endParaRPr lang="ru-RU" sz="3600">
              <a:solidFill>
                <a:srgbClr val="990099"/>
              </a:solidFill>
            </a:endParaRPr>
          </a:p>
          <a:p>
            <a:pPr algn="ctr"/>
            <a:r>
              <a:rPr lang="uk-UA"/>
              <a:t>    </a:t>
            </a:r>
            <a:r>
              <a:rPr lang="uk-UA" sz="2400"/>
              <a:t>Розташувати  слова  в певному порядку, щоб відтворити уривок з поезії Миколи Адаменка:</a:t>
            </a:r>
            <a:endParaRPr lang="en-US" sz="2400"/>
          </a:p>
          <a:p>
            <a:pPr algn="ctr"/>
            <a:endParaRPr lang="ru-RU" sz="2400"/>
          </a:p>
          <a:p>
            <a:r>
              <a:rPr lang="uk-UA" sz="2800">
                <a:solidFill>
                  <a:srgbClr val="0000FF"/>
                </a:solidFill>
              </a:rPr>
              <a:t>Зневажить мову мамину – біда,</a:t>
            </a:r>
            <a:endParaRPr lang="en-US" sz="2800">
              <a:solidFill>
                <a:srgbClr val="0000FF"/>
              </a:solidFill>
            </a:endParaRPr>
          </a:p>
          <a:p>
            <a:endParaRPr lang="ru-RU" sz="2800">
              <a:solidFill>
                <a:srgbClr val="0000FF"/>
              </a:solidFill>
            </a:endParaRPr>
          </a:p>
          <a:p>
            <a:r>
              <a:rPr lang="uk-UA" sz="2800">
                <a:solidFill>
                  <a:srgbClr val="0000FF"/>
                </a:solidFill>
              </a:rPr>
              <a:t>Котра пустими зробить наші душі,</a:t>
            </a:r>
          </a:p>
          <a:p>
            <a:endParaRPr lang="uk-UA" sz="2800">
              <a:solidFill>
                <a:srgbClr val="0000FF"/>
              </a:solidFill>
            </a:endParaRPr>
          </a:p>
          <a:p>
            <a:r>
              <a:rPr lang="uk-UA" sz="2800">
                <a:solidFill>
                  <a:srgbClr val="0000FF"/>
                </a:solidFill>
              </a:rPr>
              <a:t>І ми нащадкам зможем передать</a:t>
            </a:r>
          </a:p>
          <a:p>
            <a:endParaRPr lang="uk-UA" sz="2800">
              <a:solidFill>
                <a:srgbClr val="0000FF"/>
              </a:solidFill>
            </a:endParaRPr>
          </a:p>
          <a:p>
            <a:r>
              <a:rPr lang="uk-UA" sz="2800">
                <a:solidFill>
                  <a:srgbClr val="0000FF"/>
                </a:solidFill>
              </a:rPr>
              <a:t>Лиш те, що корені калині сушить.</a:t>
            </a:r>
            <a:endParaRPr lang="ru-RU" sz="28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507412" cy="919162"/>
          </a:xfrm>
        </p:spPr>
        <p:txBody>
          <a:bodyPr/>
          <a:lstStyle/>
          <a:p>
            <a:r>
              <a:rPr lang="uk-UA" smtClean="0">
                <a:solidFill>
                  <a:srgbClr val="0000FF"/>
                </a:solidFill>
              </a:rPr>
              <a:t>    </a:t>
            </a:r>
            <a:r>
              <a:rPr lang="uk-UA" sz="4800" i="1" smtClean="0">
                <a:solidFill>
                  <a:srgbClr val="0000FF"/>
                </a:solidFill>
              </a:rPr>
              <a:t>ІЗ   БАБУСИНОЇ  СКРИНІ</a:t>
            </a:r>
            <a:endParaRPr lang="ru-RU" sz="4800" i="1" smtClean="0">
              <a:solidFill>
                <a:srgbClr val="0000FF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8640763" cy="36718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3200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4000" dirty="0" smtClean="0"/>
              <a:t> Кожній  команді,  за  допомогою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4000" dirty="0" smtClean="0"/>
              <a:t> міміки   і   жестів,   потрібно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4000" dirty="0" smtClean="0"/>
              <a:t> передати    зміст   вибраних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4000" dirty="0" smtClean="0"/>
              <a:t> ними  прислів'їв.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3200" dirty="0" smtClean="0">
                <a:solidFill>
                  <a:srgbClr val="0000FF"/>
                </a:solidFill>
              </a:rPr>
              <a:t>  Час – 3 хв. </a:t>
            </a:r>
            <a:endParaRPr lang="uk-UA" sz="3200" dirty="0" smtClean="0"/>
          </a:p>
          <a:p>
            <a:pPr>
              <a:lnSpc>
                <a:spcPct val="80000"/>
              </a:lnSpc>
            </a:pPr>
            <a:endParaRPr lang="ru-RU" sz="3200" dirty="0" smtClean="0"/>
          </a:p>
        </p:txBody>
      </p:sp>
      <p:pic>
        <p:nvPicPr>
          <p:cNvPr id="10244" name="Picture 4" descr="h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941888"/>
            <a:ext cx="8964612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6000" dirty="0" smtClean="0">
                <a:solidFill>
                  <a:srgbClr val="990099"/>
                </a:solidFill>
                <a:hlinkClick r:id="rId2" action="ppaction://hlinkfile"/>
              </a:rPr>
              <a:t>   ТВОРЧА РОБОТА</a:t>
            </a:r>
            <a:endParaRPr lang="ru-RU" sz="6000" dirty="0" smtClean="0">
              <a:solidFill>
                <a:srgbClr val="990099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3575" y="1557338"/>
            <a:ext cx="5483225" cy="4573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uk-UA" sz="4400" b="1" i="1" dirty="0" smtClean="0">
                <a:solidFill>
                  <a:srgbClr val="0000FF"/>
                </a:solidFill>
              </a:rPr>
              <a:t>“ПРО ЩО РОЗПОВІСТЬ БАБУСИН РУШНИК</a:t>
            </a:r>
          </a:p>
          <a:p>
            <a:pPr>
              <a:buFont typeface="Wingdings" pitchFamily="2" charset="2"/>
              <a:buNone/>
            </a:pPr>
            <a:r>
              <a:rPr lang="en-US" sz="4400" b="1" i="1" dirty="0" smtClean="0">
                <a:solidFill>
                  <a:srgbClr val="0000FF"/>
                </a:solidFill>
              </a:rPr>
              <a:t>XXI</a:t>
            </a:r>
            <a:r>
              <a:rPr lang="uk-UA" sz="4400" b="1" i="1" dirty="0" smtClean="0">
                <a:solidFill>
                  <a:srgbClr val="0000FF"/>
                </a:solidFill>
              </a:rPr>
              <a:t> СТОРІЧЧЮ?”</a:t>
            </a:r>
            <a:endParaRPr lang="ru-RU" sz="4400" b="1" i="1" dirty="0" smtClean="0">
              <a:solidFill>
                <a:srgbClr val="0000FF"/>
              </a:solidFill>
            </a:endParaRPr>
          </a:p>
        </p:txBody>
      </p:sp>
      <p:pic>
        <p:nvPicPr>
          <p:cNvPr id="11268" name="Picture 5" descr="h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13" y="1196975"/>
            <a:ext cx="2806700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yers">
  <a:themeElements>
    <a:clrScheme name="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yers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505</TotalTime>
  <Words>414</Words>
  <Application>Microsoft Office PowerPoint</Application>
  <PresentationFormat>Екран (4:3)</PresentationFormat>
  <Paragraphs>102</Paragraphs>
  <Slides>11</Slides>
  <Notes>0</Notes>
  <HiddenSlides>0</HiddenSlides>
  <MMClips>0</MMClips>
  <ScaleCrop>false</ScaleCrop>
  <HeadingPairs>
    <vt:vector size="8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7" baseType="lpstr">
      <vt:lpstr>Arial</vt:lpstr>
      <vt:lpstr>Tahoma</vt:lpstr>
      <vt:lpstr>Times New Roman</vt:lpstr>
      <vt:lpstr>Wingdings</vt:lpstr>
      <vt:lpstr>Layers</vt:lpstr>
      <vt:lpstr>Document</vt:lpstr>
      <vt:lpstr>УКРАЇНСЬКИЙ  Г Р А В І К О Н</vt:lpstr>
      <vt:lpstr>У   хорошій    компанії розуму   наберешся,  а   в   поганій  і   свій   загубиш.                      Усна     народна                                                 творчість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    ІЗ   БАБУСИНОЇ  СКРИНІ</vt:lpstr>
      <vt:lpstr>   ТВОРЧА РОБОТА</vt:lpstr>
      <vt:lpstr> К Р О С В О Р Д</vt:lpstr>
      <vt:lpstr>ЗАСПІВАЙМО УСІ РАЗОМ</vt:lpstr>
    </vt:vector>
  </TitlesOfParts>
  <Company>MoBIL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УКРАЇНСЬКИЙ Г Р А В І К О Н</dc:title>
  <dc:creator>Admin</dc:creator>
  <cp:lastModifiedBy>Шкільне життя</cp:lastModifiedBy>
  <cp:revision>21</cp:revision>
  <cp:lastPrinted>1601-01-01T00:00:00Z</cp:lastPrinted>
  <dcterms:created xsi:type="dcterms:W3CDTF">2011-04-05T18:28:01Z</dcterms:created>
  <dcterms:modified xsi:type="dcterms:W3CDTF">2016-03-20T14:30:38Z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6</vt:i4>
  </property>
</Properties>
</file>