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29"/>
  </p:notesMasterIdLst>
  <p:sldIdLst>
    <p:sldId id="278" r:id="rId9"/>
    <p:sldId id="279" r:id="rId10"/>
    <p:sldId id="256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59" r:id="rId19"/>
    <p:sldId id="277" r:id="rId20"/>
    <p:sldId id="260" r:id="rId21"/>
    <p:sldId id="261" r:id="rId22"/>
    <p:sldId id="262" r:id="rId23"/>
    <p:sldId id="263" r:id="rId24"/>
    <p:sldId id="268" r:id="rId25"/>
    <p:sldId id="265" r:id="rId26"/>
    <p:sldId id="269" r:id="rId27"/>
    <p:sldId id="26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69F"/>
    <a:srgbClr val="4C3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BE560-1752-4EC5-A4A2-704EAA349747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A2B4C-8176-45AE-BEB5-73586C5D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CA06BAA-C397-4B1D-B6BC-49046C311F21}" type="slidenum">
              <a:rPr lang="ru-RU" altLang="uk-UA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/>
              <a:t>7</a:t>
            </a:fld>
            <a:endParaRPr lang="ru-RU" altLang="uk-UA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74E4B3E-4F19-47A9-9DBB-DAC0556FC805}" type="slidenum">
              <a:rPr lang="ru-RU" altLang="uk-UA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/>
              <a:t>8</a:t>
            </a:fld>
            <a:endParaRPr lang="ru-RU" altLang="uk-UA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6FFC8E-2306-4BEA-9ED2-BC6101C696F0}" type="slidenum">
              <a:rPr lang="ru-RU" altLang="uk-UA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/>
              <a:t>9</a:t>
            </a:fld>
            <a:endParaRPr lang="ru-RU" altLang="uk-UA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74E4B3E-4F19-47A9-9DBB-DAC0556FC805}" type="slidenum">
              <a:rPr lang="ru-RU" altLang="uk-UA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/>
              <a:t>10</a:t>
            </a:fld>
            <a:endParaRPr lang="ru-RU" altLang="uk-UA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866-4AD7-4DEE-B148-C969BAC4F97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5298-519D-4CED-A960-E02D80E763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31123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8EF7-BA39-4FB0-A26C-751ED26C08D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A00-FEC6-4208-9FB4-1F06D402099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6223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7FCD-E7B4-47EC-B01D-E657D8D7726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159B-298C-49FB-A635-AE7F9CF4D1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6329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5620-87BD-4BDD-8C41-B9824BAA26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2205-3CE2-4887-B359-A19AC991B4E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49458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5C6-E977-4E45-83E5-7B97C2ED77A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2EE8-FFF8-44E9-B7F8-4F9771B456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23079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30EE-0D0B-4229-A32D-6373040A9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724-DB94-4088-895B-92AB2870CB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93432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0EFE-B0EB-4C9E-B820-56592FB25E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2590-FF84-4D5E-BBD0-8BD6A4D2859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17012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D65E-4D67-4567-9F6E-6D840066E64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152C-C345-4B19-9DF2-14ACE481365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8957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EB25-B283-4865-8B9D-6CC1D417347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393D-2C33-49B5-9999-88EF2BEBEC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02703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95FA-0D3E-4C14-9B23-FC7764D39D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7F3D-C114-4600-B85D-6DF50925014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46336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3ED-CCC7-40B0-92EA-15213BFC66B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82D4-8CCC-43F5-A53B-6837ACE90C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42638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866-4AD7-4DEE-B148-C969BAC4F97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5298-519D-4CED-A960-E02D80E763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3963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8EF7-BA39-4FB0-A26C-751ED26C08D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A00-FEC6-4208-9FB4-1F06D402099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35171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7FCD-E7B4-47EC-B01D-E657D8D7726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159B-298C-49FB-A635-AE7F9CF4D1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32851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5620-87BD-4BDD-8C41-B9824BAA26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2205-3CE2-4887-B359-A19AC991B4E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2193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5C6-E977-4E45-83E5-7B97C2ED77A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2EE8-FFF8-44E9-B7F8-4F9771B456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33412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30EE-0D0B-4229-A32D-6373040A9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724-DB94-4088-895B-92AB2870CB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8800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0EFE-B0EB-4C9E-B820-56592FB25E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2590-FF84-4D5E-BBD0-8BD6A4D2859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4139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D65E-4D67-4567-9F6E-6D840066E64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152C-C345-4B19-9DF2-14ACE481365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62202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EB25-B283-4865-8B9D-6CC1D417347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393D-2C33-49B5-9999-88EF2BEBEC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84747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95FA-0D3E-4C14-9B23-FC7764D39D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7F3D-C114-4600-B85D-6DF50925014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35605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3ED-CCC7-40B0-92EA-15213BFC66B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82D4-8CCC-43F5-A53B-6837ACE90C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78258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866-4AD7-4DEE-B148-C969BAC4F97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5298-519D-4CED-A960-E02D80E763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46664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8EF7-BA39-4FB0-A26C-751ED26C08D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A00-FEC6-4208-9FB4-1F06D402099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7379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7FCD-E7B4-47EC-B01D-E657D8D7726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159B-298C-49FB-A635-AE7F9CF4D1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89135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5620-87BD-4BDD-8C41-B9824BAA26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2205-3CE2-4887-B359-A19AC991B4E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18138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5C6-E977-4E45-83E5-7B97C2ED77A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2EE8-FFF8-44E9-B7F8-4F9771B456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75169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30EE-0D0B-4229-A32D-6373040A9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724-DB94-4088-895B-92AB2870CB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55026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0EFE-B0EB-4C9E-B820-56592FB25E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2590-FF84-4D5E-BBD0-8BD6A4D2859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65617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D65E-4D67-4567-9F6E-6D840066E64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152C-C345-4B19-9DF2-14ACE481365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3510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EB25-B283-4865-8B9D-6CC1D417347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393D-2C33-49B5-9999-88EF2BEBEC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11791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95FA-0D3E-4C14-9B23-FC7764D39D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7F3D-C114-4600-B85D-6DF50925014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03447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3ED-CCC7-40B0-92EA-15213BFC66B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82D4-8CCC-43F5-A53B-6837ACE90C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49485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866-4AD7-4DEE-B148-C969BAC4F97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5298-519D-4CED-A960-E02D80E763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47236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8EF7-BA39-4FB0-A26C-751ED26C08D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A00-FEC6-4208-9FB4-1F06D402099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8855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7FCD-E7B4-47EC-B01D-E657D8D7726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159B-298C-49FB-A635-AE7F9CF4D1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70372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5620-87BD-4BDD-8C41-B9824BAA26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2205-3CE2-4887-B359-A19AC991B4E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71837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5C6-E977-4E45-83E5-7B97C2ED77A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2EE8-FFF8-44E9-B7F8-4F9771B456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8940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30EE-0D0B-4229-A32D-6373040A9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724-DB94-4088-895B-92AB2870CB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99459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0EFE-B0EB-4C9E-B820-56592FB25E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2590-FF84-4D5E-BBD0-8BD6A4D2859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64287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D65E-4D67-4567-9F6E-6D840066E64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152C-C345-4B19-9DF2-14ACE481365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40841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EB25-B283-4865-8B9D-6CC1D417347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393D-2C33-49B5-9999-88EF2BEBEC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76823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95FA-0D3E-4C14-9B23-FC7764D39D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7F3D-C114-4600-B85D-6DF50925014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30865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3ED-CCC7-40B0-92EA-15213BFC66B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82D4-8CCC-43F5-A53B-6837ACE90C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1959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866-4AD7-4DEE-B148-C969BAC4F97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5298-519D-4CED-A960-E02D80E763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7826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8EF7-BA39-4FB0-A26C-751ED26C08D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A00-FEC6-4208-9FB4-1F06D402099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73283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7FCD-E7B4-47EC-B01D-E657D8D7726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159B-298C-49FB-A635-AE7F9CF4D1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0121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5620-87BD-4BDD-8C41-B9824BAA26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2205-3CE2-4887-B359-A19AC991B4E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49527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5C6-E977-4E45-83E5-7B97C2ED77A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2EE8-FFF8-44E9-B7F8-4F9771B456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83005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30EE-0D0B-4229-A32D-6373040A9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724-DB94-4088-895B-92AB2870CB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90434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0EFE-B0EB-4C9E-B820-56592FB25E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2590-FF84-4D5E-BBD0-8BD6A4D2859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45977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D65E-4D67-4567-9F6E-6D840066E64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152C-C345-4B19-9DF2-14ACE481365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2460"/>
      </p:ext>
    </p:extLst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EB25-B283-4865-8B9D-6CC1D417347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393D-2C33-49B5-9999-88EF2BEBEC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4340"/>
      </p:ext>
    </p:extLst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95FA-0D3E-4C14-9B23-FC7764D39D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7F3D-C114-4600-B85D-6DF50925014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52213"/>
      </p:ext>
    </p:extLst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3ED-CCC7-40B0-92EA-15213BFC66B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82D4-8CCC-43F5-A53B-6837ACE90C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01336"/>
      </p:ext>
    </p:extLst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866-4AD7-4DEE-B148-C969BAC4F97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5298-519D-4CED-A960-E02D80E763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96624"/>
      </p:ext>
    </p:extLst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8EF7-BA39-4FB0-A26C-751ED26C08D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A00-FEC6-4208-9FB4-1F06D402099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03960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7FCD-E7B4-47EC-B01D-E657D8D7726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159B-298C-49FB-A635-AE7F9CF4D1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38082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5620-87BD-4BDD-8C41-B9824BAA26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2205-3CE2-4887-B359-A19AC991B4E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02"/>
      </p:ext>
    </p:extLst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5C6-E977-4E45-83E5-7B97C2ED77A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2EE8-FFF8-44E9-B7F8-4F9771B456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74169"/>
      </p:ext>
    </p:extLst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30EE-0D0B-4229-A32D-6373040A9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724-DB94-4088-895B-92AB2870CB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77516"/>
      </p:ext>
    </p:extLst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0EFE-B0EB-4C9E-B820-56592FB25E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2590-FF84-4D5E-BBD0-8BD6A4D2859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48917"/>
      </p:ext>
    </p:extLst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D65E-4D67-4567-9F6E-6D840066E64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152C-C345-4B19-9DF2-14ACE481365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56030"/>
      </p:ext>
    </p:extLst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EB25-B283-4865-8B9D-6CC1D417347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393D-2C33-49B5-9999-88EF2BEBEC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44028"/>
      </p:ext>
    </p:extLst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95FA-0D3E-4C14-9B23-FC7764D39D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7F3D-C114-4600-B85D-6DF50925014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2888"/>
      </p:ext>
    </p:extLst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3ED-CCC7-40B0-92EA-15213BFC66B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82D4-8CCC-43F5-A53B-6837ACE90C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99529"/>
      </p:ext>
    </p:extLst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866-4AD7-4DEE-B148-C969BAC4F97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5298-519D-4CED-A960-E02D80E763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53696"/>
      </p:ext>
    </p:extLst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78EF7-BA39-4FB0-A26C-751ED26C08D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64A00-FEC6-4208-9FB4-1F06D402099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99343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7FCD-E7B4-47EC-B01D-E657D8D7726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159B-298C-49FB-A635-AE7F9CF4D1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67943"/>
      </p:ext>
    </p:extLst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F5620-87BD-4BDD-8C41-B9824BAA26B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2205-3CE2-4887-B359-A19AC991B4E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30920"/>
      </p:ext>
    </p:extLst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5C6-E977-4E45-83E5-7B97C2ED77A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2EE8-FFF8-44E9-B7F8-4F9771B456E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9640"/>
      </p:ext>
    </p:extLst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30EE-0D0B-4229-A32D-6373040A9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D724-DB94-4088-895B-92AB2870CB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92360"/>
      </p:ext>
    </p:extLst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F0EFE-B0EB-4C9E-B820-56592FB25E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2590-FF84-4D5E-BBD0-8BD6A4D2859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88788"/>
      </p:ext>
    </p:extLst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D65E-4D67-4567-9F6E-6D840066E64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152C-C345-4B19-9DF2-14ACE4813652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4828"/>
      </p:ext>
    </p:extLst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EB25-B283-4865-8B9D-6CC1D417347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393D-2C33-49B5-9999-88EF2BEBEC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80867"/>
      </p:ext>
    </p:extLst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95FA-0D3E-4C14-9B23-FC7764D39DA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7F3D-C114-4600-B85D-6DF50925014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19849"/>
      </p:ext>
    </p:extLst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C3ED-CCC7-40B0-92EA-15213BFC66B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82D4-8CCC-43F5-A53B-6837ACE90CE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38619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7743F-D574-4FC0-A0D1-8AC825FFD71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7410-D45E-477D-995B-EB37F0D55B3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8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7743F-D574-4FC0-A0D1-8AC825FFD71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7410-D45E-477D-995B-EB37F0D55B3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7743F-D574-4FC0-A0D1-8AC825FFD71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7410-D45E-477D-995B-EB37F0D55B3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6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7743F-D574-4FC0-A0D1-8AC825FFD71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7410-D45E-477D-995B-EB37F0D55B3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7743F-D574-4FC0-A0D1-8AC825FFD71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7410-D45E-477D-995B-EB37F0D55B3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7743F-D574-4FC0-A0D1-8AC825FFD71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7410-D45E-477D-995B-EB37F0D55B3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3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7743F-D574-4FC0-A0D1-8AC825FFD719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F7410-D45E-477D-995B-EB37F0D55B3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3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1143000"/>
          </a:xfrm>
        </p:spPr>
        <p:txBody>
          <a:bodyPr/>
          <a:lstStyle/>
          <a:p>
            <a:pPr algn="ctr"/>
            <a:r>
              <a:rPr lang="ru-RU" dirty="0" smtClean="0"/>
              <a:t>Урок – форум</a:t>
            </a:r>
            <a:br>
              <a:rPr lang="ru-RU" dirty="0" smtClean="0"/>
            </a:br>
            <a:r>
              <a:rPr lang="ru-RU" dirty="0" smtClean="0"/>
              <a:t>«Ми </a:t>
            </a:r>
            <a:r>
              <a:rPr lang="ru-RU" dirty="0" err="1" smtClean="0"/>
              <a:t>обираємо</a:t>
            </a:r>
            <a:r>
              <a:rPr lang="ru-RU" dirty="0" smtClean="0"/>
              <a:t> здоров</a:t>
            </a:r>
            <a:r>
              <a:rPr lang="uk-UA" dirty="0" err="1" smtClean="0"/>
              <a:t>’я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8964488" cy="5130024"/>
          </a:xfrm>
        </p:spPr>
      </p:pic>
    </p:spTree>
    <p:extLst>
      <p:ext uri="{BB962C8B-B14F-4D97-AF65-F5344CB8AC3E}">
        <p14:creationId xmlns:p14="http://schemas.microsoft.com/office/powerpoint/2010/main" val="15823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1851025" y="0"/>
            <a:ext cx="54546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>
                <a:solidFill>
                  <a:prstClr val="black"/>
                </a:solidFill>
              </a:rPr>
              <a:t>Тестові завдання:</a:t>
            </a:r>
            <a:endParaRPr lang="ru-RU" altLang="uk-UA" sz="4400">
              <a:solidFill>
                <a:prstClr val="black"/>
              </a:solidFill>
            </a:endParaRPr>
          </a:p>
        </p:txBody>
      </p:sp>
      <p:sp>
        <p:nvSpPr>
          <p:cNvPr id="14339" name="Rectangle 21"/>
          <p:cNvSpPr>
            <a:spLocks noChangeArrowheads="1"/>
          </p:cNvSpPr>
          <p:nvPr/>
        </p:nvSpPr>
        <p:spPr bwMode="auto">
          <a:xfrm>
            <a:off x="0" y="508000"/>
            <a:ext cx="94202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3.Скільки відсотків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становить число 11 від 44?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40" name="Rectangle 23"/>
          <p:cNvSpPr>
            <a:spLocks noChangeArrowheads="1"/>
          </p:cNvSpPr>
          <p:nvPr/>
        </p:nvSpPr>
        <p:spPr bwMode="auto">
          <a:xfrm>
            <a:off x="0" y="277495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prstClr val="black"/>
                </a:solidFill>
              </a:rPr>
              <a:t>4.На </a:t>
            </a:r>
            <a:r>
              <a:rPr lang="uk-UA" altLang="uk-UA" sz="3600" b="1" dirty="0">
                <a:solidFill>
                  <a:prstClr val="black"/>
                </a:solidFill>
              </a:rPr>
              <a:t>шаховій дошці з 64 клітинок 32 білого кольору. Скільки  відсотків клітинок білі?</a:t>
            </a:r>
            <a:endParaRPr lang="ru-RU" altLang="uk-UA" sz="3600" b="1" dirty="0">
              <a:solidFill>
                <a:prstClr val="black"/>
              </a:solidFill>
            </a:endParaRPr>
          </a:p>
        </p:txBody>
      </p:sp>
      <p:sp>
        <p:nvSpPr>
          <p:cNvPr id="14341" name="AutoShape 43"/>
          <p:cNvSpPr>
            <a:spLocks noChangeArrowheads="1"/>
          </p:cNvSpPr>
          <p:nvPr/>
        </p:nvSpPr>
        <p:spPr bwMode="auto">
          <a:xfrm>
            <a:off x="4070350" y="1674813"/>
            <a:ext cx="1568450" cy="110013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4342" name="AutoShape 44"/>
          <p:cNvSpPr>
            <a:spLocks noChangeArrowheads="1"/>
          </p:cNvSpPr>
          <p:nvPr/>
        </p:nvSpPr>
        <p:spPr bwMode="auto">
          <a:xfrm>
            <a:off x="428625" y="1704975"/>
            <a:ext cx="1571625" cy="11445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597" name="Rectangle 45"/>
          <p:cNvSpPr>
            <a:spLocks noChangeArrowheads="1"/>
          </p:cNvSpPr>
          <p:nvPr/>
        </p:nvSpPr>
        <p:spPr bwMode="auto">
          <a:xfrm>
            <a:off x="323850" y="1790700"/>
            <a:ext cx="1695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800">
                <a:solidFill>
                  <a:prstClr val="black"/>
                </a:solidFill>
              </a:rPr>
              <a:t> </a:t>
            </a:r>
            <a:r>
              <a:rPr lang="uk-UA" altLang="uk-UA" sz="4000" b="1">
                <a:solidFill>
                  <a:prstClr val="black"/>
                </a:solidFill>
              </a:rPr>
              <a:t>29%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44" name="AutoShape 46"/>
          <p:cNvSpPr>
            <a:spLocks noChangeArrowheads="1"/>
          </p:cNvSpPr>
          <p:nvPr/>
        </p:nvSpPr>
        <p:spPr bwMode="auto">
          <a:xfrm>
            <a:off x="2266950" y="1719263"/>
            <a:ext cx="1565275" cy="1098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4345" name="Rectangle 47"/>
          <p:cNvSpPr>
            <a:spLocks noChangeArrowheads="1"/>
          </p:cNvSpPr>
          <p:nvPr/>
        </p:nvSpPr>
        <p:spPr bwMode="auto">
          <a:xfrm>
            <a:off x="4070350" y="1831975"/>
            <a:ext cx="1568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25%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51600" name="Rectangle 48"/>
          <p:cNvSpPr>
            <a:spLocks noChangeArrowheads="1"/>
          </p:cNvSpPr>
          <p:nvPr/>
        </p:nvSpPr>
        <p:spPr bwMode="auto">
          <a:xfrm>
            <a:off x="2127250" y="1833563"/>
            <a:ext cx="17049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>
                <a:solidFill>
                  <a:prstClr val="black"/>
                </a:solidFill>
              </a:rPr>
              <a:t>50%</a:t>
            </a:r>
            <a:endParaRPr lang="ru-RU" altLang="uk-UA" sz="4400" b="1">
              <a:solidFill>
                <a:prstClr val="black"/>
              </a:solidFill>
            </a:endParaRPr>
          </a:p>
        </p:txBody>
      </p:sp>
      <p:sp>
        <p:nvSpPr>
          <p:cNvPr id="14347" name="AutoShape 49"/>
          <p:cNvSpPr>
            <a:spLocks noChangeArrowheads="1"/>
          </p:cNvSpPr>
          <p:nvPr/>
        </p:nvSpPr>
        <p:spPr bwMode="auto">
          <a:xfrm>
            <a:off x="6051550" y="1711325"/>
            <a:ext cx="1535113" cy="10636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602" name="Rectangle 50"/>
          <p:cNvSpPr>
            <a:spLocks noChangeArrowheads="1"/>
          </p:cNvSpPr>
          <p:nvPr/>
        </p:nvSpPr>
        <p:spPr bwMode="auto">
          <a:xfrm>
            <a:off x="6051550" y="1865313"/>
            <a:ext cx="15668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70%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49" name="AutoShape 51"/>
          <p:cNvSpPr>
            <a:spLocks noChangeArrowheads="1"/>
          </p:cNvSpPr>
          <p:nvPr/>
        </p:nvSpPr>
        <p:spPr bwMode="auto">
          <a:xfrm>
            <a:off x="3751263" y="5111750"/>
            <a:ext cx="1641475" cy="1027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4350" name="AutoShape 52"/>
          <p:cNvSpPr>
            <a:spLocks noChangeArrowheads="1"/>
          </p:cNvSpPr>
          <p:nvPr/>
        </p:nvSpPr>
        <p:spPr bwMode="auto">
          <a:xfrm>
            <a:off x="52388" y="5051425"/>
            <a:ext cx="1643062" cy="107156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4351" name="Rectangle 53"/>
          <p:cNvSpPr>
            <a:spLocks noChangeArrowheads="1"/>
          </p:cNvSpPr>
          <p:nvPr/>
        </p:nvSpPr>
        <p:spPr bwMode="auto">
          <a:xfrm>
            <a:off x="0" y="5211763"/>
            <a:ext cx="1695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800">
                <a:solidFill>
                  <a:prstClr val="black"/>
                </a:solidFill>
              </a:rPr>
              <a:t> </a:t>
            </a:r>
            <a:r>
              <a:rPr lang="uk-UA" altLang="uk-UA" sz="4000" b="1">
                <a:solidFill>
                  <a:prstClr val="black"/>
                </a:solidFill>
              </a:rPr>
              <a:t>50%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52" name="AutoShape 54"/>
          <p:cNvSpPr>
            <a:spLocks noChangeArrowheads="1"/>
          </p:cNvSpPr>
          <p:nvPr/>
        </p:nvSpPr>
        <p:spPr bwMode="auto">
          <a:xfrm>
            <a:off x="2019300" y="5083175"/>
            <a:ext cx="1568450" cy="101282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607" name="Rectangle 55"/>
          <p:cNvSpPr>
            <a:spLocks noChangeArrowheads="1"/>
          </p:cNvSpPr>
          <p:nvPr/>
        </p:nvSpPr>
        <p:spPr bwMode="auto">
          <a:xfrm>
            <a:off x="3813175" y="5232400"/>
            <a:ext cx="15668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75%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51608" name="Rectangle 56"/>
          <p:cNvSpPr>
            <a:spLocks noChangeArrowheads="1"/>
          </p:cNvSpPr>
          <p:nvPr/>
        </p:nvSpPr>
        <p:spPr bwMode="auto">
          <a:xfrm>
            <a:off x="2000250" y="5272088"/>
            <a:ext cx="1568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25%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55" name="AutoShape 57"/>
          <p:cNvSpPr>
            <a:spLocks noChangeArrowheads="1"/>
          </p:cNvSpPr>
          <p:nvPr/>
        </p:nvSpPr>
        <p:spPr bwMode="auto">
          <a:xfrm>
            <a:off x="6156325" y="5111750"/>
            <a:ext cx="1558925" cy="1011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610" name="Rectangle 58"/>
          <p:cNvSpPr>
            <a:spLocks noChangeArrowheads="1"/>
          </p:cNvSpPr>
          <p:nvPr/>
        </p:nvSpPr>
        <p:spPr bwMode="auto">
          <a:xfrm>
            <a:off x="6148388" y="5191125"/>
            <a:ext cx="15668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40%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57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09600" cy="509588"/>
          </a:xfrm>
          <a:prstGeom prst="actionButtonForwardNex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5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1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1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1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1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1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1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97" grpId="0"/>
      <p:bldP spid="151600" grpId="0"/>
      <p:bldP spid="151602" grpId="0"/>
      <p:bldP spid="151607" grpId="0"/>
      <p:bldP spid="151608" grpId="0"/>
      <p:bldP spid="1516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1367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Задача №1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2375882"/>
              </p:ext>
            </p:extLst>
          </p:nvPr>
        </p:nvGraphicFramePr>
        <p:xfrm>
          <a:off x="331295" y="2204864"/>
          <a:ext cx="8784976" cy="4416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4976"/>
              </a:tblGrid>
              <a:tr h="39051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Для випікання </a:t>
                      </a:r>
                      <a:r>
                        <a:rPr lang="uk-UA" sz="3600" b="1" dirty="0" err="1">
                          <a:effectLst/>
                        </a:rPr>
                        <a:t>караваю</a:t>
                      </a:r>
                      <a:r>
                        <a:rPr lang="uk-UA" sz="3600" b="1" dirty="0">
                          <a:effectLst/>
                        </a:rPr>
                        <a:t> вагою  3кг 400г. необхідно взяти 119г маку, і 255г родзинок. Визначте, скільки відсотків становить:</a:t>
                      </a:r>
                      <a:endParaRPr lang="ru-RU" sz="36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А)мак</a:t>
                      </a:r>
                      <a:endParaRPr lang="ru-RU" sz="36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Б) родзинки</a:t>
                      </a:r>
                      <a:endParaRPr lang="ru-RU" sz="3600" b="1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600" b="1" dirty="0">
                          <a:effectLst/>
                        </a:rPr>
                        <a:t>В)мак і родзинки разом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52028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2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altLang="ru-RU" smtClean="0"/>
          </a:p>
        </p:txBody>
      </p:sp>
      <p:pic>
        <p:nvPicPr>
          <p:cNvPr id="22531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408363"/>
            <a:ext cx="8402637" cy="3189287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40357"/>
            <a:ext cx="8797601" cy="3338959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cap="all" dirty="0" err="1">
                <a:ln w="9000" cmpd="sng">
                  <a:solidFill>
                    <a:srgbClr val="6319E7"/>
                  </a:solidFill>
                  <a:prstDash val="solid"/>
                </a:ln>
                <a:gradFill>
                  <a:gsLst>
                    <a:gs pos="0">
                      <a:srgbClr val="5DCEAF">
                        <a:shade val="20000"/>
                        <a:satMod val="245000"/>
                      </a:srgbClr>
                    </a:gs>
                    <a:gs pos="43000">
                      <a:srgbClr val="5DCEAF">
                        <a:satMod val="255000"/>
                      </a:srgbClr>
                    </a:gs>
                    <a:gs pos="48000">
                      <a:srgbClr val="5DCEAF">
                        <a:shade val="85000"/>
                        <a:satMod val="255000"/>
                      </a:srgbClr>
                    </a:gs>
                    <a:gs pos="100000">
                      <a:srgbClr val="5DCEA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фізкультхвилинка</a:t>
            </a:r>
            <a:endParaRPr lang="ru-RU" sz="5400" cap="all" dirty="0">
              <a:ln w="9000" cmpd="sng">
                <a:solidFill>
                  <a:srgbClr val="6319E7"/>
                </a:solidFill>
                <a:prstDash val="solid"/>
              </a:ln>
              <a:gradFill>
                <a:gsLst>
                  <a:gs pos="0">
                    <a:srgbClr val="5DCEAF">
                      <a:shade val="20000"/>
                      <a:satMod val="245000"/>
                    </a:srgbClr>
                  </a:gs>
                  <a:gs pos="43000">
                    <a:srgbClr val="5DCEAF">
                      <a:satMod val="255000"/>
                    </a:srgbClr>
                  </a:gs>
                  <a:gs pos="48000">
                    <a:srgbClr val="5DCEAF">
                      <a:shade val="85000"/>
                      <a:satMod val="255000"/>
                    </a:srgbClr>
                  </a:gs>
                  <a:gs pos="100000">
                    <a:srgbClr val="5DCEA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09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Медики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/>
              <a:t>Задача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71420" y="1916832"/>
            <a:ext cx="7397554" cy="4320480"/>
          </a:xfrm>
        </p:spPr>
        <p:txBody>
          <a:bodyPr>
            <a:normAutofit fontScale="92500" lnSpcReduction="10000"/>
          </a:bodyPr>
          <a:lstStyle/>
          <a:p>
            <a:r>
              <a:rPr lang="uk-UA" sz="3900" b="1" dirty="0"/>
              <a:t>Серед дітей, батьки яких відмовляються від щеплення лише </a:t>
            </a:r>
            <a:r>
              <a:rPr lang="uk-UA" sz="3900" b="1" dirty="0" smtClean="0"/>
              <a:t>25</a:t>
            </a:r>
            <a:r>
              <a:rPr lang="uk-UA" sz="3900" b="1" dirty="0"/>
              <a:t>% не хворіють на інфекційні захворювання. Визначте, скільки дітей можуть захворіти, якщо в школі відмовились від профілактики 56 батьків. </a:t>
            </a:r>
            <a:endParaRPr lang="ru-RU" sz="3900" b="1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9" y="3429000"/>
            <a:ext cx="1995391" cy="317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6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57" y="116632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Дієтологи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/>
              <a:t>Задача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18823" y="1628800"/>
            <a:ext cx="7236296" cy="34747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</a:t>
            </a:r>
            <a:r>
              <a:rPr lang="ru-RU" sz="3600" b="1" dirty="0" smtClean="0"/>
              <a:t>Чебурашка </a:t>
            </a:r>
            <a:r>
              <a:rPr lang="ru-RU" sz="3600" b="1" dirty="0" err="1"/>
              <a:t>з’їв</a:t>
            </a:r>
            <a:r>
              <a:rPr lang="ru-RU" sz="3600" b="1" dirty="0"/>
              <a:t> апельсин </a:t>
            </a:r>
            <a:r>
              <a:rPr lang="ru-RU" sz="3600" b="1" dirty="0" smtClean="0"/>
              <a:t>       вагою125г</a:t>
            </a:r>
            <a:r>
              <a:rPr lang="ru-RU" sz="3600" b="1" dirty="0"/>
              <a:t>. </a:t>
            </a:r>
            <a:r>
              <a:rPr lang="ru-RU" sz="3600" b="1" dirty="0" err="1"/>
              <a:t>Організмом</a:t>
            </a:r>
            <a:r>
              <a:rPr lang="ru-RU" sz="3600" b="1" dirty="0"/>
              <a:t> </a:t>
            </a:r>
            <a:r>
              <a:rPr lang="ru-RU" sz="3600" b="1" dirty="0" err="1"/>
              <a:t>засвоюється</a:t>
            </a:r>
            <a:r>
              <a:rPr lang="ru-RU" sz="3600" b="1" dirty="0"/>
              <a:t> </a:t>
            </a:r>
            <a:r>
              <a:rPr lang="ru-RU" sz="3600" b="1" dirty="0" err="1"/>
              <a:t>всього</a:t>
            </a:r>
            <a:r>
              <a:rPr lang="ru-RU" sz="3600" b="1" dirty="0"/>
              <a:t> 20% </a:t>
            </a:r>
            <a:r>
              <a:rPr lang="uk-UA" sz="3600" b="1" dirty="0"/>
              <a:t>корисних </a:t>
            </a:r>
            <a:r>
              <a:rPr lang="uk-UA" sz="3600" b="1" dirty="0" smtClean="0"/>
              <a:t>речовин</a:t>
            </a:r>
            <a:r>
              <a:rPr lang="ru-RU" sz="3600" b="1" dirty="0" smtClean="0"/>
              <a:t>. </a:t>
            </a:r>
            <a:r>
              <a:rPr lang="ru-RU" sz="3600" b="1" dirty="0" err="1"/>
              <a:t>Визначте</a:t>
            </a:r>
            <a:r>
              <a:rPr lang="ru-RU" sz="3600" b="1" dirty="0"/>
              <a:t>, </a:t>
            </a:r>
            <a:r>
              <a:rPr lang="ru-RU" sz="3600" b="1" dirty="0" err="1"/>
              <a:t>скільки</a:t>
            </a:r>
            <a:r>
              <a:rPr lang="ru-RU" sz="3600" b="1" dirty="0"/>
              <a:t> </a:t>
            </a:r>
            <a:r>
              <a:rPr lang="uk-UA" sz="3600" b="1" dirty="0"/>
              <a:t>корисних </a:t>
            </a:r>
            <a:r>
              <a:rPr lang="uk-UA" sz="3600" b="1" dirty="0" smtClean="0"/>
              <a:t>речовин</a:t>
            </a:r>
            <a:r>
              <a:rPr lang="ru-RU" sz="3600" b="1" dirty="0" smtClean="0"/>
              <a:t> </a:t>
            </a:r>
            <a:r>
              <a:rPr lang="ru-RU" sz="3600" b="1" dirty="0" err="1"/>
              <a:t>засвоїть</a:t>
            </a:r>
            <a:r>
              <a:rPr lang="ru-RU" sz="3600" b="1" dirty="0"/>
              <a:t> </a:t>
            </a:r>
            <a:r>
              <a:rPr lang="ru-RU" sz="3600" b="1" dirty="0" err="1"/>
              <a:t>організм</a:t>
            </a:r>
            <a:r>
              <a:rPr lang="ru-RU" sz="3600" b="1" dirty="0"/>
              <a:t> Чебурашки.  </a:t>
            </a:r>
            <a:r>
              <a:rPr lang="ru-RU" sz="3600" b="1" dirty="0" err="1"/>
              <a:t>Скільки</a:t>
            </a:r>
            <a:r>
              <a:rPr lang="ru-RU" sz="3600" b="1" dirty="0"/>
              <a:t> </a:t>
            </a:r>
            <a:r>
              <a:rPr lang="ru-RU" sz="3600" b="1" dirty="0" err="1"/>
              <a:t>відсотків</a:t>
            </a:r>
            <a:r>
              <a:rPr lang="ru-RU" sz="3600" b="1" dirty="0"/>
              <a:t> </a:t>
            </a:r>
            <a:r>
              <a:rPr lang="uk-UA" sz="3600" b="1" dirty="0"/>
              <a:t>корисних </a:t>
            </a:r>
            <a:r>
              <a:rPr lang="uk-UA" sz="3600" b="1" dirty="0" smtClean="0"/>
              <a:t>речовин</a:t>
            </a:r>
            <a:r>
              <a:rPr lang="ru-RU" sz="3600" b="1" dirty="0" smtClean="0"/>
              <a:t> не буде </a:t>
            </a:r>
            <a:r>
              <a:rPr lang="ru-RU" sz="3600" b="1" dirty="0" err="1" smtClean="0"/>
              <a:t>засвоєно</a:t>
            </a:r>
            <a:r>
              <a:rPr lang="ru-RU" sz="3200" b="1" dirty="0"/>
              <a:t>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" y="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99392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Технологи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/>
              <a:t>Задача №</a:t>
            </a:r>
            <a:r>
              <a:rPr lang="uk-UA" dirty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52894" y="1196752"/>
            <a:ext cx="6400800" cy="5661248"/>
          </a:xfrm>
        </p:spPr>
        <p:txBody>
          <a:bodyPr>
            <a:normAutofit/>
          </a:bodyPr>
          <a:lstStyle/>
          <a:p>
            <a:r>
              <a:rPr lang="uk-UA" sz="3600" b="1" dirty="0"/>
              <a:t>Один льодяник «</a:t>
            </a:r>
            <a:r>
              <a:rPr lang="uk-UA" sz="3600" b="1" dirty="0" err="1"/>
              <a:t>Чупа</a:t>
            </a:r>
            <a:r>
              <a:rPr lang="uk-UA" sz="3600" b="1" dirty="0"/>
              <a:t> </a:t>
            </a:r>
            <a:r>
              <a:rPr lang="uk-UA" sz="3600" b="1" dirty="0" err="1"/>
              <a:t>Чупс</a:t>
            </a:r>
            <a:r>
              <a:rPr lang="uk-UA" sz="3600" b="1" dirty="0"/>
              <a:t>» містить 5мг лимонної кислоти . Скільки такої харчової добавки прийме Петрик </a:t>
            </a:r>
            <a:r>
              <a:rPr lang="uk-UA" sz="3600" b="1" dirty="0" err="1"/>
              <a:t>П’яточкін</a:t>
            </a:r>
            <a:r>
              <a:rPr lang="uk-UA" sz="3600" b="1" dirty="0"/>
              <a:t> за один день, якщо з’їсть 15льодяників, і від кожного з них в його нирки попаде 20 % лимонної кислоти?</a:t>
            </a:r>
            <a:endParaRPr lang="ru-RU" sz="3600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92"/>
            <a:ext cx="2915816" cy="375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15906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4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90264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Психологи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/>
              <a:t>Задача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1268760"/>
            <a:ext cx="6400800" cy="5904656"/>
          </a:xfrm>
        </p:spPr>
        <p:txBody>
          <a:bodyPr>
            <a:normAutofit/>
          </a:bodyPr>
          <a:lstStyle/>
          <a:p>
            <a:r>
              <a:rPr lang="uk-UA" b="1" dirty="0"/>
              <a:t> </a:t>
            </a:r>
            <a:r>
              <a:rPr lang="uk-UA" sz="3600" b="1" dirty="0"/>
              <a:t>Якщо робітник виготовляє 800 деталей , перебуваючи у нервовому стані, в нього буде 4% бракованих деталей. Скільки він зробить бракованих деталей, якщо його планове завдання на день буде більше в 1,5 разів?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29158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1331913" y="0"/>
            <a:ext cx="6511925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dirty="0" smtClean="0">
                <a:solidFill>
                  <a:srgbClr val="00B050"/>
                </a:solidFill>
                <a:effectLst/>
                <a:latin typeface="Arial" charset="0"/>
              </a:rPr>
              <a:t>Економісти</a:t>
            </a:r>
            <a:br>
              <a:rPr lang="uk-UA" dirty="0" smtClean="0">
                <a:solidFill>
                  <a:srgbClr val="00B050"/>
                </a:solidFill>
                <a:effectLst/>
                <a:latin typeface="Arial" charset="0"/>
              </a:rPr>
            </a:br>
            <a:r>
              <a:rPr lang="uk-UA" dirty="0" smtClean="0">
                <a:solidFill>
                  <a:schemeClr val="tx1"/>
                </a:solidFill>
                <a:effectLst/>
                <a:latin typeface="Arial" charset="0"/>
              </a:rPr>
              <a:t>Задача №6</a:t>
            </a:r>
            <a:endParaRPr lang="ru-RU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2819904" y="1706719"/>
            <a:ext cx="6400800" cy="5112567"/>
          </a:xfrm>
          <a:prstGeom prst="rect">
            <a:avLst/>
          </a:prstGeom>
        </p:spPr>
        <p:txBody>
          <a:bodyPr/>
          <a:lstStyle/>
          <a:p>
            <a:r>
              <a:rPr lang="uk-UA" sz="3600" b="1" dirty="0" smtClean="0">
                <a:solidFill>
                  <a:schemeClr val="tx1"/>
                </a:solidFill>
                <a:latin typeface="Arial" charset="0"/>
              </a:rPr>
              <a:t>Відомо, що в середньому 80% людей свою відпустку планують провести не вдома. Визначте кількість учнів школи, які збираються на відпочинок влітку, якщо в школі 900</a:t>
            </a:r>
            <a:r>
              <a:rPr lang="uk-UA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Arial" charset="0"/>
              </a:rPr>
              <a:t>учнів.</a:t>
            </a:r>
            <a:endParaRPr lang="ru-RU" sz="3600" b="1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6629" name="Picture 5" descr="img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2843213" cy="6237287"/>
          </a:xfrm>
          <a:prstGeom prst="rect">
            <a:avLst/>
          </a:prstGeom>
          <a:noFill/>
        </p:spPr>
      </p:pic>
      <p:pic>
        <p:nvPicPr>
          <p:cNvPr id="1026" name="Picture 2" descr="C:\Users\Касаткина\Documents\729-1-jWWxNUW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2843212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352928" cy="1143000"/>
          </a:xfrm>
        </p:spPr>
        <p:txBody>
          <a:bodyPr/>
          <a:lstStyle/>
          <a:p>
            <a:pPr algn="ctr"/>
            <a:r>
              <a:rPr lang="uk-UA" sz="4800" dirty="0" smtClean="0">
                <a:solidFill>
                  <a:srgbClr val="7030A0"/>
                </a:solidFill>
              </a:rPr>
              <a:t>ПІДВЕДЕННЯ ПІДСУМКІВ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196752"/>
            <a:ext cx="8424936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4000" b="1" dirty="0" smtClean="0"/>
              <a:t>На уроці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/>
              <a:t>Ми пригадали…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/>
              <a:t>Ми повторили</a:t>
            </a:r>
          </a:p>
          <a:p>
            <a:pPr>
              <a:buFont typeface="Wingdings" pitchFamily="2" charset="2"/>
              <a:buChar char="ü"/>
            </a:pPr>
            <a:r>
              <a:rPr lang="uk-UA" sz="4000" b="1" dirty="0" smtClean="0"/>
              <a:t>Нам було цікав</a:t>
            </a:r>
            <a:r>
              <a:rPr lang="ru-RU" sz="4000" b="1" dirty="0"/>
              <a:t>о</a:t>
            </a:r>
            <a:r>
              <a:rPr lang="ru-RU" sz="4000" dirty="0" smtClean="0"/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/>
              <a:t>Мені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було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важко</a:t>
            </a:r>
            <a:r>
              <a:rPr lang="ru-RU" sz="4000" b="1" dirty="0" smtClean="0"/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/>
              <a:t>Тепер</a:t>
            </a:r>
            <a:r>
              <a:rPr lang="ru-RU" sz="4000" b="1" dirty="0" smtClean="0"/>
              <a:t> я </a:t>
            </a:r>
            <a:r>
              <a:rPr lang="ru-RU" sz="4000" b="1" dirty="0" err="1" smtClean="0"/>
              <a:t>вмію</a:t>
            </a:r>
            <a:r>
              <a:rPr lang="ru-RU" sz="4000" b="1" dirty="0" smtClean="0"/>
              <a:t>…</a:t>
            </a: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/>
              <a:t>Мені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захотілося</a:t>
            </a:r>
            <a:r>
              <a:rPr lang="ru-RU" sz="4000" b="1" dirty="0" smtClean="0"/>
              <a:t>…</a:t>
            </a:r>
            <a:r>
              <a:rPr lang="ru-RU" sz="4000" b="1" dirty="0"/>
              <a:t/>
            </a:r>
            <a:br>
              <a:rPr lang="ru-RU" sz="4000" b="1" dirty="0"/>
            </a:br>
            <a:endParaRPr lang="uk-UA" sz="4000" b="1" dirty="0" smtClean="0"/>
          </a:p>
          <a:p>
            <a:pPr>
              <a:buFont typeface="Wingdings" pitchFamily="2" charset="2"/>
              <a:buChar char="ü"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965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0" y="1916113"/>
            <a:ext cx="8964613" cy="3475037"/>
          </a:xfrm>
        </p:spPr>
        <p:txBody>
          <a:bodyPr/>
          <a:lstStyle/>
          <a:p>
            <a:r>
              <a:rPr lang="uk-UA" sz="4400" b="1" dirty="0" smtClean="0"/>
              <a:t>Повторити п.12-15,19</a:t>
            </a:r>
          </a:p>
          <a:p>
            <a:r>
              <a:rPr lang="uk-UA" sz="4400" b="1" dirty="0" smtClean="0"/>
              <a:t>Розв’язати:</a:t>
            </a:r>
          </a:p>
          <a:p>
            <a:r>
              <a:rPr lang="uk-UA" sz="4400" b="1" dirty="0" smtClean="0"/>
              <a:t>Група А: №812, 830, </a:t>
            </a:r>
          </a:p>
          <a:p>
            <a:r>
              <a:rPr lang="uk-UA" sz="4400" b="1" dirty="0" smtClean="0"/>
              <a:t>Група В: №812, 830,</a:t>
            </a:r>
            <a:r>
              <a:rPr lang="uk-UA" sz="4400" b="1" dirty="0"/>
              <a:t> </a:t>
            </a:r>
            <a:r>
              <a:rPr lang="uk-UA" sz="4400" b="1" dirty="0" smtClean="0"/>
              <a:t>842</a:t>
            </a:r>
            <a:endParaRPr lang="ru-RU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5586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7442"/>
            <a:ext cx="8822178" cy="1143000"/>
          </a:xfrm>
        </p:spPr>
        <p:txBody>
          <a:bodyPr/>
          <a:lstStyle/>
          <a:p>
            <a:r>
              <a:rPr lang="uk-UA" dirty="0" smtClean="0"/>
              <a:t>Здоровий спосіб 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81378" y="1052736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uk-UA" sz="3600" b="1" dirty="0" smtClean="0"/>
              <a:t>Позитивні емоції</a:t>
            </a:r>
          </a:p>
          <a:p>
            <a:r>
              <a:rPr lang="uk-UA" sz="3600" b="1" dirty="0" smtClean="0"/>
              <a:t>Фізична культура, спорт</a:t>
            </a:r>
          </a:p>
          <a:p>
            <a:r>
              <a:rPr lang="uk-UA" sz="3600" b="1" dirty="0" smtClean="0"/>
              <a:t>Корисна їжа</a:t>
            </a:r>
          </a:p>
          <a:p>
            <a:r>
              <a:rPr lang="uk-UA" sz="3600" b="1" dirty="0" smtClean="0"/>
              <a:t>Відмова від шкідливих звичок</a:t>
            </a:r>
          </a:p>
          <a:p>
            <a:r>
              <a:rPr lang="uk-UA" sz="3600" b="1" dirty="0" smtClean="0"/>
              <a:t>Особиста гігієна</a:t>
            </a:r>
          </a:p>
          <a:p>
            <a:r>
              <a:rPr lang="uk-UA" sz="3600" b="1" dirty="0" smtClean="0"/>
              <a:t>Здоровий відпочинок</a:t>
            </a:r>
          </a:p>
          <a:p>
            <a:pPr>
              <a:buNone/>
            </a:pPr>
            <a:endParaRPr lang="ru-RU" sz="3600" b="1" dirty="0"/>
          </a:p>
        </p:txBody>
      </p:sp>
      <p:pic>
        <p:nvPicPr>
          <p:cNvPr id="1026" name="Picture 2" descr="http://open.az/uploads/posts/2010-10/thumbs/1287806995_x_9348fc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91" y="908720"/>
            <a:ext cx="1290805" cy="1396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leza-mobile.ru/data/avatars/200/8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8162" y="1410388"/>
            <a:ext cx="1735838" cy="1544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genskii-mir.ru/images/stories/my_images/malysh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991" y="4814339"/>
            <a:ext cx="2071670" cy="1937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tunnel.ru/userfiles/ck/images/238/bath_time_8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8162" y="3861048"/>
            <a:ext cx="1362071" cy="167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http://taraktash.at.ua/kartinka_otdykh_s_detm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5078451"/>
            <a:ext cx="2071702" cy="167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8220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8964488" cy="347472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Повторити п.12-15,19</a:t>
            </a:r>
          </a:p>
          <a:p>
            <a:r>
              <a:rPr lang="uk-UA" sz="4400" b="1" dirty="0" err="1" smtClean="0"/>
              <a:t>Розв</a:t>
            </a:r>
            <a:r>
              <a:rPr lang="uk-UA" sz="4400" b="1" dirty="0" smtClean="0"/>
              <a:t>. </a:t>
            </a:r>
            <a:r>
              <a:rPr lang="uk-UA" sz="4400" b="1" smtClean="0"/>
              <a:t>№806(1), 808(2), 820, +840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4950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208" y="22835"/>
            <a:ext cx="8787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369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Друге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369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грудня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4369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369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Класна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369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робота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369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369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ідсоткові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4369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розрахунки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4369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9" y="3675763"/>
            <a:ext cx="3816424" cy="323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438804" cy="361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2628013"/>
            <a:ext cx="2602780" cy="266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55650" y="301625"/>
            <a:ext cx="838835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sz="quarter" idx="13"/>
          </p:nvPr>
        </p:nvSpPr>
        <p:spPr>
          <a:xfrm>
            <a:off x="179388" y="1052513"/>
            <a:ext cx="8964612" cy="5616575"/>
          </a:xfr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altLang="ru-RU" sz="3900" b="1" dirty="0" smtClean="0">
                <a:solidFill>
                  <a:schemeClr val="tx1"/>
                </a:solidFill>
              </a:rPr>
              <a:t>Форму</a:t>
            </a:r>
            <a:r>
              <a:rPr lang="ru-RU" altLang="ru-RU" sz="3900" b="1" dirty="0" err="1" smtClean="0">
                <a:solidFill>
                  <a:schemeClr val="tx1"/>
                </a:solidFill>
              </a:rPr>
              <a:t>ємо</a:t>
            </a:r>
            <a:r>
              <a:rPr lang="uk-UA" altLang="ru-RU" sz="3900" b="1" dirty="0" smtClean="0">
                <a:solidFill>
                  <a:schemeClr val="tx1"/>
                </a:solidFill>
              </a:rPr>
              <a:t> вміння </a:t>
            </a:r>
            <a:r>
              <a:rPr lang="uk-UA" altLang="ru-RU" sz="3900" b="1" dirty="0" err="1" smtClean="0">
                <a:solidFill>
                  <a:schemeClr val="tx1"/>
                </a:solidFill>
              </a:rPr>
              <a:t>розв</a:t>
            </a:r>
            <a:r>
              <a:rPr lang="en-US" altLang="ru-RU" sz="3900" b="1" dirty="0" smtClean="0">
                <a:solidFill>
                  <a:schemeClr val="tx1"/>
                </a:solidFill>
              </a:rPr>
              <a:t>’</a:t>
            </a:r>
            <a:r>
              <a:rPr lang="uk-UA" altLang="ru-RU" sz="3900" b="1" dirty="0" err="1" smtClean="0">
                <a:solidFill>
                  <a:schemeClr val="tx1"/>
                </a:solidFill>
              </a:rPr>
              <a:t>язувати</a:t>
            </a:r>
            <a:r>
              <a:rPr lang="uk-UA" altLang="ru-RU" sz="3900" b="1" dirty="0" smtClean="0">
                <a:solidFill>
                  <a:schemeClr val="tx1"/>
                </a:solidFill>
              </a:rPr>
              <a:t> текстові задачі</a:t>
            </a:r>
            <a:r>
              <a:rPr lang="ru-RU" altLang="ru-RU" sz="3900" b="1" dirty="0" smtClean="0">
                <a:solidFill>
                  <a:schemeClr val="tx1"/>
                </a:solidFill>
              </a:rPr>
              <a:t>; </a:t>
            </a:r>
            <a:r>
              <a:rPr lang="ru-RU" altLang="ru-RU" sz="3900" b="1" dirty="0" err="1" smtClean="0">
                <a:solidFill>
                  <a:schemeClr val="tx1"/>
                </a:solidFill>
              </a:rPr>
              <a:t>дослідницькі</a:t>
            </a:r>
            <a:r>
              <a:rPr lang="ru-RU" altLang="ru-RU" sz="39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900" b="1" dirty="0" err="1" smtClean="0">
                <a:solidFill>
                  <a:schemeClr val="tx1"/>
                </a:solidFill>
              </a:rPr>
              <a:t>компетенції</a:t>
            </a:r>
            <a:r>
              <a:rPr lang="ru-RU" altLang="ru-RU" sz="3900" b="1" dirty="0" smtClean="0">
                <a:solidFill>
                  <a:schemeClr val="tx1"/>
                </a:solidFill>
              </a:rPr>
              <a:t> та </a:t>
            </a:r>
            <a:r>
              <a:rPr lang="ru-RU" altLang="ru-RU" sz="3900" b="1" dirty="0" err="1" smtClean="0">
                <a:solidFill>
                  <a:schemeClr val="tx1"/>
                </a:solidFill>
              </a:rPr>
              <a:t>творчі</a:t>
            </a:r>
            <a:r>
              <a:rPr lang="ru-RU" altLang="ru-RU" sz="39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900" b="1" dirty="0" err="1" smtClean="0">
                <a:solidFill>
                  <a:schemeClr val="tx1"/>
                </a:solidFill>
              </a:rPr>
              <a:t>здібності</a:t>
            </a:r>
            <a:r>
              <a:rPr lang="ru-RU" altLang="ru-RU" sz="3900" b="1" dirty="0" smtClean="0">
                <a:solidFill>
                  <a:schemeClr val="tx1"/>
                </a:solidFill>
              </a:rPr>
              <a:t>.</a:t>
            </a:r>
            <a:endParaRPr lang="uk-UA" altLang="ru-RU" sz="3900" b="1" dirty="0" smtClean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altLang="ru-RU" sz="3900" b="1" dirty="0" err="1" smtClean="0">
                <a:solidFill>
                  <a:schemeClr val="tx1"/>
                </a:solidFill>
              </a:rPr>
              <a:t>Розвива</a:t>
            </a:r>
            <a:r>
              <a:rPr lang="ru-RU" altLang="ru-RU" sz="3900" b="1" dirty="0" err="1" smtClean="0">
                <a:solidFill>
                  <a:schemeClr val="tx1"/>
                </a:solidFill>
              </a:rPr>
              <a:t>ємо</a:t>
            </a:r>
            <a:r>
              <a:rPr lang="uk-UA" altLang="ru-RU" sz="3900" b="1" dirty="0" smtClean="0">
                <a:solidFill>
                  <a:schemeClr val="tx1"/>
                </a:solidFill>
              </a:rPr>
              <a:t> логічне та абстрактне мислення, </a:t>
            </a:r>
            <a:r>
              <a:rPr lang="uk-UA" altLang="ru-RU" sz="3900" b="1" dirty="0" err="1" smtClean="0">
                <a:solidFill>
                  <a:schemeClr val="tx1"/>
                </a:solidFill>
              </a:rPr>
              <a:t>пам</a:t>
            </a:r>
            <a:r>
              <a:rPr lang="en-US" altLang="ru-RU" sz="3900" b="1" dirty="0" smtClean="0">
                <a:solidFill>
                  <a:schemeClr val="tx1"/>
                </a:solidFill>
              </a:rPr>
              <a:t>’</a:t>
            </a:r>
            <a:r>
              <a:rPr lang="uk-UA" altLang="ru-RU" sz="3900" b="1" dirty="0" smtClean="0">
                <a:solidFill>
                  <a:schemeClr val="tx1"/>
                </a:solidFill>
              </a:rPr>
              <a:t>ять, техніку усного рахунку, </a:t>
            </a:r>
            <a:r>
              <a:rPr lang="uk-UA" altLang="ru-RU" sz="3900" b="1" dirty="0" err="1" smtClean="0">
                <a:solidFill>
                  <a:schemeClr val="tx1"/>
                </a:solidFill>
              </a:rPr>
              <a:t>розш</a:t>
            </a:r>
            <a:r>
              <a:rPr lang="ru-RU" altLang="ru-RU" sz="3900" b="1" dirty="0" err="1" smtClean="0">
                <a:solidFill>
                  <a:schemeClr val="tx1"/>
                </a:solidFill>
              </a:rPr>
              <a:t>ирюємо</a:t>
            </a:r>
            <a:r>
              <a:rPr lang="uk-UA" altLang="ru-RU" sz="3900" b="1" dirty="0" smtClean="0">
                <a:solidFill>
                  <a:schemeClr val="tx1"/>
                </a:solidFill>
              </a:rPr>
              <a:t> свій кругозір.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altLang="ru-RU" sz="3900" b="1" dirty="0" err="1" smtClean="0">
                <a:solidFill>
                  <a:schemeClr val="tx1"/>
                </a:solidFill>
              </a:rPr>
              <a:t>Вихо</a:t>
            </a:r>
            <a:r>
              <a:rPr lang="ru-RU" altLang="ru-RU" sz="3900" b="1" dirty="0" err="1" smtClean="0">
                <a:solidFill>
                  <a:schemeClr val="tx1"/>
                </a:solidFill>
              </a:rPr>
              <a:t>вуємо</a:t>
            </a:r>
            <a:r>
              <a:rPr lang="uk-UA" altLang="ru-RU" sz="3900" b="1" dirty="0" smtClean="0">
                <a:solidFill>
                  <a:schemeClr val="tx1"/>
                </a:solidFill>
              </a:rPr>
              <a:t> старанність, математичну культуру письма та мовлення, самостійність, відповідальність, інтерес до математики. </a:t>
            </a:r>
            <a:endParaRPr lang="ru-RU" altLang="ru-RU" sz="3900" b="1" dirty="0" smtClean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altLang="ru-RU" sz="3200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5573" y="0"/>
            <a:ext cx="5487401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</a:rPr>
              <a:t>Мета уроку:</a:t>
            </a:r>
          </a:p>
        </p:txBody>
      </p:sp>
    </p:spTree>
    <p:extLst>
      <p:ext uri="{BB962C8B-B14F-4D97-AF65-F5344CB8AC3E}">
        <p14:creationId xmlns:p14="http://schemas.microsoft.com/office/powerpoint/2010/main" val="15182521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262" y="2449710"/>
            <a:ext cx="505458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пропорц</a:t>
            </a:r>
            <a:r>
              <a:rPr lang="uk-U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0810" y="1349224"/>
            <a:ext cx="583044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prstTxWarp prst="textDeflateBottom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відношення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9870"/>
            <a:ext cx="2177199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cap="all" dirty="0" err="1">
                <a:ln w="9000" cmpd="sng">
                  <a:solidFill>
                    <a:srgbClr val="6319E7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дріб</a:t>
            </a:r>
            <a:endParaRPr lang="ru-RU" sz="5400" b="1" cap="all" dirty="0">
              <a:ln w="9000" cmpd="sng">
                <a:solidFill>
                  <a:srgbClr val="6319E7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0726" y="3457451"/>
            <a:ext cx="4054316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рівність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0919" y="4397003"/>
            <a:ext cx="405431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prstTxWarp prst="textInflateBottom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вірність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4149" y="19645"/>
            <a:ext cx="4355681" cy="923330"/>
          </a:xfrm>
          <a:prstGeom prst="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відсоток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3590" y="3473673"/>
            <a:ext cx="5293437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prstTxWarp prst="textCurveDown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подібність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3590" y="4653136"/>
            <a:ext cx="519885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prstTxWarp prst="textDeflateBottom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знаменник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7637" y="5591051"/>
            <a:ext cx="5203669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займенник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8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0" y="2276475"/>
          <a:ext cx="9612313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3" imgW="609336" imgH="393529" progId="Equation.3">
                  <p:embed/>
                </p:oleObj>
              </mc:Choice>
              <mc:Fallback>
                <p:oleObj name="Формула" r:id="rId3" imgW="6093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475"/>
                        <a:ext cx="9612313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72747"/>
            <a:ext cx="10191494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spc="50" dirty="0">
                <a:ln w="11430">
                  <a:solidFill>
                    <a:srgbClr val="FF00FF"/>
                  </a:solidFill>
                </a:ln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ВІДСОТКОВЕ ВІДНОШЕННЯ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spc="50" dirty="0">
                <a:ln w="11430">
                  <a:solidFill>
                    <a:srgbClr val="FF00FF"/>
                  </a:solidFill>
                </a:ln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 ДВОХ ЧИСЕЛ</a:t>
            </a:r>
          </a:p>
        </p:txBody>
      </p:sp>
    </p:spTree>
    <p:extLst>
      <p:ext uri="{BB962C8B-B14F-4D97-AF65-F5344CB8AC3E}">
        <p14:creationId xmlns:p14="http://schemas.microsoft.com/office/powerpoint/2010/main" val="6196275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2"/>
          <p:cNvSpPr>
            <a:spLocks noChangeArrowheads="1"/>
          </p:cNvSpPr>
          <p:nvPr/>
        </p:nvSpPr>
        <p:spPr bwMode="auto">
          <a:xfrm>
            <a:off x="4427538" y="1752600"/>
            <a:ext cx="1531937" cy="1244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1267" name="AutoShape 27"/>
          <p:cNvSpPr>
            <a:spLocks noChangeArrowheads="1"/>
          </p:cNvSpPr>
          <p:nvPr/>
        </p:nvSpPr>
        <p:spPr bwMode="auto">
          <a:xfrm>
            <a:off x="228600" y="1854200"/>
            <a:ext cx="1749425" cy="1206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2151063" y="0"/>
            <a:ext cx="5489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Тестові завдання: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0" y="434975"/>
            <a:ext cx="9283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1.Скільки відсотків яблука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становить його половина?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303213" y="2133600"/>
            <a:ext cx="2024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 20%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1271" name="Rectangle 19"/>
          <p:cNvSpPr>
            <a:spLocks noChangeArrowheads="1"/>
          </p:cNvSpPr>
          <p:nvPr/>
        </p:nvSpPr>
        <p:spPr bwMode="auto">
          <a:xfrm>
            <a:off x="331788" y="3263900"/>
            <a:ext cx="88122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2.Скільки відсотків години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становить  її чверть?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1272" name="AutoShape 30"/>
          <p:cNvSpPr>
            <a:spLocks noChangeArrowheads="1"/>
          </p:cNvSpPr>
          <p:nvPr/>
        </p:nvSpPr>
        <p:spPr bwMode="auto">
          <a:xfrm>
            <a:off x="2406650" y="1792288"/>
            <a:ext cx="1651000" cy="1204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1273" name="Rectangle 31"/>
          <p:cNvSpPr>
            <a:spLocks noChangeArrowheads="1"/>
          </p:cNvSpPr>
          <p:nvPr/>
        </p:nvSpPr>
        <p:spPr bwMode="auto">
          <a:xfrm>
            <a:off x="4465638" y="2073275"/>
            <a:ext cx="17049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>
                <a:solidFill>
                  <a:prstClr val="black"/>
                </a:solidFill>
              </a:rPr>
              <a:t>50%</a:t>
            </a:r>
            <a:endParaRPr lang="ru-RU" altLang="uk-UA" sz="4400" b="1">
              <a:solidFill>
                <a:prstClr val="black"/>
              </a:solidFill>
            </a:endParaRPr>
          </a:p>
        </p:txBody>
      </p:sp>
      <p:sp>
        <p:nvSpPr>
          <p:cNvPr id="11274" name="Rectangle 28"/>
          <p:cNvSpPr>
            <a:spLocks noChangeArrowheads="1"/>
          </p:cNvSpPr>
          <p:nvPr/>
        </p:nvSpPr>
        <p:spPr bwMode="auto">
          <a:xfrm>
            <a:off x="2447925" y="1989138"/>
            <a:ext cx="17049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>
                <a:solidFill>
                  <a:prstClr val="black"/>
                </a:solidFill>
              </a:rPr>
              <a:t>45%</a:t>
            </a:r>
            <a:endParaRPr lang="ru-RU" altLang="uk-UA" sz="4400" b="1">
              <a:solidFill>
                <a:prstClr val="black"/>
              </a:solidFill>
            </a:endParaRPr>
          </a:p>
        </p:txBody>
      </p:sp>
      <p:sp>
        <p:nvSpPr>
          <p:cNvPr id="11275" name="AutoShape 33"/>
          <p:cNvSpPr>
            <a:spLocks noChangeArrowheads="1"/>
          </p:cNvSpPr>
          <p:nvPr/>
        </p:nvSpPr>
        <p:spPr bwMode="auto">
          <a:xfrm>
            <a:off x="6264275" y="1792288"/>
            <a:ext cx="1660525" cy="120491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1276" name="Rectangle 34"/>
          <p:cNvSpPr>
            <a:spLocks noChangeArrowheads="1"/>
          </p:cNvSpPr>
          <p:nvPr/>
        </p:nvSpPr>
        <p:spPr bwMode="auto">
          <a:xfrm>
            <a:off x="6264275" y="1958975"/>
            <a:ext cx="170338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>
                <a:solidFill>
                  <a:prstClr val="black"/>
                </a:solidFill>
              </a:rPr>
              <a:t>30%</a:t>
            </a:r>
            <a:endParaRPr lang="ru-RU" altLang="uk-UA" sz="4400" b="1">
              <a:solidFill>
                <a:prstClr val="black"/>
              </a:solidFill>
            </a:endParaRPr>
          </a:p>
        </p:txBody>
      </p:sp>
      <p:sp>
        <p:nvSpPr>
          <p:cNvPr id="11277" name="AutoShape 35"/>
          <p:cNvSpPr>
            <a:spLocks noChangeArrowheads="1"/>
          </p:cNvSpPr>
          <p:nvPr/>
        </p:nvSpPr>
        <p:spPr bwMode="auto">
          <a:xfrm>
            <a:off x="4341813" y="4605338"/>
            <a:ext cx="1793875" cy="14160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1278" name="AutoShape 36"/>
          <p:cNvSpPr>
            <a:spLocks noChangeArrowheads="1"/>
          </p:cNvSpPr>
          <p:nvPr/>
        </p:nvSpPr>
        <p:spPr bwMode="auto">
          <a:xfrm>
            <a:off x="127000" y="4652963"/>
            <a:ext cx="1873250" cy="136842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1279" name="Rectangle 37"/>
          <p:cNvSpPr>
            <a:spLocks noChangeArrowheads="1"/>
          </p:cNvSpPr>
          <p:nvPr/>
        </p:nvSpPr>
        <p:spPr bwMode="auto">
          <a:xfrm>
            <a:off x="-23813" y="4945063"/>
            <a:ext cx="2174876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800">
                <a:solidFill>
                  <a:prstClr val="black"/>
                </a:solidFill>
              </a:rPr>
              <a:t> </a:t>
            </a:r>
            <a:r>
              <a:rPr lang="uk-UA" altLang="uk-UA" sz="5400" b="1">
                <a:solidFill>
                  <a:prstClr val="black"/>
                </a:solidFill>
              </a:rPr>
              <a:t>15%</a:t>
            </a:r>
            <a:endParaRPr lang="ru-RU" altLang="uk-UA" sz="5400" b="1">
              <a:solidFill>
                <a:prstClr val="black"/>
              </a:solidFill>
            </a:endParaRPr>
          </a:p>
        </p:txBody>
      </p:sp>
      <p:sp>
        <p:nvSpPr>
          <p:cNvPr id="11280" name="AutoShape 38"/>
          <p:cNvSpPr>
            <a:spLocks noChangeArrowheads="1"/>
          </p:cNvSpPr>
          <p:nvPr/>
        </p:nvSpPr>
        <p:spPr bwMode="auto">
          <a:xfrm>
            <a:off x="2151063" y="4652963"/>
            <a:ext cx="1906587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1281" name="Rectangle 39"/>
          <p:cNvSpPr>
            <a:spLocks noChangeArrowheads="1"/>
          </p:cNvSpPr>
          <p:nvPr/>
        </p:nvSpPr>
        <p:spPr bwMode="auto">
          <a:xfrm>
            <a:off x="4214813" y="4833938"/>
            <a:ext cx="204946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5400" b="1">
                <a:solidFill>
                  <a:prstClr val="black"/>
                </a:solidFill>
              </a:rPr>
              <a:t>35%</a:t>
            </a:r>
            <a:endParaRPr lang="ru-RU" altLang="uk-UA" sz="5400" b="1">
              <a:solidFill>
                <a:prstClr val="black"/>
              </a:solidFill>
            </a:endParaRPr>
          </a:p>
        </p:txBody>
      </p:sp>
      <p:sp>
        <p:nvSpPr>
          <p:cNvPr id="11282" name="Rectangle 40"/>
          <p:cNvSpPr>
            <a:spLocks noChangeArrowheads="1"/>
          </p:cNvSpPr>
          <p:nvPr/>
        </p:nvSpPr>
        <p:spPr bwMode="auto">
          <a:xfrm>
            <a:off x="2165350" y="4945063"/>
            <a:ext cx="20494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5400" b="1">
                <a:solidFill>
                  <a:prstClr val="black"/>
                </a:solidFill>
              </a:rPr>
              <a:t>25%</a:t>
            </a:r>
            <a:endParaRPr lang="ru-RU" altLang="uk-UA" sz="5400" b="1">
              <a:solidFill>
                <a:prstClr val="black"/>
              </a:solidFill>
            </a:endParaRPr>
          </a:p>
        </p:txBody>
      </p:sp>
      <p:sp>
        <p:nvSpPr>
          <p:cNvPr id="11283" name="AutoShape 41"/>
          <p:cNvSpPr>
            <a:spLocks noChangeArrowheads="1"/>
          </p:cNvSpPr>
          <p:nvPr/>
        </p:nvSpPr>
        <p:spPr bwMode="auto">
          <a:xfrm>
            <a:off x="6264275" y="4587875"/>
            <a:ext cx="2090738" cy="1433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1284" name="Rectangle 42"/>
          <p:cNvSpPr>
            <a:spLocks noChangeArrowheads="1"/>
          </p:cNvSpPr>
          <p:nvPr/>
        </p:nvSpPr>
        <p:spPr bwMode="auto">
          <a:xfrm>
            <a:off x="6264275" y="4749800"/>
            <a:ext cx="209073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5400" b="1">
                <a:solidFill>
                  <a:prstClr val="black"/>
                </a:solidFill>
              </a:rPr>
              <a:t>10%</a:t>
            </a:r>
            <a:endParaRPr lang="ru-RU" altLang="uk-UA" sz="5400" b="1">
              <a:solidFill>
                <a:prstClr val="black"/>
              </a:solidFill>
            </a:endParaRPr>
          </a:p>
        </p:txBody>
      </p:sp>
      <p:sp>
        <p:nvSpPr>
          <p:cNvPr id="11285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09600" cy="509588"/>
          </a:xfrm>
          <a:prstGeom prst="actionButtonForwardNex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9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1851025" y="0"/>
            <a:ext cx="54546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>
                <a:solidFill>
                  <a:prstClr val="black"/>
                </a:solidFill>
              </a:rPr>
              <a:t>Тестові завдання:</a:t>
            </a:r>
            <a:endParaRPr lang="ru-RU" altLang="uk-UA" sz="4400">
              <a:solidFill>
                <a:prstClr val="black"/>
              </a:solidFill>
            </a:endParaRPr>
          </a:p>
        </p:txBody>
      </p:sp>
      <p:sp>
        <p:nvSpPr>
          <p:cNvPr id="14339" name="Rectangle 21"/>
          <p:cNvSpPr>
            <a:spLocks noChangeArrowheads="1"/>
          </p:cNvSpPr>
          <p:nvPr/>
        </p:nvSpPr>
        <p:spPr bwMode="auto">
          <a:xfrm>
            <a:off x="0" y="508000"/>
            <a:ext cx="94202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3.Скільки відсотків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становить число 11 від 44?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40" name="Rectangle 23"/>
          <p:cNvSpPr>
            <a:spLocks noChangeArrowheads="1"/>
          </p:cNvSpPr>
          <p:nvPr/>
        </p:nvSpPr>
        <p:spPr bwMode="auto">
          <a:xfrm>
            <a:off x="0" y="2774950"/>
            <a:ext cx="9144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3600" b="1" dirty="0" smtClean="0">
                <a:solidFill>
                  <a:prstClr val="black"/>
                </a:solidFill>
              </a:rPr>
              <a:t>4.На </a:t>
            </a:r>
            <a:r>
              <a:rPr lang="uk-UA" altLang="uk-UA" sz="3600" b="1" dirty="0">
                <a:solidFill>
                  <a:prstClr val="black"/>
                </a:solidFill>
              </a:rPr>
              <a:t>шаховій дошці з 64 клітинок 32 білого кольору. Скільки  відсотків клітинок білі?</a:t>
            </a:r>
            <a:endParaRPr lang="ru-RU" altLang="uk-UA" sz="3600" b="1" dirty="0">
              <a:solidFill>
                <a:prstClr val="black"/>
              </a:solidFill>
            </a:endParaRPr>
          </a:p>
        </p:txBody>
      </p:sp>
      <p:sp>
        <p:nvSpPr>
          <p:cNvPr id="14341" name="AutoShape 43"/>
          <p:cNvSpPr>
            <a:spLocks noChangeArrowheads="1"/>
          </p:cNvSpPr>
          <p:nvPr/>
        </p:nvSpPr>
        <p:spPr bwMode="auto">
          <a:xfrm>
            <a:off x="4070350" y="1674813"/>
            <a:ext cx="1568450" cy="1100137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4342" name="AutoShape 44"/>
          <p:cNvSpPr>
            <a:spLocks noChangeArrowheads="1"/>
          </p:cNvSpPr>
          <p:nvPr/>
        </p:nvSpPr>
        <p:spPr bwMode="auto">
          <a:xfrm>
            <a:off x="428625" y="1704975"/>
            <a:ext cx="1571625" cy="11445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597" name="Rectangle 45"/>
          <p:cNvSpPr>
            <a:spLocks noChangeArrowheads="1"/>
          </p:cNvSpPr>
          <p:nvPr/>
        </p:nvSpPr>
        <p:spPr bwMode="auto">
          <a:xfrm>
            <a:off x="323850" y="1790700"/>
            <a:ext cx="1695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800">
                <a:solidFill>
                  <a:prstClr val="black"/>
                </a:solidFill>
              </a:rPr>
              <a:t> </a:t>
            </a:r>
            <a:r>
              <a:rPr lang="uk-UA" altLang="uk-UA" sz="4000" b="1">
                <a:solidFill>
                  <a:prstClr val="black"/>
                </a:solidFill>
              </a:rPr>
              <a:t>29%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44" name="AutoShape 46"/>
          <p:cNvSpPr>
            <a:spLocks noChangeArrowheads="1"/>
          </p:cNvSpPr>
          <p:nvPr/>
        </p:nvSpPr>
        <p:spPr bwMode="auto">
          <a:xfrm>
            <a:off x="2266950" y="1719263"/>
            <a:ext cx="1565275" cy="1098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4345" name="Rectangle 47"/>
          <p:cNvSpPr>
            <a:spLocks noChangeArrowheads="1"/>
          </p:cNvSpPr>
          <p:nvPr/>
        </p:nvSpPr>
        <p:spPr bwMode="auto">
          <a:xfrm>
            <a:off x="4070350" y="1831975"/>
            <a:ext cx="1568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25%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51600" name="Rectangle 48"/>
          <p:cNvSpPr>
            <a:spLocks noChangeArrowheads="1"/>
          </p:cNvSpPr>
          <p:nvPr/>
        </p:nvSpPr>
        <p:spPr bwMode="auto">
          <a:xfrm>
            <a:off x="2127250" y="1833563"/>
            <a:ext cx="17049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>
                <a:solidFill>
                  <a:prstClr val="black"/>
                </a:solidFill>
              </a:rPr>
              <a:t>50%</a:t>
            </a:r>
            <a:endParaRPr lang="ru-RU" altLang="uk-UA" sz="4400" b="1">
              <a:solidFill>
                <a:prstClr val="black"/>
              </a:solidFill>
            </a:endParaRPr>
          </a:p>
        </p:txBody>
      </p:sp>
      <p:sp>
        <p:nvSpPr>
          <p:cNvPr id="14347" name="AutoShape 49"/>
          <p:cNvSpPr>
            <a:spLocks noChangeArrowheads="1"/>
          </p:cNvSpPr>
          <p:nvPr/>
        </p:nvSpPr>
        <p:spPr bwMode="auto">
          <a:xfrm>
            <a:off x="6051550" y="1711325"/>
            <a:ext cx="1535113" cy="106362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602" name="Rectangle 50"/>
          <p:cNvSpPr>
            <a:spLocks noChangeArrowheads="1"/>
          </p:cNvSpPr>
          <p:nvPr/>
        </p:nvSpPr>
        <p:spPr bwMode="auto">
          <a:xfrm>
            <a:off x="6051550" y="1865313"/>
            <a:ext cx="15668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70%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49" name="AutoShape 51"/>
          <p:cNvSpPr>
            <a:spLocks noChangeArrowheads="1"/>
          </p:cNvSpPr>
          <p:nvPr/>
        </p:nvSpPr>
        <p:spPr bwMode="auto">
          <a:xfrm>
            <a:off x="3751263" y="5111750"/>
            <a:ext cx="1641475" cy="10271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4350" name="AutoShape 52"/>
          <p:cNvSpPr>
            <a:spLocks noChangeArrowheads="1"/>
          </p:cNvSpPr>
          <p:nvPr/>
        </p:nvSpPr>
        <p:spPr bwMode="auto">
          <a:xfrm>
            <a:off x="52388" y="5051425"/>
            <a:ext cx="1643062" cy="107156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4351" name="Rectangle 53"/>
          <p:cNvSpPr>
            <a:spLocks noChangeArrowheads="1"/>
          </p:cNvSpPr>
          <p:nvPr/>
        </p:nvSpPr>
        <p:spPr bwMode="auto">
          <a:xfrm>
            <a:off x="0" y="5211763"/>
            <a:ext cx="1695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800">
                <a:solidFill>
                  <a:prstClr val="black"/>
                </a:solidFill>
              </a:rPr>
              <a:t> </a:t>
            </a:r>
            <a:r>
              <a:rPr lang="uk-UA" altLang="uk-UA" sz="4000" b="1">
                <a:solidFill>
                  <a:prstClr val="black"/>
                </a:solidFill>
              </a:rPr>
              <a:t>50%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52" name="AutoShape 54"/>
          <p:cNvSpPr>
            <a:spLocks noChangeArrowheads="1"/>
          </p:cNvSpPr>
          <p:nvPr/>
        </p:nvSpPr>
        <p:spPr bwMode="auto">
          <a:xfrm>
            <a:off x="2019300" y="5083175"/>
            <a:ext cx="1568450" cy="101282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607" name="Rectangle 55"/>
          <p:cNvSpPr>
            <a:spLocks noChangeArrowheads="1"/>
          </p:cNvSpPr>
          <p:nvPr/>
        </p:nvSpPr>
        <p:spPr bwMode="auto">
          <a:xfrm>
            <a:off x="3813175" y="5232400"/>
            <a:ext cx="15668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75%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51608" name="Rectangle 56"/>
          <p:cNvSpPr>
            <a:spLocks noChangeArrowheads="1"/>
          </p:cNvSpPr>
          <p:nvPr/>
        </p:nvSpPr>
        <p:spPr bwMode="auto">
          <a:xfrm>
            <a:off x="2000250" y="5272088"/>
            <a:ext cx="15684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25%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55" name="AutoShape 57"/>
          <p:cNvSpPr>
            <a:spLocks noChangeArrowheads="1"/>
          </p:cNvSpPr>
          <p:nvPr/>
        </p:nvSpPr>
        <p:spPr bwMode="auto">
          <a:xfrm>
            <a:off x="6156325" y="5111750"/>
            <a:ext cx="1558925" cy="1011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610" name="Rectangle 58"/>
          <p:cNvSpPr>
            <a:spLocks noChangeArrowheads="1"/>
          </p:cNvSpPr>
          <p:nvPr/>
        </p:nvSpPr>
        <p:spPr bwMode="auto">
          <a:xfrm>
            <a:off x="6148388" y="5191125"/>
            <a:ext cx="15668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40%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4357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09600" cy="509588"/>
          </a:xfrm>
          <a:prstGeom prst="actionButtonForwardNex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71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1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1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1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1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1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1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97" grpId="0"/>
      <p:bldP spid="151600" grpId="0"/>
      <p:bldP spid="151602" grpId="0"/>
      <p:bldP spid="151607" grpId="0"/>
      <p:bldP spid="151608" grpId="0"/>
      <p:bldP spid="1516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2"/>
          <p:cNvSpPr>
            <a:spLocks noChangeArrowheads="1"/>
          </p:cNvSpPr>
          <p:nvPr/>
        </p:nvSpPr>
        <p:spPr bwMode="auto">
          <a:xfrm>
            <a:off x="4427538" y="1752600"/>
            <a:ext cx="1531937" cy="1244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3315" name="AutoShape 27"/>
          <p:cNvSpPr>
            <a:spLocks noChangeArrowheads="1"/>
          </p:cNvSpPr>
          <p:nvPr/>
        </p:nvSpPr>
        <p:spPr bwMode="auto">
          <a:xfrm>
            <a:off x="228600" y="1854200"/>
            <a:ext cx="1749425" cy="1206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2151063" y="0"/>
            <a:ext cx="54895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Тестові завдання: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3317" name="Rectangle 16"/>
          <p:cNvSpPr>
            <a:spLocks noChangeArrowheads="1"/>
          </p:cNvSpPr>
          <p:nvPr/>
        </p:nvSpPr>
        <p:spPr bwMode="auto">
          <a:xfrm>
            <a:off x="0" y="469900"/>
            <a:ext cx="93186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1.Скільки відсотків яблука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становить його половина?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303213" y="2133600"/>
            <a:ext cx="2024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 20%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3319" name="Rectangle 19"/>
          <p:cNvSpPr>
            <a:spLocks noChangeArrowheads="1"/>
          </p:cNvSpPr>
          <p:nvPr/>
        </p:nvSpPr>
        <p:spPr bwMode="auto">
          <a:xfrm>
            <a:off x="331788" y="3263900"/>
            <a:ext cx="88122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2.Скільки відсотків години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000" b="1">
                <a:solidFill>
                  <a:prstClr val="black"/>
                </a:solidFill>
              </a:rPr>
              <a:t>становить її чверть?</a:t>
            </a:r>
            <a:endParaRPr lang="ru-RU" altLang="uk-UA" sz="4000" b="1">
              <a:solidFill>
                <a:prstClr val="black"/>
              </a:solidFill>
            </a:endParaRPr>
          </a:p>
        </p:txBody>
      </p:sp>
      <p:sp>
        <p:nvSpPr>
          <p:cNvPr id="13320" name="AutoShape 30"/>
          <p:cNvSpPr>
            <a:spLocks noChangeArrowheads="1"/>
          </p:cNvSpPr>
          <p:nvPr/>
        </p:nvSpPr>
        <p:spPr bwMode="auto">
          <a:xfrm>
            <a:off x="2406650" y="1792288"/>
            <a:ext cx="1651000" cy="12049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3321" name="Rectangle 31"/>
          <p:cNvSpPr>
            <a:spLocks noChangeArrowheads="1"/>
          </p:cNvSpPr>
          <p:nvPr/>
        </p:nvSpPr>
        <p:spPr bwMode="auto">
          <a:xfrm>
            <a:off x="4465638" y="2073275"/>
            <a:ext cx="17049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>
                <a:solidFill>
                  <a:prstClr val="black"/>
                </a:solidFill>
              </a:rPr>
              <a:t>50%</a:t>
            </a:r>
            <a:endParaRPr lang="ru-RU" altLang="uk-UA" sz="4400" b="1">
              <a:solidFill>
                <a:prstClr val="black"/>
              </a:solidFill>
            </a:endParaRPr>
          </a:p>
        </p:txBody>
      </p:sp>
      <p:sp>
        <p:nvSpPr>
          <p:cNvPr id="151580" name="Rectangle 28"/>
          <p:cNvSpPr>
            <a:spLocks noChangeArrowheads="1"/>
          </p:cNvSpPr>
          <p:nvPr/>
        </p:nvSpPr>
        <p:spPr bwMode="auto">
          <a:xfrm>
            <a:off x="2447925" y="1989138"/>
            <a:ext cx="17049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>
                <a:solidFill>
                  <a:prstClr val="black"/>
                </a:solidFill>
              </a:rPr>
              <a:t>45%</a:t>
            </a:r>
            <a:endParaRPr lang="ru-RU" altLang="uk-UA" sz="4400" b="1">
              <a:solidFill>
                <a:prstClr val="black"/>
              </a:solidFill>
            </a:endParaRPr>
          </a:p>
        </p:txBody>
      </p:sp>
      <p:sp>
        <p:nvSpPr>
          <p:cNvPr id="13323" name="AutoShape 33"/>
          <p:cNvSpPr>
            <a:spLocks noChangeArrowheads="1"/>
          </p:cNvSpPr>
          <p:nvPr/>
        </p:nvSpPr>
        <p:spPr bwMode="auto">
          <a:xfrm>
            <a:off x="6264275" y="1792288"/>
            <a:ext cx="1660525" cy="120491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586" name="Rectangle 34"/>
          <p:cNvSpPr>
            <a:spLocks noChangeArrowheads="1"/>
          </p:cNvSpPr>
          <p:nvPr/>
        </p:nvSpPr>
        <p:spPr bwMode="auto">
          <a:xfrm>
            <a:off x="6264275" y="1958975"/>
            <a:ext cx="170338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4400" b="1">
                <a:solidFill>
                  <a:prstClr val="black"/>
                </a:solidFill>
              </a:rPr>
              <a:t>30%</a:t>
            </a:r>
            <a:endParaRPr lang="ru-RU" altLang="uk-UA" sz="4400" b="1">
              <a:solidFill>
                <a:prstClr val="black"/>
              </a:solidFill>
            </a:endParaRPr>
          </a:p>
        </p:txBody>
      </p:sp>
      <p:sp>
        <p:nvSpPr>
          <p:cNvPr id="13325" name="AutoShape 35"/>
          <p:cNvSpPr>
            <a:spLocks noChangeArrowheads="1"/>
          </p:cNvSpPr>
          <p:nvPr/>
        </p:nvSpPr>
        <p:spPr bwMode="auto">
          <a:xfrm>
            <a:off x="4341813" y="4605338"/>
            <a:ext cx="1793875" cy="14160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3326" name="AutoShape 36"/>
          <p:cNvSpPr>
            <a:spLocks noChangeArrowheads="1"/>
          </p:cNvSpPr>
          <p:nvPr/>
        </p:nvSpPr>
        <p:spPr bwMode="auto">
          <a:xfrm>
            <a:off x="127000" y="4652963"/>
            <a:ext cx="1873250" cy="136842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589" name="Rectangle 37"/>
          <p:cNvSpPr>
            <a:spLocks noChangeArrowheads="1"/>
          </p:cNvSpPr>
          <p:nvPr/>
        </p:nvSpPr>
        <p:spPr bwMode="auto">
          <a:xfrm>
            <a:off x="-23813" y="4945063"/>
            <a:ext cx="2174876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800">
                <a:solidFill>
                  <a:prstClr val="black"/>
                </a:solidFill>
              </a:rPr>
              <a:t> </a:t>
            </a:r>
            <a:r>
              <a:rPr lang="uk-UA" altLang="uk-UA" sz="5400" b="1">
                <a:solidFill>
                  <a:prstClr val="black"/>
                </a:solidFill>
              </a:rPr>
              <a:t>15%</a:t>
            </a:r>
            <a:endParaRPr lang="ru-RU" altLang="uk-UA" sz="5400" b="1">
              <a:solidFill>
                <a:prstClr val="black"/>
              </a:solidFill>
            </a:endParaRPr>
          </a:p>
        </p:txBody>
      </p:sp>
      <p:sp>
        <p:nvSpPr>
          <p:cNvPr id="13328" name="AutoShape 38"/>
          <p:cNvSpPr>
            <a:spLocks noChangeArrowheads="1"/>
          </p:cNvSpPr>
          <p:nvPr/>
        </p:nvSpPr>
        <p:spPr bwMode="auto">
          <a:xfrm>
            <a:off x="2151063" y="4652963"/>
            <a:ext cx="1906587" cy="1368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591" name="Rectangle 39"/>
          <p:cNvSpPr>
            <a:spLocks noChangeArrowheads="1"/>
          </p:cNvSpPr>
          <p:nvPr/>
        </p:nvSpPr>
        <p:spPr bwMode="auto">
          <a:xfrm>
            <a:off x="4214813" y="4833938"/>
            <a:ext cx="2049462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5400" b="1">
                <a:solidFill>
                  <a:prstClr val="black"/>
                </a:solidFill>
              </a:rPr>
              <a:t>35%</a:t>
            </a:r>
            <a:endParaRPr lang="ru-RU" altLang="uk-UA" sz="5400" b="1">
              <a:solidFill>
                <a:prstClr val="black"/>
              </a:solidFill>
            </a:endParaRPr>
          </a:p>
        </p:txBody>
      </p:sp>
      <p:sp>
        <p:nvSpPr>
          <p:cNvPr id="13330" name="Rectangle 40"/>
          <p:cNvSpPr>
            <a:spLocks noChangeArrowheads="1"/>
          </p:cNvSpPr>
          <p:nvPr/>
        </p:nvSpPr>
        <p:spPr bwMode="auto">
          <a:xfrm>
            <a:off x="2165350" y="4945063"/>
            <a:ext cx="204946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5400" b="1">
                <a:solidFill>
                  <a:prstClr val="black"/>
                </a:solidFill>
              </a:rPr>
              <a:t>25%</a:t>
            </a:r>
            <a:endParaRPr lang="ru-RU" altLang="uk-UA" sz="5400" b="1">
              <a:solidFill>
                <a:prstClr val="black"/>
              </a:solidFill>
            </a:endParaRPr>
          </a:p>
        </p:txBody>
      </p:sp>
      <p:sp>
        <p:nvSpPr>
          <p:cNvPr id="13331" name="AutoShape 41"/>
          <p:cNvSpPr>
            <a:spLocks noChangeArrowheads="1"/>
          </p:cNvSpPr>
          <p:nvPr/>
        </p:nvSpPr>
        <p:spPr bwMode="auto">
          <a:xfrm>
            <a:off x="6264275" y="4587875"/>
            <a:ext cx="2090738" cy="1433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  <p:sp>
        <p:nvSpPr>
          <p:cNvPr id="151594" name="Rectangle 42"/>
          <p:cNvSpPr>
            <a:spLocks noChangeArrowheads="1"/>
          </p:cNvSpPr>
          <p:nvPr/>
        </p:nvSpPr>
        <p:spPr bwMode="auto">
          <a:xfrm>
            <a:off x="6264275" y="4749800"/>
            <a:ext cx="209073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5400" b="1">
                <a:solidFill>
                  <a:prstClr val="black"/>
                </a:solidFill>
              </a:rPr>
              <a:t>10%</a:t>
            </a:r>
            <a:endParaRPr lang="ru-RU" altLang="uk-UA" sz="5400" b="1">
              <a:solidFill>
                <a:prstClr val="black"/>
              </a:solidFill>
            </a:endParaRPr>
          </a:p>
        </p:txBody>
      </p:sp>
      <p:sp>
        <p:nvSpPr>
          <p:cNvPr id="13333" name="AutoShape 5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609600" cy="509588"/>
          </a:xfrm>
          <a:prstGeom prst="actionButtonForwardNext">
            <a:avLst/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11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1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1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51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1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1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9" grpId="0"/>
      <p:bldP spid="151580" grpId="0"/>
      <p:bldP spid="151586" grpId="0"/>
      <p:bldP spid="151589" grpId="0"/>
      <p:bldP spid="151591" grpId="0"/>
      <p:bldP spid="15159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571</TotalTime>
  <Words>539</Words>
  <Application>Microsoft Office PowerPoint</Application>
  <PresentationFormat>Экран (4:3)</PresentationFormat>
  <Paragraphs>113</Paragraphs>
  <Slides>20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Формула</vt:lpstr>
      <vt:lpstr>Урок – форум «Ми обираємо здоров’я»</vt:lpstr>
      <vt:lpstr>Здоровий спосіб життя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№1</vt:lpstr>
      <vt:lpstr>Презентация PowerPoint</vt:lpstr>
      <vt:lpstr>Медики Задача №2</vt:lpstr>
      <vt:lpstr>Дієтологи Задача №3</vt:lpstr>
      <vt:lpstr>Технологи Задача №4</vt:lpstr>
      <vt:lpstr>Психологи Задача №5</vt:lpstr>
      <vt:lpstr>Економісти Задача №6</vt:lpstr>
      <vt:lpstr>ПІДВЕДЕННЯ ПІДСУМКІВ</vt:lpstr>
      <vt:lpstr>Домашнє завдання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Kasatkina</dc:creator>
  <cp:lastModifiedBy>Kasatkina</cp:lastModifiedBy>
  <cp:revision>20</cp:revision>
  <dcterms:created xsi:type="dcterms:W3CDTF">2015-11-25T05:42:24Z</dcterms:created>
  <dcterms:modified xsi:type="dcterms:W3CDTF">2016-10-30T09:43:41Z</dcterms:modified>
</cp:coreProperties>
</file>