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7"/>
  </p:notesMasterIdLst>
  <p:sldIdLst>
    <p:sldId id="273" r:id="rId2"/>
    <p:sldId id="280" r:id="rId3"/>
    <p:sldId id="289" r:id="rId4"/>
    <p:sldId id="279" r:id="rId5"/>
    <p:sldId id="278" r:id="rId6"/>
    <p:sldId id="277" r:id="rId7"/>
    <p:sldId id="275" r:id="rId8"/>
    <p:sldId id="276" r:id="rId9"/>
    <p:sldId id="274" r:id="rId10"/>
    <p:sldId id="283" r:id="rId11"/>
    <p:sldId id="286" r:id="rId12"/>
    <p:sldId id="287" r:id="rId13"/>
    <p:sldId id="282" r:id="rId14"/>
    <p:sldId id="288" r:id="rId15"/>
    <p:sldId id="28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61F1E"/>
    <a:srgbClr val="280F0E"/>
    <a:srgbClr val="34BAA4"/>
    <a:srgbClr val="E2C518"/>
    <a:srgbClr val="D7B7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580" autoAdjust="0"/>
  </p:normalViewPr>
  <p:slideViewPr>
    <p:cSldViewPr>
      <p:cViewPr>
        <p:scale>
          <a:sx n="80" d="100"/>
          <a:sy n="80" d="100"/>
        </p:scale>
        <p:origin x="-1074" y="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754328-7576-450F-A01B-C23672B1BC88}" type="datetimeFigureOut">
              <a:rPr lang="uk-UA" smtClean="0"/>
              <a:t>20.04.2016</a:t>
            </a:fld>
            <a:endParaRPr lang="uk-UA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07039B-8CA6-4221-A772-634665865669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84147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7039B-8CA6-4221-A772-634665865669}" type="slidenum">
              <a:rPr lang="uk-UA" smtClean="0"/>
              <a:t>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984117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7039B-8CA6-4221-A772-634665865669}" type="slidenum">
              <a:rPr lang="uk-UA" smtClean="0"/>
              <a:t>10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655567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7039B-8CA6-4221-A772-634665865669}" type="slidenum">
              <a:rPr lang="uk-UA" smtClean="0"/>
              <a:t>11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705397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7039B-8CA6-4221-A772-634665865669}" type="slidenum">
              <a:rPr lang="uk-UA" smtClean="0"/>
              <a:t>12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222046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7039B-8CA6-4221-A772-634665865669}" type="slidenum">
              <a:rPr lang="uk-UA" smtClean="0"/>
              <a:t>13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131997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7039B-8CA6-4221-A772-634665865669}" type="slidenum">
              <a:rPr lang="uk-UA" smtClean="0"/>
              <a:t>14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185532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7039B-8CA6-4221-A772-634665865669}" type="slidenum">
              <a:rPr lang="uk-UA" smtClean="0"/>
              <a:t>15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55600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7039B-8CA6-4221-A772-634665865669}" type="slidenum">
              <a:rPr lang="uk-UA" smtClean="0"/>
              <a:t>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42275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7039B-8CA6-4221-A772-634665865669}" type="slidenum">
              <a:rPr lang="uk-UA" smtClean="0"/>
              <a:t>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403285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7039B-8CA6-4221-A772-634665865669}" type="slidenum">
              <a:rPr lang="uk-UA" smtClean="0"/>
              <a:t>4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9808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7039B-8CA6-4221-A772-634665865669}" type="slidenum">
              <a:rPr lang="uk-UA" smtClean="0"/>
              <a:t>5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181356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7039B-8CA6-4221-A772-634665865669}" type="slidenum">
              <a:rPr lang="uk-UA" smtClean="0"/>
              <a:t>6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165385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7039B-8CA6-4221-A772-634665865669}" type="slidenum">
              <a:rPr lang="uk-UA" smtClean="0"/>
              <a:t>7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370234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7039B-8CA6-4221-A772-634665865669}" type="slidenum">
              <a:rPr lang="uk-UA" smtClean="0"/>
              <a:t>8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624202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7039B-8CA6-4221-A772-634665865669}" type="slidenum">
              <a:rPr lang="uk-UA" smtClean="0"/>
              <a:t>9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28993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4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arhiv.ukrajinci.hu/arhiv/hromada_72/berehenya/mak.htm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://inlviv.in.ua/statti/shho-oznachaye-chervoniy-mak-i-chomu-same-vin-stav-simvolom-zhertv-viyni-v-ukrayini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ashin-mir.blogspot.com/2014/10/blog-post.html#.VxXyU0eHjDc" TargetMode="External"/><Relationship Id="rId5" Type="http://schemas.openxmlformats.org/officeDocument/2006/relationships/hyperlink" Target="http://tutdizain.com/chveti/368-mak-iz-bumagi-master-klass.html" TargetMode="External"/><Relationship Id="rId4" Type="http://schemas.openxmlformats.org/officeDocument/2006/relationships/hyperlink" Target="http://deti-mama.com/tsvetyi-iz-lent-svoimi-rukami-mak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4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4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285984" y="771258"/>
            <a:ext cx="6678504" cy="1157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3600" b="1" noProof="0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Майстер-клас. </a:t>
            </a:r>
            <a:r>
              <a:rPr lang="uk-UA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Виготовлення брошки «Мак»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0586" y="1301107"/>
            <a:ext cx="1604928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Трудове</a:t>
            </a:r>
            <a:endParaRPr lang="uk-UA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</a:p>
          <a:p>
            <a:pPr algn="ctr"/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(6,7,8) клас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285984" y="2428868"/>
            <a:ext cx="4714908" cy="5715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uk-UA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текст підказки"/>
          <p:cNvSpPr txBox="1">
            <a:spLocks/>
          </p:cNvSpPr>
          <p:nvPr/>
        </p:nvSpPr>
        <p:spPr>
          <a:xfrm>
            <a:off x="2857488" y="3071810"/>
            <a:ext cx="5357850" cy="78581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uk-UA" sz="200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текст підказки"/>
          <p:cNvSpPr txBox="1">
            <a:spLocks/>
          </p:cNvSpPr>
          <p:nvPr/>
        </p:nvSpPr>
        <p:spPr>
          <a:xfrm>
            <a:off x="4214810" y="4000504"/>
            <a:ext cx="4429156" cy="15716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uk-UA" sz="200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текст підказки"/>
          <p:cNvSpPr txBox="1">
            <a:spLocks/>
          </p:cNvSpPr>
          <p:nvPr/>
        </p:nvSpPr>
        <p:spPr>
          <a:xfrm>
            <a:off x="2857488" y="5500702"/>
            <a:ext cx="5357850" cy="107157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uk-UA" sz="200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Picture 2" descr="D:\Мои документы\Мои рисунки\03.jpg"/>
          <p:cNvPicPr>
            <a:picLocks noChangeAspect="1" noChangeArrowheads="1"/>
          </p:cNvPicPr>
          <p:nvPr/>
        </p:nvPicPr>
        <p:blipFill>
          <a:blip r:embed="rId4" cstate="print"/>
          <a:srcRect b="19127"/>
          <a:stretch>
            <a:fillRect/>
          </a:stretch>
        </p:blipFill>
        <p:spPr bwMode="auto">
          <a:xfrm>
            <a:off x="1357290" y="142853"/>
            <a:ext cx="1071570" cy="10975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3" descr="D:\Мои документы\Мои рисунки\ruchnaja-mashinka-11.jpg"/>
          <p:cNvPicPr>
            <a:picLocks noChangeAspect="1" noChangeArrowheads="1"/>
          </p:cNvPicPr>
          <p:nvPr/>
        </p:nvPicPr>
        <p:blipFill>
          <a:blip r:embed="rId5" cstate="print"/>
          <a:srcRect r="-792"/>
          <a:stretch>
            <a:fillRect/>
          </a:stretch>
        </p:blipFill>
        <p:spPr bwMode="auto">
          <a:xfrm>
            <a:off x="428596" y="142852"/>
            <a:ext cx="970912" cy="10975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500066" cy="571504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187624" y="2492896"/>
            <a:ext cx="759921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Розглянемо такі питання:</a:t>
            </a:r>
          </a:p>
          <a:p>
            <a:pPr algn="ctr"/>
            <a:endParaRPr lang="uk-UA" dirty="0" smtClean="0">
              <a:solidFill>
                <a:srgbClr val="561F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uk-UA" sz="2400" dirty="0" smtClean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Квітка маку в українському фольклорі</a:t>
            </a:r>
          </a:p>
          <a:p>
            <a:pPr marL="514350" indent="-514350">
              <a:buAutoNum type="arabicPeriod"/>
            </a:pPr>
            <a:r>
              <a:rPr lang="uk-UA" sz="2400" dirty="0" smtClean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Мак, як символ пам'яті </a:t>
            </a:r>
          </a:p>
          <a:p>
            <a:pPr marL="514350" indent="-514350">
              <a:buAutoNum type="arabicPeriod"/>
            </a:pPr>
            <a:r>
              <a:rPr lang="uk-UA" sz="2400" dirty="0" smtClean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Матеріали та інструменти</a:t>
            </a:r>
          </a:p>
          <a:p>
            <a:pPr marL="514350" indent="-514350">
              <a:buFontTx/>
              <a:buAutoNum type="arabicPeriod"/>
            </a:pPr>
            <a:r>
              <a:rPr lang="uk-UA" sz="2400" dirty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 робочого місця. </a:t>
            </a:r>
            <a:r>
              <a:rPr lang="uk-UA" sz="2400" dirty="0" smtClean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</a:t>
            </a:r>
            <a:r>
              <a:rPr lang="uk-UA" sz="2400" dirty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безпечної праці, санітарно-гігієнічні вимоги. </a:t>
            </a:r>
            <a:endParaRPr lang="uk-UA" sz="2400" dirty="0" smtClean="0">
              <a:solidFill>
                <a:srgbClr val="561F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Tx/>
              <a:buAutoNum type="arabicPeriod"/>
            </a:pPr>
            <a:r>
              <a:rPr lang="uk-UA" sz="2400" dirty="0" smtClean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Послідовність </a:t>
            </a:r>
            <a:r>
              <a:rPr lang="uk-UA" sz="2400" dirty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виготовлення виробу </a:t>
            </a:r>
          </a:p>
          <a:p>
            <a:pPr marL="514350" lvl="0" indent="-514350">
              <a:buFontTx/>
              <a:buAutoNum type="arabicPeriod"/>
            </a:pPr>
            <a:r>
              <a:rPr lang="uk-UA" sz="2400" dirty="0" smtClean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Виготовлена </a:t>
            </a:r>
            <a:r>
              <a:rPr lang="uk-UA" sz="2400" dirty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квітка «Мак</a:t>
            </a:r>
            <a:r>
              <a:rPr lang="uk-UA" sz="2400" dirty="0" smtClean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514350" indent="-514350">
              <a:buFontTx/>
              <a:buAutoNum type="arabicPeriod"/>
            </a:pPr>
            <a:r>
              <a:rPr lang="uk-UA" sz="2400" dirty="0" smtClean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рекомендованих джерел</a:t>
            </a:r>
          </a:p>
        </p:txBody>
      </p:sp>
    </p:spTree>
    <p:extLst>
      <p:ext uri="{BB962C8B-B14F-4D97-AF65-F5344CB8AC3E}">
        <p14:creationId xmlns:p14="http://schemas.microsoft.com/office/powerpoint/2010/main" val="218264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425215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5.4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кнопка: домой">
            <a:hlinkClick r:id="" action="ppaction://hlinkshowjump?jump=firstslide" highlightClick="1"/>
          </p:cNvPr>
          <p:cNvSpPr/>
          <p:nvPr/>
        </p:nvSpPr>
        <p:spPr>
          <a:xfrm>
            <a:off x="571472" y="1285860"/>
            <a:ext cx="571504" cy="571504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501090" y="6143644"/>
            <a:ext cx="500066" cy="571504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571472" y="6143644"/>
            <a:ext cx="571504" cy="571504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2357422" y="357166"/>
            <a:ext cx="4714908" cy="5715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uk-UA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текст підказки"/>
          <p:cNvSpPr txBox="1">
            <a:spLocks/>
          </p:cNvSpPr>
          <p:nvPr/>
        </p:nvSpPr>
        <p:spPr>
          <a:xfrm>
            <a:off x="5000628" y="2214554"/>
            <a:ext cx="3214710" cy="342902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uk-UA" sz="200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2976" y="148215"/>
            <a:ext cx="7749504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Послідовність виготовлення виробу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lang="uk-UA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endParaRPr lang="uk-UA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endParaRPr lang="uk-UA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endParaRPr lang="uk-UA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endParaRPr lang="uk-UA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endParaRPr lang="uk-UA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uk-UA" sz="2000" b="1" dirty="0" smtClean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Намотуємо нитку на     Знімаємо нитку з пальців і перев'язуємо.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uk-UA" sz="2000" b="1" dirty="0" smtClean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пальці.                             Розрізаємо нитки. Робимо 2 пучка.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uk-UA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uk-UA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endParaRPr lang="uk-UA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endParaRPr lang="uk-UA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endParaRPr lang="uk-UA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endParaRPr lang="uk-UA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uk-UA" sz="2000" b="1" dirty="0" smtClean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Наносимо клей ПВА      Опускаємо </a:t>
            </a:r>
            <a:r>
              <a:rPr lang="uk-UA" sz="2000" b="1" dirty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пучки ниток кінцями </a:t>
            </a:r>
            <a:r>
              <a:rPr lang="uk-UA" sz="2000" b="1" dirty="0" smtClean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uk-UA" sz="2000" b="1" dirty="0" smtClean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кінці </a:t>
            </a:r>
            <a:r>
              <a:rPr lang="uk-UA" sz="2000" b="1" dirty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ниток. </a:t>
            </a:r>
            <a:r>
              <a:rPr lang="uk-UA" sz="2000" b="1" dirty="0" smtClean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манну </a:t>
            </a:r>
            <a:r>
              <a:rPr lang="uk-UA" sz="2000" b="1" dirty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крупу. Даємо </a:t>
            </a:r>
            <a:r>
              <a:rPr lang="uk-UA" sz="2000" b="1" dirty="0" smtClean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висохнути клею.                                          </a:t>
            </a:r>
          </a:p>
        </p:txBody>
      </p:sp>
      <p:pic>
        <p:nvPicPr>
          <p:cNvPr id="11" name="Рисунок 10" descr="C:\Users\Natasha\Desktop\44\IMG_20160409_145539т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71546"/>
            <a:ext cx="2381250" cy="17849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 descr="C:\Users\Natasha\Desktop\44\IMG_20160409_14565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444" y="1059229"/>
            <a:ext cx="2384425" cy="17875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Рисунок 13" descr="C:\Users\Natasha\Desktop\44\IMG_20160409_145724и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813" y="1052872"/>
            <a:ext cx="2388235" cy="17907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Рисунок 14" descr="C:\Users\Natasha\Desktop\44\IMG_20160409_145819и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929066"/>
            <a:ext cx="2381250" cy="17868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Рисунок 15" descr="C:\Users\Natasha\Desktop\44\IMG_20160409_145828п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670" y="3890167"/>
            <a:ext cx="2381250" cy="17856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Рисунок 16" descr="C:\Users\Natasha\Desktop\44\IMG_20160409_123430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835" y="3886992"/>
            <a:ext cx="2383790" cy="17887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292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425215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5.5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кнопка: домой">
            <a:hlinkClick r:id="" action="ppaction://hlinkshowjump?jump=firstslide" highlightClick="1"/>
          </p:cNvPr>
          <p:cNvSpPr/>
          <p:nvPr/>
        </p:nvSpPr>
        <p:spPr>
          <a:xfrm>
            <a:off x="571472" y="1285860"/>
            <a:ext cx="571504" cy="571504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501090" y="6143644"/>
            <a:ext cx="500066" cy="571504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571472" y="6143644"/>
            <a:ext cx="571504" cy="571504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2357422" y="357166"/>
            <a:ext cx="4714908" cy="5715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uk-UA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текст підказки"/>
          <p:cNvSpPr txBox="1">
            <a:spLocks/>
          </p:cNvSpPr>
          <p:nvPr/>
        </p:nvSpPr>
        <p:spPr>
          <a:xfrm>
            <a:off x="5000628" y="2214554"/>
            <a:ext cx="3214710" cy="342902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uk-UA" sz="200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2976" y="148215"/>
            <a:ext cx="7749504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Послідовність виготовлення виробу</a:t>
            </a:r>
          </a:p>
          <a:p>
            <a:endParaRPr lang="ru-RU" sz="3600" b="1" dirty="0" smtClean="0">
              <a:solidFill>
                <a:srgbClr val="561F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b="1" dirty="0">
              <a:solidFill>
                <a:srgbClr val="561F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solidFill>
                <a:srgbClr val="561F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rgbClr val="561F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solidFill>
                <a:srgbClr val="561F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solidFill>
                <a:srgbClr val="561F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Приклеюємо </a:t>
            </a:r>
            <a:r>
              <a:rPr lang="ru-RU" sz="2000" b="1" dirty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листочки до  </a:t>
            </a:r>
            <a:r>
              <a:rPr lang="ru-RU" sz="2000" b="1" dirty="0" smtClean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Склеюємо </a:t>
            </a:r>
            <a:r>
              <a:rPr lang="ru-RU" sz="2000" b="1" dirty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пелюстки між собою </a:t>
            </a:r>
            <a:r>
              <a:rPr lang="ru-RU" sz="2000" b="1" dirty="0" smtClean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чашолистика.                                </a:t>
            </a:r>
            <a:r>
              <a:rPr lang="ru-RU" sz="2000" b="1" dirty="0" smtClean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b="1" dirty="0" smtClean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шахматному </a:t>
            </a:r>
            <a:r>
              <a:rPr lang="ru-RU" sz="2000" b="1" dirty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порядку</a:t>
            </a:r>
            <a:r>
              <a:rPr lang="ru-RU" sz="2000" b="1" dirty="0" smtClean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 smtClean="0">
              <a:solidFill>
                <a:srgbClr val="561F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rgbClr val="561F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solidFill>
                <a:srgbClr val="561F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solidFill>
                <a:srgbClr val="561F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solidFill>
                <a:srgbClr val="561F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rgbClr val="561F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solidFill>
                <a:srgbClr val="561F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solidFill>
                <a:srgbClr val="561F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Приклеюємо </a:t>
            </a:r>
            <a:r>
              <a:rPr lang="ru-RU" sz="2000" b="1" dirty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листочки </a:t>
            </a:r>
            <a:r>
              <a:rPr lang="ru-RU" sz="2000" b="1" dirty="0" smtClean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чашолистиком до пелюсток .</a:t>
            </a:r>
          </a:p>
        </p:txBody>
      </p:sp>
      <p:pic>
        <p:nvPicPr>
          <p:cNvPr id="9" name="Рисунок 8" descr="C:\Users\Natasha\Desktop\44\IMG_20160409_14501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434" y="1071546"/>
            <a:ext cx="2381250" cy="17849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C:\Users\Natasha\Desktop\44\IMG_20160409_14512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358" y="1071545"/>
            <a:ext cx="2381250" cy="17849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 descr="C:\Users\Natasha\Desktop\44\IMG_20160409_151630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061" y="4006466"/>
            <a:ext cx="2349500" cy="17621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 descr="C:\Users\Natasha\Desktop\44\IMG_20160409_151814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358" y="4031099"/>
            <a:ext cx="2352675" cy="17653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50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8089" y="425215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5.6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кнопка: домой">
            <a:hlinkClick r:id="" action="ppaction://hlinkshowjump?jump=firstslide" highlightClick="1"/>
          </p:cNvPr>
          <p:cNvSpPr/>
          <p:nvPr/>
        </p:nvSpPr>
        <p:spPr>
          <a:xfrm>
            <a:off x="571472" y="1285860"/>
            <a:ext cx="571504" cy="571504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501090" y="6143644"/>
            <a:ext cx="500066" cy="571504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571472" y="6143644"/>
            <a:ext cx="571504" cy="571504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2357422" y="357166"/>
            <a:ext cx="4714908" cy="5715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uk-UA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текст підказки"/>
          <p:cNvSpPr txBox="1">
            <a:spLocks/>
          </p:cNvSpPr>
          <p:nvPr/>
        </p:nvSpPr>
        <p:spPr>
          <a:xfrm>
            <a:off x="5000628" y="2214554"/>
            <a:ext cx="3214710" cy="342902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uk-UA" sz="200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59632" y="148215"/>
            <a:ext cx="763284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Послідовність виготовлення виробу</a:t>
            </a:r>
            <a:endParaRPr lang="ru-RU" sz="3600" b="1" dirty="0">
              <a:solidFill>
                <a:srgbClr val="561F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solidFill>
                <a:srgbClr val="561F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solidFill>
                <a:srgbClr val="561F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rgbClr val="561F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solidFill>
                <a:srgbClr val="561F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rgbClr val="561F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ctr"/>
            <a:endParaRPr lang="ru-RU" sz="2000" dirty="0">
              <a:solidFill>
                <a:srgbClr val="561F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ctr"/>
            <a:endParaRPr lang="ru-RU" sz="2000" b="1" dirty="0">
              <a:solidFill>
                <a:srgbClr val="561F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ctr"/>
            <a:endParaRPr lang="ru-RU" sz="2400" b="1" dirty="0" smtClean="0">
              <a:solidFill>
                <a:srgbClr val="561F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Приклеюємо </a:t>
            </a:r>
            <a:r>
              <a:rPr lang="uk-UA" sz="2000" b="1" dirty="0" smtClean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тичинки </a:t>
            </a:r>
            <a:r>
              <a:rPr lang="ru-RU" sz="2000" b="1" dirty="0" smtClean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 </a:t>
            </a:r>
            <a:r>
              <a:rPr lang="ru-RU" sz="2000" b="1" dirty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пелюсток.              </a:t>
            </a:r>
            <a:endParaRPr lang="ru-RU" sz="2000" b="1" dirty="0" smtClean="0">
              <a:solidFill>
                <a:srgbClr val="561F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ru-RU" sz="2000" b="1" dirty="0">
              <a:solidFill>
                <a:srgbClr val="561F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ru-RU" sz="2000" b="1" dirty="0" smtClean="0">
              <a:solidFill>
                <a:srgbClr val="561F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ru-RU" sz="2000" b="1" dirty="0">
              <a:solidFill>
                <a:srgbClr val="561F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ru-RU" sz="2000" b="1" dirty="0" smtClean="0">
              <a:solidFill>
                <a:srgbClr val="561F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ru-RU" sz="2000" b="1" dirty="0">
              <a:solidFill>
                <a:srgbClr val="561F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ru-RU" sz="2000" b="1" dirty="0" smtClean="0">
              <a:solidFill>
                <a:srgbClr val="561F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ru-RU" sz="2000" b="1" dirty="0" smtClean="0">
              <a:solidFill>
                <a:srgbClr val="561F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solidFill>
                <a:srgbClr val="561F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b="1" dirty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Приклеюємо коробочку</a:t>
            </a:r>
            <a:r>
              <a:rPr lang="uk-UA" sz="2000" b="1" dirty="0" smtClean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b="1" dirty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Приклеюємо </a:t>
            </a:r>
            <a:r>
              <a:rPr lang="ru-RU" sz="2000" b="1" dirty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застібку</a:t>
            </a:r>
            <a:r>
              <a:rPr lang="ru-RU" sz="2000" b="1" dirty="0" smtClean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solidFill>
                <a:srgbClr val="561F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C:\Users\Natasha\Desktop\44\IMG_20160409_16200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307" y="3878278"/>
            <a:ext cx="2352675" cy="17653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C:\Users\Natasha\Desktop\44\IMG_20160409_16183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104" y="1087490"/>
            <a:ext cx="2321560" cy="17424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 descr="C:\Users\Natasha\Desktop\44\IMG_20160409_161853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883" y="1082402"/>
            <a:ext cx="2358390" cy="17703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 descr="C:\Users\Natasha\Desktop\44\IMG_20160409_162855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129" y="3871293"/>
            <a:ext cx="2362200" cy="17722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593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425215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кнопка: домой">
            <a:hlinkClick r:id="" action="ppaction://hlinkshowjump?jump=firstslide" highlightClick="1"/>
          </p:cNvPr>
          <p:cNvSpPr/>
          <p:nvPr/>
        </p:nvSpPr>
        <p:spPr>
          <a:xfrm>
            <a:off x="571472" y="1285860"/>
            <a:ext cx="571504" cy="571504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501090" y="6143644"/>
            <a:ext cx="500066" cy="571504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571472" y="6143644"/>
            <a:ext cx="571504" cy="571504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2357422" y="357166"/>
            <a:ext cx="4714908" cy="5715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uk-UA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текст підказки"/>
          <p:cNvSpPr txBox="1">
            <a:spLocks/>
          </p:cNvSpPr>
          <p:nvPr/>
        </p:nvSpPr>
        <p:spPr>
          <a:xfrm>
            <a:off x="5000628" y="2214554"/>
            <a:ext cx="3214710" cy="342902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uk-UA" sz="200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49177" y="282339"/>
            <a:ext cx="77190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uk-UA" sz="3600" b="1" dirty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Виготовлена </a:t>
            </a:r>
            <a:r>
              <a:rPr lang="uk-UA" sz="3600" b="1" dirty="0" smtClean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квітка «</a:t>
            </a:r>
            <a:r>
              <a:rPr lang="uk-UA" sz="3600" b="1" dirty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uk-UA" sz="3600" b="1" dirty="0" smtClean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ак»</a:t>
            </a:r>
            <a:endParaRPr lang="ru-RU" sz="3600" b="1" dirty="0" smtClean="0">
              <a:solidFill>
                <a:srgbClr val="561F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C:\Users\Natasha\Desktop\44\IMG_20160409_16420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600" y="1285860"/>
            <a:ext cx="6466504" cy="48965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575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425215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кнопка: домой">
            <a:hlinkClick r:id="" action="ppaction://hlinkshowjump?jump=firstslide" highlightClick="1"/>
          </p:cNvPr>
          <p:cNvSpPr/>
          <p:nvPr/>
        </p:nvSpPr>
        <p:spPr>
          <a:xfrm>
            <a:off x="571472" y="1285860"/>
            <a:ext cx="571504" cy="571504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501090" y="6143644"/>
            <a:ext cx="500066" cy="571504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571472" y="6143644"/>
            <a:ext cx="571504" cy="571504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2357422" y="357166"/>
            <a:ext cx="4714908" cy="5715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uk-UA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текст підказки"/>
          <p:cNvSpPr txBox="1">
            <a:spLocks/>
          </p:cNvSpPr>
          <p:nvPr/>
        </p:nvSpPr>
        <p:spPr>
          <a:xfrm>
            <a:off x="5000628" y="2214554"/>
            <a:ext cx="3214710" cy="342902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uk-UA" sz="200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03647" y="357166"/>
            <a:ext cx="7347475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рекомендованих джерел</a:t>
            </a:r>
          </a:p>
          <a:p>
            <a:pPr>
              <a:lnSpc>
                <a:spcPct val="150000"/>
              </a:lnSpc>
            </a:pPr>
            <a:endParaRPr lang="ru-RU" dirty="0">
              <a:solidFill>
                <a:srgbClr val="561F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uk-UA" sz="2000" dirty="0" smtClean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uk-UA" sz="2000" u="sng" dirty="0" smtClean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 </a:t>
            </a:r>
            <a:r>
              <a:rPr lang="en-US" sz="2000" dirty="0" smtClean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</a:t>
            </a:r>
            <a:r>
              <a:rPr lang="en-US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deti-mama.com/tsvetyi-iz-lent-svoimi-rukami-mak</a:t>
            </a:r>
            <a:r>
              <a:rPr lang="en-US" sz="2000" dirty="0" smtClean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/</a:t>
            </a:r>
            <a:endParaRPr lang="uk-UA" sz="2000" dirty="0" smtClean="0">
              <a:solidFill>
                <a:srgbClr val="561F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2000" dirty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Майстер-клас виготовлення квітки </a:t>
            </a:r>
            <a:r>
              <a:rPr lang="uk-UA" sz="2000" dirty="0" smtClean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маку з </a:t>
            </a:r>
            <a:r>
              <a:rPr lang="uk-UA" sz="2000" dirty="0" smtClean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стрічки</a:t>
            </a:r>
            <a:r>
              <a:rPr lang="en-US" sz="2000" dirty="0" smtClean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uk-UA" sz="2000" dirty="0">
              <a:solidFill>
                <a:srgbClr val="561F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uk-UA" sz="2000" dirty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2000" dirty="0" smtClean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</a:t>
            </a:r>
            <a:r>
              <a:rPr lang="en-US" sz="2000" dirty="0" smtClean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tutdizain.com/chveti/368-mak-iz-bumagi-master-klass.html</a:t>
            </a:r>
            <a:endParaRPr lang="uk-UA" sz="2000" dirty="0" smtClean="0">
              <a:solidFill>
                <a:srgbClr val="561F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2000" dirty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Майстер-клас виготовлення квітки </a:t>
            </a:r>
            <a:r>
              <a:rPr lang="uk-UA" sz="2000" dirty="0" smtClean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маку з гофрованого паперу</a:t>
            </a:r>
            <a:r>
              <a:rPr lang="en-US" sz="2000" dirty="0" smtClean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uk-UA" sz="2000" dirty="0" smtClean="0">
              <a:solidFill>
                <a:srgbClr val="561F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uk-UA" sz="2000" dirty="0" smtClean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http://sashin-mir.blogspot.com/2014/10/blog-post.html#.VxXyU0eHjDc</a:t>
            </a:r>
            <a:endParaRPr lang="uk-UA" sz="2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2000" dirty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Майстер-клас виготовлення квітки маку з </a:t>
            </a:r>
            <a:r>
              <a:rPr lang="uk-UA" sz="2000" dirty="0" smtClean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фетру</a:t>
            </a:r>
            <a:r>
              <a:rPr lang="en-US" sz="2000" dirty="0" smtClean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uk-UA" sz="2000" dirty="0">
              <a:solidFill>
                <a:srgbClr val="561F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uk-UA" sz="2000" dirty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000" dirty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http://</a:t>
            </a:r>
            <a:r>
              <a:rPr lang="en-US" sz="2000" dirty="0" smtClean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inlviv.in.ua/statti/shho-oznachaye-chervoniy-mak-i-chomu-same-vin-stav-simvolom-zhertv-viyni-v-ukrayini</a:t>
            </a:r>
            <a:r>
              <a:rPr lang="uk-UA" sz="2000" dirty="0" smtClean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(Символіка маку)</a:t>
            </a:r>
            <a:endParaRPr lang="uk-UA" sz="2000" dirty="0">
              <a:solidFill>
                <a:srgbClr val="561F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uk-UA" sz="2000" dirty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000" dirty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http://</a:t>
            </a:r>
            <a:r>
              <a:rPr lang="en-US" sz="2000" dirty="0" smtClean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arhiv.ukrajinci.hu/arhiv/hromada_72/berehenya/mak.htm</a:t>
            </a:r>
            <a:r>
              <a:rPr lang="uk-UA" sz="2000" dirty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(Символіка маку</a:t>
            </a:r>
            <a:r>
              <a:rPr lang="uk-UA" sz="2000" dirty="0" smtClean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uk-UA" sz="2000" dirty="0">
              <a:solidFill>
                <a:srgbClr val="561F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3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нопка: домой">
            <a:hlinkClick r:id="" action="ppaction://hlinkshowjump?jump=firstslide" highlightClick="1"/>
          </p:cNvPr>
          <p:cNvSpPr/>
          <p:nvPr/>
        </p:nvSpPr>
        <p:spPr>
          <a:xfrm>
            <a:off x="571472" y="1285860"/>
            <a:ext cx="571504" cy="571504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501090" y="6143644"/>
            <a:ext cx="500066" cy="571504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571472" y="6143644"/>
            <a:ext cx="571504" cy="571504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2357422" y="357166"/>
            <a:ext cx="4714908" cy="5715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uk-UA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текст підказки"/>
          <p:cNvSpPr txBox="1">
            <a:spLocks/>
          </p:cNvSpPr>
          <p:nvPr/>
        </p:nvSpPr>
        <p:spPr>
          <a:xfrm>
            <a:off x="5000628" y="2214554"/>
            <a:ext cx="3214710" cy="342902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uk-UA" sz="200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75656" y="1071546"/>
            <a:ext cx="655272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400" b="1" dirty="0" smtClean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Презентацію створила </a:t>
            </a:r>
          </a:p>
          <a:p>
            <a:pPr algn="ctr"/>
            <a:r>
              <a:rPr lang="uk-UA" sz="2400" b="1" dirty="0" smtClean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Ткаченко Наталія Валеріанівна,</a:t>
            </a:r>
          </a:p>
          <a:p>
            <a:pPr algn="ctr"/>
            <a:r>
              <a:rPr lang="uk-UA" sz="2400" b="1" dirty="0" smtClean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трудового навчання </a:t>
            </a:r>
          </a:p>
          <a:p>
            <a:pPr algn="ctr"/>
            <a:r>
              <a:rPr lang="uk-UA" sz="2400" b="1" dirty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uk-UA" sz="2400" b="1" dirty="0" smtClean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 І-ІІІ ступенів № 132 </a:t>
            </a:r>
          </a:p>
          <a:p>
            <a:pPr algn="ctr"/>
            <a:r>
              <a:rPr lang="uk-UA" sz="2400" b="1" dirty="0" smtClean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Голосіївського району</a:t>
            </a:r>
          </a:p>
          <a:p>
            <a:pPr algn="ctr"/>
            <a:r>
              <a:rPr lang="uk-UA" sz="2400" b="1" dirty="0" smtClean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міста Києва</a:t>
            </a: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54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425215"/>
            <a:ext cx="357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кнопка: домой">
            <a:hlinkClick r:id="" action="ppaction://hlinkshowjump?jump=firstslide" highlightClick="1"/>
          </p:cNvPr>
          <p:cNvSpPr/>
          <p:nvPr/>
        </p:nvSpPr>
        <p:spPr>
          <a:xfrm>
            <a:off x="571472" y="1285860"/>
            <a:ext cx="571504" cy="571504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501090" y="6143644"/>
            <a:ext cx="500066" cy="571504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571472" y="6143644"/>
            <a:ext cx="571504" cy="571504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2357422" y="357166"/>
            <a:ext cx="4714908" cy="5715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uk-UA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текст підказки"/>
          <p:cNvSpPr txBox="1">
            <a:spLocks/>
          </p:cNvSpPr>
          <p:nvPr/>
        </p:nvSpPr>
        <p:spPr>
          <a:xfrm>
            <a:off x="1475655" y="1484784"/>
            <a:ext cx="7275467" cy="172819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uk-UA" sz="240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59632" y="434794"/>
            <a:ext cx="698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Квітка </a:t>
            </a:r>
            <a:r>
              <a:rPr lang="ru-RU" sz="3600" b="1" dirty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маку в українському </a:t>
            </a:r>
            <a:r>
              <a:rPr lang="ru-RU" sz="3600" b="1" dirty="0" smtClean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фольклорі</a:t>
            </a:r>
            <a:endParaRPr lang="ru-RU" sz="3600" b="1" dirty="0">
              <a:solidFill>
                <a:srgbClr val="561F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utoShape 2" descr="Результат пошуку зображень за запитом &quot;канзаш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142976" y="1857364"/>
            <a:ext cx="43651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uk-UA" sz="2400" dirty="0" smtClean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 – символ безконечності </a:t>
            </a:r>
            <a:r>
              <a:rPr lang="uk-UA" sz="2400" dirty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 незчисленності зоряного світу, Всесвіту, роду, а також сну і забуття. </a:t>
            </a:r>
            <a:endParaRPr lang="uk-UA" sz="2400" dirty="0" smtClean="0">
              <a:solidFill>
                <a:srgbClr val="561F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uk-UA" sz="2400" dirty="0" smtClean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Квітка </a:t>
            </a:r>
            <a:r>
              <a:rPr lang="uk-UA" sz="2400" dirty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маку є символом матері, молодості, краси. </a:t>
            </a:r>
            <a:endParaRPr lang="uk-UA" sz="2400" dirty="0" smtClean="0">
              <a:solidFill>
                <a:srgbClr val="561F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uk-UA" sz="2400" dirty="0" smtClean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Голівки  </a:t>
            </a:r>
            <a:r>
              <a:rPr lang="uk-UA" sz="2400" dirty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маку мають магічну силу, спрямовану проти  зла.</a:t>
            </a:r>
          </a:p>
        </p:txBody>
      </p:sp>
      <p:pic>
        <p:nvPicPr>
          <p:cNvPr id="13" name="Picture 22" descr="&amp;Rcy;&amp;ucy;&amp;shcy;&amp;ncy;&amp;icy;&amp;kcy;&amp;icy; &amp;rcy;&amp;ucy;&amp;chcy;&amp;ncy;&amp;ocy;&amp;jcy; &amp;rcy;&amp;acy;&amp;bcy;&amp;ocy;&amp;tcy;&amp;ycy;. &amp;Rcy;&amp;ucy;&amp;shcy;&amp;ncy;&amp;icy;&amp;kcy; &amp;vcy;&amp;ycy;&amp;shcy;&amp;icy;&amp;tcy;&amp;ycy;&amp;jcy; &quot;&amp;Mcy;&amp;acy;&amp;kcy;&amp;icy;&quot;.&amp;Rcy;&amp;ucy;&amp;chcy;&amp;ncy;&amp;acy;&amp;yacy; &amp;rcy;&amp;acy;&amp;bcy;&amp;ocy;&amp;tcy;&amp;acy;. &amp;Icy;&amp;rcy;&amp;icy;&amp;ncy;&amp;acy; &quot;&amp;Mcy;&amp;ocy;&amp;icy; &amp;Kcy;&amp;rcy;&amp;iecy;&amp;scy;&amp;tcy;&amp;icy;&amp;kcy;&amp;icy;-&amp;ncy;&amp;ocy;&amp;lcy;&amp;icy;&amp;kcy;&amp;icy;&quot;. &amp;Icy;&amp;ncy;&amp;tcy;&amp;iecy;&amp;rcy;&amp;ncy;&amp;iecy;&amp;tcy;-&amp;mcy;&amp;acy;&amp;gcy;&amp;acy;&amp;zcy;&amp;icy;&amp;ncy; &amp;YAcy;&amp;rcy;&amp;mcy;&amp;acy;&amp;rcy;&amp;kcy;&amp;acy; &amp;Mcy;&amp;acy;&amp;scy;&amp;tcy;&amp;iecy;&amp;rcy;&amp;ocy;&amp;vcy;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264" y="1412776"/>
            <a:ext cx="2114859" cy="28362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 descr="http://inlviv.in.ua/wp-content/uploads/2015/05/72487559_w640_h640_cid1443745_pid33578638-348c7db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284984"/>
            <a:ext cx="1910512" cy="30280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30" descr="&amp;Kcy;&amp;acy;&amp;rcy;&amp;tcy;&amp;icy;&amp;ncy;&amp;kcy;&amp;icy; &amp;pcy;&amp;ocy; &amp;zcy;&amp;acy;&amp;pcy;&amp;rcy;&amp;ocy;&amp;scy;&amp;ucy; &amp;vcy;&amp;iukcy;&amp;ncy;&amp;ocy;&amp;kcy; &amp;zcy; &amp;mcy;&amp;acy;&amp;kcy;&amp;ocy;&amp;mcy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664" y="5035828"/>
            <a:ext cx="2472844" cy="15615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83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425215"/>
            <a:ext cx="357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кнопка: домой">
            <a:hlinkClick r:id="" action="ppaction://hlinkshowjump?jump=firstslide" highlightClick="1"/>
          </p:cNvPr>
          <p:cNvSpPr/>
          <p:nvPr/>
        </p:nvSpPr>
        <p:spPr>
          <a:xfrm>
            <a:off x="571472" y="1285860"/>
            <a:ext cx="571504" cy="571504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501090" y="6143644"/>
            <a:ext cx="500066" cy="571504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571472" y="6143644"/>
            <a:ext cx="571504" cy="571504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2357422" y="357166"/>
            <a:ext cx="4714908" cy="5715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uk-UA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текст підказки"/>
          <p:cNvSpPr txBox="1">
            <a:spLocks/>
          </p:cNvSpPr>
          <p:nvPr/>
        </p:nvSpPr>
        <p:spPr>
          <a:xfrm>
            <a:off x="1475655" y="1484784"/>
            <a:ext cx="7275467" cy="172819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uk-UA" sz="240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87624" y="458779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uk-UA" sz="3600" b="1" dirty="0" smtClean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ак, як символ пам'яті </a:t>
            </a:r>
            <a:endParaRPr lang="uk-UA" sz="3600" b="1" dirty="0">
              <a:solidFill>
                <a:srgbClr val="561F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utoShape 2" descr="Результат пошуку зображень за запитом &quot;канзаш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pic>
        <p:nvPicPr>
          <p:cNvPr id="18" name="Рисунок 17" descr="https://upload.wikimedia.org/wikipedia/commons/thumb/1/15/%D0%9D%D1%96%D0%BA%D0%BE%D0%BB%D0%B8_%D0%97%D0%BD%D0%BE%D0%B2%D1%83_02.svg/240px-%D0%9D%D1%96%D0%BA%D0%BE%D0%BB%D0%B8_%D0%97%D0%BD%D0%BE%D0%B2%D1%83_02.svg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617937"/>
            <a:ext cx="4536504" cy="18114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Прямоугольник 18"/>
          <p:cNvSpPr/>
          <p:nvPr/>
        </p:nvSpPr>
        <p:spPr>
          <a:xfrm>
            <a:off x="1142977" y="1196753"/>
            <a:ext cx="735811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У Європі і Канаді починаючи </a:t>
            </a:r>
            <a:r>
              <a:rPr lang="uk-UA" sz="2400" dirty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 1914 </a:t>
            </a:r>
            <a:r>
              <a:rPr lang="uk-UA" sz="2400" dirty="0" smtClean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року червоний мак є символом пам'яті </a:t>
            </a:r>
            <a:r>
              <a:rPr lang="uk-UA" sz="2400" dirty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жертв Першої світової </a:t>
            </a:r>
            <a:r>
              <a:rPr lang="uk-UA" sz="2400" dirty="0" smtClean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війни, </a:t>
            </a:r>
            <a:r>
              <a:rPr lang="uk-UA" sz="2400" dirty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згодом — жертв усіх </a:t>
            </a:r>
            <a:r>
              <a:rPr lang="uk-UA" sz="2400" dirty="0" smtClean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збройних конфліктів.</a:t>
            </a:r>
          </a:p>
          <a:p>
            <a:pPr algn="just"/>
            <a:r>
              <a:rPr lang="uk-UA" sz="2400" dirty="0" smtClean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В Україні</a:t>
            </a:r>
            <a:r>
              <a:rPr lang="uk-UA" sz="2400" dirty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</a:t>
            </a:r>
            <a:r>
              <a:rPr lang="uk-UA" sz="2400" dirty="0" smtClean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ервоний </a:t>
            </a:r>
            <a:r>
              <a:rPr lang="uk-UA" sz="2400" dirty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 вперше </a:t>
            </a:r>
            <a:r>
              <a:rPr lang="uk-UA" sz="2400" dirty="0" smtClean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використано у </a:t>
            </a:r>
            <a:r>
              <a:rPr lang="uk-UA" sz="2400" dirty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 </a:t>
            </a:r>
            <a:r>
              <a:rPr lang="uk-UA" sz="2400" dirty="0" smtClean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році  на </a:t>
            </a:r>
            <a:r>
              <a:rPr lang="uk-UA" sz="2400" dirty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заходах, приурочених до річниці завершення </a:t>
            </a:r>
            <a:r>
              <a:rPr lang="uk-UA" sz="2400" dirty="0" smtClean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Другої світової війни.</a:t>
            </a:r>
          </a:p>
          <a:p>
            <a:pPr algn="just"/>
            <a:r>
              <a:rPr lang="uk-UA" sz="2400" dirty="0" smtClean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Автором українського символу </a:t>
            </a:r>
            <a:r>
              <a:rPr lang="uk-UA" sz="2400" dirty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 </a:t>
            </a:r>
            <a:r>
              <a:rPr lang="uk-UA" sz="2400" dirty="0" smtClean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харківський дизайнер Сергій </a:t>
            </a:r>
            <a:r>
              <a:rPr lang="uk-UA" sz="2400" dirty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Мішакін.</a:t>
            </a:r>
          </a:p>
        </p:txBody>
      </p:sp>
    </p:spTree>
    <p:extLst>
      <p:ext uri="{BB962C8B-B14F-4D97-AF65-F5344CB8AC3E}">
        <p14:creationId xmlns:p14="http://schemas.microsoft.com/office/powerpoint/2010/main" val="212888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425215"/>
            <a:ext cx="357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кнопка: домой">
            <a:hlinkClick r:id="" action="ppaction://hlinkshowjump?jump=firstslide" highlightClick="1"/>
          </p:cNvPr>
          <p:cNvSpPr/>
          <p:nvPr/>
        </p:nvSpPr>
        <p:spPr>
          <a:xfrm>
            <a:off x="571472" y="1285860"/>
            <a:ext cx="571504" cy="571504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501090" y="6143644"/>
            <a:ext cx="500066" cy="571504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571472" y="6143644"/>
            <a:ext cx="571504" cy="571504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2357422" y="357166"/>
            <a:ext cx="4714908" cy="5715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uk-UA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текст підказки"/>
          <p:cNvSpPr txBox="1">
            <a:spLocks/>
          </p:cNvSpPr>
          <p:nvPr/>
        </p:nvSpPr>
        <p:spPr>
          <a:xfrm>
            <a:off x="5000627" y="2214554"/>
            <a:ext cx="3750495" cy="342902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uk-UA" sz="240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63087" y="192637"/>
            <a:ext cx="7729393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Матеріали та інструменти</a:t>
            </a:r>
          </a:p>
          <a:p>
            <a:pPr algn="ctr"/>
            <a:endParaRPr lang="ru-RU" sz="1600" b="1" dirty="0" smtClean="0">
              <a:solidFill>
                <a:srgbClr val="561F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uk-UA" sz="2400" dirty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Стрічки шириною </a:t>
            </a:r>
            <a:r>
              <a:rPr lang="uk-UA" sz="2400" dirty="0" smtClean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см </a:t>
            </a:r>
            <a:r>
              <a:rPr lang="uk-UA" sz="2400" dirty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(червона, зелена)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uk-UA" sz="2400" dirty="0" smtClean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Чорні швейні нитки </a:t>
            </a:r>
            <a:endParaRPr lang="uk-UA" sz="2400" dirty="0">
              <a:solidFill>
                <a:srgbClr val="561F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uk-UA" sz="2400" dirty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Намистина </a:t>
            </a:r>
            <a:r>
              <a:rPr lang="en-US" sz="2400" dirty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uk-UA" sz="2400" dirty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400" dirty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10мм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uk-UA" sz="2400" dirty="0" smtClean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Манна </a:t>
            </a:r>
            <a:r>
              <a:rPr lang="uk-UA" sz="2400" dirty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крупа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uk-UA" sz="2400" dirty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Клей «Кристал»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uk-UA" sz="2400" dirty="0" smtClean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Клей </a:t>
            </a:r>
            <a:r>
              <a:rPr lang="uk-UA" sz="2400" dirty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ПВА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uk-UA" sz="2400" dirty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Застібка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uk-UA" sz="2400" dirty="0" smtClean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Крейда </a:t>
            </a:r>
            <a:endParaRPr lang="uk-UA" sz="2400" dirty="0">
              <a:solidFill>
                <a:srgbClr val="561F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uk-UA" sz="2400" dirty="0" smtClean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Свічка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uk-UA" sz="2400" dirty="0" smtClean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Сірники</a:t>
            </a:r>
            <a:endParaRPr lang="uk-UA" sz="2400" dirty="0">
              <a:solidFill>
                <a:srgbClr val="561F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uk-UA" sz="2400" dirty="0" smtClean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Шаблони </a:t>
            </a:r>
            <a:r>
              <a:rPr lang="uk-UA" sz="2400" dirty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листка,</a:t>
            </a:r>
          </a:p>
          <a:p>
            <a:pPr algn="just"/>
            <a:r>
              <a:rPr lang="uk-UA" sz="2400" dirty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пелюстки, коробочки</a:t>
            </a:r>
            <a:r>
              <a:rPr lang="ru-RU" sz="2400" dirty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just"/>
            <a:r>
              <a:rPr lang="uk-UA" sz="2400" dirty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uk-UA" sz="2400" dirty="0" smtClean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чашолистика</a:t>
            </a:r>
            <a:endParaRPr lang="uk-UA" sz="2400" dirty="0">
              <a:solidFill>
                <a:srgbClr val="561F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sz="2400" dirty="0" smtClean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 Голка</a:t>
            </a:r>
            <a:endParaRPr lang="uk-UA" sz="2400" dirty="0">
              <a:solidFill>
                <a:srgbClr val="561F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dirty="0" smtClean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 Ножиці </a:t>
            </a:r>
            <a:endParaRPr lang="uk-UA" sz="2400" dirty="0">
              <a:solidFill>
                <a:srgbClr val="561F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63088" y="1071546"/>
            <a:ext cx="39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200" y="1623849"/>
            <a:ext cx="4373862" cy="46104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05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425215"/>
            <a:ext cx="357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кнопка: домой">
            <a:hlinkClick r:id="" action="ppaction://hlinkshowjump?jump=firstslide" highlightClick="1"/>
          </p:cNvPr>
          <p:cNvSpPr/>
          <p:nvPr/>
        </p:nvSpPr>
        <p:spPr>
          <a:xfrm>
            <a:off x="571472" y="1285860"/>
            <a:ext cx="571504" cy="571504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501090" y="6143644"/>
            <a:ext cx="500066" cy="571504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571472" y="6143644"/>
            <a:ext cx="571504" cy="571504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2357422" y="357166"/>
            <a:ext cx="4714908" cy="5715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uk-UA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текст підказки"/>
          <p:cNvSpPr txBox="1">
            <a:spLocks/>
          </p:cNvSpPr>
          <p:nvPr/>
        </p:nvSpPr>
        <p:spPr>
          <a:xfrm>
            <a:off x="1142977" y="1285860"/>
            <a:ext cx="7608146" cy="435771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uk-UA" sz="240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2976" y="317623"/>
            <a:ext cx="7858180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 робочого місця. Правила безпечної праці, санітарно-гігієнічні вимоги. </a:t>
            </a:r>
            <a:endParaRPr lang="uk-UA" sz="3600" b="1" dirty="0" smtClean="0">
              <a:solidFill>
                <a:srgbClr val="561F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 smtClean="0">
              <a:solidFill>
                <a:srgbClr val="561F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78815" lvl="0" indent="-457200">
              <a:buFont typeface="+mj-lt"/>
              <a:buAutoNum type="arabicPeriod"/>
            </a:pPr>
            <a:r>
              <a:rPr lang="uk-UA" sz="2200" dirty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Підготувати робоче місце.</a:t>
            </a:r>
          </a:p>
          <a:p>
            <a:pPr marL="678815" lvl="0" indent="-457200">
              <a:buFont typeface="+mj-lt"/>
              <a:buAutoNum type="arabicPeriod"/>
            </a:pPr>
            <a:r>
              <a:rPr lang="uk-UA" sz="2200" dirty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Зберігати ножиці зімкнутими лезами в футлярі.</a:t>
            </a:r>
          </a:p>
          <a:p>
            <a:pPr marL="678815" lvl="0" indent="-457200">
              <a:buFont typeface="+mj-lt"/>
              <a:buAutoNum type="arabicPeriod"/>
            </a:pPr>
            <a:r>
              <a:rPr lang="uk-UA" sz="2200" dirty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робочому місці розташовувати ножиці праворуч від себе. </a:t>
            </a:r>
          </a:p>
          <a:p>
            <a:pPr marL="678815" lvl="0" indent="-457200">
              <a:buFont typeface="+mj-lt"/>
              <a:buAutoNum type="arabicPeriod"/>
            </a:pPr>
            <a:r>
              <a:rPr lang="uk-UA" sz="2200" dirty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Ножиці передавати тупим кінцем вперед.</a:t>
            </a:r>
          </a:p>
          <a:p>
            <a:pPr marL="678815" lvl="0" indent="-457200">
              <a:buFont typeface="+mj-lt"/>
              <a:buAutoNum type="arabicPeriod"/>
            </a:pPr>
            <a:r>
              <a:rPr lang="uk-UA" sz="2200" dirty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Голку зберігати в гольничці або футлярі.</a:t>
            </a:r>
          </a:p>
          <a:p>
            <a:pPr marL="678815" lvl="0" indent="-457200">
              <a:buFont typeface="+mj-lt"/>
              <a:buAutoNum type="arabicPeriod"/>
            </a:pPr>
            <a:r>
              <a:rPr lang="uk-UA" sz="2200" dirty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Запалювати свічку безпосередньо перед початком роботи. </a:t>
            </a:r>
          </a:p>
          <a:p>
            <a:pPr marL="678815" lvl="0" indent="-457200">
              <a:buFont typeface="+mj-lt"/>
              <a:buAutoNum type="arabicPeriod"/>
            </a:pPr>
            <a:r>
              <a:rPr lang="uk-UA" sz="2200" dirty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допускати контакту рук з полум’ям свічки. </a:t>
            </a:r>
          </a:p>
          <a:p>
            <a:pPr marL="678815" lvl="0" indent="-457200">
              <a:buFont typeface="+mj-lt"/>
              <a:buAutoNum type="arabicPeriod"/>
            </a:pPr>
            <a:r>
              <a:rPr lang="uk-UA" sz="2200" dirty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відволікатися під час роботи з ножицями, голкою та свічкою. </a:t>
            </a:r>
          </a:p>
          <a:p>
            <a:pPr marL="678815" lvl="0" indent="-457200">
              <a:buFont typeface="+mj-lt"/>
              <a:buAutoNum type="arabicPeriod"/>
            </a:pPr>
            <a:r>
              <a:rPr lang="uk-UA" sz="2200" dirty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Після обпалювання стрічки обережно загасити полум’я свічки.</a:t>
            </a:r>
          </a:p>
          <a:p>
            <a:pPr marL="678815" lvl="0" indent="-457200">
              <a:buFont typeface="+mj-lt"/>
              <a:buAutoNum type="arabicPeriod"/>
            </a:pPr>
            <a:r>
              <a:rPr lang="uk-UA" sz="2200" dirty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Слідкувати за станом свого робочого місця</a:t>
            </a:r>
            <a:r>
              <a:rPr lang="uk-UA" sz="2200" dirty="0" smtClean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200" dirty="0">
              <a:solidFill>
                <a:srgbClr val="561F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08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425215"/>
            <a:ext cx="357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кнопка: домой">
            <a:hlinkClick r:id="" action="ppaction://hlinkshowjump?jump=firstslide" highlightClick="1"/>
          </p:cNvPr>
          <p:cNvSpPr/>
          <p:nvPr/>
        </p:nvSpPr>
        <p:spPr>
          <a:xfrm>
            <a:off x="571472" y="1285860"/>
            <a:ext cx="571504" cy="571504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501090" y="6143644"/>
            <a:ext cx="500066" cy="571504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571472" y="6143644"/>
            <a:ext cx="571504" cy="571504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2357422" y="357166"/>
            <a:ext cx="4714908" cy="5715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uk-UA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текст підказки"/>
          <p:cNvSpPr txBox="1">
            <a:spLocks/>
          </p:cNvSpPr>
          <p:nvPr/>
        </p:nvSpPr>
        <p:spPr>
          <a:xfrm>
            <a:off x="1259632" y="1196752"/>
            <a:ext cx="7491490" cy="494689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43608" y="328505"/>
            <a:ext cx="7848871" cy="629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Послідовність виготовлення виробу</a:t>
            </a:r>
          </a:p>
          <a:p>
            <a:pPr lvl="0">
              <a:spcBef>
                <a:spcPct val="20000"/>
              </a:spcBef>
              <a:defRPr/>
            </a:pPr>
            <a:endParaRPr lang="uk-UA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ct val="20000"/>
              </a:spcBef>
              <a:defRPr/>
            </a:pPr>
            <a:endParaRPr lang="uk-UA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ct val="20000"/>
              </a:spcBef>
              <a:defRPr/>
            </a:pPr>
            <a:endParaRPr lang="uk-UA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ct val="20000"/>
              </a:spcBef>
              <a:defRPr/>
            </a:pPr>
            <a:endParaRPr lang="uk-UA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ct val="20000"/>
              </a:spcBef>
              <a:defRPr/>
            </a:pPr>
            <a:endParaRPr lang="uk-UA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ct val="20000"/>
              </a:spcBef>
              <a:defRPr/>
            </a:pPr>
            <a:endParaRPr lang="uk-UA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spcBef>
                <a:spcPct val="20000"/>
              </a:spcBef>
              <a:defRPr/>
            </a:pPr>
            <a:r>
              <a:rPr lang="uk-UA" sz="2000" b="1" dirty="0" smtClean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Розкладаємо  шаблони на стрічках. </a:t>
            </a:r>
          </a:p>
          <a:p>
            <a:pPr lvl="0">
              <a:spcBef>
                <a:spcPct val="20000"/>
              </a:spcBef>
              <a:defRPr/>
            </a:pPr>
            <a:endParaRPr lang="uk-UA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ct val="20000"/>
              </a:spcBef>
              <a:defRPr/>
            </a:pPr>
            <a:endParaRPr lang="uk-UA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ct val="20000"/>
              </a:spcBef>
              <a:defRPr/>
            </a:pPr>
            <a:endParaRPr lang="uk-UA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ct val="20000"/>
              </a:spcBef>
              <a:defRPr/>
            </a:pPr>
            <a:endParaRPr lang="uk-UA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ct val="20000"/>
              </a:spcBef>
              <a:defRPr/>
            </a:pPr>
            <a:endParaRPr lang="uk-UA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ct val="20000"/>
              </a:spcBef>
              <a:defRPr/>
            </a:pPr>
            <a:endParaRPr lang="uk-UA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spcBef>
                <a:spcPct val="20000"/>
              </a:spcBef>
              <a:defRPr/>
            </a:pPr>
            <a:endParaRPr lang="uk-UA" sz="1400" b="1" dirty="0" smtClean="0">
              <a:solidFill>
                <a:srgbClr val="561F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spcBef>
                <a:spcPct val="20000"/>
              </a:spcBef>
              <a:defRPr/>
            </a:pPr>
            <a:r>
              <a:rPr lang="uk-UA" sz="2000" b="1" dirty="0" smtClean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Обкрейдовуємо шаблони.</a:t>
            </a:r>
          </a:p>
        </p:txBody>
      </p:sp>
      <p:pic>
        <p:nvPicPr>
          <p:cNvPr id="10" name="Рисунок 9" descr="C:\Users\Natasha\Desktop\44\IMG_20160409_15213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798" y="1319052"/>
            <a:ext cx="2341245" cy="17551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 descr="C:\Users\Natasha\Desktop\44\IMG_20160409_15203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14" y="1310162"/>
            <a:ext cx="2352675" cy="17640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 descr="C:\Users\Natasha\Desktop\44\IMG_20160409_152205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923" y="1319052"/>
            <a:ext cx="2362200" cy="17710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Рисунок 14" descr="C:\Users\Natasha\Desktop\44\IMG_20160409_152433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923" y="4077072"/>
            <a:ext cx="2336800" cy="1752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Рисунок 15" descr="C:\Users\Natasha\Desktop\44\IMG_20160409_152418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485" y="4077072"/>
            <a:ext cx="2333625" cy="17513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Рисунок 16" descr="C:\Users\Natasha\Desktop\44\IMG_20160409_152500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039" y="4077072"/>
            <a:ext cx="2305050" cy="17278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157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7" y="399070"/>
            <a:ext cx="867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5.1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кнопка: домой">
            <a:hlinkClick r:id="" action="ppaction://hlinkshowjump?jump=firstslide" highlightClick="1"/>
          </p:cNvPr>
          <p:cNvSpPr/>
          <p:nvPr/>
        </p:nvSpPr>
        <p:spPr>
          <a:xfrm>
            <a:off x="571472" y="1285860"/>
            <a:ext cx="571504" cy="571504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501090" y="6143644"/>
            <a:ext cx="500066" cy="571504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571472" y="6143644"/>
            <a:ext cx="571504" cy="571504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2357422" y="357166"/>
            <a:ext cx="4714908" cy="5715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uk-UA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текст підказки"/>
          <p:cNvSpPr txBox="1">
            <a:spLocks/>
          </p:cNvSpPr>
          <p:nvPr/>
        </p:nvSpPr>
        <p:spPr>
          <a:xfrm>
            <a:off x="1249315" y="1080615"/>
            <a:ext cx="7501807" cy="4562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  <a:defRPr/>
            </a:pP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03738" y="247125"/>
            <a:ext cx="7797418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Послідовність виготовлення виробу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uk-UA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uk-UA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uk-UA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uk-UA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uk-UA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uk-UA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uk-UA" sz="2000" b="1" dirty="0" smtClean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Вирізаємо деталі квітки (4 пелюстки, 3 листочка, чашолистик, коробочка).</a:t>
            </a:r>
          </a:p>
          <a:p>
            <a:pPr marL="342900" indent="-342900" algn="ctr">
              <a:spcBef>
                <a:spcPct val="20000"/>
              </a:spcBef>
              <a:defRPr/>
            </a:pPr>
            <a:endParaRPr lang="uk-UA" sz="1400" b="1" dirty="0" smtClean="0">
              <a:solidFill>
                <a:srgbClr val="561F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uk-UA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uk-UA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uk-UA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uk-UA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b="1" dirty="0" smtClean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Обпалюємо краї </a:t>
            </a:r>
            <a:r>
              <a:rPr lang="uk-UA" sz="2000" b="1" dirty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пелюсток та листочків (краї трошки розтягуємо пальцями). </a:t>
            </a:r>
            <a:r>
              <a:rPr lang="uk-UA" sz="2000" b="1" dirty="0" smtClean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Обпалюємо краї чашолистика та коробочки.</a:t>
            </a:r>
            <a:endParaRPr lang="uk-UA" sz="2000" b="1" dirty="0">
              <a:solidFill>
                <a:srgbClr val="561F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C:\Users\Natasha\Desktop\44\IMG_20160409_15283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4004746"/>
            <a:ext cx="2308225" cy="17322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C:\Users\Natasha\Desktop\44\IMG_20160409_15281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356" y="3993951"/>
            <a:ext cx="2322195" cy="17430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 descr="C:\Users\Natasha\Desktop\44\IMG_20160409_152735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706" y="4004746"/>
            <a:ext cx="2314575" cy="17354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 descr="C:\Users\Natasha\Desktop\44\IMG_20160409_121234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738" y="1268080"/>
            <a:ext cx="2333625" cy="17519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 descr="C:\Users\Natasha\Desktop\44\IMG_20160409_121315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001" y="1249886"/>
            <a:ext cx="2333625" cy="17513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Рисунок 13" descr="C:\Users\Natasha\Desktop\44\IMG_20160409_121556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708" y="1285860"/>
            <a:ext cx="2333625" cy="17335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217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193" y="415074"/>
            <a:ext cx="856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5.2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кнопка: домой">
            <a:hlinkClick r:id="" action="ppaction://hlinkshowjump?jump=firstslide" highlightClick="1"/>
          </p:cNvPr>
          <p:cNvSpPr/>
          <p:nvPr/>
        </p:nvSpPr>
        <p:spPr>
          <a:xfrm>
            <a:off x="571472" y="1285860"/>
            <a:ext cx="571504" cy="571504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501090" y="6143644"/>
            <a:ext cx="500066" cy="571504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571472" y="6143644"/>
            <a:ext cx="571504" cy="571504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2357422" y="357166"/>
            <a:ext cx="4714908" cy="5715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uk-UA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текст підказки"/>
          <p:cNvSpPr txBox="1">
            <a:spLocks/>
          </p:cNvSpPr>
          <p:nvPr/>
        </p:nvSpPr>
        <p:spPr>
          <a:xfrm>
            <a:off x="1237309" y="1061405"/>
            <a:ext cx="7513814" cy="458217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37308" y="219525"/>
            <a:ext cx="7655172" cy="666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Послідовність виготовлення виробу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lang="uk-UA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endParaRPr lang="uk-UA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endParaRPr lang="uk-UA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endParaRPr lang="uk-UA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endParaRPr lang="uk-UA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endParaRPr lang="uk-UA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uk-UA" sz="2000" b="1" dirty="0" smtClean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Формуємо </a:t>
            </a:r>
            <a:r>
              <a:rPr lang="uk-UA" sz="2000" b="1" dirty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складку на </a:t>
            </a:r>
            <a:r>
              <a:rPr lang="uk-UA" sz="2000" b="1" dirty="0" smtClean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пелюстці.        Фіксуємо складку клеєм.</a:t>
            </a:r>
            <a:endParaRPr lang="uk-UA" sz="2000" b="1" dirty="0">
              <a:solidFill>
                <a:srgbClr val="561F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endParaRPr lang="uk-UA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endParaRPr lang="uk-UA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endParaRPr lang="uk-UA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endParaRPr lang="uk-UA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endParaRPr lang="uk-UA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endParaRPr lang="uk-UA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20000"/>
              </a:spcBef>
              <a:defRPr/>
            </a:pPr>
            <a:endParaRPr lang="uk-UA" b="1" dirty="0" smtClean="0">
              <a:solidFill>
                <a:srgbClr val="561F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uk-UA" sz="2000" b="1" dirty="0" smtClean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Прокладаємо </a:t>
            </a:r>
            <a:r>
              <a:rPr lang="uk-UA" sz="2000" b="1" dirty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краю </a:t>
            </a:r>
            <a:r>
              <a:rPr lang="uk-UA" sz="2000" b="1" dirty="0" smtClean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коробочки      Стягуємо коробочку.</a:t>
            </a:r>
          </a:p>
          <a:p>
            <a:pPr>
              <a:spcBef>
                <a:spcPct val="20000"/>
              </a:spcBef>
              <a:defRPr/>
            </a:pPr>
            <a:r>
              <a:rPr lang="uk-UA" sz="2000" b="1" dirty="0" smtClean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строчку </a:t>
            </a:r>
            <a:r>
              <a:rPr lang="uk-UA" sz="2000" b="1" dirty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швом </a:t>
            </a:r>
            <a:r>
              <a:rPr lang="uk-UA" sz="2000" b="1" dirty="0" smtClean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2000" b="1" dirty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uk-UA" sz="2000" b="1" dirty="0" smtClean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голкою».                 </a:t>
            </a:r>
            <a:endParaRPr lang="ru-RU" sz="3600" b="1" dirty="0">
              <a:solidFill>
                <a:srgbClr val="561F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C:\Users\Natasha\Desktop\44\IMG_20160409_12504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479" y="1285860"/>
            <a:ext cx="2334895" cy="1752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 descr="C:\Users\Natasha\Desktop\44\IMG_20160409_12511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271567"/>
            <a:ext cx="2324100" cy="17437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 descr="C:\Users\Natasha\Desktop\44\IMG_20160409_150226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548" y="3862403"/>
            <a:ext cx="2372995" cy="17811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 descr="C:\Users\Natasha\Desktop\44\IMG_20160409_150455д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857958"/>
            <a:ext cx="2381250" cy="17856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319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425215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5.3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кнопка: домой">
            <a:hlinkClick r:id="" action="ppaction://hlinkshowjump?jump=firstslide" highlightClick="1"/>
          </p:cNvPr>
          <p:cNvSpPr/>
          <p:nvPr/>
        </p:nvSpPr>
        <p:spPr>
          <a:xfrm>
            <a:off x="571472" y="1285860"/>
            <a:ext cx="571504" cy="571504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501090" y="6143644"/>
            <a:ext cx="500066" cy="571504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571472" y="6143644"/>
            <a:ext cx="571504" cy="571504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2357422" y="357166"/>
            <a:ext cx="4714908" cy="5715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uk-UA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текст підказки"/>
          <p:cNvSpPr txBox="1">
            <a:spLocks/>
          </p:cNvSpPr>
          <p:nvPr/>
        </p:nvSpPr>
        <p:spPr>
          <a:xfrm>
            <a:off x="5000628" y="2214554"/>
            <a:ext cx="3214710" cy="342902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uk-UA" sz="200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2976" y="425215"/>
            <a:ext cx="7707113" cy="6407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Послідовність виготовлення виробу</a:t>
            </a:r>
          </a:p>
          <a:p>
            <a:pPr lvl="0">
              <a:spcBef>
                <a:spcPct val="20000"/>
              </a:spcBef>
              <a:defRPr/>
            </a:pPr>
            <a:endParaRPr lang="uk-UA" sz="1600" dirty="0" smtClean="0">
              <a:solidFill>
                <a:srgbClr val="561F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ct val="20000"/>
              </a:spcBef>
              <a:defRPr/>
            </a:pPr>
            <a:endParaRPr lang="uk-UA" sz="1600" dirty="0" smtClean="0">
              <a:solidFill>
                <a:srgbClr val="561F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ct val="20000"/>
              </a:spcBef>
              <a:defRPr/>
            </a:pPr>
            <a:endParaRPr lang="uk-UA" sz="2400" dirty="0" smtClean="0">
              <a:solidFill>
                <a:srgbClr val="561F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ct val="20000"/>
              </a:spcBef>
              <a:defRPr/>
            </a:pPr>
            <a:endParaRPr lang="uk-UA" sz="1600" dirty="0">
              <a:solidFill>
                <a:srgbClr val="561F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ct val="20000"/>
              </a:spcBef>
              <a:defRPr/>
            </a:pPr>
            <a:endParaRPr lang="uk-UA" sz="2000" dirty="0" smtClean="0">
              <a:solidFill>
                <a:srgbClr val="561F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ct val="20000"/>
              </a:spcBef>
              <a:defRPr/>
            </a:pPr>
            <a:endParaRPr lang="uk-UA" sz="2800" dirty="0" smtClean="0">
              <a:solidFill>
                <a:srgbClr val="561F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uk-UA" sz="2000" b="1" dirty="0" smtClean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Розміщуємо в коробочці        Стягуємо коробочку, </a:t>
            </a:r>
            <a:r>
              <a:rPr lang="uk-UA" sz="2000" b="1" dirty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закріплюємо</a:t>
            </a:r>
          </a:p>
          <a:p>
            <a:pPr>
              <a:spcBef>
                <a:spcPct val="20000"/>
              </a:spcBef>
              <a:defRPr/>
            </a:pPr>
            <a:r>
              <a:rPr lang="uk-UA" sz="2000" b="1" dirty="0" smtClean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намистину</a:t>
            </a:r>
            <a:r>
              <a:rPr lang="uk-UA" sz="2000" dirty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000" dirty="0" smtClean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uk-UA" sz="2000" b="1" dirty="0" smtClean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ниткою.</a:t>
            </a:r>
          </a:p>
          <a:p>
            <a:pPr lvl="0">
              <a:spcBef>
                <a:spcPct val="20000"/>
              </a:spcBef>
              <a:defRPr/>
            </a:pPr>
            <a:endParaRPr lang="uk-UA" sz="2000" dirty="0">
              <a:solidFill>
                <a:srgbClr val="561F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ct val="20000"/>
              </a:spcBef>
              <a:defRPr/>
            </a:pPr>
            <a:endParaRPr lang="uk-UA" sz="2000" dirty="0" smtClean="0">
              <a:solidFill>
                <a:srgbClr val="561F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ct val="20000"/>
              </a:spcBef>
              <a:defRPr/>
            </a:pPr>
            <a:endParaRPr lang="uk-UA" sz="2000" dirty="0">
              <a:solidFill>
                <a:srgbClr val="561F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ct val="20000"/>
              </a:spcBef>
              <a:defRPr/>
            </a:pPr>
            <a:endParaRPr lang="uk-UA" dirty="0" smtClean="0">
              <a:solidFill>
                <a:srgbClr val="561F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ct val="20000"/>
              </a:spcBef>
              <a:defRPr/>
            </a:pPr>
            <a:endParaRPr lang="uk-UA" sz="1600" dirty="0" smtClean="0">
              <a:solidFill>
                <a:srgbClr val="561F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ct val="20000"/>
              </a:spcBef>
              <a:defRPr/>
            </a:pPr>
            <a:endParaRPr lang="uk-UA" sz="1600" b="1" dirty="0" smtClean="0">
              <a:solidFill>
                <a:srgbClr val="561F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ct val="20000"/>
              </a:spcBef>
              <a:defRPr/>
            </a:pPr>
            <a:r>
              <a:rPr lang="uk-UA" sz="2000" b="1" dirty="0" smtClean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Проколюємо коробочку        Виконуємо декілька стібків                    </a:t>
            </a:r>
          </a:p>
          <a:p>
            <a:pPr>
              <a:spcBef>
                <a:spcPct val="20000"/>
              </a:spcBef>
              <a:defRPr/>
            </a:pPr>
            <a:r>
              <a:rPr lang="uk-UA" sz="2000" b="1" dirty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наскрізь. </a:t>
            </a:r>
            <a:r>
              <a:rPr lang="uk-UA" sz="2000" b="1" dirty="0" smtClean="0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утворюючи перетинки коробочки.           </a:t>
            </a:r>
            <a:endParaRPr lang="uk-UA" sz="2000" b="1" dirty="0">
              <a:solidFill>
                <a:srgbClr val="561F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C:\Users\Natasha\Desktop\44\IMG_20160409_150510р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85860"/>
            <a:ext cx="2384425" cy="17881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C:\Users\Natasha\Desktop\44\IMG_20160409_150753т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285860"/>
            <a:ext cx="2375535" cy="17811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 descr="C:\Users\Natasha\Desktop\44\IMG_20160409_150823ь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149080"/>
            <a:ext cx="2286000" cy="17773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 descr="C:\Users\Natasha\Desktop\44\IMG_20160409_150952т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200" y="4049818"/>
            <a:ext cx="2361565" cy="17716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090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2222</TotalTime>
  <Words>544</Words>
  <Application>Microsoft Office PowerPoint</Application>
  <PresentationFormat>Экран (4:3)</PresentationFormat>
  <Paragraphs>217</Paragraphs>
  <Slides>15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Natasha</cp:lastModifiedBy>
  <cp:revision>198</cp:revision>
  <dcterms:modified xsi:type="dcterms:W3CDTF">2016-04-20T06:00:02Z</dcterms:modified>
</cp:coreProperties>
</file>