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5" r:id="rId3"/>
    <p:sldId id="256" r:id="rId4"/>
    <p:sldId id="258" r:id="rId5"/>
    <p:sldId id="263" r:id="rId6"/>
    <p:sldId id="264" r:id="rId7"/>
    <p:sldId id="262" r:id="rId8"/>
    <p:sldId id="259" r:id="rId9"/>
    <p:sldId id="274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66" r:id="rId18"/>
    <p:sldId id="28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23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eb-images.chacha.com/tonsils/tonsils-mar-1-2011-1-600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21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67744" y="1196752"/>
            <a:ext cx="5904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 Antiqua" pitchFamily="18" charset="0"/>
              </a:rPr>
              <a:t>Звіт </a:t>
            </a:r>
          </a:p>
          <a:p>
            <a:pPr algn="ctr"/>
            <a:r>
              <a:rPr lang="uk-UA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 Antiqua" pitchFamily="18" charset="0"/>
              </a:rPr>
              <a:t>групи</a:t>
            </a:r>
          </a:p>
          <a:p>
            <a:pPr algn="ctr"/>
            <a:r>
              <a:rPr lang="uk-UA" sz="48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 Antiqua" pitchFamily="18" charset="0"/>
              </a:rPr>
              <a:t>“Біотехнологи”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7650" name="Picture 2" descr="http://www.zdorovieinfo.ru/upload/images/ubit-streptocok-zah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501008"/>
            <a:ext cx="4591050" cy="3219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Rcy;&amp;acy;&amp;dcy;&amp;ucy;&amp;gcy;&amp;acy; &amp;fcy;&amp;ocy;&amp;n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3663"/>
            <a:ext cx="9144000" cy="69316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1124744"/>
            <a:ext cx="6264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  <a:ea typeface="Academia Libera" pitchFamily="18" charset="0"/>
                <a:cs typeface="Academia Libera" pitchFamily="18" charset="0"/>
              </a:rPr>
              <a:t>Хвороботворні бактерії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  <a:ea typeface="Academia Libera" pitchFamily="18" charset="0"/>
              <a:cs typeface="Academia Libera" pitchFamily="18" charset="0"/>
            </a:endParaRPr>
          </a:p>
        </p:txBody>
      </p:sp>
      <p:pic>
        <p:nvPicPr>
          <p:cNvPr id="4" name="Picture 4" descr="http://www.eylence.az/blogs/media/blogs/eylence/2007/12/1_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2190" y="2420888"/>
            <a:ext cx="2671809" cy="4437112"/>
          </a:xfrm>
          <a:prstGeom prst="rect">
            <a:avLst/>
          </a:prstGeom>
          <a:noFill/>
        </p:spPr>
      </p:pic>
      <p:pic>
        <p:nvPicPr>
          <p:cNvPr id="5" name="Picture 2" descr="http://www.folk-health.ru/wp-content/uploads/2011/10/%D0%BB%D0%B5%D1%87%D0%B5%D0%BD%D0%B8%D0%B5-%D1%85%D0%B0%D0%BB%D0%B8%D1%82%D0%BE%D0%B7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16632"/>
            <a:ext cx="1706371" cy="1656184"/>
          </a:xfrm>
          <a:prstGeom prst="rect">
            <a:avLst/>
          </a:prstGeom>
          <a:noFill/>
        </p:spPr>
      </p:pic>
      <p:pic>
        <p:nvPicPr>
          <p:cNvPr id="6" name="Picture 5" descr="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3645024"/>
            <a:ext cx="4320480" cy="1747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Rcy;&amp;acy;&amp;dcy;&amp;ucy;&amp;gcy;&amp;acy; &amp;fcy;&amp;ocy;&amp;n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3663"/>
            <a:ext cx="9144000" cy="69316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332656"/>
            <a:ext cx="80010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/>
              <a:t>Чому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ти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можеш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захворіти</a:t>
            </a:r>
            <a:r>
              <a:rPr lang="ru-RU" sz="2800" b="1" dirty="0" smtClean="0"/>
              <a:t>?</a:t>
            </a:r>
          </a:p>
          <a:p>
            <a:pPr algn="ctr"/>
            <a:r>
              <a:rPr lang="ru-RU" sz="2800" b="1" dirty="0" smtClean="0"/>
              <a:t> Та тому, </a:t>
            </a:r>
            <a:r>
              <a:rPr lang="ru-RU" sz="2800" b="1" dirty="0" err="1" smtClean="0"/>
              <a:t>що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скрізь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є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бактерії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які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викликають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різні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хвороби</a:t>
            </a:r>
            <a:r>
              <a:rPr lang="ru-RU" sz="2800" b="1" dirty="0" smtClean="0"/>
              <a:t>! </a:t>
            </a:r>
          </a:p>
          <a:p>
            <a:pPr algn="ctr"/>
            <a:r>
              <a:rPr lang="ru-RU" sz="2800" b="1" dirty="0" smtClean="0"/>
              <a:t>Давай </a:t>
            </a:r>
            <a:r>
              <a:rPr lang="ru-RU" sz="2800" b="1" dirty="0" err="1" smtClean="0"/>
              <a:t>дізнаємось</a:t>
            </a:r>
            <a:r>
              <a:rPr lang="ru-RU" sz="2800" b="1" dirty="0" smtClean="0"/>
              <a:t> про них </a:t>
            </a:r>
            <a:r>
              <a:rPr lang="ru-RU" sz="2800" b="1" dirty="0" err="1" smtClean="0"/>
              <a:t>більше</a:t>
            </a:r>
            <a:r>
              <a:rPr lang="ru-RU" sz="2800" b="1" dirty="0" smtClean="0"/>
              <a:t>!</a:t>
            </a:r>
            <a:endParaRPr lang="ru-RU" sz="2800" dirty="0"/>
          </a:p>
        </p:txBody>
      </p:sp>
      <p:pic>
        <p:nvPicPr>
          <p:cNvPr id="4" name="Picture 5" descr="MPj040658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852936"/>
            <a:ext cx="4032448" cy="2687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Rcy;&amp;acy;&amp;dcy;&amp;ucy;&amp;gcy;&amp;acy; &amp;fcy;&amp;ocy;&amp;n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3663"/>
            <a:ext cx="9144000" cy="69316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484784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Інфекційне захворювання, </a:t>
            </a:r>
            <a:r>
              <a:rPr lang="ru-RU" dirty="0" smtClean="0"/>
              <a:t>яке характеризується запаленням обох піднебінних мигдаликів, слизової оболонки горла. </a:t>
            </a:r>
            <a:endParaRPr lang="ru-RU" dirty="0"/>
          </a:p>
        </p:txBody>
      </p:sp>
      <p:pic>
        <p:nvPicPr>
          <p:cNvPr id="4" name="Picture 5" descr="Картинка 7 из 220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212976"/>
            <a:ext cx="3234656" cy="28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www.pchelandiya.net/uploads/posts/2011-10/1318599307_angi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356992"/>
            <a:ext cx="2267744" cy="272129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7704" y="116632"/>
            <a:ext cx="5976664" cy="584775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Book Antiqua" pitchFamily="18" charset="0"/>
              </a:rPr>
              <a:t>Ангіна</a:t>
            </a:r>
            <a:endParaRPr lang="ru-RU" sz="3200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Rcy;&amp;acy;&amp;dcy;&amp;ucy;&amp;gcy;&amp;acy; &amp;fcy;&amp;ocy;&amp;n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3663"/>
            <a:ext cx="9144000" cy="69316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980728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Спричиняє дифтерійна паличка, яка через виділення з кашлем чи чханням від хворої людини потрапляє до здорової . Ці бактерії небезпечні тим, що, паразитуючи у глотці, виділяють токсин, який через кров розноситься по всьому організму й дуже шкодить серцю. </a:t>
            </a:r>
            <a:endParaRPr lang="ru-RU" dirty="0"/>
          </a:p>
        </p:txBody>
      </p:sp>
      <p:pic>
        <p:nvPicPr>
          <p:cNvPr id="4098" name="Picture 2" descr="http://deti.mixik.ru/uploads/posts/2012-06/1339600955_difteriya-simptom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573016"/>
            <a:ext cx="1905000" cy="1838325"/>
          </a:xfrm>
          <a:prstGeom prst="rect">
            <a:avLst/>
          </a:prstGeom>
          <a:noFill/>
        </p:spPr>
      </p:pic>
      <p:pic>
        <p:nvPicPr>
          <p:cNvPr id="6" name="Picture 4" descr="дифтерия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780928"/>
            <a:ext cx="4103688" cy="3517900"/>
          </a:xfrm>
          <a:prstGeom prst="ellips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07704" y="0"/>
            <a:ext cx="5400600" cy="584775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Book Antiqua" pitchFamily="18" charset="0"/>
              </a:rPr>
              <a:t>Дифтерія</a:t>
            </a:r>
            <a:endParaRPr lang="ru-RU" sz="32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Rcy;&amp;acy;&amp;dcy;&amp;ucy;&amp;gcy;&amp;acy; &amp;fcy;&amp;ocy;&amp;n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3663"/>
            <a:ext cx="9144000" cy="6931663"/>
          </a:xfrm>
          <a:prstGeom prst="rect">
            <a:avLst/>
          </a:prstGeom>
          <a:noFill/>
        </p:spPr>
      </p:pic>
      <p:sp>
        <p:nvSpPr>
          <p:cNvPr id="5" name="Содержимое 1"/>
          <p:cNvSpPr txBox="1">
            <a:spLocks/>
          </p:cNvSpPr>
          <p:nvPr/>
        </p:nvSpPr>
        <p:spPr>
          <a:xfrm>
            <a:off x="179512" y="764704"/>
            <a:ext cx="8643998" cy="20608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Ця хвороба спричиняється туберкульозною</a:t>
            </a:r>
            <a:r>
              <a:rPr kumimoji="0" lang="uk-UA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паличкою</a:t>
            </a:r>
            <a:r>
              <a:rPr kumimoji="0" lang="uk-UA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Вважається, що ця бактерія постійно присутня в організмі людини, але починає активно розмножуватись і пошкоджує легені, коли у людини послаблюється імунітет. 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tuber_myc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060848"/>
            <a:ext cx="1357322" cy="1357322"/>
          </a:xfrm>
          <a:prstGeom prst="ellipse">
            <a:avLst/>
          </a:prstGeom>
        </p:spPr>
      </p:pic>
      <p:pic>
        <p:nvPicPr>
          <p:cNvPr id="7" name="Рисунок 6" descr="0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2924944"/>
            <a:ext cx="3286128" cy="3286128"/>
          </a:xfrm>
          <a:prstGeom prst="rect">
            <a:avLst/>
          </a:prstGeom>
        </p:spPr>
      </p:pic>
      <p:pic>
        <p:nvPicPr>
          <p:cNvPr id="8" name="Рисунок 7" descr="70cbb48a6db82aebc940be9a0b66292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2204864"/>
            <a:ext cx="3062059" cy="24972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23728" y="0"/>
            <a:ext cx="5184576" cy="584775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Book Antiqua" pitchFamily="18" charset="0"/>
              </a:rPr>
              <a:t>Туберкульоз</a:t>
            </a:r>
            <a:endParaRPr lang="ru-RU" sz="3200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Rcy;&amp;acy;&amp;dcy;&amp;ucy;&amp;gcy;&amp;acy; &amp;fcy;&amp;ocy;&amp;n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3663"/>
            <a:ext cx="9144000" cy="6931663"/>
          </a:xfrm>
          <a:prstGeom prst="rect">
            <a:avLst/>
          </a:prstGeom>
          <a:noFill/>
        </p:spPr>
      </p:pic>
      <p:pic>
        <p:nvPicPr>
          <p:cNvPr id="2050" name="Picture 2" descr="http://www.jlady.ru/wp-content/uploads/2009/04/kashel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16832"/>
            <a:ext cx="4286250" cy="28575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90872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Спричиняється бактерією, яка викликає виснажливі напади кашлю. Від коклюшу роблять щеплення, здебільшого маленьким дітям, вводячи вбиті бактерії. </a:t>
            </a:r>
            <a:endParaRPr lang="ru-RU" dirty="0"/>
          </a:p>
        </p:txBody>
      </p:sp>
      <p:pic>
        <p:nvPicPr>
          <p:cNvPr id="2052" name="Picture 4" descr="http://www.thyroid-gland.ru/wp-includes/whooping-cough-vaccine-cost-washington-i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204864"/>
            <a:ext cx="3105150" cy="2333626"/>
          </a:xfrm>
          <a:prstGeom prst="rect">
            <a:avLst/>
          </a:prstGeom>
          <a:noFill/>
        </p:spPr>
      </p:pic>
      <p:pic>
        <p:nvPicPr>
          <p:cNvPr id="6" name="Рисунок 5" descr="213_9.jpg"/>
          <p:cNvPicPr>
            <a:picLocks noChangeAspect="1"/>
          </p:cNvPicPr>
          <p:nvPr/>
        </p:nvPicPr>
        <p:blipFill>
          <a:blip r:embed="rId5" cstate="print"/>
          <a:srcRect b="53491"/>
          <a:stretch>
            <a:fillRect/>
          </a:stretch>
        </p:blipFill>
        <p:spPr>
          <a:xfrm>
            <a:off x="3635896" y="4725144"/>
            <a:ext cx="2739697" cy="1936806"/>
          </a:xfrm>
          <a:prstGeom prst="ellipse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51720" y="0"/>
            <a:ext cx="4752528" cy="584775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Book Antiqua" pitchFamily="18" charset="0"/>
              </a:rPr>
              <a:t>Коклюш</a:t>
            </a:r>
            <a:endParaRPr lang="ru-RU" sz="3200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Rcy;&amp;acy;&amp;dcy;&amp;ucy;&amp;gcy;&amp;acy; &amp;fcy;&amp;ocy;&amp;n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3663"/>
            <a:ext cx="9144000" cy="6931663"/>
          </a:xfrm>
          <a:prstGeom prst="rect">
            <a:avLst/>
          </a:prstGeom>
          <a:noFill/>
        </p:spPr>
      </p:pic>
      <p:pic>
        <p:nvPicPr>
          <p:cNvPr id="1026" name="Picture 2" descr="http://www.who.int/diseasecontrol_emergencies/CTC_Zimbabwe_hi_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420888"/>
            <a:ext cx="4286250" cy="2857500"/>
          </a:xfrm>
          <a:prstGeom prst="rect">
            <a:avLst/>
          </a:prstGeom>
          <a:noFill/>
        </p:spPr>
      </p:pic>
      <p:pic>
        <p:nvPicPr>
          <p:cNvPr id="4" name="Рисунок 3" descr="76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3933056"/>
            <a:ext cx="2000250" cy="1333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1052736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Надзвичайно важка хвороба, яка супроводжується загальним зневодненням організму. Частіше за все людина помирає.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0"/>
            <a:ext cx="5832648" cy="584775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Book Antiqua" pitchFamily="18" charset="0"/>
              </a:rPr>
              <a:t>Холера</a:t>
            </a:r>
            <a:endParaRPr lang="ru-RU" sz="3200" b="1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Rcy;&amp;acy;&amp;dcy;&amp;ucy;&amp;gcy;&amp;acy; &amp;fcy;&amp;ocy;&amp;ncy; &amp;dcy;&amp;lcy;&amp;yacy; &amp;pcy;&amp;rcy;&amp;iecy;&amp;zcy;&amp;iecy;&amp;ncy;&amp;tcy;&amp;acy;&amp;tscy;&amp;icy;&amp;icy;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11000" contrast="24000"/>
          </a:blip>
          <a:srcRect/>
          <a:stretch>
            <a:fillRect/>
          </a:stretch>
        </p:blipFill>
        <p:spPr bwMode="auto">
          <a:xfrm>
            <a:off x="0" y="-73663"/>
            <a:ext cx="9144000" cy="69316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1052736"/>
            <a:ext cx="4608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 Antiqua" pitchFamily="18" charset="0"/>
                <a:ea typeface="Academia Libera" pitchFamily="18" charset="0"/>
                <a:cs typeface="Academia Libera" pitchFamily="18" charset="0"/>
              </a:rPr>
              <a:t>Звіт </a:t>
            </a:r>
          </a:p>
          <a:p>
            <a:pPr algn="ctr"/>
            <a:r>
              <a:rPr lang="uk-UA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 Antiqua" pitchFamily="18" charset="0"/>
                <a:ea typeface="Academia Libera" pitchFamily="18" charset="0"/>
                <a:cs typeface="Academia Libera" pitchFamily="18" charset="0"/>
              </a:rPr>
              <a:t>групи</a:t>
            </a:r>
          </a:p>
          <a:p>
            <a:pPr algn="ctr"/>
            <a:r>
              <a:rPr lang="uk-UA" sz="48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 Antiqua" pitchFamily="18" charset="0"/>
                <a:ea typeface="Academia Libera" pitchFamily="18" charset="0"/>
                <a:cs typeface="Academia Libera" pitchFamily="18" charset="0"/>
              </a:rPr>
              <a:t>“Лікарі”</a:t>
            </a:r>
            <a:endParaRPr lang="ru-RU" sz="4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Book Antiqua" pitchFamily="18" charset="0"/>
              <a:ea typeface="Academia Libera" pitchFamily="18" charset="0"/>
              <a:cs typeface="Academia Libera" pitchFamily="18" charset="0"/>
            </a:endParaRPr>
          </a:p>
        </p:txBody>
      </p:sp>
      <p:pic>
        <p:nvPicPr>
          <p:cNvPr id="22530" name="Picture 2" descr="http://psihologiya.net.ua/SocZahist/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4184" y="1196752"/>
            <a:ext cx="4289816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1988840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/>
              <a:t>Це потрібно знати всім!!!</a:t>
            </a:r>
            <a:endParaRPr lang="ru-RU" sz="4400" b="1" dirty="0"/>
          </a:p>
        </p:txBody>
      </p:sp>
      <p:pic>
        <p:nvPicPr>
          <p:cNvPr id="6" name="Picture 4" descr="http://vostokmedia.com/files/Image/news/56173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284984"/>
            <a:ext cx="3447190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774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Способы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зараження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хвороботворними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бактеріями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79512" y="1628800"/>
            <a:ext cx="8229600" cy="5616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Контактно-побутовий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Повітряно-крапельний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Через воду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Через харчові продукти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Через укуси кровосисних тварин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Через </a:t>
            </a:r>
            <a:r>
              <a:rPr lang="uk-UA" sz="3200" dirty="0" smtClean="0"/>
              <a:t>ґ</a:t>
            </a:r>
            <a:r>
              <a:rPr kumimoji="0" lang="uk-UA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рунт</a:t>
            </a:r>
            <a:endParaRPr kumimoji="0" lang="uk-UA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uk-UA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67744" y="1196752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dirty="0" smtClean="0">
                <a:solidFill>
                  <a:schemeClr val="bg1"/>
                </a:solidFill>
                <a:latin typeface="Book Antiqua" pitchFamily="18" charset="0"/>
              </a:rPr>
              <a:t>Бактерії і продукти харчування</a:t>
            </a:r>
            <a:endParaRPr lang="ru-RU" sz="4800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6" name="Picture 4" descr="{31198571-8A0C-4455-81FB-28BE376F7667}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95736" y="2878088"/>
            <a:ext cx="6098252" cy="3979912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243408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332656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Відомо, що у кожного з нас є певний склад корисних бактерій, які можуть бути шкідливими для інших. Тому необхідно мати набір особистих речей: зубну щітку, гребінець, власну склянку.</a:t>
            </a:r>
            <a:endParaRPr lang="ru-RU" sz="2400" b="1" dirty="0"/>
          </a:p>
        </p:txBody>
      </p:sp>
      <p:pic>
        <p:nvPicPr>
          <p:cNvPr id="3074" name="Picture 2" descr="http://luchudachi.ru/wp-content/uploads/2012/11/raschesyvanie-vol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212976"/>
            <a:ext cx="2278410" cy="3422504"/>
          </a:xfrm>
          <a:prstGeom prst="rect">
            <a:avLst/>
          </a:prstGeom>
          <a:noFill/>
        </p:spPr>
      </p:pic>
      <p:pic>
        <p:nvPicPr>
          <p:cNvPr id="3078" name="Picture 6" descr="http://us.123rf.com/400wm/400/400/nyul/nyul1101/nyul110100015/8549658-portrait-of-beautiful-young-woman-drinking-tea-leaning-against-wall-smiling.jpg"/>
          <p:cNvPicPr>
            <a:picLocks noChangeAspect="1" noChangeArrowheads="1"/>
          </p:cNvPicPr>
          <p:nvPr/>
        </p:nvPicPr>
        <p:blipFill>
          <a:blip r:embed="rId4" cstate="print"/>
          <a:srcRect r="30071"/>
          <a:stretch>
            <a:fillRect/>
          </a:stretch>
        </p:blipFill>
        <p:spPr bwMode="auto">
          <a:xfrm>
            <a:off x="6300192" y="4314825"/>
            <a:ext cx="2664296" cy="2543175"/>
          </a:xfrm>
          <a:prstGeom prst="rect">
            <a:avLst/>
          </a:prstGeom>
          <a:noFill/>
        </p:spPr>
      </p:pic>
      <p:pic>
        <p:nvPicPr>
          <p:cNvPr id="3082" name="Picture 10" descr="http://www.maminpapin.ru/images/stories/Archi/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996952"/>
            <a:ext cx="3024336" cy="2248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4098" name="Picture 2" descr="http://zuzn.ru/wp-content/uploads/2013/01/tub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700808"/>
            <a:ext cx="3810000" cy="23336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188640"/>
            <a:ext cx="9145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Уникайте спілкування з хворими. Користуйтесь </a:t>
            </a:r>
            <a:r>
              <a:rPr lang="uk-UA" sz="2400" b="1" dirty="0" err="1" smtClean="0"/>
              <a:t>ватно-</a:t>
            </a:r>
            <a:endParaRPr lang="uk-UA" sz="2400" b="1" dirty="0" smtClean="0"/>
          </a:p>
          <a:p>
            <a:r>
              <a:rPr lang="uk-UA" sz="2400" b="1" dirty="0" smtClean="0"/>
              <a:t>марлевою </a:t>
            </a:r>
            <a:r>
              <a:rPr lang="uk-UA" sz="2400" b="1" dirty="0" err="1" smtClean="0"/>
              <a:t>пов</a:t>
            </a:r>
            <a:r>
              <a:rPr lang="en-US" sz="2400" b="1" dirty="0" smtClean="0"/>
              <a:t>’</a:t>
            </a:r>
            <a:r>
              <a:rPr lang="uk-UA" sz="2400" b="1" dirty="0" err="1" smtClean="0"/>
              <a:t>язкою</a:t>
            </a:r>
            <a:r>
              <a:rPr lang="uk-UA" sz="2400" b="1" dirty="0" smtClean="0"/>
              <a:t>.</a:t>
            </a:r>
            <a:endParaRPr lang="ru-RU" sz="2400" b="1" dirty="0"/>
          </a:p>
        </p:txBody>
      </p:sp>
      <p:pic>
        <p:nvPicPr>
          <p:cNvPr id="4100" name="Picture 4" descr="http://mizgir.com.ua/wp-content/uploads/post_images/301009-3.jpg"/>
          <p:cNvPicPr>
            <a:picLocks noChangeAspect="1" noChangeArrowheads="1"/>
          </p:cNvPicPr>
          <p:nvPr/>
        </p:nvPicPr>
        <p:blipFill>
          <a:blip r:embed="rId4" cstate="print"/>
          <a:srcRect l="36380"/>
          <a:stretch>
            <a:fillRect/>
          </a:stretch>
        </p:blipFill>
        <p:spPr bwMode="auto">
          <a:xfrm>
            <a:off x="5364088" y="2348880"/>
            <a:ext cx="3635896" cy="3800476"/>
          </a:xfrm>
          <a:prstGeom prst="rect">
            <a:avLst/>
          </a:prstGeom>
          <a:noFill/>
        </p:spPr>
      </p:pic>
      <p:pic>
        <p:nvPicPr>
          <p:cNvPr id="8" name="Picture 2" descr="http://www.folk-health.ru/wp-content/uploads/2011/10/%D0%BB%D0%B5%D1%87%D0%B5%D0%BD%D0%B8%D0%B5-%D1%85%D0%B0%D0%BB%D0%B8%D1%82%D0%BE%D0%B7%D0%B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4481736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3074" name="Picture 2" descr="http://8020.photos.jpgmag.com/370823_12485_5d1bb11915_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401956"/>
            <a:ext cx="4899298" cy="40579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548680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Не вживайте сиру, </a:t>
            </a:r>
            <a:r>
              <a:rPr lang="uk-UA" sz="2400" b="1" dirty="0" err="1" smtClean="0"/>
              <a:t>некип</a:t>
            </a:r>
            <a:r>
              <a:rPr lang="en-US" sz="2400" b="1" dirty="0" smtClean="0"/>
              <a:t>’</a:t>
            </a:r>
            <a:r>
              <a:rPr lang="uk-UA" sz="2400" b="1" dirty="0" err="1" smtClean="0"/>
              <a:t>ячену</a:t>
            </a:r>
            <a:r>
              <a:rPr lang="uk-UA" sz="2400" b="1" dirty="0" smtClean="0"/>
              <a:t> воду. Існує ймовірність заразитись хвороботворними бактеріями.</a:t>
            </a:r>
            <a:endParaRPr lang="ru-RU" sz="24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180528" y="0"/>
            <a:ext cx="9540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/>
              <a:t>Кожен продукт потребує відповідних умов зберігання і може зберігатися обмежений час. Тому при купівлі слід уважно читати, що написано на етикетці, чи не закінчився для нього термін використання, і вдома зберігати його там, де вказано при потрібній температурі. </a:t>
            </a:r>
            <a:endParaRPr lang="ru-RU" sz="1600" dirty="0"/>
          </a:p>
        </p:txBody>
      </p:sp>
      <p:pic>
        <p:nvPicPr>
          <p:cNvPr id="6" name="Рисунок 5" descr="pros_tov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204864"/>
            <a:ext cx="2795592" cy="4310121"/>
          </a:xfrm>
          <a:prstGeom prst="rect">
            <a:avLst/>
          </a:prstGeom>
        </p:spPr>
      </p:pic>
      <p:pic>
        <p:nvPicPr>
          <p:cNvPr id="7" name="Рисунок 6" descr="200903111135510.prodovolctvennaya_korzin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3356992"/>
            <a:ext cx="3048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980728"/>
            <a:ext cx="9433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Миття овочів і фруктів дозволяє видалити забруднення і, частково мікроорганізми, що знаходяться на поверхні. Не залишайте продукти на столі, навіть на півгодини, після їжі прибирайте все в холодильник.</a:t>
            </a:r>
            <a:endParaRPr lang="ru-RU" sz="2400" b="1" dirty="0"/>
          </a:p>
        </p:txBody>
      </p:sp>
      <p:pic>
        <p:nvPicPr>
          <p:cNvPr id="7" name="Picture 8" descr="http://kitchenaid-last.ucoz.ru/_ph/1/2/7327123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852936"/>
            <a:ext cx="4476750" cy="2990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21506" name="Picture 2" descr="http://citomedicine.ru/wp-content/uploads/2008/08/1330453682_1277382675_sredstva_posle_ukusov_nasekomyx205brazreshenie20rabochego20stola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132856"/>
            <a:ext cx="2987824" cy="3990694"/>
          </a:xfrm>
          <a:prstGeom prst="rect">
            <a:avLst/>
          </a:prstGeom>
          <a:noFill/>
        </p:spPr>
      </p:pic>
      <p:pic>
        <p:nvPicPr>
          <p:cNvPr id="21508" name="Picture 4" descr="http://mame-pro.com/wp-content/uploads/2012/05/ukusi_nasekomikh_pervaja_pomos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457699"/>
            <a:ext cx="2857500" cy="24003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512" y="188640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Уникайте контакту з кровосисними тваринами: комарами, кліщами, вошами. Вони – переносники багатьох небезпечних для людини хвороб. Використовуйте засоби захисту проти них. </a:t>
            </a:r>
            <a:endParaRPr lang="ru-RU" sz="2400" b="1" dirty="0"/>
          </a:p>
        </p:txBody>
      </p:sp>
      <p:pic>
        <p:nvPicPr>
          <p:cNvPr id="21510" name="Picture 6" descr="http://img-fotki.yandex.ru/get/3910/victor-vanskij.3/0_2f7af_35d5bd9b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52536" y="2636912"/>
            <a:ext cx="3443536" cy="229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476672"/>
            <a:ext cx="8460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Старанно мийте руки з милом після відвідування туалету, перед тим, як сісти за стіл, як прийшли з прогулянки.</a:t>
            </a:r>
            <a:endParaRPr lang="ru-RU" sz="2400" b="1" dirty="0"/>
          </a:p>
        </p:txBody>
      </p:sp>
      <p:pic>
        <p:nvPicPr>
          <p:cNvPr id="6" name="Picture 2" descr="http://img0.liveinternet.ru/images/attach/c/1/59/825/59825916_Wash_your_hands__by_anhd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3805659" cy="3789040"/>
          </a:xfrm>
          <a:prstGeom prst="rect">
            <a:avLst/>
          </a:prstGeom>
          <a:noFill/>
        </p:spPr>
      </p:pic>
      <p:pic>
        <p:nvPicPr>
          <p:cNvPr id="20482" name="Picture 2" descr="http://www.kgs.ru/images/news/publication/3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2276872"/>
            <a:ext cx="4886403" cy="38975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1628800"/>
            <a:ext cx="853244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Бережіть своє здоров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’</a:t>
            </a:r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я!!!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4" name="Picture 2" descr="http://sqsmail.com/attach/459/01/krim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852936"/>
            <a:ext cx="4690864" cy="3670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5" name="Picture 4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916832"/>
            <a:ext cx="4067943" cy="41209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1720" y="980728"/>
            <a:ext cx="2952328" cy="489364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bg1"/>
                </a:solidFill>
              </a:rPr>
              <a:t>В природі існує такий процес, який називається </a:t>
            </a:r>
            <a:r>
              <a:rPr lang="uk-UA" sz="2400" dirty="0" err="1" smtClean="0">
                <a:solidFill>
                  <a:schemeClr val="bg1"/>
                </a:solidFill>
              </a:rPr>
              <a:t>“бродіння”</a:t>
            </a:r>
            <a:r>
              <a:rPr lang="uk-UA" sz="2400" dirty="0" smtClean="0">
                <a:solidFill>
                  <a:schemeClr val="bg1"/>
                </a:solidFill>
              </a:rPr>
              <a:t>. В ньому важливу роль відіграють різноманітні бактерії. Наприклад, при утворенні кефіру з молока, дуже важливі молочнокислі бактерії.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5" name="Picture 8" descr="Кефи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292080" y="1196752"/>
            <a:ext cx="3613150" cy="4818062"/>
          </a:xfrm>
          <a:prstGeom prst="rect">
            <a:avLst/>
          </a:prstGeom>
          <a:noFill/>
          <a:ln/>
        </p:spPr>
      </p:pic>
      <p:sp>
        <p:nvSpPr>
          <p:cNvPr id="6" name="TextBox 5"/>
          <p:cNvSpPr txBox="1"/>
          <p:nvPr/>
        </p:nvSpPr>
        <p:spPr>
          <a:xfrm>
            <a:off x="1907704" y="1124744"/>
            <a:ext cx="3240360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bg1"/>
                </a:solidFill>
              </a:rPr>
              <a:t>Кисломолочний напій, який виробляється шляхом сквашування молока  деякими видами бактерій і дріжджів.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55776" y="116632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Book Antiqua" pitchFamily="18" charset="0"/>
              </a:rPr>
              <a:t>Кефір</a:t>
            </a:r>
            <a:endParaRPr lang="ru-RU" sz="32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980728"/>
            <a:ext cx="3024336" cy="415498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2400" dirty="0" err="1" smtClean="0">
                <a:solidFill>
                  <a:schemeClr val="bg1"/>
                </a:solidFill>
              </a:rPr>
              <a:t>Скисле</a:t>
            </a:r>
            <a:r>
              <a:rPr lang="ru-RU" sz="2400" dirty="0" smtClean="0">
                <a:solidFill>
                  <a:schemeClr val="bg1"/>
                </a:solidFill>
              </a:rPr>
              <a:t> молоко - </a:t>
            </a:r>
            <a:r>
              <a:rPr lang="ru-RU" sz="2400" dirty="0" err="1" smtClean="0">
                <a:solidFill>
                  <a:schemeClr val="bg1"/>
                </a:solidFill>
              </a:rPr>
              <a:t>кисломолочний</a:t>
            </a:r>
            <a:r>
              <a:rPr lang="ru-RU" sz="2400" dirty="0" smtClean="0">
                <a:solidFill>
                  <a:schemeClr val="bg1"/>
                </a:solidFill>
              </a:rPr>
              <a:t> продукт, для </a:t>
            </a:r>
            <a:r>
              <a:rPr lang="ru-RU" sz="2400" dirty="0" err="1" smtClean="0">
                <a:solidFill>
                  <a:schemeClr val="bg1"/>
                </a:solidFill>
              </a:rPr>
              <a:t>приготування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якого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потрібно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звичайне</a:t>
            </a:r>
            <a:r>
              <a:rPr lang="ru-RU" sz="2400" dirty="0" smtClean="0">
                <a:solidFill>
                  <a:schemeClr val="bg1"/>
                </a:solidFill>
              </a:rPr>
              <a:t> молоко, в </a:t>
            </a:r>
            <a:r>
              <a:rPr lang="ru-RU" sz="2400" dirty="0" err="1" smtClean="0">
                <a:solidFill>
                  <a:schemeClr val="bg1"/>
                </a:solidFill>
              </a:rPr>
              <a:t>якому</a:t>
            </a:r>
            <a:r>
              <a:rPr lang="ru-RU" sz="2400" dirty="0" smtClean="0">
                <a:solidFill>
                  <a:schemeClr val="bg1"/>
                </a:solidFill>
              </a:rPr>
              <a:t> рано </a:t>
            </a:r>
            <a:r>
              <a:rPr lang="ru-RU" sz="2400" dirty="0" err="1" smtClean="0">
                <a:solidFill>
                  <a:schemeClr val="bg1"/>
                </a:solidFill>
              </a:rPr>
              <a:t>чи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пізно</a:t>
            </a:r>
            <a:r>
              <a:rPr lang="ru-RU" sz="2400" dirty="0" smtClean="0">
                <a:solidFill>
                  <a:schemeClr val="bg1"/>
                </a:solidFill>
              </a:rPr>
              <a:t> (</a:t>
            </a:r>
            <a:r>
              <a:rPr lang="ru-RU" sz="2400" dirty="0" err="1" smtClean="0">
                <a:solidFill>
                  <a:schemeClr val="bg1"/>
                </a:solidFill>
              </a:rPr>
              <a:t>залежно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від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температури</a:t>
            </a:r>
            <a:r>
              <a:rPr lang="ru-RU" sz="2400" dirty="0" smtClean="0">
                <a:solidFill>
                  <a:schemeClr val="bg1"/>
                </a:solidFill>
              </a:rPr>
              <a:t>) </a:t>
            </a:r>
            <a:r>
              <a:rPr lang="ru-RU" sz="2400" dirty="0" err="1" smtClean="0">
                <a:solidFill>
                  <a:schemeClr val="bg1"/>
                </a:solidFill>
              </a:rPr>
              <a:t>почнуть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розвиватися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бактерії</a:t>
            </a:r>
            <a:endParaRPr lang="ru-RU" sz="2400" dirty="0" smtClean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8435" name="Picture 3" descr="http://kulinara-net.ru/image.php?aHR0cDovL2FsZXhwZXRyb3YucnUvaXRuL2RhdGEvMy90bi9raXNsb2VNb2xva28uanB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980728"/>
            <a:ext cx="1905000" cy="253365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987824" y="0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>
                <a:solidFill>
                  <a:schemeClr val="bg1"/>
                </a:solidFill>
                <a:latin typeface="Book Antiqua" pitchFamily="18" charset="0"/>
              </a:rPr>
              <a:t>Кисляк</a:t>
            </a:r>
            <a:endParaRPr lang="ru-RU" sz="3200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20482" name="Picture 2" descr="http://naturnike.ru/images/photos/medium/0b6631b9d761d8e0d421406942e64a9b.jpg"/>
          <p:cNvPicPr>
            <a:picLocks noChangeAspect="1" noChangeArrowheads="1"/>
          </p:cNvPicPr>
          <p:nvPr/>
        </p:nvPicPr>
        <p:blipFill>
          <a:blip r:embed="rId3" cstate="print"/>
          <a:srcRect l="5251" t="5294" r="5212" b="8237"/>
          <a:stretch>
            <a:fillRect/>
          </a:stretch>
        </p:blipFill>
        <p:spPr bwMode="auto">
          <a:xfrm>
            <a:off x="4823520" y="1772816"/>
            <a:ext cx="4320480" cy="35283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31840" y="26064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chemeClr val="bg1"/>
                </a:solidFill>
                <a:latin typeface="Book Antiqua" pitchFamily="18" charset="0"/>
              </a:rPr>
              <a:t>Домашній сир</a:t>
            </a:r>
            <a:endParaRPr lang="ru-RU" sz="32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1556792"/>
            <a:ext cx="2448272" cy="37856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chemeClr val="bg1"/>
                </a:solidFill>
              </a:rPr>
              <a:t>Молочнокислий</a:t>
            </a:r>
            <a:r>
              <a:rPr lang="ru-RU" sz="2400" dirty="0" smtClean="0">
                <a:solidFill>
                  <a:schemeClr val="bg1"/>
                </a:solidFill>
              </a:rPr>
              <a:t> продукт, </a:t>
            </a:r>
            <a:r>
              <a:rPr lang="ru-RU" sz="2400" dirty="0" err="1" smtClean="0">
                <a:solidFill>
                  <a:schemeClr val="bg1"/>
                </a:solidFill>
              </a:rPr>
              <a:t>що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отримується</a:t>
            </a:r>
            <a:r>
              <a:rPr lang="ru-RU" sz="2400" dirty="0" smtClean="0">
                <a:solidFill>
                  <a:schemeClr val="bg1"/>
                </a:solidFill>
              </a:rPr>
              <a:t> в </a:t>
            </a:r>
            <a:r>
              <a:rPr lang="ru-RU" sz="2400" dirty="0" err="1" smtClean="0">
                <a:solidFill>
                  <a:schemeClr val="bg1"/>
                </a:solidFill>
              </a:rPr>
              <a:t>результаті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відпресування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кисляку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з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подальшим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видаленням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сироватки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1340768"/>
            <a:ext cx="3096344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2400" dirty="0" err="1" smtClean="0">
                <a:solidFill>
                  <a:schemeClr val="bg1"/>
                </a:solidFill>
              </a:rPr>
              <a:t>Кисломолочний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напій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з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кобилячого</a:t>
            </a:r>
            <a:r>
              <a:rPr lang="ru-RU" sz="2400" dirty="0" smtClean="0">
                <a:solidFill>
                  <a:schemeClr val="bg1"/>
                </a:solidFill>
              </a:rPr>
              <a:t> молока, </a:t>
            </a:r>
            <a:r>
              <a:rPr lang="ru-RU" sz="2400" dirty="0" err="1" smtClean="0">
                <a:solidFill>
                  <a:schemeClr val="bg1"/>
                </a:solidFill>
              </a:rPr>
              <a:t>отриманий</a:t>
            </a:r>
            <a:r>
              <a:rPr lang="ru-RU" sz="2400" dirty="0" smtClean="0">
                <a:solidFill>
                  <a:schemeClr val="bg1"/>
                </a:solidFill>
              </a:rPr>
              <a:t> в </a:t>
            </a:r>
            <a:r>
              <a:rPr lang="ru-RU" sz="2400" dirty="0" err="1" smtClean="0">
                <a:solidFill>
                  <a:schemeClr val="bg1"/>
                </a:solidFill>
              </a:rPr>
              <a:t>результаті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додавання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молочнокислих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бактерій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9458" name="Picture 2" descr="http://upload.wikimedia.org/wikipedia/commons/thumb/9/92/Mare_milking_Suusamyr.jpg/275px-Mare_milking_Suusamy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836712"/>
            <a:ext cx="2619375" cy="1962150"/>
          </a:xfrm>
          <a:prstGeom prst="rect">
            <a:avLst/>
          </a:prstGeom>
          <a:noFill/>
        </p:spPr>
      </p:pic>
      <p:pic>
        <p:nvPicPr>
          <p:cNvPr id="19460" name="Picture 4" descr="http://mega64.ru/catalog_img/kum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048000"/>
            <a:ext cx="3635896" cy="3810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75856" y="0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Book Antiqua" pitchFamily="18" charset="0"/>
              </a:rPr>
              <a:t>Кумис</a:t>
            </a:r>
            <a:endParaRPr lang="ru-RU" sz="32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332656"/>
            <a:ext cx="5365104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err="1" smtClean="0">
                <a:solidFill>
                  <a:schemeClr val="bg1"/>
                </a:solidFill>
              </a:rPr>
              <a:t>Маючи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приємний</a:t>
            </a:r>
            <a:r>
              <a:rPr lang="ru-RU" sz="2800" dirty="0" smtClean="0">
                <a:solidFill>
                  <a:schemeClr val="bg1"/>
                </a:solidFill>
              </a:rPr>
              <a:t>, </a:t>
            </a:r>
            <a:r>
              <a:rPr lang="ru-RU" sz="2800" dirty="0" err="1" smtClean="0">
                <a:solidFill>
                  <a:schemeClr val="bg1"/>
                </a:solidFill>
              </a:rPr>
              <a:t>освіжаючий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і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гострий</a:t>
            </a:r>
            <a:r>
              <a:rPr lang="ru-RU" sz="2800" dirty="0" smtClean="0">
                <a:solidFill>
                  <a:schemeClr val="bg1"/>
                </a:solidFill>
              </a:rPr>
              <a:t> смак, </a:t>
            </a:r>
            <a:r>
              <a:rPr lang="ru-RU" sz="2800" dirty="0" err="1" smtClean="0">
                <a:solidFill>
                  <a:schemeClr val="bg1"/>
                </a:solidFill>
              </a:rPr>
              <a:t>кисломолочні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продукти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підвищують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апетит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і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тим</a:t>
            </a:r>
            <a:r>
              <a:rPr lang="ru-RU" sz="2800" dirty="0" smtClean="0">
                <a:solidFill>
                  <a:schemeClr val="bg1"/>
                </a:solidFill>
              </a:rPr>
              <a:t> самим </a:t>
            </a:r>
            <a:r>
              <a:rPr lang="ru-RU" sz="2800" dirty="0" err="1" smtClean="0">
                <a:solidFill>
                  <a:schemeClr val="bg1"/>
                </a:solidFill>
              </a:rPr>
              <a:t>покращують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загальний</a:t>
            </a:r>
            <a:r>
              <a:rPr lang="ru-RU" sz="2800" dirty="0" smtClean="0">
                <a:solidFill>
                  <a:schemeClr val="bg1"/>
                </a:solidFill>
              </a:rPr>
              <a:t> стан </a:t>
            </a:r>
            <a:r>
              <a:rPr lang="ru-RU" sz="2800" dirty="0" err="1" smtClean="0">
                <a:solidFill>
                  <a:schemeClr val="bg1"/>
                </a:solidFill>
              </a:rPr>
              <a:t>організму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laktosha.ua/content/image/doc_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140968"/>
            <a:ext cx="3514725" cy="3571875"/>
          </a:xfrm>
          <a:prstGeom prst="rect">
            <a:avLst/>
          </a:prstGeom>
          <a:noFill/>
        </p:spPr>
      </p:pic>
      <p:pic>
        <p:nvPicPr>
          <p:cNvPr id="7" name="Picture 4" descr="Пищеваритальная система человека копия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071563"/>
            <a:ext cx="2454275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ї документи\обои\r_rѕs_rѕ_rґr_sЏ_rїsЂrµr_rµrЅs_r_s_rer_\Фото для презентаций\bv10096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1988840"/>
            <a:ext cx="41764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Звіт</a:t>
            </a:r>
          </a:p>
          <a:p>
            <a:pPr algn="ctr"/>
            <a:r>
              <a:rPr lang="uk-U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</a:t>
            </a:r>
            <a:r>
              <a:rPr lang="uk-UA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рупи</a:t>
            </a:r>
          </a:p>
          <a:p>
            <a:pPr algn="ctr"/>
            <a:r>
              <a:rPr lang="uk-UA" sz="44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“Бактеріологи”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1266" name="Picture 2" descr="http://previews.123rf.com/images/mjak/mjak1202/mjak120200053/12492820-Petri-plate-with-agar-and-germs-across-magnifier-Stock-Vector-petri-dish-laborato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9504" y="908720"/>
            <a:ext cx="4464496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471</Words>
  <Application>Microsoft Office PowerPoint</Application>
  <PresentationFormat>Экран (4:3)</PresentationFormat>
  <Paragraphs>51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29</cp:revision>
  <dcterms:modified xsi:type="dcterms:W3CDTF">2016-10-21T10:16:23Z</dcterms:modified>
</cp:coreProperties>
</file>