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5" r:id="rId2"/>
    <p:sldId id="276" r:id="rId3"/>
    <p:sldId id="257" r:id="rId4"/>
    <p:sldId id="259" r:id="rId5"/>
    <p:sldId id="260" r:id="rId6"/>
    <p:sldId id="262" r:id="rId7"/>
    <p:sldId id="267" r:id="rId8"/>
    <p:sldId id="263" r:id="rId9"/>
    <p:sldId id="264" r:id="rId10"/>
    <p:sldId id="266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16291E-B297-4CE2-8821-AF58D8FEE4A1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6F0F9-97CB-432B-945A-DC33CE3B00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6F0F9-97CB-432B-945A-DC33CE3B003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608E1-0DE5-4A67-B6DC-6ABEB3059EBD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7.jpeg"/><Relationship Id="rId7" Type="http://schemas.openxmlformats.org/officeDocument/2006/relationships/image" Target="../media/image8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87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1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://www.tvoyrebenok.ru/images/presentation/color/b/01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68775" y="0"/>
            <a:ext cx="9212775" cy="685800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49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51520" y="1556792"/>
            <a:ext cx="4392488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Звіт</a:t>
            </a:r>
          </a:p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групи</a:t>
            </a:r>
          </a:p>
          <a:p>
            <a:pPr algn="ctr"/>
            <a:r>
              <a:rPr lang="uk-UA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“Ботаніки”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8434" name="Picture 2" descr="http://krimsk-school.ucoz.ru/_si/0/449009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420888"/>
            <a:ext cx="2880320" cy="4286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://www.tvoyrebenok.ru/images/presentation/color/b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775" y="0"/>
            <a:ext cx="921277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132856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chemeClr val="bg1"/>
                </a:solidFill>
              </a:rPr>
              <a:t>Бактерії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гниття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очищають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поверхню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Землі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від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трупів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тварин</a:t>
            </a:r>
            <a:r>
              <a:rPr lang="ru-RU" sz="2400" dirty="0" smtClean="0">
                <a:solidFill>
                  <a:schemeClr val="bg1"/>
                </a:solidFill>
              </a:rPr>
              <a:t> та рослинних </a:t>
            </a:r>
            <a:r>
              <a:rPr lang="ru-RU" sz="2400" dirty="0" err="1" smtClean="0">
                <a:solidFill>
                  <a:schemeClr val="bg1"/>
                </a:solidFill>
              </a:rPr>
              <a:t>решток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і</a:t>
            </a:r>
            <a:r>
              <a:rPr lang="ru-RU" sz="2400" dirty="0" smtClean="0">
                <a:solidFill>
                  <a:schemeClr val="bg1"/>
                </a:solidFill>
              </a:rPr>
              <a:t> забезпечує </a:t>
            </a:r>
            <a:r>
              <a:rPr lang="ru-RU" sz="2400" dirty="0" err="1" smtClean="0">
                <a:solidFill>
                  <a:schemeClr val="bg1"/>
                </a:solidFill>
              </a:rPr>
              <a:t>родючість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uk-UA" sz="2400" dirty="0" smtClean="0">
                <a:solidFill>
                  <a:schemeClr val="bg1"/>
                </a:solidFill>
              </a:rPr>
              <a:t>ґ</a:t>
            </a:r>
            <a:r>
              <a:rPr lang="ru-RU" sz="2400" dirty="0" err="1" smtClean="0">
                <a:solidFill>
                  <a:schemeClr val="bg1"/>
                </a:solidFill>
              </a:rPr>
              <a:t>рунтів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22530" name="Picture 2" descr="http://img.ura.dn.ua/0000078342-b8c236e9-4801441f-4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149080"/>
            <a:ext cx="3384376" cy="2538282"/>
          </a:xfrm>
          <a:prstGeom prst="rect">
            <a:avLst/>
          </a:prstGeom>
          <a:noFill/>
        </p:spPr>
      </p:pic>
      <p:pic>
        <p:nvPicPr>
          <p:cNvPr id="22532" name="Picture 4" descr="http://im0-tub-ua.yandex.net/i?id=649051170-28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2656"/>
            <a:ext cx="2376264" cy="1782198"/>
          </a:xfrm>
          <a:prstGeom prst="rect">
            <a:avLst/>
          </a:prstGeom>
          <a:noFill/>
        </p:spPr>
      </p:pic>
      <p:pic>
        <p:nvPicPr>
          <p:cNvPr id="22536" name="Picture 8" descr="http://vertikalnet.ru/images/Steinle-22.jpg"/>
          <p:cNvPicPr>
            <a:picLocks noChangeAspect="1" noChangeArrowheads="1"/>
          </p:cNvPicPr>
          <p:nvPr/>
        </p:nvPicPr>
        <p:blipFill>
          <a:blip r:embed="rId5" cstate="print"/>
          <a:srcRect t="3917"/>
          <a:stretch>
            <a:fillRect/>
          </a:stretch>
        </p:blipFill>
        <p:spPr bwMode="auto">
          <a:xfrm>
            <a:off x="3419872" y="3429000"/>
            <a:ext cx="2592288" cy="3270165"/>
          </a:xfrm>
          <a:prstGeom prst="rect">
            <a:avLst/>
          </a:prstGeom>
          <a:noFill/>
        </p:spPr>
      </p:pic>
      <p:pic>
        <p:nvPicPr>
          <p:cNvPr id="22538" name="Picture 10" descr="http://www.modestclub.ru/proba/marsh.files/image016.jpg"/>
          <p:cNvPicPr>
            <a:picLocks noChangeAspect="1" noChangeArrowheads="1"/>
          </p:cNvPicPr>
          <p:nvPr/>
        </p:nvPicPr>
        <p:blipFill>
          <a:blip r:embed="rId6" cstate="print"/>
          <a:srcRect l="14562" t="21755" r="16271" b="22044"/>
          <a:stretch>
            <a:fillRect/>
          </a:stretch>
        </p:blipFill>
        <p:spPr bwMode="auto">
          <a:xfrm>
            <a:off x="6012160" y="4797152"/>
            <a:ext cx="3131840" cy="170328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627784" y="26064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92D050"/>
                </a:solidFill>
                <a:latin typeface="Cambria" pitchFamily="18" charset="0"/>
              </a:rPr>
              <a:t>Бактерії гниття</a:t>
            </a:r>
            <a:endParaRPr lang="ru-RU" sz="3600" b="1" dirty="0">
              <a:solidFill>
                <a:srgbClr val="92D050"/>
              </a:solidFill>
              <a:latin typeface="Cambria" pitchFamily="18" charset="0"/>
            </a:endParaRPr>
          </a:p>
        </p:txBody>
      </p:sp>
      <p:pic>
        <p:nvPicPr>
          <p:cNvPr id="12" name="Picture 14" descr="http://i.istockimg.com/file_thumbview_approve/11611244/2/stock-illustration-11611244-cute-monster-virus.jpg"/>
          <p:cNvPicPr>
            <a:picLocks noChangeAspect="1" noChangeArrowheads="1"/>
          </p:cNvPicPr>
          <p:nvPr/>
        </p:nvPicPr>
        <p:blipFill>
          <a:blip r:embed="rId7" cstate="print"/>
          <a:srcRect t="5615" r="39286" b="41044"/>
          <a:stretch>
            <a:fillRect/>
          </a:stretch>
        </p:blipFill>
        <p:spPr bwMode="auto">
          <a:xfrm>
            <a:off x="7884368" y="188640"/>
            <a:ext cx="1121809" cy="101497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www.tvoyrebenok.ru/images/presentation/color/b/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67744" y="1412776"/>
            <a:ext cx="54726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70C0"/>
                </a:solidFill>
                <a:latin typeface="Cambria" pitchFamily="18" charset="0"/>
              </a:rPr>
              <a:t>Бактеріальні хвороби рослин</a:t>
            </a:r>
            <a:endParaRPr lang="ru-RU" sz="44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pic>
        <p:nvPicPr>
          <p:cNvPr id="12" name="Picture 2" descr="http://freelance.ru/img/portfolio/pics/00/00/A3/417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924944"/>
            <a:ext cx="1656184" cy="1337435"/>
          </a:xfrm>
          <a:prstGeom prst="hexagon">
            <a:avLst/>
          </a:prstGeom>
          <a:noFill/>
        </p:spPr>
      </p:pic>
      <p:pic>
        <p:nvPicPr>
          <p:cNvPr id="20492" name="Picture 12" descr="http://icons.iconarchive.com/icons/artbees/paradise-fruits/512/Apple-ic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573016"/>
            <a:ext cx="3168352" cy="3168353"/>
          </a:xfrm>
          <a:prstGeom prst="rect">
            <a:avLst/>
          </a:prstGeom>
          <a:noFill/>
        </p:spPr>
      </p:pic>
      <p:pic>
        <p:nvPicPr>
          <p:cNvPr id="20496" name="Picture 16" descr="http://img-fotki.yandex.ru/get/5409/119528728.9e1/0_94f14_e22708ae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996952"/>
            <a:ext cx="2932584" cy="2932585"/>
          </a:xfrm>
          <a:prstGeom prst="rect">
            <a:avLst/>
          </a:prstGeom>
          <a:noFill/>
        </p:spPr>
      </p:pic>
      <p:pic>
        <p:nvPicPr>
          <p:cNvPr id="20498" name="Picture 18" descr="http://s001.radikal.ru/i195/1010/f5/ec63c3a356e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60648"/>
            <a:ext cx="2730462" cy="3096344"/>
          </a:xfrm>
          <a:prstGeom prst="rect">
            <a:avLst/>
          </a:prstGeom>
          <a:noFill/>
        </p:spPr>
      </p:pic>
      <p:pic>
        <p:nvPicPr>
          <p:cNvPr id="20500" name="Picture 20" descr="http://www.fitnessandfreebies.com/veg/images/strawberry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4419600"/>
            <a:ext cx="2438400" cy="2438400"/>
          </a:xfrm>
          <a:prstGeom prst="rect">
            <a:avLst/>
          </a:prstGeom>
          <a:noFill/>
        </p:spPr>
      </p:pic>
      <p:pic>
        <p:nvPicPr>
          <p:cNvPr id="20502" name="Picture 22" descr="http://www.yoursmileys.ru/ismile/fruits/i052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7944" y="188640"/>
            <a:ext cx="1579240" cy="1579241"/>
          </a:xfrm>
          <a:prstGeom prst="rect">
            <a:avLst/>
          </a:prstGeom>
          <a:noFill/>
        </p:spPr>
      </p:pic>
      <p:pic>
        <p:nvPicPr>
          <p:cNvPr id="20504" name="Picture 24" descr="http://uploads.winzoro.net/uploads/iconsets/1-paradise-fruits/peach51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83761" y="188640"/>
            <a:ext cx="2160239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www.tvoyrebenok.ru/images/presentation/color/b/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67744" y="2204864"/>
            <a:ext cx="4572000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buFontTx/>
              <a:buNone/>
            </a:pPr>
            <a:r>
              <a:rPr lang="uk-UA" sz="2400" dirty="0" smtClean="0"/>
              <a:t>З хвороб рослин, які викликають бактерії, відомі: опіки, чорний бактеріоз, бактеріальний рак (пухлини), мокра бактеріальна гниль, судинний бактеріоз капусти.</a:t>
            </a:r>
            <a:endParaRPr lang="ru-RU" sz="2400" dirty="0"/>
          </a:p>
        </p:txBody>
      </p:sp>
      <p:pic>
        <p:nvPicPr>
          <p:cNvPr id="5" name="Picture 14" descr="http://www.coollady.ru/puc/5/frukt/CL-32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0"/>
            <a:ext cx="1533814" cy="2016224"/>
          </a:xfrm>
          <a:prstGeom prst="rect">
            <a:avLst/>
          </a:prstGeom>
          <a:noFill/>
        </p:spPr>
      </p:pic>
      <p:pic>
        <p:nvPicPr>
          <p:cNvPr id="6" name="Picture 10" descr="http://elfpix.ru/files/elfpix/imagecache/w/image/1/2009/12/23/12edabceef569702c170df7881873964_full.jpg"/>
          <p:cNvPicPr>
            <a:picLocks noChangeAspect="1" noChangeArrowheads="1"/>
          </p:cNvPicPr>
          <p:nvPr/>
        </p:nvPicPr>
        <p:blipFill>
          <a:blip r:embed="rId4" cstate="print"/>
          <a:srcRect l="17640" r="19361" b="7601"/>
          <a:stretch>
            <a:fillRect/>
          </a:stretch>
        </p:blipFill>
        <p:spPr bwMode="auto">
          <a:xfrm>
            <a:off x="7020272" y="116632"/>
            <a:ext cx="1885300" cy="2073830"/>
          </a:xfrm>
          <a:prstGeom prst="rect">
            <a:avLst/>
          </a:prstGeom>
          <a:noFill/>
        </p:spPr>
      </p:pic>
      <p:pic>
        <p:nvPicPr>
          <p:cNvPr id="6146" name="Picture 2" descr="http://russiafaq.ru/netcat_files/89/105/c52b262dadaa408468149a718e9f11d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4669879"/>
            <a:ext cx="2116171" cy="21881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www.tvoyrebenok.ru/images/presentation/color/b/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501008"/>
            <a:ext cx="6444208" cy="3054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71800" y="332656"/>
            <a:ext cx="446449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70C0"/>
                </a:solidFill>
                <a:latin typeface="Cambria" pitchFamily="18" charset="0"/>
              </a:rPr>
              <a:t>Чорний бактеріоз</a:t>
            </a:r>
            <a:endParaRPr lang="ru-RU" sz="32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pic>
        <p:nvPicPr>
          <p:cNvPr id="2" name="Picture 2" descr="http://cherk-agrozahist.narod.ru/Images/hvorobu/bol1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692696"/>
            <a:ext cx="2160240" cy="3059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www.tvoyrebenok.ru/images/presentation/color/b/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7776" y="3988758"/>
            <a:ext cx="2016224" cy="2869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03648" y="260648"/>
            <a:ext cx="576064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70C0"/>
                </a:solidFill>
              </a:rPr>
              <a:t>Бактеріальний рак (пухлини)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4098" name="Picture 2" descr="http://www.commtechlab.msu.edu/sites/dlc-me/zoo/microbes/media/agrobac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340768"/>
            <a:ext cx="3240360" cy="2430270"/>
          </a:xfrm>
          <a:prstGeom prst="ellipse">
            <a:avLst/>
          </a:prstGeom>
          <a:noFill/>
        </p:spPr>
      </p:pic>
      <p:pic>
        <p:nvPicPr>
          <p:cNvPr id="4100" name="Picture 4" descr="http://im2-tub-ua.yandex.net/i?id=260302673-51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73787" y="4581128"/>
            <a:ext cx="2679549" cy="1860798"/>
          </a:xfrm>
          <a:prstGeom prst="rect">
            <a:avLst/>
          </a:prstGeom>
          <a:noFill/>
        </p:spPr>
      </p:pic>
      <p:pic>
        <p:nvPicPr>
          <p:cNvPr id="4102" name="Picture 6" descr="http://microbewiki.kenyon.edu/images/2/27/Gal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628800"/>
            <a:ext cx="2411760" cy="2843082"/>
          </a:xfrm>
          <a:prstGeom prst="rect">
            <a:avLst/>
          </a:prstGeom>
          <a:noFill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 cstate="print"/>
          <a:srcRect t="6267" r="49554" b="7059"/>
          <a:stretch>
            <a:fillRect/>
          </a:stretch>
        </p:blipFill>
        <p:spPr bwMode="auto">
          <a:xfrm>
            <a:off x="7164288" y="404664"/>
            <a:ext cx="1601379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www.tvoyrebenok.ru/images/presentation/color/b/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030" name="Picture 6" descr="perec_bakterialnaya_pyatnistos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1905000" cy="1343026"/>
          </a:xfrm>
          <a:prstGeom prst="rect">
            <a:avLst/>
          </a:prstGeom>
          <a:noFill/>
        </p:spPr>
      </p:pic>
      <p:pic>
        <p:nvPicPr>
          <p:cNvPr id="1034" name="Picture 10" descr="http://www.textbookofbacteriology.net/L.lactis.UW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290698" y="1181910"/>
            <a:ext cx="2376263" cy="2693979"/>
          </a:xfrm>
          <a:prstGeom prst="ellipse">
            <a:avLst/>
          </a:prstGeom>
          <a:noFill/>
        </p:spPr>
      </p:pic>
      <p:pic>
        <p:nvPicPr>
          <p:cNvPr id="1036" name="Picture 12" descr="http://www.inra.fr/hyp3/images/60376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31632" y="4693920"/>
            <a:ext cx="3312368" cy="216408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403648" y="116632"/>
            <a:ext cx="540060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70C0"/>
                </a:solidFill>
                <a:latin typeface="Cambria" pitchFamily="18" charset="0"/>
              </a:rPr>
              <a:t>Бактеріальні опіки</a:t>
            </a:r>
            <a:endParaRPr lang="ru-RU" sz="32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pic>
        <p:nvPicPr>
          <p:cNvPr id="1038" name="Picture 14" descr="http://www.omafra.gov.on.ca/french/crops/facts/02-026f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2492896"/>
            <a:ext cx="2838450" cy="1952625"/>
          </a:xfrm>
          <a:prstGeom prst="rect">
            <a:avLst/>
          </a:prstGeom>
          <a:noFill/>
        </p:spPr>
      </p:pic>
      <p:pic>
        <p:nvPicPr>
          <p:cNvPr id="1040" name="Picture 16" descr="http://at-its.com/uploads/posts/2012-12-13/chernaja-bakterialnaja-pjatnistost-tomata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365104"/>
            <a:ext cx="2123728" cy="2338971"/>
          </a:xfrm>
          <a:prstGeom prst="rect">
            <a:avLst/>
          </a:prstGeom>
          <a:noFill/>
        </p:spPr>
      </p:pic>
      <p:pic>
        <p:nvPicPr>
          <p:cNvPr id="1042" name="Picture 18" descr="http://www.dom-dacha.com.ua/assets/images/sad/foto2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76256" y="188640"/>
            <a:ext cx="1905000" cy="1981201"/>
          </a:xfrm>
          <a:prstGeom prst="rect">
            <a:avLst/>
          </a:prstGeom>
          <a:noFill/>
        </p:spPr>
      </p:pic>
      <p:pic>
        <p:nvPicPr>
          <p:cNvPr id="1044" name="Picture 20" descr="http://www.agroatlas.ru/content/diseases/Pomae/Pomae_Monilia_fructigena/Pomae_Monilia_fructigena.jpg"/>
          <p:cNvPicPr>
            <a:picLocks noChangeAspect="1" noChangeArrowheads="1"/>
          </p:cNvPicPr>
          <p:nvPr/>
        </p:nvPicPr>
        <p:blipFill>
          <a:blip r:embed="rId9" cstate="print"/>
          <a:srcRect l="15120" t="2992" r="15761"/>
          <a:stretch>
            <a:fillRect/>
          </a:stretch>
        </p:blipFill>
        <p:spPr bwMode="auto">
          <a:xfrm>
            <a:off x="827584" y="3140968"/>
            <a:ext cx="1755945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www.tvoyrebenok.ru/images/presentation/color/b/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http://libationlaboratory.files.wordpress.com/2012/01/erwini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556792"/>
            <a:ext cx="2065412" cy="2065412"/>
          </a:xfrm>
          <a:prstGeom prst="ellipse">
            <a:avLst/>
          </a:prstGeom>
          <a:noFill/>
        </p:spPr>
      </p:pic>
      <p:pic>
        <p:nvPicPr>
          <p:cNvPr id="19460" name="Picture 4" descr="http://sad6sotok.ru/wp-content/uploads/2012/04/porajenie-luka-2.jpg"/>
          <p:cNvPicPr>
            <a:picLocks noChangeAspect="1" noChangeArrowheads="1"/>
          </p:cNvPicPr>
          <p:nvPr/>
        </p:nvPicPr>
        <p:blipFill>
          <a:blip r:embed="rId4" cstate="print"/>
          <a:srcRect b="14773"/>
          <a:stretch>
            <a:fillRect/>
          </a:stretch>
        </p:blipFill>
        <p:spPr bwMode="auto">
          <a:xfrm>
            <a:off x="5652120" y="764704"/>
            <a:ext cx="3168352" cy="1800200"/>
          </a:xfrm>
          <a:prstGeom prst="rect">
            <a:avLst/>
          </a:prstGeom>
          <a:noFill/>
        </p:spPr>
      </p:pic>
      <p:pic>
        <p:nvPicPr>
          <p:cNvPr id="19462" name="Picture 6" descr="http://hiflower.ru/wp-content/uploads/2010/07/gni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2708920"/>
            <a:ext cx="2783988" cy="1919487"/>
          </a:xfrm>
          <a:prstGeom prst="rect">
            <a:avLst/>
          </a:prstGeom>
          <a:noFill/>
        </p:spPr>
      </p:pic>
      <p:pic>
        <p:nvPicPr>
          <p:cNvPr id="19464" name="Picture 8" descr="http://www.lateblight.org/images/dryrot/dryrot-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91250" y="4847916"/>
            <a:ext cx="2629222" cy="201008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043608" y="116632"/>
            <a:ext cx="4176464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70C0"/>
                </a:solidFill>
                <a:latin typeface="Cambria" pitchFamily="18" charset="0"/>
              </a:rPr>
              <a:t>Мокра бактеріальна гниль</a:t>
            </a:r>
            <a:endParaRPr lang="ru-RU" sz="32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pic>
        <p:nvPicPr>
          <p:cNvPr id="19466" name="Picture 10" descr="http://www.hozvo.ru/img/artImg/512/Seraya_g142818431b61b9abe1c45bef19cbb2f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484784"/>
            <a:ext cx="2510195" cy="2602236"/>
          </a:xfrm>
          <a:prstGeom prst="rect">
            <a:avLst/>
          </a:prstGeom>
          <a:noFill/>
        </p:spPr>
      </p:pic>
      <p:pic>
        <p:nvPicPr>
          <p:cNvPr id="19468" name="Picture 12" descr="http://www.botanichka.ru/wp-content/uploads/2009/12/diseases_0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4153546"/>
            <a:ext cx="2160240" cy="2704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www.tvoyrebenok.ru/images/presentation/color/b/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51720" y="260648"/>
            <a:ext cx="576064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  <a:latin typeface="Cambria" pitchFamily="18" charset="0"/>
              </a:rPr>
              <a:t>Судинний бактеріоз капусти</a:t>
            </a:r>
            <a:endParaRPr lang="ru-RU" sz="32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56792"/>
            <a:ext cx="3769965" cy="2964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052736"/>
            <a:ext cx="4394311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www.tvoyrebenok.ru/images/presentation/color/b/02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836712"/>
            <a:ext cx="4104456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Звіт 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групи</a:t>
            </a:r>
          </a:p>
          <a:p>
            <a:pPr algn="ctr"/>
            <a:r>
              <a:rPr lang="uk-UA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“Зоологи”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http://pedkod.com/assets/files/posts/498/p111544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284984"/>
            <a:ext cx="6772275" cy="3371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Rcy;&amp;ocy;&amp;zcy;&amp;ocy;&amp;v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7628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31640" y="2420888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Бактерії і тварини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4098" name="Picture 2" descr="http://lisyonok.ucoz.ru/_ld/0/1901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996952"/>
            <a:ext cx="4536504" cy="3428301"/>
          </a:xfrm>
          <a:prstGeom prst="rect">
            <a:avLst/>
          </a:prstGeom>
          <a:noFill/>
        </p:spPr>
      </p:pic>
      <p:pic>
        <p:nvPicPr>
          <p:cNvPr id="4100" name="Picture 4" descr="http://cs307614.vk.me/v307614670/984c/ac9Ejv-uXM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9134" y="4437112"/>
            <a:ext cx="2334866" cy="2420888"/>
          </a:xfrm>
          <a:prstGeom prst="teardrop">
            <a:avLst/>
          </a:prstGeom>
          <a:noFill/>
        </p:spPr>
      </p:pic>
      <p:pic>
        <p:nvPicPr>
          <p:cNvPr id="9" name="Picture 2" descr="http://www.medicalj.ru/images/infekcii/brucellez03.jpg"/>
          <p:cNvPicPr>
            <a:picLocks noChangeAspect="1" noChangeArrowheads="1"/>
          </p:cNvPicPr>
          <p:nvPr/>
        </p:nvPicPr>
        <p:blipFill>
          <a:blip r:embed="rId5" cstate="print"/>
          <a:srcRect r="38576"/>
          <a:stretch>
            <a:fillRect/>
          </a:stretch>
        </p:blipFill>
        <p:spPr bwMode="auto">
          <a:xfrm>
            <a:off x="3419872" y="188640"/>
            <a:ext cx="2195736" cy="2234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://www.tvoyrebenok.ru/images/presentation/color/b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775" y="0"/>
            <a:ext cx="9212775" cy="6858000"/>
          </a:xfrm>
          <a:prstGeom prst="rect">
            <a:avLst/>
          </a:prstGeom>
          <a:noFill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924944"/>
            <a:ext cx="3315457" cy="36004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23554" name="Picture 2" descr="http://www.wiki.vladimir.i-edu.ru/images/7/7a/190199413.jp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667533"/>
            <a:ext cx="1386370" cy="2190467"/>
          </a:xfrm>
          <a:prstGeom prst="rect">
            <a:avLst/>
          </a:prstGeom>
          <a:noFill/>
        </p:spPr>
      </p:pic>
      <p:pic>
        <p:nvPicPr>
          <p:cNvPr id="23558" name="Picture 6" descr="http://icons.iconarchive.com/icons/aha-soft/agriculture/256/tree-ic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404664"/>
            <a:ext cx="2438400" cy="24384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43808" y="1772816"/>
            <a:ext cx="41044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92D050"/>
                </a:solidFill>
                <a:latin typeface="Cambria" pitchFamily="18" charset="0"/>
              </a:rPr>
              <a:t>Бактерії – друзі рослин</a:t>
            </a:r>
            <a:endParaRPr lang="ru-RU" sz="4400" b="1" dirty="0">
              <a:solidFill>
                <a:srgbClr val="92D050"/>
              </a:solidFill>
              <a:latin typeface="Cambria" pitchFamily="18" charset="0"/>
            </a:endParaRPr>
          </a:p>
        </p:txBody>
      </p:sp>
      <p:pic>
        <p:nvPicPr>
          <p:cNvPr id="23560" name="Picture 8" descr="http://mmfarm.soc.astrumonline.ru/shared/images/data/trees_promo_new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653136"/>
            <a:ext cx="1495425" cy="2047876"/>
          </a:xfrm>
          <a:prstGeom prst="rect">
            <a:avLst/>
          </a:prstGeom>
          <a:noFill/>
        </p:spPr>
      </p:pic>
      <p:pic>
        <p:nvPicPr>
          <p:cNvPr id="10" name="Picture 2" descr="http://img1.liveinternet.ru/images/attach/c/2/71/926/71926862_1299915872_Spring_Icon_12_256x2563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-99392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datas/morskie-zhiteli/Bakterii.files/0023-023-Bakterii-pomogajut-zhvachnym-zhivotnym-antilopam-korovam-losjam-koza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836712"/>
            <a:ext cx="6858000" cy="5143501"/>
          </a:xfrm>
          <a:prstGeom prst="rect">
            <a:avLst/>
          </a:prstGeom>
          <a:noFill/>
        </p:spPr>
      </p:pic>
      <p:pic>
        <p:nvPicPr>
          <p:cNvPr id="4" name="Picture 2" descr="&amp;Rcy;&amp;ocy;&amp;zcy;&amp;ocy;&amp;v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240"/>
            <a:ext cx="9144000" cy="68407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98072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Деякі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бактер</a:t>
            </a:r>
            <a:r>
              <a:rPr lang="uk-UA" sz="2400" b="1" dirty="0" err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ії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оселяют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ь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ся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 в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 травному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 тракт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травоїдних ссавців, що забезпечує краще перетравлення їжі, особливо клітковини.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7" name="Picture 2" descr="440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908720"/>
            <a:ext cx="4342664" cy="511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6" descr="C:\Users\Павленко\Pictures\Бактерії\корова.jpg"/>
          <p:cNvSpPr>
            <a:spLocks noChangeArrowheads="1"/>
          </p:cNvSpPr>
          <p:nvPr/>
        </p:nvSpPr>
        <p:spPr bwMode="auto">
          <a:xfrm>
            <a:off x="107504" y="2924944"/>
            <a:ext cx="2667000" cy="1981200"/>
          </a:xfrm>
          <a:prstGeom prst="rect">
            <a:avLst/>
          </a:prstGeom>
          <a:blipFill dpi="0" rotWithShape="0">
            <a:blip r:embed="rId6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7" descr="C:\Users\Павленко\Pictures\Бактерії\бык.jpg"/>
          <p:cNvSpPr>
            <a:spLocks noChangeArrowheads="1"/>
          </p:cNvSpPr>
          <p:nvPr/>
        </p:nvSpPr>
        <p:spPr bwMode="auto">
          <a:xfrm>
            <a:off x="6660232" y="4869160"/>
            <a:ext cx="2362200" cy="1752600"/>
          </a:xfrm>
          <a:prstGeom prst="rect">
            <a:avLst/>
          </a:prstGeom>
          <a:blipFill dpi="0" rotWithShape="0">
            <a:blip r:embed="rId7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0" name="Picture 2" descr="http://www.agro.ru/imgs/20778_.jpg"/>
          <p:cNvPicPr>
            <a:picLocks noChangeAspect="1" noChangeArrowheads="1"/>
          </p:cNvPicPr>
          <p:nvPr/>
        </p:nvPicPr>
        <p:blipFill>
          <a:blip r:embed="rId8" cstate="print"/>
          <a:srcRect l="10080" t="20320" r="17681" b="4082"/>
          <a:stretch>
            <a:fillRect/>
          </a:stretch>
        </p:blipFill>
        <p:spPr bwMode="auto">
          <a:xfrm>
            <a:off x="2627784" y="4581128"/>
            <a:ext cx="3096344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Rcy;&amp;ocy;&amp;zcy;&amp;ocy;&amp;v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87"/>
            <a:ext cx="9143999" cy="6876287"/>
          </a:xfrm>
          <a:prstGeom prst="rect">
            <a:avLst/>
          </a:prstGeom>
          <a:noFill/>
        </p:spPr>
      </p:pic>
      <p:pic>
        <p:nvPicPr>
          <p:cNvPr id="18434" name="Picture 2" descr="http://www.megabook.ru/MObjects2/data/pict2004/biology/bio2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124744"/>
            <a:ext cx="7279382" cy="4958707"/>
          </a:xfrm>
          <a:prstGeom prst="rect">
            <a:avLst/>
          </a:prstGeom>
          <a:noFill/>
        </p:spPr>
      </p:pic>
      <p:pic>
        <p:nvPicPr>
          <p:cNvPr id="6" name="Picture 6" descr="http://doctor54.ru/mod/wiki/images/bands/1280058568_1_images.jpg"/>
          <p:cNvPicPr>
            <a:picLocks noChangeAspect="1" noChangeArrowheads="1"/>
          </p:cNvPicPr>
          <p:nvPr/>
        </p:nvPicPr>
        <p:blipFill>
          <a:blip r:embed="rId4" cstate="print"/>
          <a:srcRect t="28752" r="11942" b="12587"/>
          <a:stretch>
            <a:fillRect/>
          </a:stretch>
        </p:blipFill>
        <p:spPr bwMode="auto">
          <a:xfrm>
            <a:off x="2915816" y="2132856"/>
            <a:ext cx="1152128" cy="792088"/>
          </a:xfrm>
          <a:prstGeom prst="ellipse">
            <a:avLst/>
          </a:prstGeom>
          <a:noFill/>
          <a:ln>
            <a:solidFill>
              <a:srgbClr val="00602B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300192" y="1484784"/>
            <a:ext cx="100811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b="1" dirty="0" smtClean="0"/>
              <a:t>книжка</a:t>
            </a:r>
            <a:endParaRPr lang="ru-RU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308304" y="1988840"/>
            <a:ext cx="79208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b="1" dirty="0" smtClean="0"/>
              <a:t>сітка</a:t>
            </a:r>
            <a:endParaRPr lang="ru-RU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300192" y="4293096"/>
            <a:ext cx="72008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b="1" dirty="0" smtClean="0"/>
              <a:t>сичуг</a:t>
            </a:r>
            <a:endParaRPr lang="ru-RU" sz="1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19872" y="4365104"/>
            <a:ext cx="100811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b="1" dirty="0" smtClean="0"/>
              <a:t>рубець</a:t>
            </a:r>
            <a:endParaRPr lang="ru-RU" sz="1400" b="1" dirty="0"/>
          </a:p>
        </p:txBody>
      </p:sp>
      <p:cxnSp>
        <p:nvCxnSpPr>
          <p:cNvPr id="15" name="Прямая со стрелкой 14"/>
          <p:cNvCxnSpPr>
            <a:endCxn id="6" idx="1"/>
          </p:cNvCxnSpPr>
          <p:nvPr/>
        </p:nvCxnSpPr>
        <p:spPr>
          <a:xfrm>
            <a:off x="2195736" y="908720"/>
            <a:ext cx="888805" cy="134013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835696" y="548680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/>
              <a:t>бактерії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datas/morskie-zhiteli/Bakterii.files/0023-023-Bakterii-pomogajut-zhvachnym-zhivotnym-antilopam-korovam-losjam-koz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836712"/>
            <a:ext cx="6858000" cy="5143501"/>
          </a:xfrm>
          <a:prstGeom prst="rect">
            <a:avLst/>
          </a:prstGeom>
          <a:noFill/>
        </p:spPr>
      </p:pic>
      <p:pic>
        <p:nvPicPr>
          <p:cNvPr id="4" name="Picture 2" descr="&amp;Rcy;&amp;ocy;&amp;zcy;&amp;ocy;&amp;v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407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59632" y="260648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/>
                </a:solidFill>
              </a:rPr>
              <a:t>Бактеріальні хвороби тварин</a:t>
            </a: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8196" name="Picture 4" descr="http://www.moskomvet.ru/images/03.10.11/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980728"/>
            <a:ext cx="2810272" cy="2269836"/>
          </a:xfrm>
          <a:prstGeom prst="ellipse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99592" y="3284984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Запалення слизової оболонки повік</a:t>
            </a:r>
            <a:endParaRPr lang="ru-RU" dirty="0"/>
          </a:p>
        </p:txBody>
      </p:sp>
      <p:pic>
        <p:nvPicPr>
          <p:cNvPr id="8198" name="Picture 6" descr="http://www.akv-home.ru/wp-content/uploads/2012/03/yazva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7930" y="1340768"/>
            <a:ext cx="2668721" cy="1761357"/>
          </a:xfrm>
          <a:prstGeom prst="ellipse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084168" y="321297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Шкірні язви</a:t>
            </a:r>
            <a:endParaRPr lang="ru-RU" dirty="0"/>
          </a:p>
        </p:txBody>
      </p:sp>
      <p:pic>
        <p:nvPicPr>
          <p:cNvPr id="8200" name="Picture 8" descr="Рожа свиней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3933056"/>
            <a:ext cx="2974463" cy="1792610"/>
          </a:xfrm>
          <a:prstGeom prst="round1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051720" y="573325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Запалення шкіри у свиней</a:t>
            </a:r>
            <a:endParaRPr lang="ru-RU" dirty="0"/>
          </a:p>
        </p:txBody>
      </p:sp>
      <p:pic>
        <p:nvPicPr>
          <p:cNvPr id="8202" name="Picture 10" descr="http://thelib.ru/books/00/10/40/00104015/i_0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6096" y="3645024"/>
            <a:ext cx="2945904" cy="2209428"/>
          </a:xfrm>
          <a:prstGeom prst="ellipse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5796136" y="587727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Зоб у домашньої птиці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Rcy;&amp;ocy;&amp;zcy;&amp;ocy;&amp;v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87"/>
            <a:ext cx="9143999" cy="6876287"/>
          </a:xfrm>
          <a:prstGeom prst="rect">
            <a:avLst/>
          </a:prstGeom>
          <a:noFill/>
        </p:spPr>
      </p:pic>
      <p:pic>
        <p:nvPicPr>
          <p:cNvPr id="5122" name="Picture 2" descr="c85479f9e2295858ab8bf0636694ed1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3814986" cy="28641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3356992"/>
            <a:ext cx="3672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Інфекційні хвороби бджолиних сімей</a:t>
            </a:r>
            <a:endParaRPr lang="ru-RU" sz="1600" dirty="0"/>
          </a:p>
        </p:txBody>
      </p:sp>
      <p:pic>
        <p:nvPicPr>
          <p:cNvPr id="5126" name="Picture 6" descr="http://cs421131.userapi.com/v421131335/5b2/8GQl9Y4cri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32656"/>
            <a:ext cx="4314012" cy="287839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572000" y="3284984"/>
            <a:ext cx="4104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 smtClean="0"/>
              <a:t>Язви на лапах</a:t>
            </a:r>
            <a:endParaRPr lang="ru-RU" sz="1600" dirty="0"/>
          </a:p>
        </p:txBody>
      </p:sp>
      <p:pic>
        <p:nvPicPr>
          <p:cNvPr id="5128" name="Picture 8" descr="http://gambusia.ru/wp-content/uploads/2010/12/134.jpg"/>
          <p:cNvPicPr>
            <a:picLocks noChangeAspect="1" noChangeArrowheads="1"/>
          </p:cNvPicPr>
          <p:nvPr/>
        </p:nvPicPr>
        <p:blipFill>
          <a:blip r:embed="rId5" cstate="print"/>
          <a:srcRect t="23077" b="20513"/>
          <a:stretch>
            <a:fillRect/>
          </a:stretch>
        </p:blipFill>
        <p:spPr bwMode="auto">
          <a:xfrm>
            <a:off x="2915816" y="3933056"/>
            <a:ext cx="3744416" cy="158417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843808" y="566124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Сліпота риб, випадіння луски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Rcy;&amp;ocy;&amp;zcy;&amp;ocy;&amp;v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87"/>
            <a:ext cx="9143999" cy="687628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75656" y="260648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err="1" smtClean="0">
                <a:solidFill>
                  <a:srgbClr val="11318B"/>
                </a:solidFill>
              </a:rPr>
              <a:t>Тварини-переносчики</a:t>
            </a:r>
            <a:r>
              <a:rPr lang="uk-UA" sz="2400" b="1" dirty="0" smtClean="0">
                <a:solidFill>
                  <a:srgbClr val="11318B"/>
                </a:solidFill>
              </a:rPr>
              <a:t>  </a:t>
            </a:r>
            <a:r>
              <a:rPr lang="uk-UA" sz="2400" b="1" dirty="0" smtClean="0">
                <a:solidFill>
                  <a:srgbClr val="11318B"/>
                </a:solidFill>
              </a:rPr>
              <a:t>хвороб</a:t>
            </a:r>
            <a:endParaRPr lang="ru-RU" sz="2400" b="1" dirty="0">
              <a:solidFill>
                <a:srgbClr val="11318B"/>
              </a:solidFill>
            </a:endParaRPr>
          </a:p>
        </p:txBody>
      </p:sp>
      <p:pic>
        <p:nvPicPr>
          <p:cNvPr id="6" name="Picture 5" descr="ов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3816424" cy="286231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свинь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908720"/>
            <a:ext cx="3672408" cy="285081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МЫШЬ ДОМОВА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933056"/>
            <a:ext cx="4586288" cy="27368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Rcy;&amp;ocy;&amp;zcy;&amp;ocy;&amp;v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87"/>
            <a:ext cx="9143999" cy="6876287"/>
          </a:xfrm>
          <a:prstGeom prst="rect">
            <a:avLst/>
          </a:prstGeom>
          <a:noFill/>
        </p:spPr>
      </p:pic>
      <p:pic>
        <p:nvPicPr>
          <p:cNvPr id="5" name="Picture 4" descr="CAADYPQ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4429125" cy="317341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Лошади, Зебры, Верблюд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980728"/>
            <a:ext cx="3905250" cy="50863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Rcy;&amp;ocy;&amp;zcy;&amp;ocy;&amp;v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87"/>
            <a:ext cx="9143999" cy="6876287"/>
          </a:xfrm>
          <a:prstGeom prst="rect">
            <a:avLst/>
          </a:prstGeom>
          <a:noFill/>
        </p:spPr>
      </p:pic>
      <p:pic>
        <p:nvPicPr>
          <p:cNvPr id="7" name="Picture 9" descr="bloha_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3456384" cy="345638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115616" y="4149080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</a:rPr>
              <a:t>блохи</a:t>
            </a:r>
          </a:p>
        </p:txBody>
      </p:sp>
      <p:pic>
        <p:nvPicPr>
          <p:cNvPr id="9" name="Picture 5" descr="Самка клеща Ixodes Ricinu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32656"/>
            <a:ext cx="3624262" cy="29448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5796136" y="3933056"/>
            <a:ext cx="2376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</a:rPr>
              <a:t>кліщі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11" name="Picture 10" descr="ВШ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2924944"/>
            <a:ext cx="2643071" cy="345586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419872" y="6396335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воші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0" name="Picture 6" descr="http://www.tvoyrebenok.ru/images/presentation/color/b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775" y="0"/>
            <a:ext cx="9212775" cy="6858000"/>
          </a:xfrm>
          <a:prstGeom prst="rect">
            <a:avLst/>
          </a:prstGeom>
          <a:noFill/>
        </p:spPr>
      </p:pic>
      <p:pic>
        <p:nvPicPr>
          <p:cNvPr id="3080" name="Picture 8" descr="http://prv0.lori-images.net/mertvoe-zhivotnoe-0001693524-preview.jpg"/>
          <p:cNvPicPr>
            <a:picLocks noChangeAspect="1" noChangeArrowheads="1"/>
          </p:cNvPicPr>
          <p:nvPr/>
        </p:nvPicPr>
        <p:blipFill>
          <a:blip r:embed="rId3" cstate="print"/>
          <a:srcRect l="3589" t="15949" r="13853" b="17596"/>
          <a:stretch>
            <a:fillRect/>
          </a:stretch>
        </p:blipFill>
        <p:spPr bwMode="auto">
          <a:xfrm>
            <a:off x="7380312" y="2492896"/>
            <a:ext cx="1656184" cy="1800200"/>
          </a:xfrm>
          <a:prstGeom prst="hexagon">
            <a:avLst/>
          </a:prstGeom>
          <a:noFill/>
        </p:spPr>
      </p:pic>
      <p:pic>
        <p:nvPicPr>
          <p:cNvPr id="3084" name="Picture 12" descr="http://img.mota.ru/upload/wallpapers/2009/11/25/09/04/20801/mota_ru_9112505-crop.jpg"/>
          <p:cNvPicPr>
            <a:picLocks noChangeAspect="1" noChangeArrowheads="1"/>
          </p:cNvPicPr>
          <p:nvPr/>
        </p:nvPicPr>
        <p:blipFill>
          <a:blip r:embed="rId4" cstate="print"/>
          <a:srcRect l="13601" r="26328" b="6257"/>
          <a:stretch>
            <a:fillRect/>
          </a:stretch>
        </p:blipFill>
        <p:spPr bwMode="auto">
          <a:xfrm>
            <a:off x="3491880" y="1412776"/>
            <a:ext cx="1728192" cy="1705775"/>
          </a:xfrm>
          <a:prstGeom prst="hexagon">
            <a:avLst/>
          </a:prstGeom>
          <a:noFill/>
        </p:spPr>
      </p:pic>
      <p:pic>
        <p:nvPicPr>
          <p:cNvPr id="3086" name="Picture 14" descr="http://img242.imageshack.us/img242/7854/fallentree10247684358.jpg"/>
          <p:cNvPicPr>
            <a:picLocks noChangeAspect="1" noChangeArrowheads="1"/>
          </p:cNvPicPr>
          <p:nvPr/>
        </p:nvPicPr>
        <p:blipFill>
          <a:blip r:embed="rId5" cstate="print"/>
          <a:srcRect t="42830" r="14341" b="12394"/>
          <a:stretch>
            <a:fillRect/>
          </a:stretch>
        </p:blipFill>
        <p:spPr bwMode="auto">
          <a:xfrm>
            <a:off x="5724128" y="3429000"/>
            <a:ext cx="1728192" cy="792088"/>
          </a:xfrm>
          <a:prstGeom prst="hexagon">
            <a:avLst/>
          </a:prstGeom>
          <a:noFill/>
        </p:spPr>
      </p:pic>
      <p:pic>
        <p:nvPicPr>
          <p:cNvPr id="3090" name="Picture 18" descr="http://s018.radikal.ru/i526/1201/73/23b372be977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1326" y="4221088"/>
            <a:ext cx="3492674" cy="2636912"/>
          </a:xfrm>
          <a:prstGeom prst="rect">
            <a:avLst/>
          </a:prstGeom>
          <a:noFill/>
        </p:spPr>
      </p:pic>
      <p:pic>
        <p:nvPicPr>
          <p:cNvPr id="3092" name="Picture 20" descr="http://s018.radikal.ru/i526/1201/73/23b372be977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08520" y="4221088"/>
            <a:ext cx="6085184" cy="2636912"/>
          </a:xfrm>
          <a:prstGeom prst="rect">
            <a:avLst/>
          </a:prstGeom>
          <a:noFill/>
        </p:spPr>
      </p:pic>
      <p:pic>
        <p:nvPicPr>
          <p:cNvPr id="3082" name="Picture 10" descr="http://www.diabetesohio.org/Portals/0/images/Artwork/Legacy%20treeclipar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2132856"/>
            <a:ext cx="2710855" cy="2341403"/>
          </a:xfrm>
          <a:prstGeom prst="hexagon">
            <a:avLst/>
          </a:prstGeom>
          <a:noFill/>
        </p:spPr>
      </p:pic>
      <p:pic>
        <p:nvPicPr>
          <p:cNvPr id="3094" name="Picture 22" descr="http://im6-tub-ua.yandex.net/i?id=534474-05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20072" y="5707991"/>
            <a:ext cx="1188343" cy="1150009"/>
          </a:xfrm>
          <a:prstGeom prst="ellipse">
            <a:avLst/>
          </a:prstGeom>
          <a:noFill/>
        </p:spPr>
      </p:pic>
      <p:pic>
        <p:nvPicPr>
          <p:cNvPr id="3096" name="Picture 24" descr="http://www.happy-giraffe.ru/upload/userfiles/images/2012/03/13/42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67744" y="5561856"/>
            <a:ext cx="1440160" cy="1296144"/>
          </a:xfrm>
          <a:prstGeom prst="ellipse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83568" y="1700808"/>
            <a:ext cx="1512168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рослини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35896" y="908720"/>
            <a:ext cx="1512168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тварини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76056" y="2420888"/>
            <a:ext cx="2376264" cy="10156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відмерлі рештки</a:t>
            </a:r>
          </a:p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рослин і тварин – </a:t>
            </a:r>
          </a:p>
          <a:p>
            <a:r>
              <a:rPr lang="uk-UA" sz="2000" b="1" dirty="0" smtClean="0">
                <a:solidFill>
                  <a:schemeClr val="bg1"/>
                </a:solidFill>
              </a:rPr>
              <a:t>органічні речовини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6056" y="5229200"/>
            <a:ext cx="1512168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бактерії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95736" y="5013176"/>
            <a:ext cx="2736304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мінеральні речовини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8" name="Стрелка вправо 27"/>
          <p:cNvSpPr/>
          <p:nvPr/>
        </p:nvSpPr>
        <p:spPr>
          <a:xfrm rot="20780665">
            <a:off x="2292942" y="1408172"/>
            <a:ext cx="1224136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трелка вправо 28"/>
          <p:cNvSpPr/>
          <p:nvPr/>
        </p:nvSpPr>
        <p:spPr>
          <a:xfrm rot="3141810">
            <a:off x="5196328" y="1683367"/>
            <a:ext cx="1224136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право 29"/>
          <p:cNvSpPr/>
          <p:nvPr/>
        </p:nvSpPr>
        <p:spPr>
          <a:xfrm>
            <a:off x="3419872" y="3140968"/>
            <a:ext cx="1584176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 вправо 30"/>
          <p:cNvSpPr/>
          <p:nvPr/>
        </p:nvSpPr>
        <p:spPr>
          <a:xfrm rot="8588840">
            <a:off x="6645898" y="4696226"/>
            <a:ext cx="1224136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Стрелка вправо 31"/>
          <p:cNvSpPr/>
          <p:nvPr/>
        </p:nvSpPr>
        <p:spPr>
          <a:xfrm rot="10800000">
            <a:off x="3779912" y="6021288"/>
            <a:ext cx="1224136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Стрелка вправо 32"/>
          <p:cNvSpPr/>
          <p:nvPr/>
        </p:nvSpPr>
        <p:spPr>
          <a:xfrm rot="14316207">
            <a:off x="1336111" y="4945332"/>
            <a:ext cx="1224136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971600" y="116632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>
                <a:solidFill>
                  <a:srgbClr val="92D050"/>
                </a:solidFill>
                <a:latin typeface="Cambria" pitchFamily="18" charset="0"/>
                <a:ea typeface="Academia Libera" pitchFamily="18" charset="0"/>
                <a:cs typeface="Academia Libera" pitchFamily="18" charset="0"/>
              </a:rPr>
              <a:t>Колообіг</a:t>
            </a:r>
            <a:r>
              <a:rPr lang="uk-UA" sz="3200" b="1" dirty="0" smtClean="0">
                <a:solidFill>
                  <a:srgbClr val="92D050"/>
                </a:solidFill>
                <a:latin typeface="Cambria" pitchFamily="18" charset="0"/>
                <a:ea typeface="Academia Libera" pitchFamily="18" charset="0"/>
                <a:cs typeface="Academia Libera" pitchFamily="18" charset="0"/>
              </a:rPr>
              <a:t> речовин в природі</a:t>
            </a:r>
            <a:endParaRPr lang="ru-RU" sz="3200" b="1" dirty="0">
              <a:solidFill>
                <a:srgbClr val="92D050"/>
              </a:solidFill>
              <a:latin typeface="Cambria" pitchFamily="18" charset="0"/>
              <a:ea typeface="Academia Libera" pitchFamily="18" charset="0"/>
              <a:cs typeface="Academia Libera" pitchFamily="18" charset="0"/>
            </a:endParaRPr>
          </a:p>
        </p:txBody>
      </p:sp>
      <p:pic>
        <p:nvPicPr>
          <p:cNvPr id="25" name="Picture 14" descr="http://i.istockimg.com/file_thumbview_approve/11611244/2/stock-illustration-11611244-cute-monster-virus.jpg"/>
          <p:cNvPicPr>
            <a:picLocks noChangeAspect="1" noChangeArrowheads="1"/>
          </p:cNvPicPr>
          <p:nvPr/>
        </p:nvPicPr>
        <p:blipFill>
          <a:blip r:embed="rId10" cstate="print"/>
          <a:srcRect l="54931" t="64571" r="4593"/>
          <a:stretch>
            <a:fillRect/>
          </a:stretch>
        </p:blipFill>
        <p:spPr bwMode="auto">
          <a:xfrm>
            <a:off x="7884368" y="116632"/>
            <a:ext cx="1008112" cy="9087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://www.tvoyrebenok.ru/images/presentation/color/b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775" y="0"/>
            <a:ext cx="9212775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59632" y="188640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92D050"/>
                </a:solidFill>
                <a:latin typeface="Cambria" pitchFamily="18" charset="0"/>
              </a:rPr>
              <a:t>Бульбочкові бактерії</a:t>
            </a:r>
            <a:endParaRPr lang="ru-RU" sz="3200" b="1" dirty="0">
              <a:solidFill>
                <a:srgbClr val="92D050"/>
              </a:solidFill>
              <a:latin typeface="Cambria" pitchFamily="18" charset="0"/>
            </a:endParaRPr>
          </a:p>
        </p:txBody>
      </p:sp>
      <p:pic>
        <p:nvPicPr>
          <p:cNvPr id="2050" name="Picture 2" descr="http://fs1.ucheba-legko.ru/images/5de7414712b8ab6d82eb5186ab1f2af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908720"/>
            <a:ext cx="3240360" cy="2434900"/>
          </a:xfrm>
          <a:prstGeom prst="rect">
            <a:avLst/>
          </a:prstGeom>
          <a:noFill/>
        </p:spPr>
      </p:pic>
      <p:pic>
        <p:nvPicPr>
          <p:cNvPr id="2052" name="Picture 4" descr="http://900igr.net/datai/biologija/Selektsija-v-biotekhnologii/0047-045-Preparat-klubenkovykh-bakterij-bobovykh-kultur-Rizobofi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5024"/>
            <a:ext cx="4619625" cy="308610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23528" y="6165304"/>
            <a:ext cx="151216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бактерії на коренях люпину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347864" y="908720"/>
            <a:ext cx="54006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  <a:latin typeface="Cambria" pitchFamily="18" charset="0"/>
              </a:rPr>
              <a:t>В коренях деяких рослин </a:t>
            </a:r>
          </a:p>
          <a:p>
            <a:r>
              <a:rPr lang="uk-UA" dirty="0" smtClean="0">
                <a:solidFill>
                  <a:schemeClr val="bg1"/>
                </a:solidFill>
                <a:latin typeface="Cambria" pitchFamily="18" charset="0"/>
              </a:rPr>
              <a:t>(бобових) оселяються </a:t>
            </a:r>
          </a:p>
          <a:p>
            <a:r>
              <a:rPr lang="uk-UA" dirty="0" smtClean="0">
                <a:solidFill>
                  <a:schemeClr val="bg1"/>
                </a:solidFill>
                <a:latin typeface="Cambria" pitchFamily="18" charset="0"/>
              </a:rPr>
              <a:t>бульбочкові бактерії,</a:t>
            </a:r>
          </a:p>
          <a:p>
            <a:r>
              <a:rPr lang="uk-UA" dirty="0" smtClean="0">
                <a:solidFill>
                  <a:schemeClr val="bg1"/>
                </a:solidFill>
                <a:latin typeface="Cambria" pitchFamily="18" charset="0"/>
              </a:rPr>
              <a:t>утворюючи на коренях бульбочки. </a:t>
            </a:r>
          </a:p>
          <a:p>
            <a:r>
              <a:rPr lang="uk-UA" dirty="0" smtClean="0">
                <a:solidFill>
                  <a:schemeClr val="bg1"/>
                </a:solidFill>
                <a:latin typeface="Cambria" pitchFamily="18" charset="0"/>
              </a:rPr>
              <a:t>Рослини отримують від бактерій </a:t>
            </a:r>
          </a:p>
          <a:p>
            <a:r>
              <a:rPr lang="uk-UA" dirty="0" smtClean="0">
                <a:solidFill>
                  <a:schemeClr val="bg1"/>
                </a:solidFill>
                <a:latin typeface="Cambria" pitchFamily="18" charset="0"/>
              </a:rPr>
              <a:t>необхідні їм сполуки Нітрогену. </a:t>
            </a:r>
          </a:p>
          <a:p>
            <a:r>
              <a:rPr lang="uk-UA" dirty="0" smtClean="0">
                <a:solidFill>
                  <a:schemeClr val="bg1"/>
                </a:solidFill>
                <a:latin typeface="Cambria" pitchFamily="18" charset="0"/>
              </a:rPr>
              <a:t>Бактерії, у свою чергу, дістають від рослини органічні сполуки. Отже, це приклад взаємовигідного співжиття.</a:t>
            </a:r>
          </a:p>
          <a:p>
            <a:endParaRPr lang="ru-RU" sz="1600" dirty="0"/>
          </a:p>
        </p:txBody>
      </p:sp>
      <p:pic>
        <p:nvPicPr>
          <p:cNvPr id="2054" name="Picture 6" descr="http://900igr.net/datai/biologija/Selektsija-v-biotekhnologii/0047-044-Preparat-klubenkovykh-bakterij-bobovykh-kultur-Rizobofi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3619499"/>
            <a:ext cx="3810000" cy="3238501"/>
          </a:xfrm>
          <a:prstGeom prst="rect">
            <a:avLst/>
          </a:prstGeom>
          <a:noFill/>
        </p:spPr>
      </p:pic>
      <p:pic>
        <p:nvPicPr>
          <p:cNvPr id="12" name="Picture 14" descr="http://i.istockimg.com/file_thumbview_approve/11611244/2/stock-illustration-11611244-cute-monster-virus.jpg"/>
          <p:cNvPicPr>
            <a:picLocks noChangeAspect="1" noChangeArrowheads="1"/>
          </p:cNvPicPr>
          <p:nvPr/>
        </p:nvPicPr>
        <p:blipFill>
          <a:blip r:embed="rId6" cstate="print"/>
          <a:srcRect l="63605" b="66311"/>
          <a:stretch>
            <a:fillRect/>
          </a:stretch>
        </p:blipFill>
        <p:spPr bwMode="auto">
          <a:xfrm>
            <a:off x="7956376" y="188640"/>
            <a:ext cx="906481" cy="86409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://www.tvoyrebenok.ru/images/presentation/color/b/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8775" y="0"/>
            <a:ext cx="9212775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7544" y="404664"/>
            <a:ext cx="59766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  <a:latin typeface="Cambria" pitchFamily="18" charset="0"/>
              </a:rPr>
              <a:t>У багатьох господарствах бобові рослини застосовують як зелене добриво: їх з поля не вивозять, а приорюють. У такий спосіб удобрюють ґрунти органічними речовинами.</a:t>
            </a:r>
            <a:endParaRPr lang="ru-RU" sz="2000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1026" name="Picture 2" descr="http://stat21.privet.ru/lr/0c1d4c6ff58d2b82aeb0dc8d026206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2852936"/>
            <a:ext cx="2433045" cy="1934271"/>
          </a:xfrm>
          <a:prstGeom prst="rect">
            <a:avLst/>
          </a:prstGeom>
          <a:noFill/>
        </p:spPr>
      </p:pic>
      <p:pic>
        <p:nvPicPr>
          <p:cNvPr id="1028" name="Picture 4" descr="http://i072.radikal.ru/1109/64/e8e9c54638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4869160"/>
            <a:ext cx="2743504" cy="1872208"/>
          </a:xfrm>
          <a:prstGeom prst="rect">
            <a:avLst/>
          </a:prstGeom>
          <a:noFill/>
        </p:spPr>
      </p:pic>
      <p:pic>
        <p:nvPicPr>
          <p:cNvPr id="4" name="Picture 6" descr="http://travy.org.ua/%D1%82%D1%80%D0%B0%D0%B2%D1%8B/lyadvene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869160"/>
            <a:ext cx="2389956" cy="1792467"/>
          </a:xfrm>
          <a:prstGeom prst="rect">
            <a:avLst/>
          </a:prstGeom>
          <a:noFill/>
        </p:spPr>
      </p:pic>
      <p:pic>
        <p:nvPicPr>
          <p:cNvPr id="1032" name="Picture 8" descr="http://www.greeninfo.ru/img/catalog_gallery/t_81_1_1308290149_big_rsz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2996952"/>
            <a:ext cx="2232248" cy="1674186"/>
          </a:xfrm>
          <a:prstGeom prst="rect">
            <a:avLst/>
          </a:prstGeom>
          <a:noFill/>
        </p:spPr>
      </p:pic>
      <p:sp>
        <p:nvSpPr>
          <p:cNvPr id="1034" name="AutoShape 10" descr="http://vladnews.ru/uploads/2010/10/12/so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://vladnews.ru/uploads/2010/10/12/so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4869160"/>
            <a:ext cx="2643436" cy="1853359"/>
          </a:xfrm>
          <a:prstGeom prst="rect">
            <a:avLst/>
          </a:prstGeom>
          <a:noFill/>
        </p:spPr>
      </p:pic>
      <p:pic>
        <p:nvPicPr>
          <p:cNvPr id="1038" name="Picture 14" descr="http://seacruiselife.ru/test/images/stories/img_pictures/alfalf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7544" y="2708920"/>
            <a:ext cx="1691680" cy="2038169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0" y="2204864"/>
            <a:ext cx="9252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92D050"/>
                </a:solidFill>
                <a:latin typeface="Cambria" pitchFamily="18" charset="0"/>
              </a:rPr>
              <a:t>Бобові рослини, в коренях яких живуть бульбочкові бактерії </a:t>
            </a:r>
            <a:endParaRPr lang="ru-RU" sz="2400" b="1" dirty="0">
              <a:solidFill>
                <a:srgbClr val="92D050"/>
              </a:solidFill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576" y="443711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люцерна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63888" y="436510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горох посівний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20272" y="44371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конюшина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630932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лядвенець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39952" y="638132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люпин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64288" y="638132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соя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1" name="Picture 14" descr="http://i.istockimg.com/file_thumbview_approve/11611244/2/stock-illustration-11611244-cute-monster-virus.jpg"/>
          <p:cNvPicPr>
            <a:picLocks noChangeAspect="1" noChangeArrowheads="1"/>
          </p:cNvPicPr>
          <p:nvPr/>
        </p:nvPicPr>
        <p:blipFill>
          <a:blip r:embed="rId10" cstate="print"/>
          <a:srcRect t="5615" r="39286" b="41044"/>
          <a:stretch>
            <a:fillRect/>
          </a:stretch>
        </p:blipFill>
        <p:spPr bwMode="auto">
          <a:xfrm>
            <a:off x="7812360" y="188640"/>
            <a:ext cx="1193817" cy="10801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://www.tvoyrebenok.ru/images/presentation/color/b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775" y="0"/>
            <a:ext cx="9212775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260648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92D050"/>
                </a:solidFill>
                <a:latin typeface="Cambria" pitchFamily="18" charset="0"/>
              </a:rPr>
              <a:t>Ґрунтові бактерії</a:t>
            </a:r>
            <a:endParaRPr lang="ru-RU" sz="3600" b="1" dirty="0">
              <a:solidFill>
                <a:srgbClr val="92D050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412776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uk-UA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Cambria" pitchFamily="18" charset="0"/>
              </a:rPr>
              <a:t>Ґрунтові бактерії виробляють сполуки, що </a:t>
            </a:r>
          </a:p>
          <a:p>
            <a:r>
              <a:rPr lang="uk-UA" sz="2400" dirty="0" smtClean="0">
                <a:solidFill>
                  <a:schemeClr val="bg1"/>
                </a:solidFill>
                <a:latin typeface="Cambria" pitchFamily="18" charset="0"/>
              </a:rPr>
              <a:t>  прискорюють ріст рослин.</a:t>
            </a:r>
          </a:p>
        </p:txBody>
      </p:sp>
      <p:pic>
        <p:nvPicPr>
          <p:cNvPr id="19458" name="Picture 2" descr="http://greenmatters.dk/green_matters.jpg"/>
          <p:cNvPicPr>
            <a:picLocks noChangeAspect="1" noChangeArrowheads="1"/>
          </p:cNvPicPr>
          <p:nvPr/>
        </p:nvPicPr>
        <p:blipFill>
          <a:blip r:embed="rId3" cstate="print"/>
          <a:srcRect t="15142" r="3947"/>
          <a:stretch>
            <a:fillRect/>
          </a:stretch>
        </p:blipFill>
        <p:spPr bwMode="auto">
          <a:xfrm>
            <a:off x="179512" y="3429000"/>
            <a:ext cx="6120680" cy="2824904"/>
          </a:xfrm>
          <a:prstGeom prst="rect">
            <a:avLst/>
          </a:prstGeom>
          <a:noFill/>
        </p:spPr>
      </p:pic>
      <p:sp>
        <p:nvSpPr>
          <p:cNvPr id="8" name="Стрелка вправо 7"/>
          <p:cNvSpPr/>
          <p:nvPr/>
        </p:nvSpPr>
        <p:spPr>
          <a:xfrm rot="20787213">
            <a:off x="360035" y="3932080"/>
            <a:ext cx="4320480" cy="2100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14" descr="http://i.istockimg.com/file_thumbview_approve/11611244/2/stock-illustration-11611244-cute-monster-virus.jpg"/>
          <p:cNvPicPr>
            <a:picLocks noChangeAspect="1" noChangeArrowheads="1"/>
          </p:cNvPicPr>
          <p:nvPr/>
        </p:nvPicPr>
        <p:blipFill>
          <a:blip r:embed="rId4" cstate="print"/>
          <a:srcRect l="54931" t="64571" r="4593"/>
          <a:stretch>
            <a:fillRect/>
          </a:stretch>
        </p:blipFill>
        <p:spPr bwMode="auto">
          <a:xfrm>
            <a:off x="7884368" y="116632"/>
            <a:ext cx="1008112" cy="9087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://www.tvoyrebenok.ru/images/presentation/color/b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775" y="0"/>
            <a:ext cx="9212775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260648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92D050"/>
                </a:solidFill>
                <a:latin typeface="Cambria" pitchFamily="18" charset="0"/>
              </a:rPr>
              <a:t>Ґрунтові бактерії</a:t>
            </a:r>
            <a:endParaRPr lang="ru-RU" sz="3600" b="1" dirty="0">
              <a:solidFill>
                <a:srgbClr val="92D050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412776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uk-UA" dirty="0" smtClean="0">
                <a:solidFill>
                  <a:schemeClr val="bg1"/>
                </a:solidFill>
              </a:rPr>
              <a:t> </a:t>
            </a:r>
            <a:endParaRPr lang="uk-UA" sz="2400" dirty="0" smtClean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1412776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  <a:latin typeface="Cambria" pitchFamily="18" charset="0"/>
              </a:rPr>
              <a:t>Ґрунтові </a:t>
            </a:r>
            <a:r>
              <a:rPr lang="ru-RU" sz="2400" dirty="0" err="1" smtClean="0">
                <a:solidFill>
                  <a:schemeClr val="bg1"/>
                </a:solidFill>
                <a:latin typeface="Cambria" pitchFamily="18" charset="0"/>
              </a:rPr>
              <a:t>бактер</a:t>
            </a:r>
            <a:r>
              <a:rPr lang="uk-UA" sz="2400" dirty="0" err="1" smtClean="0">
                <a:solidFill>
                  <a:schemeClr val="bg1"/>
                </a:solidFill>
                <a:latin typeface="Cambria" pitchFamily="18" charset="0"/>
              </a:rPr>
              <a:t>ії</a:t>
            </a:r>
            <a:r>
              <a:rPr lang="uk-UA" sz="2400" dirty="0" smtClean="0">
                <a:solidFill>
                  <a:schemeClr val="bg1"/>
                </a:solidFill>
                <a:latin typeface="Cambria" pitchFamily="18" charset="0"/>
              </a:rPr>
              <a:t> беруть участь в утворенні </a:t>
            </a:r>
            <a:r>
              <a:rPr lang="ru-RU" sz="2400" dirty="0" err="1" smtClean="0">
                <a:solidFill>
                  <a:schemeClr val="bg1"/>
                </a:solidFill>
                <a:latin typeface="Cambria" pitchFamily="18" charset="0"/>
              </a:rPr>
              <a:t>кам</a:t>
            </a:r>
            <a:r>
              <a:rPr lang="en-US" sz="2400" dirty="0" smtClean="0">
                <a:solidFill>
                  <a:schemeClr val="bg1"/>
                </a:solidFill>
                <a:latin typeface="Cambria" pitchFamily="18" charset="0"/>
              </a:rPr>
              <a:t>’</a:t>
            </a:r>
            <a:r>
              <a:rPr lang="uk-UA" sz="2400" dirty="0" smtClean="0">
                <a:solidFill>
                  <a:schemeClr val="bg1"/>
                </a:solidFill>
                <a:latin typeface="Cambria" pitchFamily="18" charset="0"/>
              </a:rPr>
              <a:t>я</a:t>
            </a:r>
            <a:r>
              <a:rPr lang="ru-RU" sz="2400" dirty="0" err="1" smtClean="0">
                <a:solidFill>
                  <a:schemeClr val="bg1"/>
                </a:solidFill>
                <a:latin typeface="Cambria" pitchFamily="18" charset="0"/>
              </a:rPr>
              <a:t>ного</a:t>
            </a:r>
            <a:r>
              <a:rPr lang="ru-RU" sz="2400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uk-UA" sz="2400" dirty="0" err="1" smtClean="0">
                <a:solidFill>
                  <a:schemeClr val="bg1"/>
                </a:solidFill>
                <a:latin typeface="Cambria" pitchFamily="18" charset="0"/>
              </a:rPr>
              <a:t>вугіл</a:t>
            </a:r>
            <a:r>
              <a:rPr lang="ru-RU" sz="2400" dirty="0" smtClean="0">
                <a:solidFill>
                  <a:schemeClr val="bg1"/>
                </a:solidFill>
                <a:latin typeface="Cambria" pitchFamily="18" charset="0"/>
              </a:rPr>
              <a:t>ля, </a:t>
            </a:r>
            <a:r>
              <a:rPr lang="ru-RU" sz="2400" dirty="0" err="1" smtClean="0">
                <a:solidFill>
                  <a:schemeClr val="bg1"/>
                </a:solidFill>
                <a:latin typeface="Cambria" pitchFamily="18" charset="0"/>
              </a:rPr>
              <a:t>н</a:t>
            </a:r>
            <a:r>
              <a:rPr lang="uk-UA" sz="2400" dirty="0" smtClean="0">
                <a:solidFill>
                  <a:schemeClr val="bg1"/>
                </a:solidFill>
                <a:latin typeface="Cambria" pitchFamily="18" charset="0"/>
              </a:rPr>
              <a:t>а</a:t>
            </a:r>
            <a:r>
              <a:rPr lang="ru-RU" sz="2400" dirty="0" err="1" smtClean="0">
                <a:solidFill>
                  <a:schemeClr val="bg1"/>
                </a:solidFill>
                <a:latin typeface="Cambria" pitchFamily="18" charset="0"/>
              </a:rPr>
              <a:t>фти</a:t>
            </a:r>
            <a:r>
              <a:rPr lang="ru-RU" sz="2400" dirty="0" smtClean="0">
                <a:solidFill>
                  <a:schemeClr val="bg1"/>
                </a:solidFill>
                <a:latin typeface="Cambria" pitchFamily="18" charset="0"/>
              </a:rPr>
              <a:t>, тор</a:t>
            </a:r>
            <a:r>
              <a:rPr lang="uk-UA" sz="2400" dirty="0" err="1" smtClean="0">
                <a:solidFill>
                  <a:schemeClr val="bg1"/>
                </a:solidFill>
                <a:latin typeface="Cambria" pitchFamily="18" charset="0"/>
              </a:rPr>
              <a:t>фу</a:t>
            </a:r>
            <a:r>
              <a:rPr lang="ru-RU" sz="2400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Cambria" pitchFamily="18" charset="0"/>
              </a:rPr>
              <a:t>. </a:t>
            </a:r>
            <a:endParaRPr lang="ru-RU" sz="2400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1026" name="Picture 2" descr="http://k.img.com.ua/img/forall/a/2841/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92896"/>
            <a:ext cx="2762250" cy="2076450"/>
          </a:xfrm>
          <a:prstGeom prst="rect">
            <a:avLst/>
          </a:prstGeom>
          <a:noFill/>
        </p:spPr>
      </p:pic>
      <p:pic>
        <p:nvPicPr>
          <p:cNvPr id="1028" name="Picture 4" descr="http://www.canadiangeographic.ca/themes/environmental_footprint/images/carbon2.jpg"/>
          <p:cNvPicPr>
            <a:picLocks noChangeAspect="1" noChangeArrowheads="1"/>
          </p:cNvPicPr>
          <p:nvPr/>
        </p:nvPicPr>
        <p:blipFill>
          <a:blip r:embed="rId4" cstate="print"/>
          <a:srcRect l="11255" t="5287" r="9957" b="10127"/>
          <a:stretch>
            <a:fillRect/>
          </a:stretch>
        </p:blipFill>
        <p:spPr bwMode="auto">
          <a:xfrm>
            <a:off x="2843808" y="3573016"/>
            <a:ext cx="3024336" cy="2304256"/>
          </a:xfrm>
          <a:prstGeom prst="rect">
            <a:avLst/>
          </a:prstGeom>
          <a:noFill/>
        </p:spPr>
      </p:pic>
      <p:pic>
        <p:nvPicPr>
          <p:cNvPr id="4" name="Picture 6" descr="http://www.energyland.info/img/news/062010/ba4c6db33e014c023999877b1c701c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4581128"/>
            <a:ext cx="2857500" cy="2095501"/>
          </a:xfrm>
          <a:prstGeom prst="rect">
            <a:avLst/>
          </a:prstGeom>
          <a:noFill/>
        </p:spPr>
      </p:pic>
      <p:pic>
        <p:nvPicPr>
          <p:cNvPr id="13" name="Picture 14" descr="http://i.istockimg.com/file_thumbview_approve/11611244/2/stock-illustration-11611244-cute-monster-virus.jpg"/>
          <p:cNvPicPr>
            <a:picLocks noChangeAspect="1" noChangeArrowheads="1"/>
          </p:cNvPicPr>
          <p:nvPr/>
        </p:nvPicPr>
        <p:blipFill>
          <a:blip r:embed="rId6" cstate="print"/>
          <a:srcRect l="14455" t="67378" r="47960"/>
          <a:stretch>
            <a:fillRect/>
          </a:stretch>
        </p:blipFill>
        <p:spPr bwMode="auto">
          <a:xfrm>
            <a:off x="7956376" y="188640"/>
            <a:ext cx="936104" cy="836712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://www.tvoyrebenok.ru/images/presentation/color/b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775" y="0"/>
            <a:ext cx="921277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980728"/>
            <a:ext cx="67322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 algn="just">
              <a:buFont typeface="Wingdings" pitchFamily="2" charset="2"/>
              <a:buChar char="§"/>
            </a:pPr>
            <a:r>
              <a:rPr lang="uk-UA" dirty="0" smtClean="0">
                <a:solidFill>
                  <a:schemeClr val="bg1"/>
                </a:solidFill>
              </a:rPr>
              <a:t> </a:t>
            </a:r>
            <a:r>
              <a:rPr lang="uk-UA" sz="2400" dirty="0" smtClean="0">
                <a:solidFill>
                  <a:schemeClr val="bg1"/>
                </a:solidFill>
              </a:rPr>
              <a:t>Деякі бактерії виробляють речовини, що </a:t>
            </a:r>
            <a:r>
              <a:rPr lang="uk-UA" sz="2400" dirty="0" err="1" smtClean="0">
                <a:solidFill>
                  <a:schemeClr val="bg1"/>
                </a:solidFill>
              </a:rPr>
              <a:t>зв</a:t>
            </a:r>
            <a:r>
              <a:rPr lang="en-US" sz="2400" dirty="0" smtClean="0">
                <a:solidFill>
                  <a:schemeClr val="bg1"/>
                </a:solidFill>
              </a:rPr>
              <a:t>’</a:t>
            </a:r>
            <a:r>
              <a:rPr lang="uk-UA" sz="2400" dirty="0" err="1" smtClean="0">
                <a:solidFill>
                  <a:schemeClr val="bg1"/>
                </a:solidFill>
              </a:rPr>
              <a:t>язують</a:t>
            </a:r>
            <a:r>
              <a:rPr lang="uk-UA" sz="2400" dirty="0" smtClean="0">
                <a:solidFill>
                  <a:schemeClr val="bg1"/>
                </a:solidFill>
              </a:rPr>
              <a:t> частки ґрунту в невеликі     грудочки і, таким чином, впливають на засвоєння  і  утримання ґрунтом води.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26615" y="188640"/>
            <a:ext cx="39884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92D050"/>
                </a:solidFill>
                <a:latin typeface="Cambria" pitchFamily="18" charset="0"/>
              </a:rPr>
              <a:t>Ґрунтові бактерії</a:t>
            </a:r>
            <a:endParaRPr lang="ru-RU" sz="3600" b="1" dirty="0">
              <a:solidFill>
                <a:srgbClr val="92D050"/>
              </a:solidFill>
              <a:latin typeface="Cambria" pitchFamily="18" charset="0"/>
            </a:endParaRPr>
          </a:p>
        </p:txBody>
      </p:sp>
      <p:pic>
        <p:nvPicPr>
          <p:cNvPr id="7" name="Picture 6" descr="http://www.vashsad.ua/downloads/image/7979/img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636912"/>
            <a:ext cx="3406958" cy="2492897"/>
          </a:xfrm>
          <a:prstGeom prst="rect">
            <a:avLst/>
          </a:prstGeom>
          <a:noFill/>
        </p:spPr>
      </p:pic>
      <p:pic>
        <p:nvPicPr>
          <p:cNvPr id="8" name="Picture 4" descr="http://paulistania.com/wp-content/uploads/2011/07/gr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2492896"/>
            <a:ext cx="3266728" cy="2450046"/>
          </a:xfrm>
          <a:prstGeom prst="rect">
            <a:avLst/>
          </a:prstGeom>
          <a:noFill/>
        </p:spPr>
      </p:pic>
      <p:pic>
        <p:nvPicPr>
          <p:cNvPr id="18434" name="Picture 2" descr="http://sadoved.com/uploads/posts/2012-07/1343027417_poliv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4699109"/>
            <a:ext cx="2952328" cy="2158891"/>
          </a:xfrm>
          <a:prstGeom prst="rect">
            <a:avLst/>
          </a:prstGeom>
          <a:noFill/>
        </p:spPr>
      </p:pic>
      <p:pic>
        <p:nvPicPr>
          <p:cNvPr id="18436" name="Picture 4" descr="http://www.hybridpoplar.com/shop/images/stock_trees.jpg"/>
          <p:cNvPicPr>
            <a:picLocks noChangeAspect="1" noChangeArrowheads="1"/>
          </p:cNvPicPr>
          <p:nvPr/>
        </p:nvPicPr>
        <p:blipFill>
          <a:blip r:embed="rId6" cstate="print"/>
          <a:srcRect r="49064" b="9406"/>
          <a:stretch>
            <a:fillRect/>
          </a:stretch>
        </p:blipFill>
        <p:spPr bwMode="auto">
          <a:xfrm>
            <a:off x="3779912" y="2564904"/>
            <a:ext cx="1368152" cy="2088232"/>
          </a:xfrm>
          <a:prstGeom prst="rect">
            <a:avLst/>
          </a:prstGeom>
          <a:noFill/>
        </p:spPr>
      </p:pic>
      <p:pic>
        <p:nvPicPr>
          <p:cNvPr id="11" name="Picture 14" descr="http://i.istockimg.com/file_thumbview_approve/11611244/2/stock-illustration-11611244-cute-monster-virus.jpg"/>
          <p:cNvPicPr>
            <a:picLocks noChangeAspect="1" noChangeArrowheads="1"/>
          </p:cNvPicPr>
          <p:nvPr/>
        </p:nvPicPr>
        <p:blipFill>
          <a:blip r:embed="rId7" cstate="print"/>
          <a:srcRect l="63605" b="66311"/>
          <a:stretch>
            <a:fillRect/>
          </a:stretch>
        </p:blipFill>
        <p:spPr bwMode="auto">
          <a:xfrm>
            <a:off x="7956376" y="188640"/>
            <a:ext cx="906481" cy="86409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://www.tvoyrebenok.ru/images/presentation/color/b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775" y="0"/>
            <a:ext cx="921277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1268760"/>
            <a:ext cx="6805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uk-UA" sz="2400" dirty="0" smtClean="0">
                <a:solidFill>
                  <a:schemeClr val="bg1"/>
                </a:solidFill>
              </a:rPr>
              <a:t> Різні види бактерій конкурують </a:t>
            </a:r>
            <a:r>
              <a:rPr lang="ru-RU" sz="2400" dirty="0" err="1" smtClean="0">
                <a:solidFill>
                  <a:schemeClr val="bg1"/>
                </a:solidFill>
              </a:rPr>
              <a:t>з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хвороботворними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організмами</a:t>
            </a:r>
            <a:r>
              <a:rPr lang="ru-RU" sz="2400" dirty="0" smtClean="0">
                <a:solidFill>
                  <a:schemeClr val="bg1"/>
                </a:solidFill>
              </a:rPr>
              <a:t> в </a:t>
            </a:r>
            <a:r>
              <a:rPr lang="ru-RU" sz="2400" dirty="0" err="1" smtClean="0">
                <a:solidFill>
                  <a:schemeClr val="bg1"/>
                </a:solidFill>
              </a:rPr>
              <a:t>кореневих</a:t>
            </a:r>
            <a:r>
              <a:rPr lang="ru-RU" sz="2400" dirty="0" smtClean="0">
                <a:solidFill>
                  <a:schemeClr val="bg1"/>
                </a:solidFill>
              </a:rPr>
              <a:t> системах та на </a:t>
            </a:r>
            <a:r>
              <a:rPr lang="ru-RU" sz="2400" dirty="0" err="1" smtClean="0">
                <a:solidFill>
                  <a:schemeClr val="bg1"/>
                </a:solidFill>
              </a:rPr>
              <a:t>наземних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поверхнях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рослин</a:t>
            </a:r>
            <a:r>
              <a:rPr lang="ru-RU" sz="2400" dirty="0" smtClean="0">
                <a:solidFill>
                  <a:schemeClr val="bg1"/>
                </a:solidFill>
              </a:rPr>
              <a:t>. 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4607" y="332656"/>
            <a:ext cx="39884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92D050"/>
                </a:solidFill>
                <a:latin typeface="Cambria" pitchFamily="18" charset="0"/>
              </a:rPr>
              <a:t>Ґрунтові бактерії</a:t>
            </a:r>
            <a:endParaRPr lang="ru-RU" sz="3600" b="1" dirty="0">
              <a:solidFill>
                <a:srgbClr val="92D050"/>
              </a:solidFill>
              <a:latin typeface="Cambria" pitchFamily="18" charset="0"/>
            </a:endParaRPr>
          </a:p>
        </p:txBody>
      </p:sp>
      <p:pic>
        <p:nvPicPr>
          <p:cNvPr id="17414" name="Picture 6" descr="http://im8-tub-ua.yandex.net/i?id=203522943-30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93096"/>
            <a:ext cx="2985120" cy="2238840"/>
          </a:xfrm>
          <a:prstGeom prst="rect">
            <a:avLst/>
          </a:prstGeom>
          <a:noFill/>
        </p:spPr>
      </p:pic>
      <p:pic>
        <p:nvPicPr>
          <p:cNvPr id="17416" name="Picture 8" descr="http://www.vashsad.ua/downloads/image/8703/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846843"/>
            <a:ext cx="3726582" cy="4011157"/>
          </a:xfrm>
          <a:prstGeom prst="rect">
            <a:avLst/>
          </a:prstGeom>
          <a:noFill/>
        </p:spPr>
      </p:pic>
      <p:pic>
        <p:nvPicPr>
          <p:cNvPr id="9" name="Picture 14" descr="http://i.istockimg.com/file_thumbview_approve/11611244/2/stock-illustration-11611244-cute-monster-virus.jpg"/>
          <p:cNvPicPr>
            <a:picLocks noChangeAspect="1" noChangeArrowheads="1"/>
          </p:cNvPicPr>
          <p:nvPr/>
        </p:nvPicPr>
        <p:blipFill>
          <a:blip r:embed="rId5" cstate="print"/>
          <a:srcRect l="14455" t="67378" r="47960"/>
          <a:stretch>
            <a:fillRect/>
          </a:stretch>
        </p:blipFill>
        <p:spPr bwMode="auto">
          <a:xfrm>
            <a:off x="7956376" y="188640"/>
            <a:ext cx="936104" cy="836712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342</Words>
  <Application>Microsoft Office PowerPoint</Application>
  <PresentationFormat>Экран (4:3)</PresentationFormat>
  <Paragraphs>72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74</cp:revision>
  <dcterms:modified xsi:type="dcterms:W3CDTF">2016-10-21T09:50:20Z</dcterms:modified>
</cp:coreProperties>
</file>