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259" r:id="rId4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FF00"/>
    <a:srgbClr val="00CC00"/>
    <a:srgbClr val="000099"/>
    <a:srgbClr val="000000"/>
    <a:srgbClr val="7DD330"/>
    <a:srgbClr val="0C7CD2"/>
    <a:srgbClr val="1F7EE7"/>
    <a:srgbClr val="AE15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62" d="100"/>
          <a:sy n="62" d="100"/>
        </p:scale>
        <p:origin x="-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63" name="Picture 39" descr="h rtrae gd jrt ujr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4A9337"/>
                </a:solidFill>
              </a:rPr>
              <a:t>Page </a:t>
            </a:r>
            <a:fld id="{2753C62F-C598-45C4-9670-01197F9D2EC1}" type="slidenum">
              <a:rPr lang="fr-FR" b="1">
                <a:solidFill>
                  <a:srgbClr val="4A9337"/>
                </a:solidFill>
              </a:rPr>
              <a:pPr/>
              <a:t>‹#›</a:t>
            </a:fld>
            <a:endParaRPr lang="fr-FR" b="1">
              <a:solidFill>
                <a:srgbClr val="4A93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mmons.wikimedia.org/wiki/File:Dugong_dugon.jpg?uselang=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commons.wikimedia.org/wiki/File:Commander_Islands_Map_-_Russian.png?uselang=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ommons.wikimedia.org/wiki/File:Daniell_Quagga.jpg?uselang=ru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1%83%D0%BD%D0%B0" TargetMode="External"/><Relationship Id="rId2" Type="http://schemas.openxmlformats.org/officeDocument/2006/relationships/hyperlink" Target="http://uk.wikipedia.org/wiki/%D0%A4%D0%BB%D0%BE%D1%80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198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199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uk.wikipedia.org/wiki/%D0%9F%D0%B5%D1%80%D0%B5%D0%BB%D1%96%D1%82%D0%BD%D1%96_%D0%BF%D1%82%D0%B0%D1%85%D0%B8" TargetMode="External"/><Relationship Id="rId7" Type="http://schemas.openxmlformats.org/officeDocument/2006/relationships/hyperlink" Target="http://uk.wikipedia.org/wiki/%D0%A4%D0%B0%D0%B9%D0%BB:Ciconia_nigra_1_(Marek_Szczepanek).jpg" TargetMode="External"/><Relationship Id="rId2" Type="http://schemas.openxmlformats.org/officeDocument/2006/relationships/hyperlink" Target="http://uk.wikipedia.org/wiki/%D0%9B%D0%B5%D0%BB%D0%B5%D0%BA%D0%B0_%D1%87%D0%BE%D1%80%D0%BD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E%D0%BF%D1%83%D0%BB%D1%8F%D1%86%D1%96%D1%8F" TargetMode="External"/><Relationship Id="rId5" Type="http://schemas.openxmlformats.org/officeDocument/2006/relationships/hyperlink" Target="http://uk.wikipedia.org/wiki/%D0%9A%D0%B0%D1%80%D0%BF%D0%B0%D1%82%D0%B8" TargetMode="External"/><Relationship Id="rId4" Type="http://schemas.openxmlformats.org/officeDocument/2006/relationships/hyperlink" Target="http://uk.wikipedia.org/wiki/%D0%9A%D1%80%D0%B8%D0%BC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1%96%D0%B4%D0%B2%D0%B8%D0%B4" TargetMode="External"/><Relationship Id="rId3" Type="http://schemas.openxmlformats.org/officeDocument/2006/relationships/hyperlink" Target="http://uk.wikipedia.org/wiki/%D0%9F%D0%B5%D1%80%D0%B5%D0%BB%D1%96%D1%82%D0%BD%D1%96_%D0%BF%D1%82%D0%B0%D1%85%D0%B8" TargetMode="External"/><Relationship Id="rId7" Type="http://schemas.openxmlformats.org/officeDocument/2006/relationships/hyperlink" Target="http://uk.wikipedia.org/wiki/%D0%9A%D1%80%D0%B8%D0%BC%D1%81%D1%8C%D0%BA%D0%B8%D0%B9_%D0%BF%D1%96%D0%B2%D0%BE%D1%81%D1%82%D1%80%D1%96%D0%B2" TargetMode="External"/><Relationship Id="rId2" Type="http://schemas.openxmlformats.org/officeDocument/2006/relationships/hyperlink" Target="http://uk.wikipedia.org/wiki/%D0%A1%D0%B0%D0%BF%D1%81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1%80%D0%B8%D0%BC%D1%81%D1%8C%D0%BA%D1%96_%D0%B3%D0%BE%D1%80%D0%B8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http://uk.wikipedia.org/wiki/%D0%9D%D0%BE%D0%BC%D1%96%D0%BD%D0%B0%D1%82%D0%B8%D0%B2%D0%BD%D0%B8%D0%B9_%D0%BF%D1%96%D0%B4%D0%B2%D0%B8%D0%B4" TargetMode="External"/><Relationship Id="rId10" Type="http://schemas.openxmlformats.org/officeDocument/2006/relationships/hyperlink" Target="http://uk.wikipedia.org/wiki/%D0%A4%D0%B0%D0%B9%D0%BB:Peregrine_Falcon_12.jpg" TargetMode="External"/><Relationship Id="rId4" Type="http://schemas.openxmlformats.org/officeDocument/2006/relationships/hyperlink" Target="http://uk.wikipedia.org/wiki/%D0%9A%D0%B0%D1%80%D0%BF%D0%B0%D1%82%D0%B8" TargetMode="External"/><Relationship Id="rId9" Type="http://schemas.openxmlformats.org/officeDocument/2006/relationships/hyperlink" Target="http://uk.wikipedia.org/wiki/%D0%9C%D1%96%D0%B3%D1%80%D0%B0%D1%86%D1%96%D1%8F_%D0%BF%D1%82%D0%B0%D1%85%D1%96%D0%B2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9%D0%BB:Tetrao_urogallus_tj%C3%A4der.jpeg" TargetMode="External"/><Relationship Id="rId3" Type="http://schemas.openxmlformats.org/officeDocument/2006/relationships/hyperlink" Target="http://uk.wikipedia.org/wiki/%D0%93%D0%BB%D1%83%D1%85%D0%B0%D1%80" TargetMode="External"/><Relationship Id="rId7" Type="http://schemas.openxmlformats.org/officeDocument/2006/relationships/hyperlink" Target="http://uk.wikipedia.org/wiki/%D0%9A%D0%B0%D1%80%D0%BF%D0%B0%D1%82%D1%81%D1%8C%D0%BA%D0%B8%D0%B9_%D0%B1%D1%96%D0%BE%D1%81%D1%84%D0%B5%D1%80%D0%BD%D0%B8%D0%B9_%D0%B7%D0%B0%D0%BF%D0%BE%D0%B2%D1%96%D0%B4%D0%BD%D0%B8%D0%BA" TargetMode="External"/><Relationship Id="rId2" Type="http://schemas.openxmlformats.org/officeDocument/2006/relationships/hyperlink" Target="http://uk.wikipedia.org/wiki/%D0%93%D0%BB%D1%83%D1%88%D0%B5%D1%86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1%80%D0%BF%D0%B0%D1%82%D0%B8" TargetMode="External"/><Relationship Id="rId5" Type="http://schemas.openxmlformats.org/officeDocument/2006/relationships/hyperlink" Target="http://uk.wikipedia.org/wiki/%D0%9F%D0%BE%D0%BB%D1%96%D1%81%D1%81%D1%8F" TargetMode="External"/><Relationship Id="rId4" Type="http://schemas.openxmlformats.org/officeDocument/2006/relationships/hyperlink" Target="http://uk.wikipedia.org/wiki/%D0%9E%D1%81%D1%96%D0%BB%D1%96_%D0%BF%D1%82%D0%B0%D1%85%D0%B8" TargetMode="External"/><Relationship Id="rId9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70" TargetMode="External"/><Relationship Id="rId3" Type="http://schemas.openxmlformats.org/officeDocument/2006/relationships/hyperlink" Target="http://uk.wikipedia.org/wiki/%D0%9E%D1%81%D1%96%D0%BB%D1%96_%D0%BF%D1%82%D0%B0%D1%85%D0%B8" TargetMode="External"/><Relationship Id="rId7" Type="http://schemas.openxmlformats.org/officeDocument/2006/relationships/hyperlink" Target="http://uk.wikipedia.org/wiki/%D0%9B%D1%96%D1%81%D0%BE%D1%81%D1%82%D0%B5%D0%BF" TargetMode="External"/><Relationship Id="rId2" Type="http://schemas.openxmlformats.org/officeDocument/2006/relationships/hyperlink" Target="http://uk.wikipedia.org/wiki/%D0%9E%D1%80%D1%8F%D0%B1%D0%BE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1%80%D0%BF%D0%B0%D1%82%D0%B8" TargetMode="External"/><Relationship Id="rId5" Type="http://schemas.openxmlformats.org/officeDocument/2006/relationships/hyperlink" Target="http://uk.wikipedia.org/wiki/%D0%A0%D0%BE%D0%B7%D1%82%D0%BE%D1%87%D1%87%D1%8F" TargetMode="External"/><Relationship Id="rId10" Type="http://schemas.openxmlformats.org/officeDocument/2006/relationships/image" Target="../media/image25.jpeg"/><Relationship Id="rId4" Type="http://schemas.openxmlformats.org/officeDocument/2006/relationships/hyperlink" Target="http://uk.wikipedia.org/wiki/%D0%9F%D0%BE%D0%BB%D1%96%D1%81%D1%81%D1%8F" TargetMode="External"/><Relationship Id="rId9" Type="http://schemas.openxmlformats.org/officeDocument/2006/relationships/hyperlink" Target="http://uk.wikipedia.org/wiki/%D0%A4%D0%B0%D0%B9%D0%BB:Haselhuhn-01.jp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7%D0%B0%D0%BA%D0%B0%D1%80%D0%BF%D0%B0%D1%82%D1%82%D1%8F" TargetMode="External"/><Relationship Id="rId3" Type="http://schemas.openxmlformats.org/officeDocument/2006/relationships/hyperlink" Target="http://uk.wikipedia.org/wiki/%D0%9C%D1%96%D0%B3%D1%80%D0%B0%D1%86%D1%96%D1%8F_%D0%BF%D1%82%D0%B0%D1%85%D1%96%D0%B2" TargetMode="External"/><Relationship Id="rId7" Type="http://schemas.openxmlformats.org/officeDocument/2006/relationships/hyperlink" Target="http://uk.wikipedia.org/wiki/%D0%9A%D1%80%D0%B8%D0%BC" TargetMode="External"/><Relationship Id="rId2" Type="http://schemas.openxmlformats.org/officeDocument/2006/relationships/hyperlink" Target="http://uk.wikipedia.org/wiki/%D0%A1%D0%BE%D0%B2%D0%BA%D0%B0_(%D0%BF%D1%82%D0%B0%D1%85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1%80%D0%BF%D0%B0%D1%82%D0%B8" TargetMode="External"/><Relationship Id="rId5" Type="http://schemas.openxmlformats.org/officeDocument/2006/relationships/hyperlink" Target="http://uk.wikipedia.org/wiki/%D0%A1%D1%82%D0%B5%D0%BF" TargetMode="External"/><Relationship Id="rId10" Type="http://schemas.openxmlformats.org/officeDocument/2006/relationships/image" Target="../media/image26.jpeg"/><Relationship Id="rId4" Type="http://schemas.openxmlformats.org/officeDocument/2006/relationships/hyperlink" Target="http://uk.wikipedia.org/wiki/%D0%9B%D1%96%D1%81%D0%BE%D1%81%D1%82%D0%B5%D0%BF" TargetMode="External"/><Relationship Id="rId9" Type="http://schemas.openxmlformats.org/officeDocument/2006/relationships/hyperlink" Target="http://uk.wikipedia.org/wiki/%D0%A4%D0%B0%D0%B9%D0%BB:Otus_scops_2_(Bohu%C5%A1_%C4%8C%C3%AD%C4%8Del).jpg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7%D0%B5%D1%80%D0%BD%D1%96%D0%B3%D1%96%D0%B2%D1%81%D1%8C%D0%BA%D0%B0_%D0%BE%D0%B1%D0%BB%D0%B0%D1%81%D1%82%D1%8C" TargetMode="External"/><Relationship Id="rId13" Type="http://schemas.openxmlformats.org/officeDocument/2006/relationships/hyperlink" Target="http://uk.wikipedia.org/wiki/%D0%A4%D0%B0%D0%B9%D0%BB:Aegolius-funereus-001.jpg" TargetMode="External"/><Relationship Id="rId3" Type="http://schemas.openxmlformats.org/officeDocument/2006/relationships/hyperlink" Target="http://uk.wikipedia.org/wiki/%D0%9E%D1%81%D1%96%D0%BB%D1%96_%D0%BF%D1%82%D0%B0%D1%85%D0%B8" TargetMode="External"/><Relationship Id="rId7" Type="http://schemas.openxmlformats.org/officeDocument/2006/relationships/hyperlink" Target="http://uk.wikipedia.org/wiki/%D0%96%D0%B8%D1%82%D0%BE%D0%BC%D0%B8%D1%80%D1%81%D1%8C%D0%BA%D0%B0_%D0%BE%D0%B1%D0%BB%D0%B0%D1%81%D1%82%D1%8C" TargetMode="External"/><Relationship Id="rId12" Type="http://schemas.openxmlformats.org/officeDocument/2006/relationships/hyperlink" Target="http://uk.wikipedia.org/wiki/%D0%A0%D0%BE%D0%B7%D1%82%D0%BE%D1%87%D1%87%D1%8F" TargetMode="External"/><Relationship Id="rId2" Type="http://schemas.openxmlformats.org/officeDocument/2006/relationships/hyperlink" Target="http://uk.wikipedia.org/wiki/%D0%A1%D0%B8%D1%87_%D0%B2%D0%BE%D0%BB%D0%BE%D1%85%D0%B0%D1%82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E%D0%BB%D1%96%D1%81%D1%81%D1%8F" TargetMode="External"/><Relationship Id="rId11" Type="http://schemas.openxmlformats.org/officeDocument/2006/relationships/hyperlink" Target="http://uk.wikipedia.org/wiki/%D0%9A%D1%80%D0%B8%D0%BC" TargetMode="External"/><Relationship Id="rId5" Type="http://schemas.openxmlformats.org/officeDocument/2006/relationships/hyperlink" Target="http://uk.wikipedia.org/wiki/%D0%9B%D1%8C%D0%B2%D1%96%D0%B2%D1%81%D1%8C%D0%BA%D0%B0_%D0%BE%D0%B1%D0%BB%D0%B0%D1%81%D1%82%D1%8C" TargetMode="External"/><Relationship Id="rId10" Type="http://schemas.openxmlformats.org/officeDocument/2006/relationships/hyperlink" Target="http://uk.wikipedia.org/wiki/%D0%91%D1%96%D1%80" TargetMode="External"/><Relationship Id="rId4" Type="http://schemas.openxmlformats.org/officeDocument/2006/relationships/hyperlink" Target="http://uk.wikipedia.org/wiki/%D0%9A%D0%B0%D1%80%D0%BF%D0%B0%D1%82%D0%B8" TargetMode="External"/><Relationship Id="rId9" Type="http://schemas.openxmlformats.org/officeDocument/2006/relationships/hyperlink" Target="http://uk.wikipedia.org/wiki/%D0%A1%D1%83%D0%BC%D1%81%D1%8C%D0%BA%D0%B0_%D0%BE%D0%B1%D0%BB%D0%B0%D1%81%D1%82%D1%8C" TargetMode="External"/><Relationship Id="rId1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uk.wikipedia.org/wiki/%D0%9E%D1%81%D1%96%D0%BB%D1%96_%D0%BF%D1%82%D0%B0%D1%85%D0%B8" TargetMode="External"/><Relationship Id="rId7" Type="http://schemas.openxmlformats.org/officeDocument/2006/relationships/hyperlink" Target="http://uk.wikipedia.org/wiki/%D0%A4%D0%B0%D0%B9%D0%BB:V%C3%A4rbkakk.JPG" TargetMode="External"/><Relationship Id="rId2" Type="http://schemas.openxmlformats.org/officeDocument/2006/relationships/hyperlink" Target="http://uk.wikipedia.org/wiki/%D0%A1%D0%B8%D1%87%D0%B8%D0%BA-%D0%B3%D0%BE%D1%80%D0%BE%D0%B1%D0%B5%D1%86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E%D0%BB%D1%96%D1%81%D1%81%D1%8F" TargetMode="External"/><Relationship Id="rId5" Type="http://schemas.openxmlformats.org/officeDocument/2006/relationships/hyperlink" Target="http://uk.wikipedia.org/wiki/%D0%A0%D0%BE%D0%B7%D1%82%D0%BE%D1%87%D1%87%D1%8F" TargetMode="External"/><Relationship Id="rId4" Type="http://schemas.openxmlformats.org/officeDocument/2006/relationships/hyperlink" Target="http://uk.wikipedia.org/wiki/%D0%9A%D0%B0%D1%80%D0%BF%D0%B0%D1%82%D0%B8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1%81%D1%96%D0%BB%D1%96_%D0%BF%D1%82%D0%B0%D1%85%D0%B8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://uk.wikipedia.org/wiki/%D0%A1%D0%BE%D0%B2%D0%B0_%D0%B4%D0%BE%D0%B2%D0%B3%D0%BE%D1%85%D0%B2%D0%BE%D1%81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0%B0%D0%B9%D0%BB:Strix_uralensis.jpg" TargetMode="External"/><Relationship Id="rId5" Type="http://schemas.openxmlformats.org/officeDocument/2006/relationships/hyperlink" Target="http://uk.wikipedia.org/wiki/%D0%9C%D1%96%D0%B3%D1%80%D0%B0%D1%86%D1%96%D1%8F_%D0%BF%D1%82%D0%B0%D1%85%D1%96%D0%B2" TargetMode="External"/><Relationship Id="rId4" Type="http://schemas.openxmlformats.org/officeDocument/2006/relationships/hyperlink" Target="http://uk.wikipedia.org/wiki/%D0%A3%D0%BA%D1%80%D0%B0%D1%97%D0%BD%D1%81%D1%8C%D0%BA%D1%96_%D0%9A%D0%B0%D1%80%D0%BF%D0%B0%D1%82%D0%B8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E%D0%BB%D1%96%D1%81%D1%81%D1%8F" TargetMode="External"/><Relationship Id="rId3" Type="http://schemas.openxmlformats.org/officeDocument/2006/relationships/hyperlink" Target="http://uk.wikipedia.org/wiki/%D0%9E%D1%81%D1%96%D0%BB%D1%96_%D0%BF%D1%82%D0%B0%D1%85%D0%B8" TargetMode="External"/><Relationship Id="rId7" Type="http://schemas.openxmlformats.org/officeDocument/2006/relationships/hyperlink" Target="http://uk.wikipedia.org/w/index.php?title=%D0%96%D0%B8%D1%82%D0%BE%D0%BC%D0%B8%D1%80%D1%81%D1%8C%D0%BA%D0%B5_%D0%9F%D0%BE%D0%BB%D1%96%D1%81%D1%81%D1%8F&amp;action=edit&amp;redlink=1" TargetMode="External"/><Relationship Id="rId2" Type="http://schemas.openxmlformats.org/officeDocument/2006/relationships/hyperlink" Target="http://uk.wikipedia.org/wiki/%D0%94%D1%8F%D1%82%D0%B5%D0%BB_%D0%B1%D1%96%D0%BB%D0%BE%D1%81%D0%BF%D0%B8%D0%BD%D0%BD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7%D0%B0%D1%85%D1%96%D0%B4%D0%BD%D0%B5_%D0%9F%D0%BE%D0%BB%D1%96%D1%81%D1%81%D1%8F" TargetMode="External"/><Relationship Id="rId5" Type="http://schemas.openxmlformats.org/officeDocument/2006/relationships/hyperlink" Target="http://uk.wikipedia.org/wiki/%D0%A1%D1%85%D1%96%D0%B4%D0%BD%D1%96_%D0%9A%D0%B0%D1%80%D0%BF%D0%B0%D1%82%D0%B8" TargetMode="External"/><Relationship Id="rId10" Type="http://schemas.openxmlformats.org/officeDocument/2006/relationships/image" Target="../media/image30.jpeg"/><Relationship Id="rId4" Type="http://schemas.openxmlformats.org/officeDocument/2006/relationships/hyperlink" Target="http://uk.wikipedia.org/wiki/%D0%A0%D0%BE%D0%B7%D1%82%D0%BE%D1%87%D1%87%D1%8F" TargetMode="External"/><Relationship Id="rId9" Type="http://schemas.openxmlformats.org/officeDocument/2006/relationships/hyperlink" Target="http://uk.wikipedia.org/wiki/%D0%A4%D0%B0%D0%B9%D0%BB:Dendrocopos_leucotos_2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9%D0%BB:Alpine_accentor_saganta.jpg" TargetMode="External"/><Relationship Id="rId3" Type="http://schemas.openxmlformats.org/officeDocument/2006/relationships/hyperlink" Target="http://uk.wikipedia.org/wiki/%D0%9C%D1%96%D0%B3%D1%80%D0%B0%D1%86%D1%96%D1%8F_%D0%BF%D1%82%D0%B0%D1%85%D1%96%D0%B2" TargetMode="External"/><Relationship Id="rId7" Type="http://schemas.openxmlformats.org/officeDocument/2006/relationships/hyperlink" Target="http://uk.wikipedia.org/wiki/%D0%A3%D0%BA%D1%80%D0%B0%D1%97%D0%BD%D1%81%D1%8C%D0%BA%D1%96_%D0%9A%D0%B0%D1%80%D0%BF%D0%B0%D1%82%D0%B8" TargetMode="External"/><Relationship Id="rId2" Type="http://schemas.openxmlformats.org/officeDocument/2006/relationships/hyperlink" Target="http://uk.wikipedia.org/wiki/%D0%A2%D0%B8%D0%BD%D1%96%D0%B2%D0%BA%D0%B0_%D0%B0%D0%BB%D1%8C%D0%BF%D1%96%D0%B9%D1%81%D1%8C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E%D0%BF%D1%83%D0%BB%D1%8F%D1%86%D1%96%D1%8F" TargetMode="External"/><Relationship Id="rId5" Type="http://schemas.openxmlformats.org/officeDocument/2006/relationships/hyperlink" Target="http://uk.wikipedia.org/wiki/%D0%97%D0%B0%D0%BA%D0%B0%D1%80%D0%BF%D0%B0%D1%82%D1%81%D1%8C%D0%BA%D0%B0_%D0%BE%D0%B1%D0%BB%D0%B0%D1%81%D1%82%D1%8C" TargetMode="External"/><Relationship Id="rId4" Type="http://schemas.openxmlformats.org/officeDocument/2006/relationships/hyperlink" Target="http://uk.wikipedia.org/wiki/%D0%86%D0%B2%D0%B0%D0%BD%D0%BE-%D0%A4%D1%80%D0%B0%D0%BD%D0%BA%D1%96%D0%B2%D1%81%D1%8C%D0%BA%D0%B0_%D0%BE%D0%B1%D0%BB%D0%B0%D1%81%D1%82%D1%8C" TargetMode="External"/><Relationship Id="rId9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9%D0%BB:Regulus_ignicapillus_Roitelet_triple-bandeau.jpg" TargetMode="External"/><Relationship Id="rId3" Type="http://schemas.openxmlformats.org/officeDocument/2006/relationships/hyperlink" Target="http://uk.wikipedia.org/wiki/%D0%9E%D1%81%D1%96%D0%BB%D1%96_%D0%BF%D1%82%D0%B0%D1%85%D0%B8" TargetMode="External"/><Relationship Id="rId7" Type="http://schemas.openxmlformats.org/officeDocument/2006/relationships/hyperlink" Target="http://uk.wikipedia.org/wiki/%D0%97%D0%B0%D1%85%D1%96%D0%B4%D0%BD%D0%B5_%D0%9F%D0%BE%D0%BB%D1%96%D1%81%D1%81%D1%8F" TargetMode="External"/><Relationship Id="rId2" Type="http://schemas.openxmlformats.org/officeDocument/2006/relationships/hyperlink" Target="http://uk.wikipedia.org/wiki/%D0%97%D0%BE%D0%BB%D0%BE%D1%82%D0%BE%D0%BC%D1%83%D1%88%D0%BA%D0%B0_%D1%87%D0%B5%D1%80%D0%B2%D0%BE%D0%BD%D0%BE%D1%87%D1%83%D0%B1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1%80%D0%B8%D0%BC" TargetMode="External"/><Relationship Id="rId5" Type="http://schemas.openxmlformats.org/officeDocument/2006/relationships/hyperlink" Target="http://uk.wikipedia.org/wiki/%D0%9A%D0%B0%D1%80%D0%BF%D0%B0%D1%82%D0%B8" TargetMode="External"/><Relationship Id="rId4" Type="http://schemas.openxmlformats.org/officeDocument/2006/relationships/hyperlink" Target="http://uk.wikipedia.org/wiki/%D0%9C%D1%96%D0%B3%D1%80%D0%B0%D1%86%D1%96%D1%8F_%D0%BF%D1%82%D0%B0%D1%85%D1%96%D0%B2" TargetMode="External"/><Relationship Id="rId9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1%96%D0%B3%D1%80%D0%B0%D1%86%D1%96%D1%8F_%D0%BF%D1%82%D0%B0%D1%85%D1%96%D0%B2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://uk.wikipedia.org/wiki/%D0%A1%D0%BA%D0%B5%D0%BB%D1%8F%D1%80_%D1%81%D1%82%D1%80%D0%BE%D0%BA%D0%B0%D1%82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0%B0%D0%B9%D0%BB:Monticola_saxatilis_NAUMANN.jpg" TargetMode="External"/><Relationship Id="rId5" Type="http://schemas.openxmlformats.org/officeDocument/2006/relationships/hyperlink" Target="http://uk.wikipedia.org/wiki/%D0%9A%D0%B0%D1%80%D0%BF%D0%B0%D1%82%D0%B8" TargetMode="External"/><Relationship Id="rId4" Type="http://schemas.openxmlformats.org/officeDocument/2006/relationships/hyperlink" Target="http://uk.wikipedia.org/wiki/%D0%9A%D1%80%D0%B8%D0%BC%D1%81%D1%8C%D0%BA%D1%96_%D0%B3%D0%BE%D1%80%D0%B8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C%D0%B5%D1%80%D0%B5%D0%BA%D0%B0" TargetMode="External"/><Relationship Id="rId3" Type="http://schemas.openxmlformats.org/officeDocument/2006/relationships/hyperlink" Target="http://uk.wikipedia.org/wiki/%D0%97%D0%B0%D0%BA%D0%B0%D1%80%D0%BF%D0%B0%D1%82%D1%81%D1%8C%D0%BA%D0%B0_%D0%BE%D0%B1%D0%BB%D0%B0%D1%81%D1%82%D1%8C" TargetMode="External"/><Relationship Id="rId7" Type="http://schemas.openxmlformats.org/officeDocument/2006/relationships/hyperlink" Target="http://uk.wikipedia.org/wiki/%D0%91%D1%83%D0%BA" TargetMode="External"/><Relationship Id="rId2" Type="http://schemas.openxmlformats.org/officeDocument/2006/relationships/hyperlink" Target="http://uk.wikipedia.org/wiki/%D0%A3%D0%BA%D1%80%D0%B0%D1%97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1%8C%D0%B2%D1%96%D0%B2%D1%81%D1%8C%D0%BA%D0%B0_%D0%BE%D0%B1%D0%BB%D0%B0%D1%81%D1%82%D1%8C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://uk.wikipedia.org/wiki/%D0%A7%D0%B5%D1%80%D0%BD%D1%96%D0%B2%D0%B5%D1%86%D1%8C%D0%BA%D0%B0_%D0%BE%D0%B1%D0%BB%D0%B0%D1%81%D1%82%D1%8C" TargetMode="External"/><Relationship Id="rId10" Type="http://schemas.openxmlformats.org/officeDocument/2006/relationships/hyperlink" Target="http://uk.wikipedia.org/wiki/%D0%9C%D0%BE%D1%85" TargetMode="External"/><Relationship Id="rId4" Type="http://schemas.openxmlformats.org/officeDocument/2006/relationships/hyperlink" Target="http://uk.wikipedia.org/wiki/%D0%86%D0%B2%D0%B0%D0%BD%D0%BE-%D0%A4%D1%80%D0%B0%D0%BD%D0%BA%D1%96%D0%B2%D1%81%D1%8C%D0%BA%D0%B0_%D0%BE%D0%B1%D0%BB%D0%B0%D1%81%D1%82%D1%8C" TargetMode="External"/><Relationship Id="rId9" Type="http://schemas.openxmlformats.org/officeDocument/2006/relationships/hyperlink" Target="http://uk.wikipedia.org/wiki/%D0%91%D1%96%D0%BE%D1%82%D0%BE%D0%B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0%BE%D0%BB%D0%BE%D1%82%D0%BE" TargetMode="External"/><Relationship Id="rId7" Type="http://schemas.openxmlformats.org/officeDocument/2006/relationships/image" Target="../media/image36.jpeg"/><Relationship Id="rId2" Type="http://schemas.openxmlformats.org/officeDocument/2006/relationships/hyperlink" Target="http://uk.wikipedia.org/wiki/%D0%9A%D0%B0%D1%80%D0%BF%D0%B0%D1%82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E%D0%BB%D0%BE%D0%BD%D0%B8%D0%BD%D0%B0" TargetMode="External"/><Relationship Id="rId5" Type="http://schemas.openxmlformats.org/officeDocument/2006/relationships/hyperlink" Target="http://uk.wikipedia.org/wiki/%D0%9B%D1%96%D1%81" TargetMode="External"/><Relationship Id="rId4" Type="http://schemas.openxmlformats.org/officeDocument/2006/relationships/hyperlink" Target="http://uk.wikipedia.org/wiki/%D0%9E%D0%B7%D0%B5%D1%80%D0%B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ommons.wikimedia.org/wiki/File:Manenduif_Nicobar_Pigeon_Caloenas_nicobarica_Diergaarde_Blijdorp_Rotterdam_december_2007.jpg?uselang=ru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83" name="Picture 35" descr="jy tyjze yhj,gazh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85852" y="142852"/>
            <a:ext cx="7858148" cy="350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Тема. Охорона </a:t>
            </a:r>
            <a:r>
              <a:rPr lang="uk-UA" sz="4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тварин; </a:t>
            </a:r>
            <a:endParaRPr lang="uk-UA" sz="44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4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збереження </a:t>
            </a:r>
            <a:r>
              <a:rPr lang="uk-UA" sz="4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тварин,</a:t>
            </a:r>
            <a:endParaRPr lang="ru-RU" sz="4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4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що занесені до</a:t>
            </a:r>
            <a:endParaRPr lang="ru-RU" sz="4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4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Червоної книги </a:t>
            </a:r>
            <a:r>
              <a:rPr lang="uk-UA" sz="4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України</a:t>
            </a:r>
            <a:endParaRPr lang="ru-RU" sz="4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fr-FR" sz="2800" b="1" i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57224" y="3355163"/>
            <a:ext cx="8286776" cy="344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42913" algn="ctr">
              <a:defRPr/>
            </a:pPr>
            <a:r>
              <a:rPr lang="uk-UA" sz="2000" b="1" dirty="0" smtClean="0">
                <a:solidFill>
                  <a:srgbClr val="006600"/>
                </a:solidFill>
                <a:latin typeface="Georgia" pitchFamily="18" charset="0"/>
              </a:rPr>
              <a:t>Науково-дослідницька </a:t>
            </a:r>
            <a:r>
              <a:rPr lang="uk-UA" sz="2000" b="1" dirty="0">
                <a:solidFill>
                  <a:srgbClr val="006600"/>
                </a:solidFill>
                <a:latin typeface="Georgia" pitchFamily="18" charset="0"/>
              </a:rPr>
              <a:t>робота </a:t>
            </a:r>
            <a:endParaRPr lang="uk-UA" sz="20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pPr marL="442913" algn="ctr">
              <a:defRPr/>
            </a:pPr>
            <a:r>
              <a:rPr lang="uk-UA" sz="2000" b="1" dirty="0" smtClean="0">
                <a:solidFill>
                  <a:srgbClr val="006600"/>
                </a:solidFill>
                <a:latin typeface="Georgia" pitchFamily="18" charset="0"/>
              </a:rPr>
              <a:t>учнів </a:t>
            </a:r>
            <a:r>
              <a:rPr lang="uk-UA" sz="2000" b="1" dirty="0" err="1">
                <a:solidFill>
                  <a:srgbClr val="006600"/>
                </a:solidFill>
                <a:latin typeface="Georgia" pitchFamily="18" charset="0"/>
              </a:rPr>
              <a:t>Марківської</a:t>
            </a:r>
            <a:r>
              <a:rPr lang="uk-UA" sz="2000" b="1" dirty="0">
                <a:solidFill>
                  <a:srgbClr val="006600"/>
                </a:solidFill>
                <a:latin typeface="Georgia" pitchFamily="18" charset="0"/>
              </a:rPr>
              <a:t> ЗОШ І-ІІ </a:t>
            </a:r>
            <a:r>
              <a:rPr lang="uk-UA" sz="2000" b="1" dirty="0" smtClean="0">
                <a:solidFill>
                  <a:srgbClr val="006600"/>
                </a:solidFill>
                <a:latin typeface="Georgia" pitchFamily="18" charset="0"/>
              </a:rPr>
              <a:t>ступенів: </a:t>
            </a:r>
          </a:p>
          <a:p>
            <a:pPr marL="1884363">
              <a:defRPr/>
            </a:pPr>
            <a:r>
              <a:rPr lang="uk-UA" sz="2000" b="1" i="1" dirty="0" err="1" smtClean="0">
                <a:solidFill>
                  <a:srgbClr val="006600"/>
                </a:solidFill>
                <a:latin typeface="Georgia" pitchFamily="18" charset="0"/>
              </a:rPr>
              <a:t>Білецької</a:t>
            </a:r>
            <a:r>
              <a:rPr lang="uk-UA" sz="2000" b="1" i="1" dirty="0" smtClean="0">
                <a:solidFill>
                  <a:srgbClr val="006600"/>
                </a:solidFill>
                <a:latin typeface="Georgia" pitchFamily="18" charset="0"/>
              </a:rPr>
              <a:t> Іванни, учениці </a:t>
            </a:r>
            <a:r>
              <a:rPr lang="uk-UA" sz="2000" b="1" i="1" dirty="0">
                <a:solidFill>
                  <a:srgbClr val="006600"/>
                </a:solidFill>
                <a:latin typeface="Georgia" pitchFamily="18" charset="0"/>
              </a:rPr>
              <a:t>9 </a:t>
            </a:r>
            <a:r>
              <a:rPr lang="uk-UA" sz="2000" b="1" i="1" dirty="0" smtClean="0">
                <a:solidFill>
                  <a:srgbClr val="006600"/>
                </a:solidFill>
                <a:latin typeface="Georgia" pitchFamily="18" charset="0"/>
              </a:rPr>
              <a:t>класу,</a:t>
            </a:r>
          </a:p>
          <a:p>
            <a:pPr marL="1884363">
              <a:defRPr/>
            </a:pPr>
            <a:r>
              <a:rPr lang="uk-UA" sz="2000" b="1" i="1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uk-UA" sz="2000" b="1" i="1" dirty="0" err="1">
                <a:solidFill>
                  <a:srgbClr val="006600"/>
                </a:solidFill>
                <a:latin typeface="Georgia" pitchFamily="18" charset="0"/>
              </a:rPr>
              <a:t>Андріїшин</a:t>
            </a:r>
            <a:r>
              <a:rPr lang="uk-UA" sz="2000" b="1" i="1" dirty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uk-UA" sz="2000" b="1" i="1" dirty="0" smtClean="0">
                <a:solidFill>
                  <a:srgbClr val="006600"/>
                </a:solidFill>
                <a:latin typeface="Georgia" pitchFamily="18" charset="0"/>
              </a:rPr>
              <a:t>Вікторії, </a:t>
            </a:r>
            <a:r>
              <a:rPr lang="uk-UA" sz="2000" b="1" i="1" dirty="0">
                <a:solidFill>
                  <a:srgbClr val="006600"/>
                </a:solidFill>
                <a:latin typeface="Georgia" pitchFamily="18" charset="0"/>
              </a:rPr>
              <a:t>учениці </a:t>
            </a:r>
            <a:r>
              <a:rPr lang="uk-UA" sz="2000" b="1" i="1" dirty="0" smtClean="0">
                <a:solidFill>
                  <a:srgbClr val="006600"/>
                </a:solidFill>
                <a:latin typeface="Georgia" pitchFamily="18" charset="0"/>
              </a:rPr>
              <a:t>8 класу, </a:t>
            </a:r>
            <a:r>
              <a:rPr lang="uk-UA" sz="2000" b="1" i="1" dirty="0">
                <a:solidFill>
                  <a:srgbClr val="006600"/>
                </a:solidFill>
                <a:latin typeface="Georgia" pitchFamily="18" charset="0"/>
              </a:rPr>
              <a:t>Копильців </a:t>
            </a:r>
            <a:r>
              <a:rPr lang="uk-UA" sz="2000" b="1" i="1" dirty="0" smtClean="0">
                <a:solidFill>
                  <a:srgbClr val="006600"/>
                </a:solidFill>
                <a:latin typeface="Georgia" pitchFamily="18" charset="0"/>
              </a:rPr>
              <a:t>Уляни, учениці 7 </a:t>
            </a:r>
            <a:r>
              <a:rPr lang="uk-UA" sz="2000" b="1" i="1" dirty="0">
                <a:solidFill>
                  <a:srgbClr val="006600"/>
                </a:solidFill>
                <a:latin typeface="Georgia" pitchFamily="18" charset="0"/>
              </a:rPr>
              <a:t>класу, </a:t>
            </a:r>
            <a:r>
              <a:rPr lang="uk-UA" sz="2000" b="1" i="1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uk-UA" sz="2000" b="1" i="1" dirty="0" err="1">
                <a:solidFill>
                  <a:srgbClr val="006600"/>
                </a:solidFill>
                <a:latin typeface="Georgia" pitchFamily="18" charset="0"/>
              </a:rPr>
              <a:t>Кушмелюк</a:t>
            </a:r>
            <a:r>
              <a:rPr lang="uk-UA" sz="2000" b="1" i="1" dirty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uk-UA" sz="2000" b="1" i="1" dirty="0" smtClean="0">
                <a:solidFill>
                  <a:srgbClr val="006600"/>
                </a:solidFill>
                <a:latin typeface="Georgia" pitchFamily="18" charset="0"/>
              </a:rPr>
              <a:t>Юлії, учениці 7 класу,</a:t>
            </a:r>
          </a:p>
          <a:p>
            <a:pPr marL="1884363">
              <a:defRPr/>
            </a:pPr>
            <a:r>
              <a:rPr lang="uk-UA" sz="2000" b="1" i="1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uk-UA" sz="2000" b="1" i="1" dirty="0" err="1" smtClean="0">
                <a:solidFill>
                  <a:srgbClr val="006600"/>
                </a:solidFill>
                <a:latin typeface="Georgia" pitchFamily="18" charset="0"/>
              </a:rPr>
              <a:t>Ясінської</a:t>
            </a:r>
            <a:r>
              <a:rPr lang="uk-UA" sz="2000" b="1" i="1" dirty="0" smtClean="0">
                <a:solidFill>
                  <a:srgbClr val="006600"/>
                </a:solidFill>
                <a:latin typeface="Georgia" pitchFamily="18" charset="0"/>
              </a:rPr>
              <a:t> Христини </a:t>
            </a:r>
            <a:r>
              <a:rPr lang="uk-UA" sz="2000" b="1" i="1" dirty="0">
                <a:solidFill>
                  <a:srgbClr val="006600"/>
                </a:solidFill>
                <a:latin typeface="Georgia" pitchFamily="18" charset="0"/>
              </a:rPr>
              <a:t>учениці 7 </a:t>
            </a:r>
            <a:r>
              <a:rPr lang="uk-UA" sz="2000" b="1" i="1" dirty="0" smtClean="0">
                <a:solidFill>
                  <a:srgbClr val="006600"/>
                </a:solidFill>
                <a:latin typeface="Georgia" pitchFamily="18" charset="0"/>
              </a:rPr>
              <a:t>класу.</a:t>
            </a:r>
            <a:endParaRPr lang="uk-UA" sz="2000" b="1" i="1" dirty="0">
              <a:solidFill>
                <a:srgbClr val="006600"/>
              </a:solidFill>
              <a:latin typeface="Georgia" pitchFamily="18" charset="0"/>
            </a:endParaRPr>
          </a:p>
          <a:p>
            <a:pPr marL="1081088">
              <a:defRPr/>
            </a:pPr>
            <a:r>
              <a:rPr lang="uk-UA" sz="2000" b="1" dirty="0" smtClean="0">
                <a:solidFill>
                  <a:srgbClr val="006600"/>
                </a:solidFill>
                <a:latin typeface="Georgia" pitchFamily="18" charset="0"/>
              </a:rPr>
              <a:t>Керівник</a:t>
            </a:r>
            <a:r>
              <a:rPr lang="ru-RU" sz="2000" b="1" dirty="0" smtClean="0">
                <a:solidFill>
                  <a:srgbClr val="006600"/>
                </a:solidFill>
                <a:latin typeface="Georgia" pitchFamily="18" charset="0"/>
              </a:rPr>
              <a:t>: в</a:t>
            </a:r>
            <a:r>
              <a:rPr lang="uk-UA" sz="2000" b="1" dirty="0" err="1" smtClean="0">
                <a:solidFill>
                  <a:srgbClr val="006600"/>
                </a:solidFill>
                <a:latin typeface="Georgia" pitchFamily="18" charset="0"/>
              </a:rPr>
              <a:t>читель</a:t>
            </a:r>
            <a:r>
              <a:rPr lang="uk-UA" sz="2000" b="1" dirty="0" smtClean="0">
                <a:solidFill>
                  <a:srgbClr val="006600"/>
                </a:solidFill>
                <a:latin typeface="Georgia" pitchFamily="18" charset="0"/>
              </a:rPr>
              <a:t> хімії та біології </a:t>
            </a:r>
            <a:r>
              <a:rPr lang="uk-UA" sz="2000" b="1" dirty="0" err="1" smtClean="0">
                <a:solidFill>
                  <a:srgbClr val="006600"/>
                </a:solidFill>
                <a:latin typeface="Georgia" pitchFamily="18" charset="0"/>
              </a:rPr>
              <a:t>Марківської</a:t>
            </a:r>
            <a:r>
              <a:rPr lang="uk-UA" sz="2000" b="1" dirty="0" smtClean="0">
                <a:solidFill>
                  <a:srgbClr val="006600"/>
                </a:solidFill>
                <a:latin typeface="Georgia" pitchFamily="18" charset="0"/>
              </a:rPr>
              <a:t> ЗОШ І-ІІ ступенів Коломийської районної ради </a:t>
            </a:r>
            <a:r>
              <a:rPr lang="uk-UA" sz="2000" b="1" dirty="0" err="1" smtClean="0">
                <a:solidFill>
                  <a:srgbClr val="006600"/>
                </a:solidFill>
                <a:latin typeface="Georgia" pitchFamily="18" charset="0"/>
              </a:rPr>
              <a:t>Рачук</a:t>
            </a:r>
            <a:r>
              <a:rPr lang="uk-UA" sz="2000" b="1" dirty="0" smtClean="0">
                <a:solidFill>
                  <a:srgbClr val="006600"/>
                </a:solidFill>
                <a:latin typeface="Georgia" pitchFamily="18" charset="0"/>
              </a:rPr>
              <a:t> Марія Миколаївна</a:t>
            </a:r>
            <a:endParaRPr lang="ru-RU" sz="2000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088706" y="1302997"/>
            <a:ext cx="3629025" cy="1451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 flipV="1">
            <a:off x="-731548" y="4017642"/>
            <a:ext cx="3629025" cy="1451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9" descr="http://upload.wikimedia.org/wikipedia/commons/thumb/7/75/Dugong_dugon.jpg/280px-Dugong_dug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108" b="13514"/>
          <a:stretch>
            <a:fillRect/>
          </a:stretch>
        </p:blipFill>
        <p:spPr bwMode="auto">
          <a:xfrm>
            <a:off x="2500298" y="500042"/>
            <a:ext cx="4983738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3" name="Рисунок 17" descr="http://upload.wikimedia.org/wikipedia/commons/thumb/0/05/Commander_Islands_Map_-_Russian.png/280px-Commander_Islands_Map_-_Russia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71942"/>
            <a:ext cx="4185992" cy="2501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857488" y="285728"/>
            <a:ext cx="45595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8813" algn="ctr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8813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285984" y="0"/>
            <a:ext cx="5663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МОРСЬКА КОРОВА СТЕЛЛЕРА</a:t>
            </a:r>
            <a:endParaRPr kumimoji="0" lang="uk-UA" sz="2400" b="1" u="none" strike="noStrike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57192" y="2571744"/>
            <a:ext cx="8286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3400" algn="just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Жила на побережжі </a:t>
            </a:r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Комондорських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островів. Вела водяний спосіб життя. Мала розміри 7-8 метрів довжини і вагу до 5 тонн. </a:t>
            </a:r>
          </a:p>
          <a:p>
            <a:pPr indent="533400" algn="just"/>
            <a:r>
              <a:rPr lang="uk-UA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Зникла у 1768 р.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572264" y="5857892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8813" algn="ctr"/>
              </a:tabLst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Ареал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9" grpId="0"/>
      <p:bldP spid="235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14291"/>
            <a:ext cx="5572164" cy="71438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ЗЕБРА КВАГГА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15242" cy="1752600"/>
          </a:xfrm>
        </p:spPr>
        <p:txBody>
          <a:bodyPr/>
          <a:lstStyle/>
          <a:p>
            <a:pPr indent="625475" algn="just"/>
            <a:r>
              <a:rPr lang="uk-UA" sz="2400" b="1" dirty="0" err="1" smtClean="0">
                <a:latin typeface="Georgia" pitchFamily="18" charset="0"/>
              </a:rPr>
              <a:t>Квагга</a:t>
            </a:r>
            <a:r>
              <a:rPr lang="uk-UA" sz="2400" b="1" dirty="0" smtClean="0">
                <a:latin typeface="Georgia" pitchFamily="18" charset="0"/>
              </a:rPr>
              <a:t> — </a:t>
            </a:r>
            <a:r>
              <a:rPr lang="uk-UA" sz="2400" b="1" dirty="0" err="1" smtClean="0">
                <a:latin typeface="Georgia" pitchFamily="18" charset="0"/>
              </a:rPr>
              <a:t>непарнокопитна</a:t>
            </a:r>
            <a:r>
              <a:rPr lang="uk-UA" sz="2400" b="1" dirty="0" smtClean="0">
                <a:latin typeface="Georgia" pitchFamily="18" charset="0"/>
              </a:rPr>
              <a:t> тварина. Довжина тіла приблизно 180 см.</a:t>
            </a:r>
            <a:endParaRPr lang="ru-RU" sz="2400" b="1" dirty="0" smtClean="0">
              <a:latin typeface="Georgia" pitchFamily="18" charset="0"/>
            </a:endParaRPr>
          </a:p>
          <a:p>
            <a:pPr indent="625475"/>
            <a:r>
              <a:rPr lang="uk-UA" sz="2400" b="1" dirty="0" smtClean="0">
                <a:latin typeface="Georgia" pitchFamily="18" charset="0"/>
              </a:rPr>
              <a:t>Була приручена людиною і використовувалась для охорони стад. Останній екземпляр був вбитий в 1878 р.,</a:t>
            </a:r>
          </a:p>
          <a:p>
            <a:pPr indent="625475"/>
            <a:r>
              <a:rPr lang="uk-UA" sz="2400" b="1" dirty="0" smtClean="0">
                <a:latin typeface="Georgia" pitchFamily="18" charset="0"/>
              </a:rPr>
              <a:t>а в зоопарку Амстердама </a:t>
            </a:r>
          </a:p>
          <a:p>
            <a:pPr indent="625475"/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помер останній в 1883році.</a:t>
            </a:r>
            <a:r>
              <a:rPr lang="uk-UA" sz="2400" b="1" dirty="0" smtClean="0">
                <a:latin typeface="Georgia" pitchFamily="18" charset="0"/>
              </a:rPr>
              <a:t/>
            </a:r>
            <a:br>
              <a:rPr lang="uk-UA" sz="2400" b="1" dirty="0" smtClean="0">
                <a:latin typeface="Georgia" pitchFamily="18" charset="0"/>
              </a:rPr>
            </a:br>
            <a:endParaRPr lang="ru-RU" sz="2400" b="1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Daniell Quagg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857232"/>
            <a:ext cx="40576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ОХОРОНА ТВАРИН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786710" cy="452596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Є три напрямки охорони </a:t>
            </a:r>
          </a:p>
          <a:p>
            <a:pPr algn="ctr">
              <a:buNone/>
            </a:pPr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тваринного світу:</a:t>
            </a:r>
          </a:p>
          <a:p>
            <a:pPr>
              <a:buFont typeface="Wingdings" pitchFamily="2" charset="2"/>
              <a:buChar char=""/>
            </a:pPr>
            <a:r>
              <a:rPr lang="uk-UA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охорона</a:t>
            </a:r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середовища</a:t>
            </a:r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існування;</a:t>
            </a:r>
            <a:endParaRPr lang="ru-RU" b="1" dirty="0" smtClean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>
              <a:buFont typeface="Wingdings" pitchFamily="2" charset="2"/>
              <a:buChar char=""/>
            </a:pPr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о</a:t>
            </a:r>
            <a:r>
              <a:rPr lang="uk-UA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хорона</a:t>
            </a:r>
            <a:r>
              <a:rPr lang="uk-UA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угрупувань тварин і рослин;</a:t>
            </a:r>
            <a:endParaRPr lang="ru-RU" b="1" dirty="0" smtClean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>
              <a:buFont typeface="Wingdings" pitchFamily="2" charset="2"/>
              <a:buChar char=""/>
            </a:pPr>
            <a:r>
              <a:rPr lang="uk-UA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охорона певних біологічних видів.</a:t>
            </a:r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endParaRPr lang="ru-RU" b="1" dirty="0" smtClean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25963"/>
          </a:xfrm>
        </p:spPr>
        <p:txBody>
          <a:bodyPr/>
          <a:lstStyle/>
          <a:p>
            <a:pPr algn="just"/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ОХОРОНА СЕРЕДОВИЩА  ІСНУВАННЯ </a:t>
            </a:r>
            <a:r>
              <a:rPr lang="uk-UA" sz="2400" b="1" dirty="0" smtClean="0">
                <a:latin typeface="Georgia" pitchFamily="18" charset="0"/>
              </a:rPr>
              <a:t>полягає в охороні основних типів природних ландшафтів (морів, озер, боліт, лісів) у </a:t>
            </a:r>
            <a:r>
              <a:rPr lang="uk-UA" sz="2400" b="1" dirty="0" err="1" smtClean="0">
                <a:latin typeface="Georgia" pitchFamily="18" charset="0"/>
              </a:rPr>
              <a:t>перевісному</a:t>
            </a:r>
            <a:r>
              <a:rPr lang="uk-UA" sz="2400" b="1" dirty="0" smtClean="0">
                <a:latin typeface="Georgia" pitchFamily="18" charset="0"/>
              </a:rPr>
              <a:t> вигляді. З цією метою виділяють території суходолу або акваторії, де встановлюють заповідний режим і забороняють будь-яку господарську діяльність людини. Такі ділянки називають заповідниками. На території України знаходяться чотири біосферні заповідники, які охороняють не окремі види, а цілі популяції:</a:t>
            </a:r>
          </a:p>
          <a:p>
            <a:pPr marL="2332038" indent="-166688" algn="just"/>
            <a:r>
              <a:rPr lang="uk-UA" sz="2400" b="1" dirty="0" err="1" smtClean="0">
                <a:solidFill>
                  <a:srgbClr val="FF0000"/>
                </a:solidFill>
                <a:latin typeface="Georgia" pitchFamily="18" charset="0"/>
              </a:rPr>
              <a:t>Асканія-Нова</a:t>
            </a:r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;</a:t>
            </a:r>
          </a:p>
          <a:p>
            <a:pPr marL="2332038" indent="-166688" algn="just"/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Дунайські плавні;</a:t>
            </a:r>
          </a:p>
          <a:p>
            <a:pPr marL="2332038" indent="-166688" algn="just"/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Чорноморський;</a:t>
            </a:r>
          </a:p>
          <a:p>
            <a:pPr marL="2332038" indent="-166688" algn="just"/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Карпатський.</a:t>
            </a:r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just"/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57252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ОХОРОНА УГРУПУВАНЬ ТВАРИН І РОСЛИН </a:t>
            </a:r>
            <a:b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b="1" dirty="0" smtClean="0">
                <a:latin typeface="Georgia" pitchFamily="18" charset="0"/>
              </a:rPr>
              <a:t>здійснюється в заповідниках та національних парках. </a:t>
            </a:r>
            <a:endParaRPr lang="ru-RU" b="1" dirty="0" smtClean="0">
              <a:latin typeface="Georgia" pitchFamily="18" charset="0"/>
            </a:endParaRPr>
          </a:p>
          <a:p>
            <a:pPr marL="0" indent="0" algn="just">
              <a:buNone/>
              <a:tabLst>
                <a:tab pos="274638" algn="l"/>
              </a:tabLst>
            </a:pPr>
            <a:r>
              <a:rPr lang="uk-UA" b="1" dirty="0" smtClean="0">
                <a:latin typeface="Georgia" pitchFamily="18" charset="0"/>
              </a:rPr>
              <a:t>	На території України знаходяться: </a:t>
            </a:r>
            <a:endParaRPr lang="ru-RU" b="1" dirty="0" smtClean="0">
              <a:latin typeface="Georgia" pitchFamily="18" charset="0"/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4 біосферні заповідники, 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16 природних заповідників, 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11 національних парків, 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23 регіональні ландшафтні парки, 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22 ботанічні сади, 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12 зоопарків, 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34 дендропарки і т. д. 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4291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ОХОРОНА </a:t>
            </a:r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      ВИДІВ</a:t>
            </a:r>
            <a:endParaRPr lang="uk-UA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92075" indent="441325" algn="just">
              <a:buNone/>
            </a:pPr>
            <a:r>
              <a:rPr lang="uk-UA" b="1" dirty="0" smtClean="0">
                <a:latin typeface="Georgia" pitchFamily="18" charset="0"/>
              </a:rPr>
              <a:t>Для </a:t>
            </a:r>
            <a:r>
              <a:rPr lang="ru-RU" b="1" dirty="0" err="1" smtClean="0">
                <a:latin typeface="Georgia" pitchFamily="18" charset="0"/>
              </a:rPr>
              <a:t>збереження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багатьох</a:t>
            </a:r>
            <a:r>
              <a:rPr lang="ru-RU" b="1" dirty="0" smtClean="0">
                <a:latin typeface="Georgia" pitchFamily="18" charset="0"/>
              </a:rPr>
              <a:t> вид</a:t>
            </a:r>
            <a:r>
              <a:rPr lang="uk-UA" b="1" dirty="0" smtClean="0">
                <a:latin typeface="Georgia" pitchFamily="18" charset="0"/>
              </a:rPr>
              <a:t>і</a:t>
            </a:r>
            <a:r>
              <a:rPr lang="ru-RU" b="1" dirty="0" smtClean="0">
                <a:latin typeface="Georgia" pitchFamily="18" charset="0"/>
              </a:rPr>
              <a:t>в</a:t>
            </a:r>
            <a:r>
              <a:rPr lang="uk-UA" b="1" dirty="0" smtClean="0">
                <a:latin typeface="Georgia" pitchFamily="18" charset="0"/>
              </a:rPr>
              <a:t>  тварин нині вже недостатньо оберігати середовище їх існування. Тому в місцях по</a:t>
            </a:r>
            <a:r>
              <a:rPr lang="ru-RU" b="1" dirty="0" err="1" smtClean="0">
                <a:latin typeface="Georgia" pitchFamily="18" charset="0"/>
              </a:rPr>
              <a:t>ширення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тварин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створюють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заказники – </a:t>
            </a:r>
            <a:r>
              <a:rPr lang="ru-RU" b="1" dirty="0" err="1" smtClean="0">
                <a:solidFill>
                  <a:srgbClr val="FF0000"/>
                </a:solidFill>
                <a:latin typeface="Georgia" pitchFamily="18" charset="0"/>
              </a:rPr>
              <a:t>територ</a:t>
            </a:r>
            <a:r>
              <a:rPr lang="uk-UA" b="1" dirty="0" err="1" smtClean="0">
                <a:solidFill>
                  <a:srgbClr val="FF0000"/>
                </a:solidFill>
                <a:latin typeface="Georgia" pitchFamily="18" charset="0"/>
              </a:rPr>
              <a:t>ії</a:t>
            </a:r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 з обмеженою господарською </a:t>
            </a:r>
            <a:r>
              <a:rPr lang="uk-UA" b="1" dirty="0" err="1" smtClean="0">
                <a:solidFill>
                  <a:srgbClr val="FF0000"/>
                </a:solidFill>
                <a:latin typeface="Georgia" pitchFamily="18" charset="0"/>
              </a:rPr>
              <a:t>діяль-ністю</a:t>
            </a:r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.  Їх в Україні 2372.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92075" indent="441325"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ЧЕРВОНА КНИГА УКРАЇНИ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8229600" cy="4525963"/>
          </a:xfrm>
        </p:spPr>
        <p:txBody>
          <a:bodyPr/>
          <a:lstStyle/>
          <a:p>
            <a:pPr marL="0" indent="441325" algn="just">
              <a:buNone/>
              <a:tabLst>
                <a:tab pos="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Перша </a:t>
            </a:r>
            <a:r>
              <a:rPr lang="ru-RU" b="1" dirty="0" err="1" smtClean="0">
                <a:solidFill>
                  <a:srgbClr val="FF0000"/>
                </a:solidFill>
                <a:latin typeface="Georgia" pitchFamily="18" charset="0"/>
              </a:rPr>
              <a:t>Червона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книга, </a:t>
            </a:r>
            <a:r>
              <a:rPr lang="ru-RU" b="1" dirty="0" err="1" smtClean="0">
                <a:latin typeface="Georgia" pitchFamily="18" charset="0"/>
              </a:rPr>
              <a:t>присвячена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українській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  <a:hlinkClick r:id="rId2" tooltip="Флора"/>
              </a:rPr>
              <a:t>флорі</a:t>
            </a:r>
            <a:r>
              <a:rPr lang="ru-RU" b="1" dirty="0" smtClean="0">
                <a:latin typeface="Georgia" pitchFamily="18" charset="0"/>
              </a:rPr>
              <a:t> та </a:t>
            </a:r>
            <a:r>
              <a:rPr lang="ru-RU" b="1" dirty="0" err="1" smtClean="0">
                <a:latin typeface="Georgia" pitchFamily="18" charset="0"/>
                <a:hlinkClick r:id="rId3" tooltip="Фауна"/>
              </a:rPr>
              <a:t>фауні</a:t>
            </a:r>
            <a:r>
              <a:rPr lang="ru-RU" b="1" dirty="0" smtClean="0">
                <a:latin typeface="Georgia" pitchFamily="18" charset="0"/>
              </a:rPr>
              <a:t>, </a:t>
            </a:r>
            <a:r>
              <a:rPr lang="ru-RU" b="1" dirty="0" err="1" smtClean="0">
                <a:latin typeface="Georgia" pitchFamily="18" charset="0"/>
              </a:rPr>
              <a:t>була</a:t>
            </a:r>
            <a:r>
              <a:rPr lang="ru-RU" b="1" dirty="0" smtClean="0">
                <a:latin typeface="Georgia" pitchFamily="18" charset="0"/>
              </a:rPr>
              <a:t> видана у </a:t>
            </a:r>
            <a:r>
              <a:rPr lang="ru-RU" b="1" dirty="0" smtClean="0">
                <a:latin typeface="Georgia" pitchFamily="18" charset="0"/>
                <a:hlinkClick r:id="rId4" tooltip="1980"/>
              </a:rPr>
              <a:t>1980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році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під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назвою</a:t>
            </a:r>
            <a:r>
              <a:rPr lang="ru-RU" b="1" dirty="0" smtClean="0">
                <a:latin typeface="Georgia" pitchFamily="18" charset="0"/>
              </a:rPr>
              <a:t> «</a:t>
            </a:r>
            <a:r>
              <a:rPr lang="ru-RU" b="1" dirty="0" err="1" smtClean="0">
                <a:latin typeface="Georgia" pitchFamily="18" charset="0"/>
              </a:rPr>
              <a:t>Червона</a:t>
            </a:r>
            <a:r>
              <a:rPr lang="ru-RU" b="1" dirty="0" smtClean="0">
                <a:latin typeface="Georgia" pitchFamily="18" charset="0"/>
              </a:rPr>
              <a:t> Книга </a:t>
            </a:r>
            <a:r>
              <a:rPr lang="ru-RU" b="1" dirty="0" err="1" smtClean="0">
                <a:latin typeface="Georgia" pitchFamily="18" charset="0"/>
              </a:rPr>
              <a:t>Української</a:t>
            </a:r>
            <a:r>
              <a:rPr lang="ru-RU" b="1" dirty="0" smtClean="0">
                <a:latin typeface="Georgia" pitchFamily="18" charset="0"/>
              </a:rPr>
              <a:t> РСР». Перше </a:t>
            </a:r>
            <a:r>
              <a:rPr lang="ru-RU" b="1" dirty="0" err="1" smtClean="0">
                <a:latin typeface="Georgia" pitchFamily="18" charset="0"/>
              </a:rPr>
              <a:t>видання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Червоної</a:t>
            </a:r>
            <a:r>
              <a:rPr lang="ru-RU" b="1" dirty="0" smtClean="0">
                <a:latin typeface="Georgia" pitchFamily="18" charset="0"/>
              </a:rPr>
              <a:t> книги </a:t>
            </a:r>
            <a:r>
              <a:rPr lang="ru-RU" b="1" dirty="0" err="1" smtClean="0">
                <a:latin typeface="Georgia" pitchFamily="18" charset="0"/>
              </a:rPr>
              <a:t>України</a:t>
            </a:r>
            <a:r>
              <a:rPr lang="ru-RU" b="1" dirty="0" smtClean="0">
                <a:latin typeface="Georgia" pitchFamily="18" charset="0"/>
              </a:rPr>
              <a:t> (1980 р.) </a:t>
            </a:r>
            <a:r>
              <a:rPr lang="ru-RU" b="1" dirty="0" err="1" smtClean="0">
                <a:latin typeface="Georgia" pitchFamily="18" charset="0"/>
              </a:rPr>
              <a:t>містило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опис</a:t>
            </a:r>
            <a:r>
              <a:rPr lang="ru-RU" b="1" dirty="0" smtClean="0">
                <a:latin typeface="Georgia" pitchFamily="18" charset="0"/>
              </a:rPr>
              <a:t> </a:t>
            </a:r>
          </a:p>
          <a:p>
            <a:pPr marL="0" indent="441325" algn="just">
              <a:buNone/>
              <a:tabLst>
                <a:tab pos="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85 </a:t>
            </a:r>
            <a:r>
              <a:rPr lang="ru-RU" b="1" dirty="0" err="1" smtClean="0">
                <a:solidFill>
                  <a:srgbClr val="FF0000"/>
                </a:solidFill>
                <a:latin typeface="Georgia" pitchFamily="18" charset="0"/>
              </a:rPr>
              <a:t>видів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  <a:latin typeface="Georgia" pitchFamily="18" charset="0"/>
              </a:rPr>
              <a:t>підвидів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  <a:latin typeface="Georgia" pitchFamily="18" charset="0"/>
              </a:rPr>
              <a:t>тварин</a:t>
            </a:r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 indent="441325" algn="just">
              <a:buNone/>
              <a:tabLst>
                <a:tab pos="0" algn="l"/>
              </a:tabLst>
            </a:pPr>
            <a:r>
              <a:rPr lang="ru-RU" b="1" dirty="0" smtClean="0">
                <a:latin typeface="Georgia" pitchFamily="18" charset="0"/>
              </a:rPr>
              <a:t>151 вид </a:t>
            </a:r>
            <a:r>
              <a:rPr lang="ru-RU" b="1" dirty="0" err="1" smtClean="0">
                <a:latin typeface="Georgia" pitchFamily="18" charset="0"/>
              </a:rPr>
              <a:t>вищих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рослин</a:t>
            </a:r>
            <a:r>
              <a:rPr lang="ru-RU" b="1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15008" y="2643182"/>
            <a:ext cx="11430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929718" cy="4525963"/>
          </a:xfrm>
        </p:spPr>
        <p:txBody>
          <a:bodyPr/>
          <a:lstStyle/>
          <a:p>
            <a:pPr marL="0" indent="441325" algn="ctr">
              <a:buNone/>
              <a:tabLst>
                <a:tab pos="182563" algn="l"/>
              </a:tabLst>
            </a:pPr>
            <a:r>
              <a:rPr lang="uk-UA" sz="4000" b="1" dirty="0" smtClean="0">
                <a:solidFill>
                  <a:srgbClr val="FF0000"/>
                </a:solidFill>
                <a:latin typeface="Georgia" pitchFamily="18" charset="0"/>
              </a:rPr>
              <a:t>Д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руге </a:t>
            </a:r>
            <a:r>
              <a:rPr lang="ru-RU" sz="4000" b="1" dirty="0" err="1" smtClean="0">
                <a:solidFill>
                  <a:srgbClr val="FF0000"/>
                </a:solidFill>
                <a:latin typeface="Georgia" pitchFamily="18" charset="0"/>
              </a:rPr>
              <a:t>видання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  <a:p>
            <a:pPr marL="0" indent="441325" algn="ctr">
              <a:buNone/>
              <a:tabLst>
                <a:tab pos="182563" algn="l"/>
              </a:tabLst>
            </a:pPr>
            <a:r>
              <a:rPr lang="ru-RU" sz="4000" b="1" dirty="0" err="1" smtClean="0">
                <a:solidFill>
                  <a:srgbClr val="FF0000"/>
                </a:solidFill>
                <a:latin typeface="Georgia" pitchFamily="18" charset="0"/>
              </a:rPr>
              <a:t>Червоної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книги </a:t>
            </a:r>
            <a:r>
              <a:rPr lang="ru-RU" sz="4000" b="1" dirty="0" err="1" smtClean="0">
                <a:solidFill>
                  <a:srgbClr val="FF0000"/>
                </a:solidFill>
                <a:latin typeface="Georgia" pitchFamily="18" charset="0"/>
              </a:rPr>
              <a:t>України</a:t>
            </a:r>
            <a:endParaRPr lang="ru-RU" sz="4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 indent="441325" algn="ctr">
              <a:buNone/>
              <a:tabLst>
                <a:tab pos="182563" algn="l"/>
              </a:tabLst>
            </a:pPr>
            <a:r>
              <a:rPr lang="ru-RU" sz="4000" b="1" dirty="0" smtClean="0">
                <a:latin typeface="Georgia" pitchFamily="18" charset="0"/>
              </a:rPr>
              <a:t> </a:t>
            </a:r>
            <a:r>
              <a:rPr lang="ru-RU" sz="4000" b="1" dirty="0" err="1" smtClean="0">
                <a:latin typeface="Georgia" pitchFamily="18" charset="0"/>
              </a:rPr>
              <a:t>вийшло</a:t>
            </a:r>
            <a:r>
              <a:rPr lang="ru-RU" sz="4000" b="1" dirty="0" smtClean="0">
                <a:latin typeface="Georgia" pitchFamily="18" charset="0"/>
              </a:rPr>
              <a:t> в 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  <a:hlinkClick r:id="rId2" tooltip="1994"/>
              </a:rPr>
              <a:t>1994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4000" b="1" dirty="0" err="1" smtClean="0">
                <a:latin typeface="Georgia" pitchFamily="18" charset="0"/>
              </a:rPr>
              <a:t>році</a:t>
            </a:r>
            <a:r>
              <a:rPr lang="uk-UA" sz="4000" b="1" dirty="0" smtClean="0">
                <a:latin typeface="Georgia" pitchFamily="18" charset="0"/>
              </a:rPr>
              <a:t>. </a:t>
            </a:r>
            <a:r>
              <a:rPr lang="ru-RU" sz="4000" b="1" dirty="0" smtClean="0">
                <a:latin typeface="Georgia" pitchFamily="18" charset="0"/>
              </a:rPr>
              <a:t> </a:t>
            </a:r>
          </a:p>
          <a:p>
            <a:pPr marL="0" indent="441325" algn="just">
              <a:buNone/>
              <a:tabLst>
                <a:tab pos="182563" algn="l"/>
              </a:tabLst>
            </a:pPr>
            <a:r>
              <a:rPr lang="ru-RU" sz="4000" b="1" dirty="0" smtClean="0">
                <a:latin typeface="Georgia" pitchFamily="18" charset="0"/>
              </a:rPr>
              <a:t>Друге </a:t>
            </a:r>
            <a:r>
              <a:rPr lang="ru-RU" sz="4000" b="1" dirty="0" err="1" smtClean="0">
                <a:latin typeface="Georgia" pitchFamily="18" charset="0"/>
              </a:rPr>
              <a:t>видання</a:t>
            </a:r>
            <a:r>
              <a:rPr lang="ru-RU" sz="4000" b="1" dirty="0" smtClean="0">
                <a:latin typeface="Georgia" pitchFamily="18" charset="0"/>
              </a:rPr>
              <a:t> </a:t>
            </a:r>
            <a:r>
              <a:rPr lang="ru-RU" sz="4000" b="1" dirty="0" err="1" smtClean="0">
                <a:latin typeface="Georgia" pitchFamily="18" charset="0"/>
              </a:rPr>
              <a:t>нараховувало</a:t>
            </a:r>
            <a:r>
              <a:rPr lang="ru-RU" sz="4000" b="1" dirty="0" smtClean="0">
                <a:latin typeface="Georgia" pitchFamily="18" charset="0"/>
              </a:rPr>
              <a:t> </a:t>
            </a:r>
          </a:p>
          <a:p>
            <a:pPr marL="1706563" indent="441325" algn="just">
              <a:buNone/>
              <a:tabLst>
                <a:tab pos="182563" algn="l"/>
                <a:tab pos="1706563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382 </a:t>
            </a:r>
            <a:r>
              <a:rPr lang="ru-RU" sz="4000" b="1" dirty="0" err="1" smtClean="0">
                <a:solidFill>
                  <a:srgbClr val="FF0000"/>
                </a:solidFill>
                <a:latin typeface="Georgia" pitchFamily="18" charset="0"/>
              </a:rPr>
              <a:t>види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Georgia" pitchFamily="18" charset="0"/>
              </a:rPr>
              <a:t>тварин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</a:p>
          <a:p>
            <a:pPr marL="1706563" indent="441325" algn="just">
              <a:buNone/>
              <a:tabLst>
                <a:tab pos="182563" algn="l"/>
                <a:tab pos="1706563" algn="l"/>
              </a:tabLst>
            </a:pPr>
            <a:r>
              <a:rPr lang="ru-RU" sz="4000" b="1" dirty="0" smtClean="0">
                <a:latin typeface="Georgia" pitchFamily="18" charset="0"/>
              </a:rPr>
              <a:t>541 вид </a:t>
            </a:r>
            <a:r>
              <a:rPr lang="ru-RU" sz="4000" b="1" dirty="0" err="1" smtClean="0">
                <a:latin typeface="Georgia" pitchFamily="18" charset="0"/>
              </a:rPr>
              <a:t>рослин</a:t>
            </a:r>
            <a:r>
              <a:rPr lang="uk-UA" sz="4000" b="1" dirty="0" smtClean="0">
                <a:latin typeface="Georgia" pitchFamily="18" charset="0"/>
              </a:rPr>
              <a:t>.</a:t>
            </a:r>
            <a:endParaRPr lang="ru-RU" sz="4000" b="1" dirty="0" smtClean="0">
              <a:latin typeface="Georgia" pitchFamily="18" charset="0"/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143504" y="2714620"/>
            <a:ext cx="12144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/>
          <a:lstStyle/>
          <a:p>
            <a:pPr algn="ctr"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Georgia" pitchFamily="18" charset="0"/>
              </a:rPr>
              <a:t>Т</a:t>
            </a:r>
            <a:r>
              <a:rPr lang="ru-RU" sz="4000" b="1" dirty="0" err="1" smtClean="0">
                <a:solidFill>
                  <a:srgbClr val="FF0000"/>
                </a:solidFill>
                <a:latin typeface="Georgia" pitchFamily="18" charset="0"/>
              </a:rPr>
              <a:t>ретє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Georgia" pitchFamily="18" charset="0"/>
              </a:rPr>
              <a:t>видання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ru-RU" sz="4000" b="1" dirty="0" err="1" smtClean="0">
                <a:solidFill>
                  <a:srgbClr val="FF0000"/>
                </a:solidFill>
                <a:latin typeface="Georgia" pitchFamily="18" charset="0"/>
              </a:rPr>
              <a:t>Червоної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книги </a:t>
            </a:r>
            <a:r>
              <a:rPr lang="ru-RU" sz="4000" b="1" dirty="0" err="1" smtClean="0">
                <a:solidFill>
                  <a:srgbClr val="FF0000"/>
                </a:solidFill>
                <a:latin typeface="Georgia" pitchFamily="18" charset="0"/>
              </a:rPr>
              <a:t>України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uk-UA" sz="4000" b="1" dirty="0" smtClean="0">
                <a:latin typeface="Georgia" pitchFamily="18" charset="0"/>
              </a:rPr>
              <a:t>вийшло у </a:t>
            </a:r>
            <a:r>
              <a:rPr lang="ru-RU" sz="4000" b="1" u="sng" dirty="0" smtClean="0">
                <a:solidFill>
                  <a:srgbClr val="FF0000"/>
                </a:solidFill>
                <a:latin typeface="Georgia" pitchFamily="18" charset="0"/>
              </a:rPr>
              <a:t>2009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 </a:t>
            </a:r>
            <a:r>
              <a:rPr lang="ru-RU" sz="4000" b="1" dirty="0" smtClean="0">
                <a:latin typeface="Georgia" pitchFamily="18" charset="0"/>
              </a:rPr>
              <a:t>р.  </a:t>
            </a:r>
          </a:p>
          <a:p>
            <a:pPr algn="ctr">
              <a:buNone/>
            </a:pPr>
            <a:r>
              <a:rPr lang="ru-RU" sz="4000" b="1" dirty="0" smtClean="0">
                <a:latin typeface="Georgia" pitchFamily="18" charset="0"/>
              </a:rPr>
              <a:t>До </a:t>
            </a:r>
            <a:r>
              <a:rPr lang="ru-RU" sz="4000" b="1" dirty="0" err="1" smtClean="0">
                <a:latin typeface="Georgia" pitchFamily="18" charset="0"/>
              </a:rPr>
              <a:t>нього</a:t>
            </a:r>
            <a:r>
              <a:rPr lang="ru-RU" sz="4000" b="1" dirty="0" smtClean="0">
                <a:latin typeface="Georgia" pitchFamily="18" charset="0"/>
              </a:rPr>
              <a:t> занесено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542 </a:t>
            </a:r>
            <a:r>
              <a:rPr lang="ru-RU" sz="4000" b="1" dirty="0" err="1" smtClean="0">
                <a:solidFill>
                  <a:srgbClr val="FF0000"/>
                </a:solidFill>
                <a:latin typeface="Georgia" pitchFamily="18" charset="0"/>
              </a:rPr>
              <a:t>види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Georgia" pitchFamily="18" charset="0"/>
              </a:rPr>
              <a:t>тварин</a:t>
            </a:r>
            <a:endParaRPr lang="ru-RU" sz="4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9144000" cy="385765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3200" b="1" dirty="0" smtClean="0">
                <a:ln w="50800"/>
                <a:solidFill>
                  <a:srgbClr val="006600"/>
                </a:solidFill>
                <a:latin typeface="Georgia" pitchFamily="18" charset="0"/>
              </a:rPr>
              <a:t>ПРЕЗЕНТАЦІЯ </a:t>
            </a:r>
            <a:br>
              <a:rPr lang="uk-UA" sz="3200" b="1" dirty="0" smtClean="0">
                <a:ln w="50800"/>
                <a:solidFill>
                  <a:srgbClr val="006600"/>
                </a:solidFill>
                <a:latin typeface="Georgia" pitchFamily="18" charset="0"/>
              </a:rPr>
            </a:br>
            <a:r>
              <a:rPr lang="uk-UA" sz="3200" b="1" dirty="0" smtClean="0">
                <a:ln w="50800"/>
                <a:solidFill>
                  <a:srgbClr val="006600"/>
                </a:solidFill>
                <a:latin typeface="Georgia" pitchFamily="18" charset="0"/>
              </a:rPr>
              <a:t>ОКРЕМИХ ВИДІВ ТВАРИН КАРПАТСЬКОГО РЕГІОНУ, ЗАНЕСЕНИХ </a:t>
            </a:r>
            <a:br>
              <a:rPr lang="uk-UA" sz="3200" b="1" dirty="0" smtClean="0">
                <a:ln w="50800"/>
                <a:solidFill>
                  <a:srgbClr val="006600"/>
                </a:solidFill>
                <a:latin typeface="Georgia" pitchFamily="18" charset="0"/>
              </a:rPr>
            </a:br>
            <a:r>
              <a:rPr lang="uk-UA" sz="3200" b="1" dirty="0" smtClean="0">
                <a:ln w="50800"/>
                <a:solidFill>
                  <a:srgbClr val="006600"/>
                </a:solidFill>
                <a:latin typeface="Georgia" pitchFamily="18" charset="0"/>
              </a:rPr>
              <a:t>ДО </a:t>
            </a:r>
            <a:r>
              <a:rPr lang="uk-UA" sz="3200" b="1" dirty="0" smtClean="0">
                <a:ln w="50800"/>
                <a:solidFill>
                  <a:srgbClr val="FF0000"/>
                </a:solidFill>
                <a:latin typeface="Georgia" pitchFamily="18" charset="0"/>
              </a:rPr>
              <a:t>ЧЕРВОНОЇ КНИГИ</a:t>
            </a:r>
            <a:r>
              <a:rPr lang="uk-UA" sz="3200" b="1" dirty="0" smtClean="0">
                <a:ln w="50800"/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uk-UA" sz="3200" b="1" dirty="0" smtClean="0">
                <a:ln w="50800"/>
                <a:solidFill>
                  <a:srgbClr val="FF0000"/>
                </a:solidFill>
                <a:latin typeface="Georgia" pitchFamily="18" charset="0"/>
              </a:rPr>
              <a:t>УКРАЇНИ</a:t>
            </a:r>
            <a:endParaRPr lang="ru-RU" sz="3200" b="1" dirty="0">
              <a:ln w="50800"/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7222" y="4286256"/>
            <a:ext cx="3429024" cy="2743220"/>
          </a:xfrm>
          <a:prstGeom prst="rect">
            <a:avLst/>
          </a:prstGeom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000100" y="357166"/>
            <a:ext cx="84296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ТИП    ПРОЕКТУ:</a:t>
            </a:r>
            <a:endParaRPr lang="ru-RU" sz="3600" b="1" dirty="0" smtClean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>
              <a:tabLst>
                <a:tab pos="360363" algn="l"/>
              </a:tabLst>
            </a:pPr>
            <a:r>
              <a:rPr lang="uk-UA" sz="3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•</a:t>
            </a:r>
            <a:r>
              <a:rPr lang="uk-UA" sz="3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	За метою та характером проективної діяльності - </a:t>
            </a:r>
            <a:r>
              <a:rPr lang="uk-UA" sz="30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інформаційний</a:t>
            </a:r>
            <a:r>
              <a:rPr lang="uk-UA" sz="3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;</a:t>
            </a:r>
            <a:endParaRPr lang="ru-RU" sz="3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>
              <a:tabLst>
                <a:tab pos="360363" algn="l"/>
              </a:tabLst>
            </a:pPr>
            <a:r>
              <a:rPr lang="uk-UA" sz="3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•	За складом учасників проективної діяльності - </a:t>
            </a:r>
            <a:r>
              <a:rPr lang="uk-UA" sz="30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груповий</a:t>
            </a:r>
            <a:r>
              <a:rPr lang="uk-UA" sz="3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;</a:t>
            </a:r>
            <a:endParaRPr lang="ru-RU" sz="3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>
              <a:tabLst>
                <a:tab pos="360363" algn="l"/>
              </a:tabLst>
            </a:pPr>
            <a:r>
              <a:rPr lang="uk-UA" sz="3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•	За характером партнерських </a:t>
            </a:r>
            <a:r>
              <a:rPr lang="uk-UA" sz="30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взаємо-дій</a:t>
            </a:r>
            <a:r>
              <a:rPr lang="uk-UA" sz="3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uk-UA" sz="3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між учасниками проективної діяльності - </a:t>
            </a:r>
            <a:r>
              <a:rPr lang="uk-UA" sz="30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кооперативний</a:t>
            </a:r>
            <a:r>
              <a:rPr lang="uk-UA" sz="3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;</a:t>
            </a:r>
            <a:endParaRPr lang="ru-RU" sz="3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>
              <a:tabLst>
                <a:tab pos="360363" algn="l"/>
              </a:tabLst>
            </a:pPr>
            <a:r>
              <a:rPr lang="uk-UA" sz="3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•	За ступенем реалізації </a:t>
            </a:r>
            <a:r>
              <a:rPr lang="uk-UA" sz="30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міжпредмет-них</a:t>
            </a:r>
            <a:r>
              <a:rPr lang="uk-UA" sz="3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uk-UA" sz="3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зв'язків - </a:t>
            </a:r>
            <a:r>
              <a:rPr lang="uk-UA" sz="3000" b="1" dirty="0" err="1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монопредметний</a:t>
            </a:r>
            <a:r>
              <a:rPr lang="uk-UA" sz="3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;</a:t>
            </a:r>
            <a:endParaRPr lang="ru-RU" sz="3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>
              <a:tabLst>
                <a:tab pos="360363" algn="l"/>
              </a:tabLst>
            </a:pPr>
            <a:r>
              <a:rPr lang="uk-UA" sz="3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•	За тривалістю - </a:t>
            </a:r>
            <a:r>
              <a:rPr lang="uk-UA" sz="30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середній</a:t>
            </a:r>
            <a:r>
              <a:rPr lang="uk-UA" sz="3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.</a:t>
            </a:r>
            <a:endParaRPr lang="ru-RU" sz="3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357290" y="214290"/>
            <a:ext cx="7586690" cy="564360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365125" algn="just">
              <a:buNone/>
            </a:pPr>
            <a:r>
              <a:rPr lang="ru-RU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Загальна</a:t>
            </a:r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кількість</a:t>
            </a:r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зареєстро-ваних</a:t>
            </a:r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видів</a:t>
            </a:r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фауни</a:t>
            </a:r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Карпатського</a:t>
            </a:r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біосферного</a:t>
            </a:r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заповідника</a:t>
            </a:r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сьогодні</a:t>
            </a:r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становить 4383 </a:t>
            </a:r>
            <a:r>
              <a:rPr lang="ru-RU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види</a:t>
            </a:r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. У </a:t>
            </a:r>
            <a:r>
              <a:rPr lang="ru-RU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заповіднику</a:t>
            </a:r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охороняється</a:t>
            </a:r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:</a:t>
            </a:r>
          </a:p>
          <a:p>
            <a:pPr marL="1438275" lvl="0" indent="269875" algn="just">
              <a:buNone/>
            </a:pPr>
            <a:r>
              <a:rPr lang="ru-RU" sz="2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66 </a:t>
            </a:r>
            <a:r>
              <a:rPr lang="ru-RU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видів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ссавців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, </a:t>
            </a:r>
          </a:p>
          <a:p>
            <a:pPr marL="1438275" lvl="0" indent="269875" algn="just">
              <a:buNone/>
            </a:pP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191 вид </a:t>
            </a:r>
            <a:r>
              <a:rPr lang="ru-RU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птахів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, </a:t>
            </a:r>
          </a:p>
          <a:p>
            <a:pPr marL="1438275" lvl="0" indent="269875" algn="just">
              <a:buNone/>
            </a:pP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9 </a:t>
            </a:r>
            <a:r>
              <a:rPr lang="ru-RU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видів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плазунів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, </a:t>
            </a:r>
          </a:p>
          <a:p>
            <a:pPr marL="1438275" lvl="0" indent="269875" algn="just">
              <a:buNone/>
            </a:pP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13 </a:t>
            </a:r>
            <a:r>
              <a:rPr lang="ru-RU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видів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земноводних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, </a:t>
            </a:r>
          </a:p>
          <a:p>
            <a:pPr marL="1438275" lvl="0" indent="269875" algn="just">
              <a:buNone/>
            </a:pP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25 </a:t>
            </a:r>
            <a:r>
              <a:rPr lang="ru-RU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видів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риб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, </a:t>
            </a:r>
          </a:p>
          <a:p>
            <a:pPr marL="1438275" lvl="0" indent="269875" algn="just">
              <a:buNone/>
            </a:pP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1 вид </a:t>
            </a:r>
            <a:r>
              <a:rPr lang="ru-RU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круглоротих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. </a:t>
            </a:r>
            <a:endParaRPr lang="ru-RU" sz="4000" b="1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714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err="1" smtClean="0">
                <a:latin typeface="Georgia" pitchFamily="18" charset="0"/>
              </a:rPr>
              <a:t>Загалом</a:t>
            </a:r>
            <a:r>
              <a:rPr lang="ru-RU" sz="4000" b="1" dirty="0" smtClean="0">
                <a:latin typeface="Georgia" pitchFamily="18" charset="0"/>
              </a:rPr>
              <a:t> тут </a:t>
            </a:r>
            <a:r>
              <a:rPr lang="ru-RU" sz="4000" b="1" dirty="0" err="1" smtClean="0">
                <a:latin typeface="Georgia" pitchFamily="18" charset="0"/>
              </a:rPr>
              <a:t>охороняється</a:t>
            </a:r>
            <a:endParaRPr lang="ru-RU" sz="4000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75 вид</a:t>
            </a:r>
            <a:r>
              <a:rPr lang="uk-UA" sz="4000" b="1" dirty="0" err="1" smtClean="0">
                <a:solidFill>
                  <a:srgbClr val="FF0000"/>
                </a:solidFill>
                <a:latin typeface="Georgia" pitchFamily="18" charset="0"/>
              </a:rPr>
              <a:t>ів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Georgia" pitchFamily="18" charset="0"/>
              </a:rPr>
              <a:t>тварин</a:t>
            </a:r>
            <a:r>
              <a:rPr lang="ru-RU" sz="4000" b="1" dirty="0" smtClean="0">
                <a:latin typeface="Georgia" pitchFamily="18" charset="0"/>
              </a:rPr>
              <a:t>, </a:t>
            </a:r>
          </a:p>
          <a:p>
            <a:pPr algn="ctr">
              <a:buNone/>
            </a:pPr>
            <a:r>
              <a:rPr lang="ru-RU" sz="4000" b="1" dirty="0" err="1" smtClean="0">
                <a:latin typeface="Georgia" pitchFamily="18" charset="0"/>
              </a:rPr>
              <a:t>занесених</a:t>
            </a:r>
            <a:r>
              <a:rPr lang="ru-RU" sz="4000" b="1" dirty="0" smtClean="0"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ru-RU" sz="4000" b="1" dirty="0" err="1" smtClean="0">
                <a:latin typeface="Georgia" pitchFamily="18" charset="0"/>
              </a:rPr>
              <a:t>Червоної</a:t>
            </a:r>
            <a:r>
              <a:rPr lang="ru-RU" sz="4000" b="1" dirty="0" smtClean="0">
                <a:latin typeface="Georgia" pitchFamily="18" charset="0"/>
              </a:rPr>
              <a:t> книги </a:t>
            </a:r>
            <a:r>
              <a:rPr lang="ru-RU" sz="4000" b="1" dirty="0" err="1" smtClean="0">
                <a:latin typeface="Georgia" pitchFamily="18" charset="0"/>
              </a:rPr>
              <a:t>України</a:t>
            </a:r>
            <a:r>
              <a:rPr lang="ru-RU" sz="4000" b="1" dirty="0" smtClean="0">
                <a:latin typeface="Georgia" pitchFamily="18" charset="0"/>
              </a:rPr>
              <a:t> та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20 </a:t>
            </a:r>
            <a:r>
              <a:rPr lang="ru-RU" sz="4000" b="1" dirty="0" err="1" smtClean="0">
                <a:solidFill>
                  <a:srgbClr val="FF0000"/>
                </a:solidFill>
                <a:latin typeface="Georgia" pitchFamily="18" charset="0"/>
              </a:rPr>
              <a:t>видів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  <a:r>
              <a:rPr lang="ru-RU" sz="4000" b="1" dirty="0" smtClean="0"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ru-RU" sz="4000" b="1" dirty="0" err="1" smtClean="0">
                <a:latin typeface="Georgia" pitchFamily="18" charset="0"/>
              </a:rPr>
              <a:t>занесених</a:t>
            </a:r>
            <a:r>
              <a:rPr lang="ru-RU" sz="4000" b="1" dirty="0" smtClean="0">
                <a:latin typeface="Georgia" pitchFamily="18" charset="0"/>
              </a:rPr>
              <a:t> до </a:t>
            </a:r>
            <a:r>
              <a:rPr lang="ru-RU" sz="4000" b="1" dirty="0" err="1" smtClean="0">
                <a:latin typeface="Georgia" pitchFamily="18" charset="0"/>
              </a:rPr>
              <a:t>Європейського</a:t>
            </a:r>
            <a:r>
              <a:rPr lang="ru-RU" sz="4000" b="1" dirty="0" smtClean="0">
                <a:latin typeface="Georgia" pitchFamily="18" charset="0"/>
              </a:rPr>
              <a:t> </a:t>
            </a:r>
            <a:r>
              <a:rPr lang="ru-RU" sz="4000" b="1" dirty="0" err="1" smtClean="0">
                <a:latin typeface="Georgia" pitchFamily="18" charset="0"/>
              </a:rPr>
              <a:t>червоного</a:t>
            </a:r>
            <a:r>
              <a:rPr lang="ru-RU" sz="4000" b="1" dirty="0" smtClean="0">
                <a:latin typeface="Georgia" pitchFamily="18" charset="0"/>
              </a:rPr>
              <a:t> списку. 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ізне не моє\Для Р.М.М\Тварини\горност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02" t="13513" r="11345" b="10811"/>
          <a:stretch>
            <a:fillRect/>
          </a:stretch>
        </p:blipFill>
        <p:spPr bwMode="auto">
          <a:xfrm>
            <a:off x="2928926" y="214290"/>
            <a:ext cx="4077069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57224" y="2703016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Горностай </a:t>
            </a:r>
            <a:r>
              <a:rPr lang="uk-UA" sz="2400" b="1" dirty="0" smtClean="0">
                <a:latin typeface="Georgia" pitchFamily="18" charset="0"/>
              </a:rPr>
              <a:t>— хижак. Полює на маленьких, а іноді й більших за себе ссавців, переважно на гризунів. Ведучи наземний спосіб життя, тварина будь-де почувається зручно і затишно: під купою каміння, в густому чагарнику, в старій кротячій норі або в першій-ліпшій заглибині просто неба.</a:t>
            </a:r>
          </a:p>
          <a:p>
            <a:pPr indent="442913" algn="just"/>
            <a:r>
              <a:rPr lang="uk-UA" sz="2400" b="1" dirty="0" smtClean="0">
                <a:latin typeface="Georgia" pitchFamily="18" charset="0"/>
              </a:rPr>
              <a:t>Горностай — вправний плавець, добре лазить деревами, непогано орієнтується в підземних лабіринтах, швидко пересувається у снігу. </a:t>
            </a:r>
            <a:endParaRPr lang="uk-UA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Admin\Рабочий стол\270px-Wildkatze_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290"/>
            <a:ext cx="3429000" cy="2578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2703016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/>
            <a:r>
              <a:rPr lang="uk-UA" sz="2200" b="1" dirty="0" smtClean="0">
                <a:solidFill>
                  <a:srgbClr val="FF0000"/>
                </a:solidFill>
                <a:latin typeface="Georgia" pitchFamily="18" charset="0"/>
              </a:rPr>
              <a:t>Лісовий кіт </a:t>
            </a:r>
            <a:r>
              <a:rPr lang="uk-UA" sz="2200" b="1" dirty="0" smtClean="0">
                <a:latin typeface="Georgia" pitchFamily="18" charset="0"/>
              </a:rPr>
              <a:t>веде прихований спосіб життя. Селиться поодинці. Активний у сутінках та вночі. Теплолюбна тварина. Водиться в місцях, що добре прогріваються сонцем, з густим травостоєм, старими дуплистими деревами, в чагарнику. Виводкові лігва влаштовує в дуплах дерев, розколинах скель, під купами сушняку і колод, у норах борсука та лисиць, зрідка — на горищах лісових будинків, в очеретяних заростях. Живиться переважно </a:t>
            </a:r>
            <a:r>
              <a:rPr lang="uk-UA" sz="2200" b="1" dirty="0" err="1" smtClean="0">
                <a:latin typeface="Georgia" pitchFamily="18" charset="0"/>
              </a:rPr>
              <a:t>мишовидними</a:t>
            </a:r>
            <a:r>
              <a:rPr lang="uk-UA" sz="2200" b="1" dirty="0" smtClean="0">
                <a:latin typeface="Georgia" pitchFamily="18" charset="0"/>
              </a:rPr>
              <a:t> гризунами, рідше птахами, плазунами, у крайніх випадках — трупами тварин. </a:t>
            </a:r>
            <a:endParaRPr lang="uk-UA" sz="2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Admin\Рабочий стол\258px-Zoo_in_Yalta_008.jpg"/>
          <p:cNvPicPr>
            <a:picLocks noGrp="1"/>
          </p:cNvPicPr>
          <p:nvPr>
            <p:ph idx="1"/>
          </p:nvPr>
        </p:nvPicPr>
        <p:blipFill>
          <a:blip r:embed="rId2" cstate="print"/>
          <a:srcRect l="8494" t="10529" r="16761" b="13664"/>
          <a:stretch>
            <a:fillRect/>
          </a:stretch>
        </p:blipFill>
        <p:spPr bwMode="auto">
          <a:xfrm>
            <a:off x="2928926" y="3143248"/>
            <a:ext cx="421484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500042"/>
            <a:ext cx="77153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/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Видра</a:t>
            </a:r>
            <a:r>
              <a:rPr lang="ru-RU" sz="2400" b="1" dirty="0" smtClean="0">
                <a:latin typeface="Georgia" pitchFamily="18" charset="0"/>
              </a:rPr>
              <a:t> живиться </a:t>
            </a:r>
            <a:r>
              <a:rPr lang="ru-RU" sz="2400" b="1" dirty="0" err="1">
                <a:latin typeface="Georgia" pitchFamily="18" charset="0"/>
              </a:rPr>
              <a:t>переважно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рибою</a:t>
            </a:r>
            <a:r>
              <a:rPr lang="ru-RU" sz="2400" b="1" dirty="0">
                <a:latin typeface="Georgia" pitchFamily="18" charset="0"/>
              </a:rPr>
              <a:t>, </a:t>
            </a:r>
            <a:r>
              <a:rPr lang="ru-RU" sz="2400" b="1" dirty="0" err="1">
                <a:latin typeface="Georgia" pitchFamily="18" charset="0"/>
              </a:rPr>
              <a:t>хоч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поїдає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також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багато</a:t>
            </a:r>
            <a:r>
              <a:rPr lang="ru-RU" sz="2400" b="1" dirty="0">
                <a:latin typeface="Georgia" pitchFamily="18" charset="0"/>
              </a:rPr>
              <a:t> жаб, </a:t>
            </a:r>
            <a:r>
              <a:rPr lang="ru-RU" sz="2400" b="1" dirty="0" err="1">
                <a:latin typeface="Georgia" pitchFamily="18" charset="0"/>
              </a:rPr>
              <a:t>раків</a:t>
            </a:r>
            <a:r>
              <a:rPr lang="ru-RU" sz="2400" b="1" dirty="0">
                <a:latin typeface="Georgia" pitchFamily="18" charset="0"/>
              </a:rPr>
              <a:t>, </a:t>
            </a:r>
            <a:r>
              <a:rPr lang="ru-RU" sz="2400" b="1" dirty="0" err="1">
                <a:latin typeface="Georgia" pitchFamily="18" charset="0"/>
              </a:rPr>
              <a:t>молюсків</a:t>
            </a:r>
            <a:r>
              <a:rPr lang="ru-RU" sz="2400" b="1" dirty="0">
                <a:latin typeface="Georgia" pitchFamily="18" charset="0"/>
              </a:rPr>
              <a:t> та </a:t>
            </a:r>
            <a:r>
              <a:rPr lang="ru-RU" sz="2400" b="1" dirty="0" err="1">
                <a:latin typeface="Georgia" pitchFamily="18" charset="0"/>
              </a:rPr>
              <a:t>різних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водяних</a:t>
            </a:r>
            <a:r>
              <a:rPr lang="ru-RU" sz="2400" b="1" dirty="0">
                <a:latin typeface="Georgia" pitchFamily="18" charset="0"/>
              </a:rPr>
              <a:t> комах. </a:t>
            </a:r>
            <a:r>
              <a:rPr lang="ru-RU" sz="2400" b="1" dirty="0" err="1">
                <a:latin typeface="Georgia" pitchFamily="18" charset="0"/>
              </a:rPr>
              <a:t>Полює</a:t>
            </a:r>
            <a:r>
              <a:rPr lang="ru-RU" sz="2400" b="1" dirty="0">
                <a:latin typeface="Georgia" pitchFamily="18" charset="0"/>
              </a:rPr>
              <a:t> і на </a:t>
            </a:r>
            <a:r>
              <a:rPr lang="ru-RU" sz="2400" b="1" dirty="0" err="1">
                <a:latin typeface="Georgia" pitchFamily="18" charset="0"/>
              </a:rPr>
              <a:t>водоплавних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птахів</a:t>
            </a:r>
            <a:r>
              <a:rPr lang="ru-RU" sz="2400" b="1" dirty="0">
                <a:latin typeface="Georgia" pitchFamily="18" charset="0"/>
              </a:rPr>
              <a:t> та </a:t>
            </a:r>
            <a:r>
              <a:rPr lang="ru-RU" sz="2400" b="1" dirty="0" err="1">
                <a:latin typeface="Georgia" pitchFamily="18" charset="0"/>
              </a:rPr>
              <a:t>мишовидних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гризунів</a:t>
            </a:r>
            <a:r>
              <a:rPr lang="ru-RU" sz="2400" b="1" dirty="0">
                <a:latin typeface="Georgia" pitchFamily="18" charset="0"/>
              </a:rPr>
              <a:t>, </a:t>
            </a:r>
            <a:r>
              <a:rPr lang="ru-RU" sz="2400" b="1" dirty="0" err="1">
                <a:latin typeface="Georgia" pitchFamily="18" charset="0"/>
              </a:rPr>
              <a:t>зокрема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водяних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полівок</a:t>
            </a:r>
            <a:r>
              <a:rPr lang="ru-RU" sz="2400" b="1" dirty="0">
                <a:latin typeface="Georgia" pitchFamily="18" charset="0"/>
              </a:rPr>
              <a:t>. </a:t>
            </a:r>
            <a:r>
              <a:rPr lang="ru-RU" sz="2400" b="1" dirty="0" err="1">
                <a:latin typeface="Georgia" pitchFamily="18" charset="0"/>
              </a:rPr>
              <a:t>Спіймавши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здобич</a:t>
            </a:r>
            <a:r>
              <a:rPr lang="ru-RU" sz="2400" b="1" dirty="0">
                <a:latin typeface="Georgia" pitchFamily="18" charset="0"/>
              </a:rPr>
              <a:t>, </a:t>
            </a:r>
            <a:r>
              <a:rPr lang="ru-RU" sz="2400" b="1" dirty="0" err="1">
                <a:latin typeface="Georgia" pitchFamily="18" charset="0"/>
              </a:rPr>
              <a:t>виносить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її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влітку</a:t>
            </a:r>
            <a:r>
              <a:rPr lang="ru-RU" sz="2400" b="1" dirty="0">
                <a:latin typeface="Georgia" pitchFamily="18" charset="0"/>
              </a:rPr>
              <a:t> на берег, а </a:t>
            </a:r>
            <a:r>
              <a:rPr lang="ru-RU" sz="2400" b="1" dirty="0" err="1">
                <a:latin typeface="Georgia" pitchFamily="18" charset="0"/>
              </a:rPr>
              <a:t>взимку</a:t>
            </a:r>
            <a:r>
              <a:rPr lang="ru-RU" sz="2400" b="1" dirty="0">
                <a:latin typeface="Georgia" pitchFamily="18" charset="0"/>
              </a:rPr>
              <a:t> на </a:t>
            </a:r>
            <a:r>
              <a:rPr lang="ru-RU" sz="2400" b="1" dirty="0" err="1">
                <a:latin typeface="Georgia" pitchFamily="18" charset="0"/>
              </a:rPr>
              <a:t>лід</a:t>
            </a:r>
            <a:r>
              <a:rPr lang="ru-RU" sz="2400" b="1" dirty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574" r="18409" b="5927"/>
          <a:stretch>
            <a:fillRect/>
          </a:stretch>
        </p:blipFill>
        <p:spPr bwMode="auto">
          <a:xfrm>
            <a:off x="3000364" y="500042"/>
            <a:ext cx="4124259" cy="27146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3429000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Вечірниця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мала </a:t>
            </a:r>
            <a:r>
              <a:rPr lang="ru-RU" sz="2400" b="1" dirty="0" err="1" smtClean="0">
                <a:latin typeface="Georgia" pitchFamily="18" charset="0"/>
              </a:rPr>
              <a:t>харчується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>
                <a:latin typeface="Georgia" pitchFamily="18" charset="0"/>
              </a:rPr>
              <a:t>над </a:t>
            </a:r>
            <a:r>
              <a:rPr lang="ru-RU" sz="2400" b="1" dirty="0" err="1">
                <a:latin typeface="Georgia" pitchFamily="18" charset="0"/>
              </a:rPr>
              <a:t>рідколіссям</a:t>
            </a:r>
            <a:r>
              <a:rPr lang="ru-RU" sz="2400" b="1" dirty="0">
                <a:latin typeface="Georgia" pitchFamily="18" charset="0"/>
              </a:rPr>
              <a:t>, </a:t>
            </a:r>
            <a:r>
              <a:rPr lang="ru-RU" sz="2400" b="1" dirty="0" err="1">
                <a:latin typeface="Georgia" pitchFamily="18" charset="0"/>
              </a:rPr>
              <a:t>пасовищами</a:t>
            </a:r>
            <a:r>
              <a:rPr lang="ru-RU" sz="2400" b="1" dirty="0">
                <a:latin typeface="Georgia" pitchFamily="18" charset="0"/>
              </a:rPr>
              <a:t> і в долинах </a:t>
            </a:r>
            <a:r>
              <a:rPr lang="ru-RU" sz="2400" b="1" dirty="0" err="1">
                <a:latin typeface="Georgia" pitchFamily="18" charset="0"/>
              </a:rPr>
              <a:t>річок</a:t>
            </a:r>
            <a:r>
              <a:rPr lang="ru-RU" sz="2400" b="1" dirty="0">
                <a:latin typeface="Georgia" pitchFamily="18" charset="0"/>
              </a:rPr>
              <a:t> мухами (у тому </a:t>
            </a:r>
            <a:r>
              <a:rPr lang="ru-RU" sz="2400" b="1" dirty="0" err="1">
                <a:latin typeface="Georgia" pitchFamily="18" charset="0"/>
              </a:rPr>
              <a:t>числі</a:t>
            </a:r>
            <a:r>
              <a:rPr lang="ru-RU" sz="2400" b="1" dirty="0">
                <a:latin typeface="Georgia" pitchFamily="18" charset="0"/>
              </a:rPr>
              <a:t> комарами), </a:t>
            </a:r>
            <a:r>
              <a:rPr lang="ru-RU" sz="2400" b="1" dirty="0" err="1">
                <a:latin typeface="Georgia" pitchFamily="18" charset="0"/>
              </a:rPr>
              <a:t>метеликами</a:t>
            </a:r>
            <a:r>
              <a:rPr lang="ru-RU" sz="2400" b="1" dirty="0">
                <a:latin typeface="Georgia" pitchFamily="18" charset="0"/>
              </a:rPr>
              <a:t> і жуками. </a:t>
            </a:r>
            <a:r>
              <a:rPr lang="ru-RU" sz="2400" b="1" dirty="0" err="1" smtClean="0">
                <a:latin typeface="Georgia" pitchFamily="18" charset="0"/>
              </a:rPr>
              <a:t>Зимує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>
                <a:latin typeface="Georgia" pitchFamily="18" charset="0"/>
              </a:rPr>
              <a:t>в основному в дуплах дерев, а </a:t>
            </a:r>
            <a:r>
              <a:rPr lang="ru-RU" sz="2400" b="1" dirty="0" err="1">
                <a:latin typeface="Georgia" pitchFamily="18" charset="0"/>
              </a:rPr>
              <a:t>іноді</a:t>
            </a:r>
            <a:r>
              <a:rPr lang="ru-RU" sz="2400" b="1" dirty="0">
                <a:latin typeface="Georgia" pitchFamily="18" charset="0"/>
              </a:rPr>
              <a:t> і в </a:t>
            </a:r>
            <a:r>
              <a:rPr lang="ru-RU" sz="2400" b="1" dirty="0" err="1">
                <a:latin typeface="Georgia" pitchFamily="18" charset="0"/>
              </a:rPr>
              <a:t>підземних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порожнинах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або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будівлях</a:t>
            </a:r>
            <a:r>
              <a:rPr lang="ru-RU" sz="2400" b="1" dirty="0">
                <a:latin typeface="Georgia" pitchFamily="18" charset="0"/>
              </a:rPr>
              <a:t>, часто великими </a:t>
            </a:r>
            <a:r>
              <a:rPr lang="ru-RU" sz="2400" b="1" dirty="0" err="1">
                <a:latin typeface="Georgia" pitchFamily="18" charset="0"/>
              </a:rPr>
              <a:t>групами</a:t>
            </a:r>
            <a:r>
              <a:rPr lang="ru-RU" sz="2400" b="1" dirty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3643338" cy="256635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28"/>
            <a:ext cx="3754912" cy="250033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2214554"/>
            <a:ext cx="80341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	</a:t>
            </a: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Широковухи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селяться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скрізь</a:t>
            </a:r>
            <a:r>
              <a:rPr lang="ru-RU" sz="2400" b="1" dirty="0">
                <a:latin typeface="Georgia" pitchFamily="18" charset="0"/>
              </a:rPr>
              <a:t>: </a:t>
            </a:r>
            <a:r>
              <a:rPr lang="ru-RU" sz="2400" b="1" dirty="0" err="1">
                <a:latin typeface="Georgia" pitchFamily="18" charset="0"/>
              </a:rPr>
              <a:t>днюють</a:t>
            </a:r>
            <a:r>
              <a:rPr lang="ru-RU" sz="2400" b="1" dirty="0">
                <a:latin typeface="Georgia" pitchFamily="18" charset="0"/>
              </a:rPr>
              <a:t> у </a:t>
            </a:r>
            <a:r>
              <a:rPr lang="ru-RU" sz="2400" b="1" dirty="0" err="1">
                <a:latin typeface="Georgia" pitchFamily="18" charset="0"/>
              </a:rPr>
              <a:t>різних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печерах</a:t>
            </a:r>
            <a:r>
              <a:rPr lang="ru-RU" sz="2400" b="1" dirty="0">
                <a:latin typeface="Georgia" pitchFamily="18" charset="0"/>
              </a:rPr>
              <a:t>, погребах, </a:t>
            </a:r>
            <a:r>
              <a:rPr lang="ru-RU" sz="2400" b="1" dirty="0" err="1">
                <a:latin typeface="Georgia" pitchFamily="18" charset="0"/>
              </a:rPr>
              <a:t>покинутих</a:t>
            </a:r>
            <a:r>
              <a:rPr lang="ru-RU" sz="2400" b="1" dirty="0">
                <a:latin typeface="Georgia" pitchFamily="18" charset="0"/>
              </a:rPr>
              <a:t> шахтах, в </a:t>
            </a:r>
            <a:r>
              <a:rPr lang="ru-RU" sz="2400" b="1" dirty="0" err="1">
                <a:latin typeface="Georgia" pitchFamily="18" charset="0"/>
              </a:rPr>
              <a:t>розщелинах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скель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або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між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камінням</a:t>
            </a:r>
            <a:r>
              <a:rPr lang="ru-RU" sz="2400" b="1" dirty="0">
                <a:latin typeface="Georgia" pitchFamily="18" charset="0"/>
              </a:rPr>
              <a:t>. </a:t>
            </a:r>
            <a:r>
              <a:rPr lang="ru-RU" sz="2400" b="1" dirty="0" err="1">
                <a:latin typeface="Georgia" pitchFamily="18" charset="0"/>
              </a:rPr>
              <a:t>Люблять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самотність</a:t>
            </a:r>
            <a:r>
              <a:rPr lang="ru-RU" sz="2400" b="1" dirty="0">
                <a:latin typeface="Georgia" pitchFamily="18" charset="0"/>
              </a:rPr>
              <a:t>, але на </a:t>
            </a:r>
            <a:r>
              <a:rPr lang="ru-RU" sz="2400" b="1" dirty="0" err="1">
                <a:latin typeface="Georgia" pitchFamily="18" charset="0"/>
              </a:rPr>
              <a:t>зимову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сплячку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збираються</a:t>
            </a:r>
            <a:r>
              <a:rPr lang="ru-RU" sz="2400" b="1" dirty="0">
                <a:latin typeface="Georgia" pitchFamily="18" charset="0"/>
              </a:rPr>
              <a:t> по </a:t>
            </a:r>
            <a:r>
              <a:rPr lang="ru-RU" sz="2400" b="1" dirty="0" err="1">
                <a:latin typeface="Georgia" pitchFamily="18" charset="0"/>
              </a:rPr>
              <a:t>кілька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особин</a:t>
            </a:r>
            <a:r>
              <a:rPr lang="ru-RU" sz="2400" b="1" dirty="0">
                <a:latin typeface="Georgia" pitchFamily="18" charset="0"/>
              </a:rPr>
              <a:t>. </a:t>
            </a:r>
            <a:r>
              <a:rPr lang="ru-RU" sz="2400" b="1" dirty="0" err="1">
                <a:latin typeface="Georgia" pitchFamily="18" charset="0"/>
              </a:rPr>
              <a:t>Масове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розмноження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починається</a:t>
            </a:r>
            <a:r>
              <a:rPr lang="ru-RU" sz="2400" b="1" dirty="0">
                <a:latin typeface="Georgia" pitchFamily="18" charset="0"/>
              </a:rPr>
              <a:t> в </a:t>
            </a:r>
            <a:r>
              <a:rPr lang="ru-RU" sz="2400" b="1" dirty="0" err="1">
                <a:latin typeface="Georgia" pitchFamily="18" charset="0"/>
              </a:rPr>
              <a:t>кінці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травня</a:t>
            </a:r>
            <a:r>
              <a:rPr lang="ru-RU" sz="2400" b="1" dirty="0">
                <a:latin typeface="Georgia" pitchFamily="18" charset="0"/>
              </a:rPr>
              <a:t>. </a:t>
            </a:r>
            <a:r>
              <a:rPr lang="ru-RU" sz="2400" b="1" dirty="0" err="1">
                <a:latin typeface="Georgia" pitchFamily="18" charset="0"/>
              </a:rPr>
              <a:t>Малюки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ростуть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швидко</a:t>
            </a:r>
            <a:r>
              <a:rPr lang="ru-RU" sz="2400" b="1" dirty="0">
                <a:latin typeface="Georgia" pitchFamily="18" charset="0"/>
              </a:rPr>
              <a:t>. В </a:t>
            </a:r>
            <a:r>
              <a:rPr lang="ru-RU" sz="2400" b="1" dirty="0" err="1">
                <a:latin typeface="Georgia" pitchFamily="18" charset="0"/>
              </a:rPr>
              <a:t>кінці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липня</a:t>
            </a:r>
            <a:r>
              <a:rPr lang="ru-RU" sz="2400" b="1" dirty="0">
                <a:latin typeface="Georgia" pitchFamily="18" charset="0"/>
              </a:rPr>
              <a:t> до </a:t>
            </a:r>
            <a:r>
              <a:rPr lang="ru-RU" sz="2400" b="1" dirty="0" err="1">
                <a:latin typeface="Georgia" pitchFamily="18" charset="0"/>
              </a:rPr>
              <a:t>зграй</a:t>
            </a:r>
            <a:r>
              <a:rPr lang="ru-RU" sz="2400" b="1" dirty="0">
                <a:latin typeface="Georgia" pitchFamily="18" charset="0"/>
              </a:rPr>
              <a:t> самок і молодняка </a:t>
            </a:r>
            <a:r>
              <a:rPr lang="ru-RU" sz="2400" b="1" dirty="0" err="1">
                <a:latin typeface="Georgia" pitchFamily="18" charset="0"/>
              </a:rPr>
              <a:t>приєднуються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самці</a:t>
            </a:r>
            <a:r>
              <a:rPr lang="ru-RU" sz="2400" b="1" dirty="0">
                <a:latin typeface="Georgia" pitchFamily="18" charset="0"/>
              </a:rPr>
              <a:t>, </a:t>
            </a:r>
            <a:r>
              <a:rPr lang="ru-RU" sz="2400" b="1" dirty="0" err="1">
                <a:latin typeface="Georgia" pitchFamily="18" charset="0"/>
              </a:rPr>
              <a:t>які</a:t>
            </a:r>
            <a:r>
              <a:rPr lang="ru-RU" sz="2400" b="1" dirty="0">
                <a:latin typeface="Georgia" pitchFamily="18" charset="0"/>
              </a:rPr>
              <a:t> до того </a:t>
            </a:r>
            <a:r>
              <a:rPr lang="ru-RU" sz="2400" b="1" dirty="0" err="1">
                <a:latin typeface="Georgia" pitchFamily="18" charset="0"/>
              </a:rPr>
              <a:t>живуть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окремо</a:t>
            </a:r>
            <a:r>
              <a:rPr lang="ru-RU" sz="2400" b="1" dirty="0">
                <a:latin typeface="Georgia" pitchFamily="18" charset="0"/>
              </a:rPr>
              <a:t>. В </a:t>
            </a:r>
            <a:r>
              <a:rPr lang="ru-RU" sz="2400" b="1" dirty="0" err="1">
                <a:latin typeface="Georgia" pitchFamily="18" charset="0"/>
              </a:rPr>
              <a:t>кінці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жовтня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тварини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переселяються</a:t>
            </a:r>
            <a:r>
              <a:rPr lang="ru-RU" sz="2400" b="1" dirty="0">
                <a:latin typeface="Georgia" pitchFamily="18" charset="0"/>
              </a:rPr>
              <a:t> в </a:t>
            </a:r>
            <a:r>
              <a:rPr lang="ru-RU" sz="2400" b="1" dirty="0" err="1">
                <a:latin typeface="Georgia" pitchFamily="18" charset="0"/>
              </a:rPr>
              <a:t>зимові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укриття</a:t>
            </a:r>
            <a:r>
              <a:rPr lang="ru-RU" sz="2400" b="1" dirty="0">
                <a:latin typeface="Georgia" pitchFamily="18" charset="0"/>
              </a:rPr>
              <a:t>. </a:t>
            </a:r>
            <a:r>
              <a:rPr lang="ru-RU" sz="2400" b="1" dirty="0" err="1">
                <a:latin typeface="Georgia" pitchFamily="18" charset="0"/>
              </a:rPr>
              <a:t>Сплячка</a:t>
            </a:r>
            <a:r>
              <a:rPr lang="ru-RU" sz="2400" b="1" dirty="0">
                <a:latin typeface="Georgia" pitchFamily="18" charset="0"/>
              </a:rPr>
              <a:t> не </a:t>
            </a:r>
            <a:r>
              <a:rPr lang="ru-RU" sz="2400" b="1" dirty="0" err="1">
                <a:latin typeface="Georgia" pitchFamily="18" charset="0"/>
              </a:rPr>
              <a:t>дуже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міцна</a:t>
            </a:r>
            <a:r>
              <a:rPr lang="ru-RU" sz="2400" b="1" dirty="0">
                <a:latin typeface="Georgia" pitchFamily="18" charset="0"/>
              </a:rPr>
              <a:t>, </a:t>
            </a:r>
            <a:r>
              <a:rPr lang="ru-RU" sz="2400" b="1" dirty="0" err="1">
                <a:latin typeface="Georgia" pitchFamily="18" charset="0"/>
              </a:rPr>
              <a:t>тварини</a:t>
            </a:r>
            <a:r>
              <a:rPr lang="ru-RU" sz="2400" b="1" dirty="0">
                <a:latin typeface="Georgia" pitchFamily="18" charset="0"/>
              </a:rPr>
              <a:t> часто </a:t>
            </a:r>
            <a:r>
              <a:rPr lang="ru-RU" sz="2400" b="1" dirty="0" err="1">
                <a:latin typeface="Georgia" pitchFamily="18" charset="0"/>
              </a:rPr>
              <a:t>просинаються</a:t>
            </a:r>
            <a:r>
              <a:rPr lang="ru-RU" sz="2400" b="1" dirty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22" t="7260" r="4951" b="39074"/>
          <a:stretch>
            <a:fillRect/>
          </a:stretch>
        </p:blipFill>
        <p:spPr bwMode="auto">
          <a:xfrm>
            <a:off x="3214678" y="285728"/>
            <a:ext cx="3643338" cy="3347932"/>
          </a:xfrm>
          <a:prstGeom prst="rect">
            <a:avLst/>
          </a:prstGeom>
          <a:ln w="38100" cap="rnd">
            <a:solidFill>
              <a:srgbClr val="00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00166" y="3714752"/>
            <a:ext cx="685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800" b="1" dirty="0" err="1" smtClean="0">
                <a:solidFill>
                  <a:srgbClr val="FF0000"/>
                </a:solidFill>
                <a:latin typeface="Georgia" pitchFamily="18" charset="0"/>
              </a:rPr>
              <a:t>Вухань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. </a:t>
            </a:r>
            <a:r>
              <a:rPr lang="ru-RU" sz="2800" b="1" dirty="0" err="1" smtClean="0">
                <a:latin typeface="Georgia" pitchFamily="18" charset="0"/>
              </a:rPr>
              <a:t>Найпомітнішою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морфологічною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особливістю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кажанів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>
                <a:latin typeface="Georgia" pitchFamily="18" charset="0"/>
              </a:rPr>
              <a:t>є </a:t>
            </a:r>
            <a:r>
              <a:rPr lang="ru-RU" sz="2800" b="1" dirty="0" err="1">
                <a:latin typeface="Georgia" pitchFamily="18" charset="0"/>
              </a:rPr>
              <a:t>величезні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вуха</a:t>
            </a:r>
            <a:r>
              <a:rPr lang="ru-RU" sz="2800" b="1" dirty="0">
                <a:latin typeface="Georgia" pitchFamily="18" charset="0"/>
              </a:rPr>
              <a:t>, </a:t>
            </a:r>
            <a:r>
              <a:rPr lang="ru-RU" sz="2800" b="1" dirty="0" err="1">
                <a:latin typeface="Georgia" pitchFamily="18" charset="0"/>
              </a:rPr>
              <a:t>які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виступають</a:t>
            </a:r>
            <a:r>
              <a:rPr lang="ru-RU" sz="2800" b="1" dirty="0">
                <a:latin typeface="Georgia" pitchFamily="18" charset="0"/>
              </a:rPr>
              <a:t> з </a:t>
            </a:r>
            <a:r>
              <a:rPr lang="ru-RU" sz="2800" b="1" dirty="0" err="1">
                <a:latin typeface="Georgia" pitchFamily="18" charset="0"/>
              </a:rPr>
              <a:t>голови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приблизно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</a:rPr>
              <a:t>на 30-35 </a:t>
            </a:r>
            <a:r>
              <a:rPr lang="ru-RU" sz="2800" b="1" dirty="0">
                <a:latin typeface="Georgia" pitchFamily="18" charset="0"/>
              </a:rPr>
              <a:t>мм (при </a:t>
            </a:r>
            <a:r>
              <a:rPr lang="ru-RU" sz="2800" b="1" dirty="0" err="1">
                <a:latin typeface="Georgia" pitchFamily="18" charset="0"/>
              </a:rPr>
              <a:t>довжині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тіла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близько</a:t>
            </a:r>
            <a:r>
              <a:rPr lang="ru-RU" sz="2800" b="1" dirty="0">
                <a:latin typeface="Georgia" pitchFamily="18" charset="0"/>
              </a:rPr>
              <a:t> 50-60 мм).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286676" cy="1143000"/>
          </a:xfrm>
        </p:spPr>
        <p:txBody>
          <a:bodyPr/>
          <a:lstStyle/>
          <a:p>
            <a:pPr algn="just"/>
            <a:r>
              <a:rPr lang="uk-UA" sz="2000" b="1" dirty="0" smtClean="0">
                <a:solidFill>
                  <a:srgbClr val="FF0000"/>
                </a:solidFill>
                <a:latin typeface="Georgia" pitchFamily="18" charset="0"/>
              </a:rPr>
              <a:t>Підковоніс. </a:t>
            </a:r>
            <a:r>
              <a:rPr lang="uk-UA" sz="2000" b="1" dirty="0" smtClean="0">
                <a:latin typeface="Georgia" pitchFamily="18" charset="0"/>
              </a:rPr>
              <a:t>Осілий </a:t>
            </a:r>
            <a:r>
              <a:rPr lang="uk-UA" sz="2000" b="1" dirty="0">
                <a:latin typeface="Georgia" pitchFamily="18" charset="0"/>
              </a:rPr>
              <a:t>вид; лише окремі особини під час зміни зимових сховищ на літні і навпаки можуть долати відстань до 112 км. Від зимової сплячки прокидається в кін. березня — на початку квітня. </a:t>
            </a:r>
            <a:r>
              <a:rPr lang="uk-UA" sz="2000" b="1" dirty="0" smtClean="0">
                <a:latin typeface="Georgia" pitchFamily="18" charset="0"/>
              </a:rPr>
              <a:t>Добуває </a:t>
            </a:r>
            <a:r>
              <a:rPr lang="uk-UA" sz="2000" b="1" dirty="0">
                <a:latin typeface="Georgia" pitchFamily="18" charset="0"/>
              </a:rPr>
              <a:t>їжу з настанням сутінок, через 20 — 25 </a:t>
            </a:r>
            <a:r>
              <a:rPr lang="uk-UA" sz="2000" b="1" dirty="0" err="1">
                <a:latin typeface="Georgia" pitchFamily="18" charset="0"/>
              </a:rPr>
              <a:t>хв</a:t>
            </a:r>
            <a:r>
              <a:rPr lang="uk-UA" sz="2000" b="1" dirty="0">
                <a:latin typeface="Georgia" pitchFamily="18" charset="0"/>
              </a:rPr>
              <a:t> після заходу сонця. Літає здебільшого в міжряддях виноградників, садів, над городами, над посівами польових культур тощо. </a:t>
            </a:r>
            <a:r>
              <a:rPr lang="uk-UA" sz="2000" b="1" dirty="0" smtClean="0">
                <a:latin typeface="Georgia" pitchFamily="18" charset="0"/>
              </a:rPr>
              <a:t> </a:t>
            </a:r>
            <a:r>
              <a:rPr lang="uk-UA" sz="2000" b="1" dirty="0">
                <a:latin typeface="Georgia" pitchFamily="18" charset="0"/>
              </a:rPr>
              <a:t>Під час сильних вітру і дощу сховищ не залишає. Живиться переважно двокрилими і </a:t>
            </a:r>
            <a:r>
              <a:rPr lang="uk-UA" sz="2000" b="1" dirty="0" err="1">
                <a:latin typeface="Georgia" pitchFamily="18" charset="0"/>
              </a:rPr>
              <a:t>молеподібними</a:t>
            </a:r>
            <a:r>
              <a:rPr lang="uk-UA" sz="2000" b="1" dirty="0">
                <a:latin typeface="Georgia" pitchFamily="18" charset="0"/>
              </a:rPr>
              <a:t> </a:t>
            </a:r>
            <a:r>
              <a:rPr lang="uk-UA" sz="2000" b="1" dirty="0" smtClean="0">
                <a:latin typeface="Georgia" pitchFamily="18" charset="0"/>
              </a:rPr>
              <a:t>лускокрилими.</a:t>
            </a:r>
            <a:r>
              <a:rPr lang="uk-UA" sz="2000" b="1" dirty="0" smtClean="0">
                <a:latin typeface="Georgia" pitchFamily="18" charset="0"/>
              </a:rPr>
              <a:t> </a:t>
            </a:r>
            <a:r>
              <a:rPr lang="uk-UA" sz="2000" b="1" dirty="0" smtClean="0">
                <a:latin typeface="Georgia" pitchFamily="18" charset="0"/>
              </a:rPr>
              <a:t>Живе </a:t>
            </a:r>
            <a:r>
              <a:rPr lang="uk-UA" sz="2000" b="1" dirty="0">
                <a:latin typeface="Georgia" pitchFamily="18" charset="0"/>
              </a:rPr>
              <a:t>до </a:t>
            </a:r>
            <a:r>
              <a:rPr lang="uk-UA" sz="2000" b="1" dirty="0" smtClean="0">
                <a:latin typeface="Georgia" pitchFamily="18" charset="0"/>
              </a:rPr>
              <a:t>17,5 років.</a:t>
            </a:r>
            <a:r>
              <a:rPr lang="uk-UA" sz="2000" b="1" dirty="0">
                <a:latin typeface="Georgia" pitchFamily="18" charset="0"/>
              </a:rPr>
              <a:t/>
            </a:r>
            <a:br>
              <a:rPr lang="uk-UA" sz="2000" b="1" dirty="0">
                <a:latin typeface="Georgia" pitchFamily="18" charset="0"/>
              </a:rPr>
            </a:br>
            <a:endParaRPr lang="ru-RU" sz="2000" b="1" dirty="0">
              <a:latin typeface="Georgia" pitchFamily="18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714752"/>
            <a:ext cx="1905013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378264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690915"/>
            <a:ext cx="3571900" cy="3167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5852" y="214290"/>
            <a:ext cx="75724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uk-UA" sz="2200" b="1" dirty="0" smtClean="0">
                <a:solidFill>
                  <a:srgbClr val="FF0000"/>
                </a:solidFill>
                <a:latin typeface="Georgia" pitchFamily="18" charset="0"/>
              </a:rPr>
              <a:t>Триколірна </a:t>
            </a:r>
            <a:r>
              <a:rPr lang="uk-UA" sz="2200" b="1" dirty="0" smtClean="0">
                <a:solidFill>
                  <a:srgbClr val="FF0000"/>
                </a:solidFill>
                <a:latin typeface="Georgia" pitchFamily="18" charset="0"/>
              </a:rPr>
              <a:t>нічниця. </a:t>
            </a:r>
            <a:r>
              <a:rPr lang="ru-RU" sz="2200" b="1" dirty="0" smtClean="0">
                <a:latin typeface="Georgia" pitchFamily="18" charset="0"/>
              </a:rPr>
              <a:t>У </a:t>
            </a:r>
            <a:r>
              <a:rPr lang="ru-RU" sz="2200" b="1" dirty="0" err="1" smtClean="0">
                <a:latin typeface="Georgia" pitchFamily="18" charset="0"/>
              </a:rPr>
              <a:t>західних</a:t>
            </a:r>
            <a:r>
              <a:rPr lang="ru-RU" sz="2200" b="1" dirty="0" smtClean="0">
                <a:latin typeface="Georgia" pitchFamily="18" charset="0"/>
              </a:rPr>
              <a:t> </a:t>
            </a:r>
            <a:r>
              <a:rPr lang="ru-RU" sz="2200" b="1" dirty="0">
                <a:latin typeface="Georgia" pitchFamily="18" charset="0"/>
              </a:rPr>
              <a:t>областях — </a:t>
            </a:r>
            <a:r>
              <a:rPr lang="ru-RU" sz="2200" b="1" dirty="0" err="1">
                <a:latin typeface="Georgia" pitchFamily="18" charset="0"/>
              </a:rPr>
              <a:t>осіла</a:t>
            </a:r>
            <a:r>
              <a:rPr lang="ru-RU" sz="2200" b="1" dirty="0">
                <a:latin typeface="Georgia" pitchFamily="18" charset="0"/>
              </a:rPr>
              <a:t>. У </a:t>
            </a:r>
            <a:r>
              <a:rPr lang="ru-RU" sz="2200" b="1" dirty="0" err="1">
                <a:latin typeface="Georgia" pitchFamily="18" charset="0"/>
              </a:rPr>
              <a:t>Криму</a:t>
            </a:r>
            <a:r>
              <a:rPr lang="ru-RU" sz="2200" b="1" dirty="0">
                <a:latin typeface="Georgia" pitchFamily="18" charset="0"/>
              </a:rPr>
              <a:t> на </a:t>
            </a:r>
            <a:r>
              <a:rPr lang="ru-RU" sz="2200" b="1" dirty="0" err="1">
                <a:latin typeface="Georgia" pitchFamily="18" charset="0"/>
              </a:rPr>
              <a:t>зимівлі</a:t>
            </a:r>
            <a:r>
              <a:rPr lang="ru-RU" sz="2200" b="1" dirty="0">
                <a:latin typeface="Georgia" pitchFamily="18" charset="0"/>
              </a:rPr>
              <a:t> не </a:t>
            </a:r>
            <a:r>
              <a:rPr lang="ru-RU" sz="2200" b="1" dirty="0" err="1">
                <a:latin typeface="Georgia" pitchFamily="18" charset="0"/>
              </a:rPr>
              <a:t>виявлена</a:t>
            </a:r>
            <a:r>
              <a:rPr lang="ru-RU" sz="2200" b="1" dirty="0">
                <a:latin typeface="Georgia" pitchFamily="18" charset="0"/>
              </a:rPr>
              <a:t>. Один з </a:t>
            </a:r>
            <a:r>
              <a:rPr lang="ru-RU" sz="2200" b="1" dirty="0" err="1">
                <a:latin typeface="Georgia" pitchFamily="18" charset="0"/>
              </a:rPr>
              <a:t>найбільш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теплолюбних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кажанів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фауни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України</a:t>
            </a:r>
            <a:r>
              <a:rPr lang="ru-RU" sz="2200" b="1" dirty="0">
                <a:latin typeface="Georgia" pitchFamily="18" charset="0"/>
              </a:rPr>
              <a:t>. </a:t>
            </a:r>
            <a:r>
              <a:rPr lang="ru-RU" sz="2200" b="1" dirty="0" err="1">
                <a:latin typeface="Georgia" pitchFamily="18" charset="0"/>
              </a:rPr>
              <a:t>Живе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здебільшого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поодинці</a:t>
            </a:r>
            <a:r>
              <a:rPr lang="ru-RU" sz="2200" b="1" dirty="0">
                <a:latin typeface="Georgia" pitchFamily="18" charset="0"/>
              </a:rPr>
              <a:t>, </a:t>
            </a:r>
            <a:r>
              <a:rPr lang="ru-RU" sz="2200" b="1" dirty="0" err="1">
                <a:latin typeface="Georgia" pitchFamily="18" charset="0"/>
              </a:rPr>
              <a:t>самиці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утворюють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виводкові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зграї</a:t>
            </a:r>
            <a:r>
              <a:rPr lang="ru-RU" sz="2200" b="1" dirty="0">
                <a:latin typeface="Georgia" pitchFamily="18" charset="0"/>
              </a:rPr>
              <a:t>. </a:t>
            </a:r>
            <a:r>
              <a:rPr lang="ru-RU" sz="2200" b="1" dirty="0" err="1">
                <a:latin typeface="Georgia" pitchFamily="18" charset="0"/>
              </a:rPr>
              <a:t>Може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селитися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поряд</a:t>
            </a:r>
            <a:r>
              <a:rPr lang="ru-RU" sz="2200" b="1" dirty="0">
                <a:latin typeface="Georgia" pitchFamily="18" charset="0"/>
              </a:rPr>
              <a:t> з </a:t>
            </a:r>
            <a:r>
              <a:rPr lang="ru-RU" sz="2200" b="1" dirty="0" err="1">
                <a:latin typeface="Georgia" pitchFamily="18" charset="0"/>
              </a:rPr>
              <a:t>ін</a:t>
            </a:r>
            <a:r>
              <a:rPr lang="ru-RU" sz="2200" b="1" dirty="0">
                <a:latin typeface="Georgia" pitchFamily="18" charset="0"/>
              </a:rPr>
              <a:t>. видами </a:t>
            </a:r>
            <a:r>
              <a:rPr lang="ru-RU" sz="2200" b="1" dirty="0" err="1">
                <a:latin typeface="Georgia" pitchFamily="18" charset="0"/>
              </a:rPr>
              <a:t>кажанів</a:t>
            </a:r>
            <a:r>
              <a:rPr lang="ru-RU" sz="2200" b="1" dirty="0">
                <a:latin typeface="Georgia" pitchFamily="18" charset="0"/>
              </a:rPr>
              <a:t>, </a:t>
            </a:r>
            <a:r>
              <a:rPr lang="ru-RU" sz="2200" b="1" dirty="0" err="1">
                <a:latin typeface="Georgia" pitchFamily="18" charset="0"/>
              </a:rPr>
              <a:t>зокрема</a:t>
            </a:r>
            <a:r>
              <a:rPr lang="ru-RU" sz="2200" b="1" dirty="0">
                <a:latin typeface="Georgia" pitchFamily="18" charset="0"/>
              </a:rPr>
              <a:t> з </a:t>
            </a:r>
            <a:r>
              <a:rPr lang="ru-RU" sz="2200" b="1" dirty="0" err="1">
                <a:latin typeface="Georgia" pitchFamily="18" charset="0"/>
              </a:rPr>
              <a:t>підковоносом</a:t>
            </a:r>
            <a:r>
              <a:rPr lang="ru-RU" sz="2200" b="1" dirty="0">
                <a:latin typeface="Georgia" pitchFamily="18" charset="0"/>
              </a:rPr>
              <a:t> великим і </a:t>
            </a:r>
            <a:r>
              <a:rPr lang="ru-RU" sz="2200" b="1" dirty="0" err="1">
                <a:latin typeface="Georgia" pitchFamily="18" charset="0"/>
              </a:rPr>
              <a:t>нічницею</a:t>
            </a:r>
            <a:r>
              <a:rPr lang="ru-RU" sz="2200" b="1" dirty="0">
                <a:latin typeface="Georgia" pitchFamily="18" charset="0"/>
              </a:rPr>
              <a:t> великою, </a:t>
            </a:r>
            <a:r>
              <a:rPr lang="ru-RU" sz="2200" b="1" dirty="0" err="1">
                <a:latin typeface="Georgia" pitchFamily="18" charset="0"/>
              </a:rPr>
              <a:t>їжу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добуває</a:t>
            </a:r>
            <a:r>
              <a:rPr lang="ru-RU" sz="2200" b="1" dirty="0">
                <a:latin typeface="Georgia" pitchFamily="18" charset="0"/>
              </a:rPr>
              <a:t> з </a:t>
            </a:r>
            <a:r>
              <a:rPr lang="ru-RU" sz="2200" b="1" dirty="0" err="1">
                <a:latin typeface="Georgia" pitchFamily="18" charset="0"/>
              </a:rPr>
              <a:t>настанням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густих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сутінок</a:t>
            </a:r>
            <a:r>
              <a:rPr lang="ru-RU" sz="2200" b="1" dirty="0">
                <a:latin typeface="Georgia" pitchFamily="18" charset="0"/>
              </a:rPr>
              <a:t>. </a:t>
            </a:r>
            <a:r>
              <a:rPr lang="ru-RU" sz="2200" b="1" dirty="0" err="1">
                <a:latin typeface="Georgia" pitchFamily="18" charset="0"/>
              </a:rPr>
              <a:t>Літає</a:t>
            </a:r>
            <a:r>
              <a:rPr lang="ru-RU" sz="2200" b="1" dirty="0">
                <a:latin typeface="Georgia" pitchFamily="18" charset="0"/>
              </a:rPr>
              <a:t> на </a:t>
            </a:r>
            <a:r>
              <a:rPr lang="ru-RU" sz="2200" b="1" dirty="0" err="1">
                <a:latin typeface="Georgia" pitchFamily="18" charset="0"/>
              </a:rPr>
              <a:t>узліссях</a:t>
            </a:r>
            <a:r>
              <a:rPr lang="ru-RU" sz="2200" b="1" dirty="0">
                <a:latin typeface="Georgia" pitchFamily="18" charset="0"/>
              </a:rPr>
              <a:t>, виноградниках, у парках, </a:t>
            </a:r>
            <a:r>
              <a:rPr lang="ru-RU" sz="2200" b="1" dirty="0" err="1">
                <a:latin typeface="Georgia" pitchFamily="18" charset="0"/>
              </a:rPr>
              <a:t>серед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кущів</a:t>
            </a:r>
            <a:r>
              <a:rPr lang="ru-RU" sz="2200" b="1" dirty="0">
                <a:latin typeface="Georgia" pitchFamily="18" charset="0"/>
              </a:rPr>
              <a:t> і дерев; </a:t>
            </a:r>
            <a:r>
              <a:rPr lang="ru-RU" sz="2200" b="1" dirty="0" err="1">
                <a:latin typeface="Georgia" pitchFamily="18" charset="0"/>
              </a:rPr>
              <a:t>уникає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суцільних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лісових</a:t>
            </a: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err="1">
                <a:latin typeface="Georgia" pitchFamily="18" charset="0"/>
              </a:rPr>
              <a:t>масивів</a:t>
            </a:r>
            <a:r>
              <a:rPr lang="ru-RU" sz="2200" b="1" dirty="0" smtClean="0">
                <a:latin typeface="Georgia" pitchFamily="18" charset="0"/>
              </a:rPr>
              <a:t>.</a:t>
            </a:r>
            <a:endParaRPr lang="ru-RU" sz="2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14414" y="0"/>
            <a:ext cx="7715304" cy="494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ctr"/>
            <a:r>
              <a:rPr lang="uk-UA" sz="28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ЦІЛІ ПРОЕКТУ:</a:t>
            </a:r>
            <a:endParaRPr lang="ru-RU" sz="2800" b="1" dirty="0" smtClean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algn="just" defTabSz="263525">
              <a:buBlip>
                <a:blip r:embed="rId2"/>
              </a:buBlip>
            </a:pPr>
            <a:r>
              <a:rPr lang="uk-UA" sz="2800" b="1" dirty="0" smtClean="0">
                <a:solidFill>
                  <a:srgbClr val="006600"/>
                </a:solidFill>
                <a:latin typeface="Georgia" pitchFamily="18" charset="0"/>
              </a:rPr>
              <a:t>  узагальнення</a:t>
            </a:r>
            <a:r>
              <a:rPr lang="uk-UA" sz="2800" b="1" dirty="0">
                <a:solidFill>
                  <a:srgbClr val="006600"/>
                </a:solidFill>
                <a:latin typeface="Georgia" pitchFamily="18" charset="0"/>
              </a:rPr>
              <a:t>, систематизація, розширення та поглиблення знань про заходи, </a:t>
            </a:r>
            <a:r>
              <a:rPr lang="uk-UA" sz="2800" b="1" dirty="0" err="1">
                <a:solidFill>
                  <a:srgbClr val="006600"/>
                </a:solidFill>
                <a:latin typeface="Georgia" pitchFamily="18" charset="0"/>
              </a:rPr>
              <a:t>пов'</a:t>
            </a:r>
            <a:r>
              <a:rPr lang="uk-UA" sz="2800" b="1" dirty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uk-UA" sz="2800" b="1" dirty="0" err="1">
                <a:solidFill>
                  <a:srgbClr val="006600"/>
                </a:solidFill>
                <a:latin typeface="Georgia" pitchFamily="18" charset="0"/>
              </a:rPr>
              <a:t>язані</a:t>
            </a:r>
            <a:r>
              <a:rPr lang="uk-UA" sz="2800" b="1" dirty="0">
                <a:solidFill>
                  <a:srgbClr val="006600"/>
                </a:solidFill>
                <a:latin typeface="Georgia" pitchFamily="18" charset="0"/>
              </a:rPr>
              <a:t> із екологічним краєзнавством;</a:t>
            </a:r>
            <a:endParaRPr lang="ru-RU" sz="2800" b="1" dirty="0">
              <a:solidFill>
                <a:srgbClr val="006600"/>
              </a:solidFill>
              <a:latin typeface="Georgia" pitchFamily="18" charset="0"/>
            </a:endParaRPr>
          </a:p>
          <a:p>
            <a:pPr algn="just" defTabSz="263525">
              <a:buBlip>
                <a:blip r:embed="rId2"/>
              </a:buBlip>
            </a:pPr>
            <a:r>
              <a:rPr lang="uk-UA" sz="2800" b="1" dirty="0" smtClean="0">
                <a:solidFill>
                  <a:srgbClr val="006600"/>
                </a:solidFill>
                <a:latin typeface="Georgia" pitchFamily="18" charset="0"/>
              </a:rPr>
              <a:t>  здобуття </a:t>
            </a:r>
            <a:r>
              <a:rPr lang="uk-UA" sz="2800" b="1" dirty="0">
                <a:solidFill>
                  <a:srgbClr val="006600"/>
                </a:solidFill>
                <a:latin typeface="Georgia" pitchFamily="18" charset="0"/>
              </a:rPr>
              <a:t>практичних навичок вміння інформувати населення по природоохоронній роботі;</a:t>
            </a:r>
            <a:endParaRPr lang="ru-RU" sz="2800" b="1" dirty="0">
              <a:solidFill>
                <a:srgbClr val="006600"/>
              </a:solidFill>
              <a:latin typeface="Georgia" pitchFamily="18" charset="0"/>
            </a:endParaRPr>
          </a:p>
          <a:p>
            <a:pPr algn="just" defTabSz="263525">
              <a:buBlip>
                <a:blip r:embed="rId2"/>
              </a:buBlip>
            </a:pPr>
            <a:r>
              <a:rPr lang="uk-UA" sz="2800" b="1" dirty="0" smtClean="0">
                <a:solidFill>
                  <a:srgbClr val="006600"/>
                </a:solidFill>
                <a:latin typeface="Georgia" pitchFamily="18" charset="0"/>
              </a:rPr>
              <a:t>  прищеплення </a:t>
            </a:r>
            <a:r>
              <a:rPr lang="uk-UA" sz="2800" b="1" dirty="0">
                <a:solidFill>
                  <a:srgbClr val="006600"/>
                </a:solidFill>
                <a:latin typeface="Georgia" pitchFamily="18" charset="0"/>
              </a:rPr>
              <a:t>стійкого інтересу до природоохоронної роботи;</a:t>
            </a:r>
            <a:endParaRPr lang="ru-RU" sz="2800" b="1" dirty="0">
              <a:solidFill>
                <a:srgbClr val="006600"/>
              </a:solidFill>
              <a:latin typeface="Georgia" pitchFamily="18" charset="0"/>
            </a:endParaRPr>
          </a:p>
          <a:p>
            <a:pPr algn="just" defTabSz="263525">
              <a:buBlip>
                <a:blip r:embed="rId2"/>
              </a:buBlip>
            </a:pPr>
            <a:r>
              <a:rPr lang="uk-UA" sz="2800" b="1" dirty="0" smtClean="0">
                <a:solidFill>
                  <a:srgbClr val="006600"/>
                </a:solidFill>
                <a:latin typeface="Georgia" pitchFamily="18" charset="0"/>
              </a:rPr>
              <a:t>  підвищення </a:t>
            </a:r>
            <a:r>
              <a:rPr lang="uk-UA" sz="2800" b="1" dirty="0">
                <a:solidFill>
                  <a:srgbClr val="006600"/>
                </a:solidFill>
                <a:latin typeface="Georgia" pitchFamily="18" charset="0"/>
              </a:rPr>
              <a:t>рівня знань учнів з біології;</a:t>
            </a:r>
            <a:endParaRPr lang="ru-RU" sz="2800" b="1" dirty="0">
              <a:solidFill>
                <a:srgbClr val="006600"/>
              </a:solidFill>
              <a:latin typeface="Georgia" pitchFamily="18" charset="0"/>
            </a:endParaRPr>
          </a:p>
          <a:p>
            <a:pPr algn="just" defTabSz="263525">
              <a:buBlip>
                <a:blip r:embed="rId2"/>
              </a:buBlip>
            </a:pPr>
            <a:r>
              <a:rPr lang="uk-UA" sz="2800" b="1" dirty="0" smtClean="0">
                <a:solidFill>
                  <a:srgbClr val="006600"/>
                </a:solidFill>
                <a:latin typeface="Georgia" pitchFamily="18" charset="0"/>
              </a:rPr>
              <a:t>  зацікавлення </a:t>
            </a:r>
            <a:r>
              <a:rPr lang="uk-UA" sz="2800" b="1" dirty="0">
                <a:solidFill>
                  <a:srgbClr val="006600"/>
                </a:solidFill>
                <a:latin typeface="Georgia" pitchFamily="18" charset="0"/>
              </a:rPr>
              <a:t>учнів, які можуть обрати природничу науку як основу для своєї майбутньої </a:t>
            </a:r>
            <a:r>
              <a:rPr lang="uk-UA" sz="2800" b="1" dirty="0" smtClean="0">
                <a:solidFill>
                  <a:srgbClr val="006600"/>
                </a:solidFill>
                <a:latin typeface="Georgia" pitchFamily="18" charset="0"/>
              </a:rPr>
              <a:t>професії.</a:t>
            </a:r>
          </a:p>
          <a:p>
            <a:pPr algn="just" defTabSz="263525"/>
            <a:endParaRPr lang="ru-RU" sz="2800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71876"/>
            <a:ext cx="1500166" cy="150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496"/>
            <a:ext cx="8229600" cy="1143000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  <a:hlinkClick r:id="rId2" tooltip="Лелека чорний"/>
              </a:rPr>
              <a:t>Лелека чорний</a:t>
            </a: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 (</a:t>
            </a:r>
            <a:r>
              <a:rPr lang="ru-RU" sz="2800" b="1" i="1" dirty="0" err="1" smtClean="0">
                <a:solidFill>
                  <a:schemeClr val="tx1"/>
                </a:solidFill>
                <a:latin typeface="Georgia" pitchFamily="18" charset="0"/>
              </a:rPr>
              <a:t>Ciconia</a:t>
            </a: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Georgia" pitchFamily="18" charset="0"/>
              </a:rPr>
              <a:t>nigra</a:t>
            </a: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) Р</a:t>
            </a: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ідкісний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Гніздовий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2800" b="1" u="sng" dirty="0" err="1" smtClean="0">
                <a:solidFill>
                  <a:schemeClr val="tx1"/>
                </a:solidFill>
                <a:latin typeface="Georgia" pitchFamily="18" charset="0"/>
                <a:hlinkClick r:id="rId3" tooltip="Перелітні птахи"/>
              </a:rPr>
              <a:t>перелітний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зрідка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зимуючий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. В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Україні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гніздиться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практично на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всій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території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, за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винятком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u="sng" dirty="0" err="1" smtClean="0">
                <a:solidFill>
                  <a:schemeClr val="tx1"/>
                </a:solidFill>
                <a:latin typeface="Georgia" pitchFamily="18" charset="0"/>
                <a:hlinkClick r:id="rId4" tooltip="Крим"/>
              </a:rPr>
              <a:t>Криму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та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високогірних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районів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u="sng" dirty="0" smtClean="0">
                <a:solidFill>
                  <a:schemeClr val="tx1"/>
                </a:solidFill>
                <a:latin typeface="Georgia" pitchFamily="18" charset="0"/>
                <a:hlinkClick r:id="rId5" tooltip="Карпати"/>
              </a:rPr>
              <a:t>Карпат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. В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Україні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гніздиться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близько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2 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тис.осіб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.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Протягом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останніх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30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років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чисельність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u="sng" dirty="0" err="1" smtClean="0">
                <a:solidFill>
                  <a:schemeClr val="tx1"/>
                </a:solidFill>
                <a:latin typeface="Georgia" pitchFamily="18" charset="0"/>
                <a:hlinkClick r:id="rId6" tooltip="Популяція"/>
              </a:rPr>
              <a:t>популяції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скоротилась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у 3—5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</a:rPr>
              <a:t>разів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b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Ciconia nigra 1 (Marek Szczepanek).jpg">
            <a:hlinkClick r:id="rId7"/>
          </p:cNvPr>
          <p:cNvPicPr>
            <a:picLocks noGrp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214290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4525963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2" tooltip="Сапсан"/>
              </a:rPr>
              <a:t>Сапсан</a:t>
            </a:r>
            <a:r>
              <a:rPr lang="ru-RU" sz="2400" b="1" dirty="0" smtClean="0">
                <a:latin typeface="Georgia" pitchFamily="18" charset="0"/>
              </a:rPr>
              <a:t> (</a:t>
            </a:r>
            <a:r>
              <a:rPr lang="ru-RU" sz="2400" b="1" i="1" dirty="0" err="1" smtClean="0">
                <a:latin typeface="Georgia" pitchFamily="18" charset="0"/>
              </a:rPr>
              <a:t>Falco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peregrinus</a:t>
            </a:r>
            <a:r>
              <a:rPr lang="ru-RU" sz="2400" b="1" dirty="0" smtClean="0">
                <a:latin typeface="Georgia" pitchFamily="18" charset="0"/>
              </a:rPr>
              <a:t>) </a:t>
            </a:r>
            <a:r>
              <a:rPr lang="ru-RU" sz="2400" b="1" dirty="0" err="1" smtClean="0">
                <a:latin typeface="Georgia" pitchFamily="18" charset="0"/>
              </a:rPr>
              <a:t>Рідкісний</a:t>
            </a:r>
            <a:endParaRPr lang="ru-RU" sz="2400" b="1" dirty="0" smtClean="0">
              <a:latin typeface="Georgia" pitchFamily="18" charset="0"/>
            </a:endParaRPr>
          </a:p>
          <a:p>
            <a:pPr algn="ctr"/>
            <a:r>
              <a:rPr lang="ru-RU" sz="2400" b="1" dirty="0" err="1" smtClean="0">
                <a:latin typeface="Georgia" pitchFamily="18" charset="0"/>
              </a:rPr>
              <a:t>Гніздовий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err="1" smtClean="0">
                <a:latin typeface="Georgia" pitchFamily="18" charset="0"/>
                <a:hlinkClick r:id="rId3" tooltip="Перелітні птахи"/>
              </a:rPr>
              <a:t>перелітний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err="1" smtClean="0">
                <a:latin typeface="Georgia" pitchFamily="18" charset="0"/>
              </a:rPr>
              <a:t>зимуючий</a:t>
            </a:r>
            <a:r>
              <a:rPr lang="ru-RU" sz="2400" b="1" dirty="0" smtClean="0">
                <a:latin typeface="Georgia" pitchFamily="18" charset="0"/>
              </a:rPr>
              <a:t>. В </a:t>
            </a:r>
            <a:r>
              <a:rPr lang="ru-RU" sz="2400" b="1" dirty="0" err="1" smtClean="0">
                <a:latin typeface="Georgia" pitchFamily="18" charset="0"/>
              </a:rPr>
              <a:t>Україні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в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  <a:hlinkClick r:id="rId4" tooltip="Карпати"/>
              </a:rPr>
              <a:t>Карпатах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гніздиться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  <a:hlinkClick r:id="rId5" tooltip="Номінативний підвид"/>
              </a:rPr>
              <a:t>номінативний</a:t>
            </a:r>
            <a:r>
              <a:rPr lang="ru-RU" sz="2400" b="1" dirty="0" smtClean="0">
                <a:latin typeface="Georgia" pitchFamily="18" charset="0"/>
                <a:hlinkClick r:id="rId5" tooltip="Номінативний підвид"/>
              </a:rPr>
              <a:t> </a:t>
            </a:r>
            <a:r>
              <a:rPr lang="ru-RU" sz="2400" b="1" dirty="0" err="1" smtClean="0">
                <a:latin typeface="Georgia" pitchFamily="18" charset="0"/>
                <a:hlinkClick r:id="rId5" tooltip="Номінативний підвид"/>
              </a:rPr>
              <a:t>підвид</a:t>
            </a:r>
            <a:r>
              <a:rPr lang="ru-RU" sz="2400" b="1" dirty="0" smtClean="0">
                <a:latin typeface="Georgia" pitchFamily="18" charset="0"/>
              </a:rPr>
              <a:t>, у </a:t>
            </a:r>
            <a:r>
              <a:rPr lang="ru-RU" sz="2400" b="1" dirty="0" err="1" smtClean="0">
                <a:latin typeface="Georgia" pitchFamily="18" charset="0"/>
                <a:hlinkClick r:id="rId6" tooltip="Кримські гори"/>
              </a:rPr>
              <a:t>Кримських</a:t>
            </a:r>
            <a:r>
              <a:rPr lang="ru-RU" sz="2400" b="1" dirty="0" smtClean="0">
                <a:latin typeface="Georgia" pitchFamily="18" charset="0"/>
                <a:hlinkClick r:id="rId6" tooltip="Кримські гори"/>
              </a:rPr>
              <a:t> горах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і</a:t>
            </a:r>
            <a:r>
              <a:rPr lang="ru-RU" sz="2400" b="1" dirty="0" smtClean="0">
                <a:latin typeface="Georgia" pitchFamily="18" charset="0"/>
              </a:rPr>
              <a:t> на </a:t>
            </a:r>
            <a:r>
              <a:rPr lang="ru-RU" sz="2400" b="1" dirty="0" err="1" smtClean="0">
                <a:latin typeface="Georgia" pitchFamily="18" charset="0"/>
              </a:rPr>
              <a:t>берегових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урвищах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  <a:hlinkClick r:id="rId7" tooltip="Кримський півострів"/>
              </a:rPr>
              <a:t>Кримського</a:t>
            </a:r>
            <a:r>
              <a:rPr lang="ru-RU" sz="2400" b="1" dirty="0" smtClean="0">
                <a:latin typeface="Georgia" pitchFamily="18" charset="0"/>
                <a:hlinkClick r:id="rId7" tooltip="Кримський півострів"/>
              </a:rPr>
              <a:t> </a:t>
            </a:r>
            <a:r>
              <a:rPr lang="ru-RU" sz="2400" b="1" dirty="0" err="1" smtClean="0">
                <a:latin typeface="Georgia" pitchFamily="18" charset="0"/>
                <a:hlinkClick r:id="rId7" tooltip="Кримський півострів"/>
              </a:rPr>
              <a:t>півострова</a:t>
            </a:r>
            <a:r>
              <a:rPr lang="ru-RU" sz="2400" b="1" dirty="0" smtClean="0">
                <a:latin typeface="Georgia" pitchFamily="18" charset="0"/>
              </a:rPr>
              <a:t> — </a:t>
            </a:r>
            <a:r>
              <a:rPr lang="ru-RU" sz="2400" b="1" dirty="0" err="1" smtClean="0">
                <a:latin typeface="Georgia" pitchFamily="18" charset="0"/>
              </a:rPr>
              <a:t>кавказький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  <a:hlinkClick r:id="rId8" tooltip="Підвид"/>
              </a:rPr>
              <a:t>підвид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err="1" smtClean="0">
                <a:latin typeface="Georgia" pitchFamily="18" charset="0"/>
              </a:rPr>
              <a:t>під</a:t>
            </a:r>
            <a:r>
              <a:rPr lang="ru-RU" sz="2400" b="1" dirty="0" smtClean="0">
                <a:latin typeface="Georgia" pitchFamily="18" charset="0"/>
              </a:rPr>
              <a:t> час </a:t>
            </a:r>
            <a:r>
              <a:rPr lang="ru-RU" sz="2400" b="1" dirty="0" err="1" smtClean="0">
                <a:latin typeface="Georgia" pitchFamily="18" charset="0"/>
                <a:hlinkClick r:id="rId9" tooltip="Міграція птахів"/>
              </a:rPr>
              <a:t>міграції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і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взимку</a:t>
            </a:r>
            <a:r>
              <a:rPr lang="ru-RU" sz="2400" b="1" dirty="0" smtClean="0">
                <a:latin typeface="Georgia" pitchFamily="18" charset="0"/>
              </a:rPr>
              <a:t> на </a:t>
            </a:r>
            <a:r>
              <a:rPr lang="ru-RU" sz="2400" b="1" dirty="0" err="1" smtClean="0">
                <a:latin typeface="Georgia" pitchFamily="18" charset="0"/>
              </a:rPr>
              <a:t>всій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території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трапляється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тундровий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підвид</a:t>
            </a:r>
            <a:r>
              <a:rPr lang="ru-RU" sz="2400" b="1" dirty="0" smtClean="0">
                <a:latin typeface="Georgia" pitchFamily="18" charset="0"/>
              </a:rPr>
              <a:t>. </a:t>
            </a:r>
            <a:r>
              <a:rPr lang="ru-RU" sz="2400" b="1" dirty="0" err="1" smtClean="0">
                <a:latin typeface="Georgia" pitchFamily="18" charset="0"/>
              </a:rPr>
              <a:t>Гніздиться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біля</a:t>
            </a:r>
            <a:r>
              <a:rPr lang="ru-RU" sz="2400" b="1" dirty="0" smtClean="0">
                <a:latin typeface="Georgia" pitchFamily="18" charset="0"/>
              </a:rPr>
              <a:t> 120—130 пар, </a:t>
            </a:r>
            <a:r>
              <a:rPr lang="ru-RU" sz="2400" b="1" dirty="0" err="1" smtClean="0">
                <a:latin typeface="Georgia" pitchFamily="18" charset="0"/>
              </a:rPr>
              <a:t>з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яких</a:t>
            </a:r>
            <a:r>
              <a:rPr lang="ru-RU" sz="2400" b="1" dirty="0" smtClean="0">
                <a:latin typeface="Georgia" pitchFamily="18" charset="0"/>
              </a:rPr>
              <a:t> 100—110 пар в </a:t>
            </a:r>
            <a:r>
              <a:rPr lang="ru-RU" sz="2400" b="1" dirty="0" err="1" smtClean="0">
                <a:latin typeface="Georgia" pitchFamily="18" charset="0"/>
              </a:rPr>
              <a:t>Криму</a:t>
            </a:r>
            <a:r>
              <a:rPr lang="ru-RU" sz="2400" b="1" dirty="0" smtClean="0">
                <a:latin typeface="Georgia" pitchFamily="18" charset="0"/>
              </a:rPr>
              <a:t>.</a:t>
            </a:r>
          </a:p>
          <a:p>
            <a:endParaRPr lang="ru-RU" sz="2400" dirty="0"/>
          </a:p>
        </p:txBody>
      </p:sp>
      <p:pic>
        <p:nvPicPr>
          <p:cNvPr id="4" name="Рисунок 3" descr="Peregrine Falcon 12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0" y="357166"/>
            <a:ext cx="2272887" cy="2408612"/>
          </a:xfrm>
          <a:prstGeom prst="rect">
            <a:avLst/>
          </a:prstGeom>
          <a:ln w="28575" cap="rnd">
            <a:solidFill>
              <a:srgbClr val="00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643182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uk-UA" sz="2400" b="1" dirty="0" smtClean="0">
                <a:latin typeface="Georgia" pitchFamily="18" charset="0"/>
                <a:hlinkClick r:id="rId2" tooltip="Глушець"/>
              </a:rPr>
              <a:t>Глушець</a:t>
            </a:r>
            <a:r>
              <a:rPr lang="uk-UA" sz="2400" b="1" dirty="0" smtClean="0">
                <a:latin typeface="Georgia" pitchFamily="18" charset="0"/>
              </a:rPr>
              <a:t> (</a:t>
            </a:r>
            <a:r>
              <a:rPr lang="uk-UA" sz="2400" b="1" dirty="0" smtClean="0">
                <a:latin typeface="Georgia" pitchFamily="18" charset="0"/>
                <a:hlinkClick r:id="rId3" tooltip="Глухар"/>
              </a:rPr>
              <a:t>глухар</a:t>
            </a:r>
            <a:r>
              <a:rPr lang="uk-UA" sz="2400" b="1" dirty="0" smtClean="0">
                <a:latin typeface="Georgia" pitchFamily="18" charset="0"/>
              </a:rPr>
              <a:t>) (</a:t>
            </a:r>
            <a:r>
              <a:rPr lang="ru-RU" sz="2400" b="1" i="1" dirty="0" err="1" smtClean="0">
                <a:latin typeface="Georgia" pitchFamily="18" charset="0"/>
              </a:rPr>
              <a:t>Tetrao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urogallus</a:t>
            </a:r>
            <a:r>
              <a:rPr lang="uk-UA" sz="2400" b="1" dirty="0" smtClean="0">
                <a:latin typeface="Georgia" pitchFamily="18" charset="0"/>
              </a:rPr>
              <a:t>) Зникаючий</a:t>
            </a:r>
            <a:endParaRPr lang="ru-RU" sz="2400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uk-UA" sz="2400" b="1" dirty="0" smtClean="0">
                <a:latin typeface="Georgia" pitchFamily="18" charset="0"/>
                <a:hlinkClick r:id="rId4" tooltip="Осілі птахи"/>
              </a:rPr>
              <a:t>Осілий</a:t>
            </a:r>
            <a:r>
              <a:rPr lang="uk-UA" sz="2400" b="1" dirty="0" smtClean="0">
                <a:latin typeface="Georgia" pitchFamily="18" charset="0"/>
              </a:rPr>
              <a:t>. </a:t>
            </a:r>
            <a:r>
              <a:rPr lang="ru-RU" sz="2400" b="1" dirty="0" smtClean="0">
                <a:latin typeface="Georgia" pitchFamily="18" charset="0"/>
              </a:rPr>
              <a:t>В </a:t>
            </a:r>
            <a:r>
              <a:rPr lang="ru-RU" sz="2400" b="1" dirty="0" err="1" smtClean="0">
                <a:latin typeface="Georgia" pitchFamily="18" charset="0"/>
              </a:rPr>
              <a:t>Україні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трапляється</a:t>
            </a:r>
            <a:r>
              <a:rPr lang="ru-RU" sz="2400" b="1" dirty="0" smtClean="0">
                <a:latin typeface="Georgia" pitchFamily="18" charset="0"/>
              </a:rPr>
              <a:t> на </a:t>
            </a:r>
            <a:r>
              <a:rPr lang="ru-RU" sz="2400" b="1" dirty="0" err="1" smtClean="0">
                <a:latin typeface="Georgia" pitchFamily="18" charset="0"/>
                <a:hlinkClick r:id="rId5" tooltip="Полісся"/>
              </a:rPr>
              <a:t>Поліссі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та</a:t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у </a:t>
            </a:r>
            <a:r>
              <a:rPr lang="ru-RU" sz="2400" b="1" dirty="0" smtClean="0">
                <a:latin typeface="Georgia" pitchFamily="18" charset="0"/>
                <a:hlinkClick r:id="rId6" tooltip="Карпати"/>
              </a:rPr>
              <a:t>Карпатах</a:t>
            </a:r>
            <a:r>
              <a:rPr lang="ru-RU" sz="2400" b="1" dirty="0" smtClean="0">
                <a:latin typeface="Georgia" pitchFamily="18" charset="0"/>
              </a:rPr>
              <a:t>. </a:t>
            </a:r>
            <a:r>
              <a:rPr lang="ru-RU" sz="2400" b="1" dirty="0" err="1" smtClean="0">
                <a:latin typeface="Georgia" pitchFamily="18" charset="0"/>
              </a:rPr>
              <a:t>Популяція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нараховує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приблизно</a:t>
            </a:r>
            <a:r>
              <a:rPr lang="ru-RU" sz="2400" b="1" dirty="0" smtClean="0">
                <a:latin typeface="Georgia" pitchFamily="18" charset="0"/>
              </a:rPr>
              <a:t> 3000 ос., у тому </a:t>
            </a:r>
            <a:r>
              <a:rPr lang="ru-RU" sz="2400" b="1" dirty="0" err="1" smtClean="0">
                <a:latin typeface="Georgia" pitchFamily="18" charset="0"/>
              </a:rPr>
              <a:t>числі</a:t>
            </a:r>
            <a:r>
              <a:rPr lang="ru-RU" sz="2400" b="1" dirty="0" smtClean="0">
                <a:latin typeface="Georgia" pitchFamily="18" charset="0"/>
              </a:rPr>
              <a:t> в </a:t>
            </a:r>
            <a:r>
              <a:rPr lang="ru-RU" sz="2400" b="1" dirty="0" err="1" smtClean="0">
                <a:latin typeface="Georgia" pitchFamily="18" charset="0"/>
                <a:hlinkClick r:id="rId7" tooltip="Карпатський біосферний заповідник"/>
              </a:rPr>
              <a:t>Карпатському</a:t>
            </a:r>
            <a:r>
              <a:rPr lang="ru-RU" sz="2400" b="1" dirty="0" smtClean="0">
                <a:latin typeface="Georgia" pitchFamily="18" charset="0"/>
                <a:hlinkClick r:id="rId7" tooltip="Карпатський біосферний заповідник"/>
              </a:rPr>
              <a:t> </a:t>
            </a:r>
            <a:r>
              <a:rPr lang="ru-RU" sz="2400" b="1" dirty="0" err="1" smtClean="0">
                <a:latin typeface="Georgia" pitchFamily="18" charset="0"/>
                <a:hlinkClick r:id="rId7" tooltip="Карпатський біосферний заповідник"/>
              </a:rPr>
              <a:t>біосферному</a:t>
            </a:r>
            <a:r>
              <a:rPr lang="ru-RU" sz="2400" b="1" dirty="0" smtClean="0">
                <a:latin typeface="Georgia" pitchFamily="18" charset="0"/>
                <a:hlinkClick r:id="rId7" tooltip="Карпатський біосферний заповідник"/>
              </a:rPr>
              <a:t> </a:t>
            </a:r>
            <a:r>
              <a:rPr lang="ru-RU" sz="2400" b="1" dirty="0" err="1" smtClean="0">
                <a:latin typeface="Georgia" pitchFamily="18" charset="0"/>
                <a:hlinkClick r:id="rId7" tooltip="Карпатський біосферний заповідник"/>
              </a:rPr>
              <a:t>заповіднику</a:t>
            </a:r>
            <a:r>
              <a:rPr lang="ru-RU" sz="2400" b="1" dirty="0" smtClean="0">
                <a:latin typeface="Georgia" pitchFamily="18" charset="0"/>
              </a:rPr>
              <a:t> — </a:t>
            </a:r>
            <a:r>
              <a:rPr lang="ru-RU" sz="2400" b="1" dirty="0" err="1" smtClean="0">
                <a:latin typeface="Georgia" pitchFamily="18" charset="0"/>
              </a:rPr>
              <a:t>приблизно</a:t>
            </a:r>
            <a:r>
              <a:rPr lang="ru-RU" sz="2400" b="1" dirty="0" smtClean="0">
                <a:latin typeface="Georgia" pitchFamily="18" charset="0"/>
              </a:rPr>
              <a:t> 300. </a:t>
            </a:r>
            <a:r>
              <a:rPr lang="ru-RU" sz="2400" b="1" dirty="0" err="1" smtClean="0">
                <a:latin typeface="Georgia" pitchFamily="18" charset="0"/>
              </a:rPr>
              <a:t>Чисельність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протягом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останніх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десятиріч</a:t>
            </a:r>
            <a:r>
              <a:rPr lang="ru-RU" sz="2400" b="1" dirty="0" smtClean="0">
                <a:latin typeface="Georgia" pitchFamily="18" charset="0"/>
              </a:rPr>
              <a:t> сильно </a:t>
            </a:r>
            <a:r>
              <a:rPr lang="ru-RU" sz="2400" b="1" dirty="0" err="1" smtClean="0">
                <a:latin typeface="Georgia" pitchFamily="18" charset="0"/>
              </a:rPr>
              <a:t>скоротилась</a:t>
            </a:r>
            <a:r>
              <a:rPr lang="ru-RU" sz="2400" b="1" dirty="0" smtClean="0">
                <a:latin typeface="Georgia" pitchFamily="18" charset="0"/>
              </a:rPr>
              <a:t>.</a:t>
            </a:r>
          </a:p>
          <a:p>
            <a:pPr algn="ctr"/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Tetrao urogallus tjäder.jpe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357166"/>
            <a:ext cx="2185059" cy="24460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 </a:t>
            </a:r>
            <a:r>
              <a:rPr lang="uk-UA" b="1" dirty="0" err="1" smtClean="0">
                <a:latin typeface="Georgia" pitchFamily="18" charset="0"/>
                <a:hlinkClick r:id="rId2" tooltip="Орябок"/>
              </a:rPr>
              <a:t>Орябок</a:t>
            </a:r>
            <a:r>
              <a:rPr lang="uk-UA" b="1" dirty="0" smtClean="0">
                <a:latin typeface="Georgia" pitchFamily="18" charset="0"/>
              </a:rPr>
              <a:t> (</a:t>
            </a:r>
            <a:r>
              <a:rPr lang="ru-RU" b="1" i="1" dirty="0" err="1" smtClean="0">
                <a:latin typeface="Georgia" pitchFamily="18" charset="0"/>
              </a:rPr>
              <a:t>Tetrastes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bonasia</a:t>
            </a:r>
            <a:r>
              <a:rPr lang="uk-UA" b="1" dirty="0" smtClean="0">
                <a:latin typeface="Georgia" pitchFamily="18" charset="0"/>
              </a:rPr>
              <a:t>)* </a:t>
            </a:r>
            <a:r>
              <a:rPr lang="uk-UA" b="1" dirty="0" smtClean="0">
                <a:latin typeface="Georgia" pitchFamily="18" charset="0"/>
              </a:rPr>
              <a:t>Вразливий</a:t>
            </a:r>
            <a:endParaRPr lang="uk-UA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uk-UA" b="1" dirty="0" smtClean="0">
                <a:latin typeface="Georgia" pitchFamily="18" charset="0"/>
                <a:hlinkClick r:id="rId3" tooltip="Осілі птахи"/>
              </a:rPr>
              <a:t>Осілий</a:t>
            </a:r>
            <a:r>
              <a:rPr lang="uk-UA" b="1" dirty="0" smtClean="0">
                <a:latin typeface="Georgia" pitchFamily="18" charset="0"/>
              </a:rPr>
              <a:t>. </a:t>
            </a:r>
            <a:r>
              <a:rPr lang="ru-RU" b="1" dirty="0" smtClean="0">
                <a:latin typeface="Georgia" pitchFamily="18" charset="0"/>
              </a:rPr>
              <a:t>В </a:t>
            </a:r>
            <a:r>
              <a:rPr lang="ru-RU" b="1" dirty="0" err="1" smtClean="0">
                <a:latin typeface="Georgia" pitchFamily="18" charset="0"/>
              </a:rPr>
              <a:t>Україні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поширений</a:t>
            </a:r>
            <a:r>
              <a:rPr lang="ru-RU" b="1" dirty="0" smtClean="0">
                <a:latin typeface="Georgia" pitchFamily="18" charset="0"/>
              </a:rPr>
              <a:t> у </a:t>
            </a:r>
            <a:r>
              <a:rPr lang="ru-RU" b="1" dirty="0" err="1" smtClean="0">
                <a:latin typeface="Georgia" pitchFamily="18" charset="0"/>
                <a:hlinkClick r:id="rId4" tooltip="Полісся"/>
              </a:rPr>
              <a:t>Поліссі</a:t>
            </a:r>
            <a:r>
              <a:rPr lang="ru-RU" b="1" dirty="0" smtClean="0">
                <a:latin typeface="Georgia" pitchFamily="18" charset="0"/>
              </a:rPr>
              <a:t>, </a:t>
            </a:r>
            <a:r>
              <a:rPr lang="ru-RU" b="1" dirty="0" err="1" smtClean="0">
                <a:latin typeface="Georgia" pitchFamily="18" charset="0"/>
                <a:hlinkClick r:id="rId5" tooltip="Розточчя"/>
              </a:rPr>
              <a:t>Розточчі</a:t>
            </a:r>
            <a:r>
              <a:rPr lang="ru-RU" b="1" dirty="0" smtClean="0">
                <a:latin typeface="Georgia" pitchFamily="18" charset="0"/>
              </a:rPr>
              <a:t>, </a:t>
            </a:r>
            <a:r>
              <a:rPr lang="ru-RU" b="1" dirty="0" smtClean="0">
                <a:latin typeface="Georgia" pitchFamily="18" charset="0"/>
                <a:hlinkClick r:id="rId6" tooltip="Карпати"/>
              </a:rPr>
              <a:t>Карпатах</a:t>
            </a:r>
            <a:r>
              <a:rPr lang="ru-RU" b="1" dirty="0" smtClean="0">
                <a:latin typeface="Georgia" pitchFamily="18" charset="0"/>
              </a:rPr>
              <a:t> та </a:t>
            </a:r>
            <a:r>
              <a:rPr lang="ru-RU" b="1" dirty="0" err="1" smtClean="0">
                <a:latin typeface="Georgia" pitchFamily="18" charset="0"/>
              </a:rPr>
              <a:t>подекуди</a:t>
            </a:r>
            <a:r>
              <a:rPr lang="ru-RU" b="1" dirty="0" smtClean="0">
                <a:latin typeface="Georgia" pitchFamily="18" charset="0"/>
              </a:rPr>
              <a:t> на </a:t>
            </a:r>
            <a:r>
              <a:rPr lang="ru-RU" b="1" dirty="0" err="1" smtClean="0">
                <a:latin typeface="Georgia" pitchFamily="18" charset="0"/>
              </a:rPr>
              <a:t>півночі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  <a:hlinkClick r:id="rId7" tooltip="Лісостеп"/>
              </a:rPr>
              <a:t>лісостепової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смуги</a:t>
            </a:r>
            <a:r>
              <a:rPr lang="ru-RU" b="1" dirty="0" smtClean="0">
                <a:latin typeface="Georgia" pitchFamily="18" charset="0"/>
              </a:rPr>
              <a:t>. На початку </a:t>
            </a:r>
            <a:r>
              <a:rPr lang="ru-RU" b="1" dirty="0" smtClean="0">
                <a:latin typeface="Georgia" pitchFamily="18" charset="0"/>
                <a:hlinkClick r:id="rId8" tooltip="1970"/>
              </a:rPr>
              <a:t>1970</a:t>
            </a:r>
            <a:r>
              <a:rPr lang="ru-RU" b="1" dirty="0" smtClean="0">
                <a:latin typeface="Georgia" pitchFamily="18" charset="0"/>
              </a:rPr>
              <a:t> </a:t>
            </a:r>
            <a:r>
              <a:rPr lang="ru-RU" b="1" dirty="0" err="1" smtClean="0">
                <a:latin typeface="Georgia" pitchFamily="18" charset="0"/>
              </a:rPr>
              <a:t>рр</a:t>
            </a:r>
            <a:r>
              <a:rPr lang="ru-RU" b="1" dirty="0" smtClean="0">
                <a:latin typeface="Georgia" pitchFamily="18" charset="0"/>
              </a:rPr>
              <a:t>. </a:t>
            </a:r>
            <a:r>
              <a:rPr lang="ru-RU" b="1" dirty="0" err="1" smtClean="0">
                <a:latin typeface="Georgia" pitchFamily="18" charset="0"/>
              </a:rPr>
              <a:t>нараховували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близько</a:t>
            </a:r>
            <a:r>
              <a:rPr lang="ru-RU" b="1" dirty="0" smtClean="0">
                <a:latin typeface="Georgia" pitchFamily="18" charset="0"/>
              </a:rPr>
              <a:t> 38—42 тис</a:t>
            </a:r>
            <a:r>
              <a:rPr lang="ru-RU" b="1" dirty="0" smtClean="0">
                <a:latin typeface="Georgia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 descr="Haselhuhn-01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214290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5786478" cy="1143000"/>
          </a:xfrm>
        </p:spPr>
        <p:txBody>
          <a:bodyPr/>
          <a:lstStyle/>
          <a:p>
            <a:r>
              <a:rPr lang="ru-RU" sz="2800" b="1" u="sng" dirty="0" smtClean="0">
                <a:latin typeface="Georgia" pitchFamily="18" charset="0"/>
                <a:hlinkClick r:id="rId2" tooltip="Совка (птах)"/>
              </a:rPr>
              <a:t>Совка</a:t>
            </a:r>
            <a:r>
              <a:rPr lang="ru-RU" sz="2800" b="1" dirty="0" smtClean="0">
                <a:latin typeface="Georgia" pitchFamily="18" charset="0"/>
              </a:rPr>
              <a:t> (</a:t>
            </a:r>
            <a:r>
              <a:rPr lang="ru-RU" sz="2800" b="1" i="1" dirty="0" err="1" smtClean="0">
                <a:latin typeface="Georgia" pitchFamily="18" charset="0"/>
              </a:rPr>
              <a:t>Otus</a:t>
            </a:r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800" b="1" i="1" dirty="0" err="1" smtClean="0">
                <a:latin typeface="Georgia" pitchFamily="18" charset="0"/>
              </a:rPr>
              <a:t>scops</a:t>
            </a:r>
            <a:r>
              <a:rPr lang="ru-RU" sz="2800" b="1" dirty="0" smtClean="0">
                <a:latin typeface="Georgia" pitchFamily="18" charset="0"/>
              </a:rPr>
              <a:t>)* </a:t>
            </a:r>
            <a:r>
              <a:rPr lang="ru-RU" sz="2800" b="1" dirty="0" err="1" smtClean="0">
                <a:latin typeface="Georgia" pitchFamily="18" charset="0"/>
              </a:rPr>
              <a:t>Рідкісний</a:t>
            </a: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В </a:t>
            </a:r>
            <a:r>
              <a:rPr lang="ru-RU" sz="2800" b="1" dirty="0" err="1" smtClean="0">
                <a:latin typeface="Georgia" pitchFamily="18" charset="0"/>
              </a:rPr>
              <a:t>Україні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u="sng" dirty="0" err="1" smtClean="0">
                <a:latin typeface="Georgia" pitchFamily="18" charset="0"/>
                <a:hlinkClick r:id="rId3" tooltip="Міграція птахів"/>
              </a:rPr>
              <a:t>перелітний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гніздовий</a:t>
            </a:r>
            <a:r>
              <a:rPr lang="ru-RU" sz="2800" b="1" dirty="0" smtClean="0">
                <a:latin typeface="Georgia" pitchFamily="18" charset="0"/>
              </a:rPr>
              <a:t> птах, </a:t>
            </a:r>
            <a:r>
              <a:rPr lang="ru-RU" sz="2800" b="1" dirty="0" err="1" smtClean="0">
                <a:latin typeface="Georgia" pitchFamily="18" charset="0"/>
              </a:rPr>
              <a:t>що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зустрічається</a:t>
            </a:r>
            <a:r>
              <a:rPr lang="ru-RU" sz="2800" b="1" dirty="0" smtClean="0">
                <a:latin typeface="Georgia" pitchFamily="18" charset="0"/>
              </a:rPr>
              <a:t> на </a:t>
            </a:r>
            <a:r>
              <a:rPr lang="ru-RU" sz="2800" b="1" dirty="0" err="1" smtClean="0">
                <a:latin typeface="Georgia" pitchFamily="18" charset="0"/>
              </a:rPr>
              <a:t>півдні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u="sng" dirty="0" err="1" smtClean="0">
                <a:latin typeface="Georgia" pitchFamily="18" charset="0"/>
                <a:hlinkClick r:id="rId4" tooltip="Лісостеп"/>
              </a:rPr>
              <a:t>лісостепу</a:t>
            </a:r>
            <a:r>
              <a:rPr lang="ru-RU" sz="2800" b="1" dirty="0" smtClean="0">
                <a:latin typeface="Georgia" pitchFamily="18" charset="0"/>
              </a:rPr>
              <a:t>, в </a:t>
            </a:r>
            <a:r>
              <a:rPr lang="ru-RU" sz="2800" b="1" u="sng" dirty="0" smtClean="0">
                <a:latin typeface="Georgia" pitchFamily="18" charset="0"/>
                <a:hlinkClick r:id="rId5" tooltip="Степ"/>
              </a:rPr>
              <a:t>степу</a:t>
            </a:r>
            <a:r>
              <a:rPr lang="ru-RU" sz="2800" b="1" dirty="0" smtClean="0">
                <a:latin typeface="Georgia" pitchFamily="18" charset="0"/>
              </a:rPr>
              <a:t>, </a:t>
            </a:r>
            <a:r>
              <a:rPr lang="ru-RU" sz="2800" b="1" u="sng" dirty="0" smtClean="0">
                <a:latin typeface="Georgia" pitchFamily="18" charset="0"/>
                <a:hlinkClick r:id="rId6" tooltip="Карпати"/>
              </a:rPr>
              <a:t>Карпатах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і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u="sng" dirty="0" err="1" smtClean="0">
                <a:latin typeface="Georgia" pitchFamily="18" charset="0"/>
                <a:hlinkClick r:id="rId7" tooltip="Крим"/>
              </a:rPr>
              <a:t>Криму</a:t>
            </a:r>
            <a:r>
              <a:rPr lang="ru-RU" sz="2800" b="1" dirty="0" smtClean="0">
                <a:latin typeface="Georgia" pitchFamily="18" charset="0"/>
              </a:rPr>
              <a:t>. На </a:t>
            </a:r>
            <a:r>
              <a:rPr lang="ru-RU" sz="2800" b="1" dirty="0" err="1" smtClean="0">
                <a:latin typeface="Georgia" pitchFamily="18" charset="0"/>
              </a:rPr>
              <a:t>півдні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України</a:t>
            </a:r>
            <a:r>
              <a:rPr lang="ru-RU" sz="2800" b="1" dirty="0" smtClean="0">
                <a:latin typeface="Georgia" pitchFamily="18" charset="0"/>
              </a:rPr>
              <a:t> та у </a:t>
            </a:r>
            <a:r>
              <a:rPr lang="ru-RU" sz="2800" b="1" dirty="0" err="1" smtClean="0">
                <a:latin typeface="Georgia" pitchFamily="18" charset="0"/>
              </a:rPr>
              <a:t>рівнинному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u="sng" dirty="0" err="1" smtClean="0">
                <a:latin typeface="Georgia" pitchFamily="18" charset="0"/>
                <a:hlinkClick r:id="rId8" tooltip="Закарпаття"/>
              </a:rPr>
              <a:t>Закарпатті</a:t>
            </a:r>
            <a:r>
              <a:rPr lang="ru-RU" sz="2800" b="1" dirty="0" smtClean="0">
                <a:latin typeface="Georgia" pitchFamily="18" charset="0"/>
              </a:rPr>
              <a:t> — </a:t>
            </a:r>
            <a:r>
              <a:rPr lang="ru-RU" sz="2800" b="1" dirty="0" err="1" smtClean="0">
                <a:latin typeface="Georgia" pitchFamily="18" charset="0"/>
              </a:rPr>
              <a:t>нечисленний</a:t>
            </a:r>
            <a:r>
              <a:rPr lang="ru-RU" sz="2800" b="1" dirty="0" smtClean="0">
                <a:latin typeface="Georgia" pitchFamily="18" charset="0"/>
              </a:rPr>
              <a:t>, в </a:t>
            </a:r>
            <a:r>
              <a:rPr lang="ru-RU" sz="2800" b="1" dirty="0" err="1" smtClean="0">
                <a:latin typeface="Georgia" pitchFamily="18" charset="0"/>
              </a:rPr>
              <a:t>інших</a:t>
            </a:r>
            <a:r>
              <a:rPr lang="ru-RU" sz="2800" b="1" dirty="0" smtClean="0">
                <a:latin typeface="Georgia" pitchFamily="18" charset="0"/>
              </a:rPr>
              <a:t> районах — </a:t>
            </a:r>
            <a:r>
              <a:rPr lang="ru-RU" sz="2800" b="1" dirty="0" err="1" smtClean="0">
                <a:latin typeface="Georgia" pitchFamily="18" charset="0"/>
              </a:rPr>
              <a:t>дуже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рідкісний</a:t>
            </a:r>
            <a:r>
              <a:rPr lang="ru-RU" sz="2800" b="1" dirty="0" smtClean="0">
                <a:latin typeface="Georgia" pitchFamily="18" charset="0"/>
              </a:rPr>
              <a:t>. </a:t>
            </a:r>
            <a:r>
              <a:rPr lang="ru-RU" sz="2800" b="1" dirty="0" err="1" smtClean="0">
                <a:latin typeface="Georgia" pitchFamily="18" charset="0"/>
              </a:rPr>
              <a:t>Чисельність</a:t>
            </a:r>
            <a:r>
              <a:rPr lang="ru-RU" sz="2800" b="1" dirty="0" smtClean="0">
                <a:latin typeface="Georgia" pitchFamily="18" charset="0"/>
              </a:rPr>
              <a:t> в </a:t>
            </a:r>
            <a:r>
              <a:rPr lang="ru-RU" sz="2800" b="1" dirty="0" err="1" smtClean="0">
                <a:latin typeface="Georgia" pitchFamily="18" charset="0"/>
              </a:rPr>
              <a:t>країні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оцінена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в</a:t>
            </a:r>
            <a:r>
              <a:rPr lang="ru-RU" sz="2800" b="1" dirty="0" smtClean="0">
                <a:latin typeface="Georgia" pitchFamily="18" charset="0"/>
              </a:rPr>
              <a:t> 2-4 тис. пар.</a:t>
            </a:r>
            <a:br>
              <a:rPr lang="ru-RU" sz="2800" b="1" dirty="0" smtClean="0">
                <a:latin typeface="Georgia" pitchFamily="18" charset="0"/>
              </a:rPr>
            </a:br>
            <a:endParaRPr lang="ru-RU" b="1" dirty="0">
              <a:latin typeface="Georgia" pitchFamily="18" charset="0"/>
            </a:endParaRPr>
          </a:p>
        </p:txBody>
      </p:sp>
      <p:pic>
        <p:nvPicPr>
          <p:cNvPr id="4" name="Содержимое 3" descr="Otus scops 2 (Bohuš Číčel).jpg">
            <a:hlinkClick r:id="rId9"/>
          </p:cNvPr>
          <p:cNvPicPr>
            <a:picLocks noGrp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214290"/>
            <a:ext cx="23574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000108"/>
            <a:ext cx="5614998" cy="1143000"/>
          </a:xfrm>
        </p:spPr>
        <p:txBody>
          <a:bodyPr/>
          <a:lstStyle/>
          <a:p>
            <a:r>
              <a:rPr lang="uk-UA" sz="2800" b="1" dirty="0" smtClean="0">
                <a:latin typeface="Georgia" pitchFamily="18" charset="0"/>
                <a:hlinkClick r:id="rId2" tooltip="Сич волохатий"/>
              </a:rPr>
              <a:t>Сич волохатий</a:t>
            </a:r>
            <a:r>
              <a:rPr lang="uk-UA" sz="2800" b="1" dirty="0" smtClean="0">
                <a:latin typeface="Georgia" pitchFamily="18" charset="0"/>
              </a:rPr>
              <a:t> (</a:t>
            </a:r>
            <a:r>
              <a:rPr lang="ru-RU" sz="2800" b="1" i="1" dirty="0" err="1" smtClean="0">
                <a:latin typeface="Georgia" pitchFamily="18" charset="0"/>
              </a:rPr>
              <a:t>Aegolius</a:t>
            </a:r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800" b="1" i="1" dirty="0" err="1" smtClean="0">
                <a:latin typeface="Georgia" pitchFamily="18" charset="0"/>
              </a:rPr>
              <a:t>funereus</a:t>
            </a:r>
            <a:r>
              <a:rPr lang="uk-UA" sz="2800" b="1" dirty="0" smtClean="0">
                <a:latin typeface="Georgia" pitchFamily="18" charset="0"/>
              </a:rPr>
              <a:t>) Рідкісний</a:t>
            </a: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err="1" smtClean="0">
                <a:latin typeface="Georgia" pitchFamily="18" charset="0"/>
                <a:hlinkClick r:id="rId3" tooltip="Осілі птахи"/>
              </a:rPr>
              <a:t>Осілий</a:t>
            </a:r>
            <a:r>
              <a:rPr lang="ru-RU" sz="2800" b="1" dirty="0" smtClean="0">
                <a:latin typeface="Georgia" pitchFamily="18" charset="0"/>
              </a:rPr>
              <a:t>, </a:t>
            </a:r>
            <a:r>
              <a:rPr lang="ru-RU" sz="2800" b="1" dirty="0" err="1" smtClean="0">
                <a:latin typeface="Georgia" pitchFamily="18" charset="0"/>
              </a:rPr>
              <a:t>кочовий</a:t>
            </a:r>
            <a:r>
              <a:rPr lang="ru-RU" sz="2800" b="1" dirty="0" smtClean="0">
                <a:latin typeface="Georgia" pitchFamily="18" charset="0"/>
              </a:rPr>
              <a:t> птах. На </a:t>
            </a:r>
            <a:r>
              <a:rPr lang="ru-RU" sz="2800" b="1" dirty="0" err="1" smtClean="0">
                <a:latin typeface="Georgia" pitchFamily="18" charset="0"/>
              </a:rPr>
              <a:t>гніздуванні</a:t>
            </a:r>
            <a:r>
              <a:rPr lang="ru-RU" sz="2800" b="1" dirty="0" smtClean="0">
                <a:latin typeface="Georgia" pitchFamily="18" charset="0"/>
              </a:rPr>
              <a:t> у </a:t>
            </a:r>
            <a:r>
              <a:rPr lang="ru-RU" sz="2800" b="1" dirty="0" smtClean="0">
                <a:latin typeface="Georgia" pitchFamily="18" charset="0"/>
                <a:hlinkClick r:id="rId4" tooltip="Карпати"/>
              </a:rPr>
              <a:t>Карпатах</a:t>
            </a:r>
            <a:r>
              <a:rPr lang="ru-RU" sz="2800" b="1" dirty="0" smtClean="0">
                <a:latin typeface="Georgia" pitchFamily="18" charset="0"/>
              </a:rPr>
              <a:t> (</a:t>
            </a:r>
            <a:r>
              <a:rPr lang="ru-RU" sz="2800" b="1" dirty="0" err="1" smtClean="0">
                <a:latin typeface="Georgia" pitchFamily="18" charset="0"/>
                <a:hlinkClick r:id="rId5" tooltip="Львівська область"/>
              </a:rPr>
              <a:t>Львівська</a:t>
            </a:r>
            <a:r>
              <a:rPr lang="ru-RU" sz="2800" b="1" dirty="0" smtClean="0">
                <a:latin typeface="Georgia" pitchFamily="18" charset="0"/>
                <a:hlinkClick r:id="rId5" tooltip="Львівська область"/>
              </a:rPr>
              <a:t> область</a:t>
            </a:r>
            <a:r>
              <a:rPr lang="ru-RU" sz="2800" b="1" dirty="0" smtClean="0">
                <a:latin typeface="Georgia" pitchFamily="18" charset="0"/>
              </a:rPr>
              <a:t>), на </a:t>
            </a:r>
            <a:r>
              <a:rPr lang="ru-RU" sz="2800" b="1" dirty="0" err="1" smtClean="0">
                <a:latin typeface="Georgia" pitchFamily="18" charset="0"/>
                <a:hlinkClick r:id="rId6" tooltip="Полісся"/>
              </a:rPr>
              <a:t>Поліссі</a:t>
            </a:r>
            <a:r>
              <a:rPr lang="ru-RU" sz="2800" b="1" dirty="0" smtClean="0">
                <a:latin typeface="Georgia" pitchFamily="18" charset="0"/>
              </a:rPr>
              <a:t> (</a:t>
            </a:r>
            <a:r>
              <a:rPr lang="ru-RU" sz="2800" b="1" dirty="0" err="1" smtClean="0">
                <a:latin typeface="Georgia" pitchFamily="18" charset="0"/>
                <a:hlinkClick r:id="rId7" tooltip="Житомирська область"/>
              </a:rPr>
              <a:t>Житомирська</a:t>
            </a:r>
            <a:r>
              <a:rPr lang="ru-RU" sz="2800" b="1" dirty="0" smtClean="0">
                <a:latin typeface="Georgia" pitchFamily="18" charset="0"/>
              </a:rPr>
              <a:t>, </a:t>
            </a:r>
            <a:r>
              <a:rPr lang="ru-RU" sz="2800" b="1" dirty="0" err="1" smtClean="0">
                <a:latin typeface="Georgia" pitchFamily="18" charset="0"/>
                <a:hlinkClick r:id="rId8" tooltip="Чернігівська область"/>
              </a:rPr>
              <a:t>Чернігівська</a:t>
            </a:r>
            <a:r>
              <a:rPr lang="ru-RU" sz="2800" b="1" dirty="0" smtClean="0">
                <a:latin typeface="Georgia" pitchFamily="18" charset="0"/>
              </a:rPr>
              <a:t>, </a:t>
            </a:r>
            <a:r>
              <a:rPr lang="ru-RU" sz="2800" b="1" dirty="0" err="1" smtClean="0">
                <a:latin typeface="Georgia" pitchFamily="18" charset="0"/>
                <a:hlinkClick r:id="rId9" tooltip="Сумська область"/>
              </a:rPr>
              <a:t>Сумська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області</a:t>
            </a:r>
            <a:r>
              <a:rPr lang="ru-RU" sz="2800" b="1" dirty="0" smtClean="0">
                <a:latin typeface="Georgia" pitchFamily="18" charset="0"/>
              </a:rPr>
              <a:t>), </a:t>
            </a:r>
            <a:r>
              <a:rPr lang="ru-RU" sz="2800" b="1" dirty="0" err="1" smtClean="0">
                <a:latin typeface="Georgia" pitchFamily="18" charset="0"/>
              </a:rPr>
              <a:t>ймовірно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гніздиться</a:t>
            </a:r>
            <a:r>
              <a:rPr lang="ru-RU" sz="2800" b="1" dirty="0" smtClean="0">
                <a:latin typeface="Georgia" pitchFamily="18" charset="0"/>
              </a:rPr>
              <a:t> в </a:t>
            </a:r>
            <a:r>
              <a:rPr lang="ru-RU" sz="2800" b="1" dirty="0" err="1" smtClean="0">
                <a:latin typeface="Georgia" pitchFamily="18" charset="0"/>
                <a:hlinkClick r:id="rId10" tooltip="Бір"/>
              </a:rPr>
              <a:t>соснових</a:t>
            </a:r>
            <a:r>
              <a:rPr lang="ru-RU" sz="2800" b="1" dirty="0" smtClean="0">
                <a:latin typeface="Georgia" pitchFamily="18" charset="0"/>
                <a:hlinkClick r:id="rId10" tooltip="Бір"/>
              </a:rPr>
              <a:t> </a:t>
            </a:r>
            <a:r>
              <a:rPr lang="ru-RU" sz="2800" b="1" dirty="0" err="1" smtClean="0">
                <a:latin typeface="Georgia" pitchFamily="18" charset="0"/>
                <a:hlinkClick r:id="rId10" tooltip="Бір"/>
              </a:rPr>
              <a:t>лісах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  <a:hlinkClick r:id="rId11" tooltip="Крим"/>
              </a:rPr>
              <a:t>Криму</a:t>
            </a:r>
            <a:r>
              <a:rPr lang="ru-RU" sz="2800" b="1" dirty="0" smtClean="0">
                <a:latin typeface="Georgia" pitchFamily="18" charset="0"/>
              </a:rPr>
              <a:t> та на </a:t>
            </a:r>
            <a:r>
              <a:rPr lang="ru-RU" sz="2800" b="1" dirty="0" err="1" smtClean="0">
                <a:latin typeface="Georgia" pitchFamily="18" charset="0"/>
                <a:hlinkClick r:id="rId12" tooltip="Розточчя"/>
              </a:rPr>
              <a:t>Розточчі</a:t>
            </a:r>
            <a:r>
              <a:rPr lang="ru-RU" sz="2800" b="1" dirty="0" smtClean="0">
                <a:latin typeface="Georgia" pitchFamily="18" charset="0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Aegolius-funereus-001.jpg">
            <a:hlinkClick r:id="rId13"/>
          </p:cNvPr>
          <p:cNvPicPr>
            <a:picLocks noGrp="1"/>
          </p:cNvPicPr>
          <p:nvPr>
            <p:ph idx="1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2976" y="1643050"/>
            <a:ext cx="214314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000372"/>
            <a:ext cx="6829444" cy="1143000"/>
          </a:xfrm>
        </p:spPr>
        <p:txBody>
          <a:bodyPr/>
          <a:lstStyle/>
          <a:p>
            <a:r>
              <a:rPr lang="uk-UA" sz="3200" b="1" dirty="0" err="1" smtClean="0">
                <a:latin typeface="Georgia" pitchFamily="18" charset="0"/>
                <a:hlinkClick r:id="rId2" tooltip="Сичик-горобець"/>
              </a:rPr>
              <a:t>Сичик-горобець</a:t>
            </a:r>
            <a:r>
              <a:rPr lang="uk-UA" sz="3200" b="1" dirty="0" smtClean="0">
                <a:latin typeface="Georgia" pitchFamily="18" charset="0"/>
              </a:rPr>
              <a:t> (</a:t>
            </a:r>
            <a:r>
              <a:rPr lang="ru-RU" sz="3200" b="1" i="1" dirty="0" err="1" smtClean="0">
                <a:latin typeface="Georgia" pitchFamily="18" charset="0"/>
              </a:rPr>
              <a:t>Glaucidium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passerinum</a:t>
            </a:r>
            <a:r>
              <a:rPr lang="uk-UA" sz="3200" b="1" dirty="0" smtClean="0">
                <a:latin typeface="Georgia" pitchFamily="18" charset="0"/>
              </a:rPr>
              <a:t>) Вразливий</a:t>
            </a:r>
            <a:r>
              <a:rPr lang="ru-RU" sz="3200" b="1" dirty="0" smtClean="0">
                <a:latin typeface="Georgia" pitchFamily="18" charset="0"/>
              </a:rPr>
              <a:t/>
            </a:r>
            <a:br>
              <a:rPr lang="ru-RU" sz="3200" b="1" dirty="0" smtClean="0">
                <a:latin typeface="Georgia" pitchFamily="18" charset="0"/>
              </a:rPr>
            </a:br>
            <a:r>
              <a:rPr lang="uk-UA" sz="3200" b="1" dirty="0" smtClean="0">
                <a:latin typeface="Georgia" pitchFamily="18" charset="0"/>
                <a:hlinkClick r:id="rId3" tooltip="Осілі птахи"/>
              </a:rPr>
              <a:t>Осілий</a:t>
            </a:r>
            <a:r>
              <a:rPr lang="uk-UA" sz="3200" b="1" dirty="0" smtClean="0">
                <a:latin typeface="Georgia" pitchFamily="18" charset="0"/>
              </a:rPr>
              <a:t> птах. </a:t>
            </a:r>
            <a:r>
              <a:rPr lang="ru-RU" sz="3200" b="1" dirty="0" smtClean="0">
                <a:latin typeface="Georgia" pitchFamily="18" charset="0"/>
              </a:rPr>
              <a:t>В </a:t>
            </a:r>
            <a:r>
              <a:rPr lang="ru-RU" sz="3200" b="1" dirty="0" err="1" smtClean="0">
                <a:latin typeface="Georgia" pitchFamily="18" charset="0"/>
              </a:rPr>
              <a:t>Україні</a:t>
            </a:r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3200" b="1" dirty="0" err="1" smtClean="0">
                <a:latin typeface="Georgia" pitchFamily="18" charset="0"/>
              </a:rPr>
              <a:t>поширений</a:t>
            </a:r>
            <a:r>
              <a:rPr lang="ru-RU" sz="3200" b="1" dirty="0" smtClean="0">
                <a:latin typeface="Georgia" pitchFamily="18" charset="0"/>
              </a:rPr>
              <a:t> у </a:t>
            </a:r>
            <a:r>
              <a:rPr lang="ru-RU" sz="3200" b="1" dirty="0" smtClean="0">
                <a:latin typeface="Georgia" pitchFamily="18" charset="0"/>
                <a:hlinkClick r:id="rId4" tooltip="Карпати"/>
              </a:rPr>
              <a:t>Карпатах</a:t>
            </a:r>
            <a:r>
              <a:rPr lang="ru-RU" sz="3200" b="1" dirty="0" smtClean="0">
                <a:latin typeface="Georgia" pitchFamily="18" charset="0"/>
              </a:rPr>
              <a:t>, </a:t>
            </a:r>
            <a:r>
              <a:rPr lang="ru-RU" sz="3200" b="1" dirty="0" err="1" smtClean="0">
                <a:latin typeface="Georgia" pitchFamily="18" charset="0"/>
                <a:hlinkClick r:id="rId5" tooltip="Розточчя"/>
              </a:rPr>
              <a:t>Розточчі</a:t>
            </a:r>
            <a:r>
              <a:rPr lang="ru-RU" sz="3200" b="1" dirty="0" smtClean="0">
                <a:latin typeface="Georgia" pitchFamily="18" charset="0"/>
              </a:rPr>
              <a:t> та на </a:t>
            </a:r>
            <a:r>
              <a:rPr lang="ru-RU" sz="3200" b="1" dirty="0" err="1" smtClean="0">
                <a:latin typeface="Georgia" pitchFamily="18" charset="0"/>
              </a:rPr>
              <a:t>півночі</a:t>
            </a:r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3200" b="1" dirty="0" err="1" smtClean="0">
                <a:latin typeface="Georgia" pitchFamily="18" charset="0"/>
                <a:hlinkClick r:id="rId6" tooltip="Полісся"/>
              </a:rPr>
              <a:t>Полісся</a:t>
            </a:r>
            <a:r>
              <a:rPr lang="ru-RU" sz="3200" b="1" dirty="0" smtClean="0">
                <a:latin typeface="Georgia" pitchFamily="18" charset="0"/>
              </a:rPr>
              <a:t>. </a:t>
            </a:r>
            <a:r>
              <a:rPr lang="ru-RU" sz="3200" b="1" dirty="0" err="1" smtClean="0">
                <a:latin typeface="Georgia" pitchFamily="18" charset="0"/>
              </a:rPr>
              <a:t>Чисельність</a:t>
            </a:r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3200" b="1" dirty="0" err="1" smtClean="0">
                <a:latin typeface="Georgia" pitchFamily="18" charset="0"/>
              </a:rPr>
              <a:t>оцінено</a:t>
            </a:r>
            <a:r>
              <a:rPr lang="ru-RU" sz="3200" b="1" dirty="0" smtClean="0">
                <a:latin typeface="Georgia" pitchFamily="18" charset="0"/>
              </a:rPr>
              <a:t> в 150—350 пар.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Värbkakk.JPG">
            <a:hlinkClick r:id="rId7"/>
          </p:cNvPr>
          <p:cNvPicPr>
            <a:picLocks noGrp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285728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928934"/>
            <a:ext cx="6643734" cy="1143000"/>
          </a:xfrm>
        </p:spPr>
        <p:txBody>
          <a:bodyPr/>
          <a:lstStyle/>
          <a:p>
            <a:r>
              <a:rPr lang="ru-RU" sz="2800" b="1" dirty="0" smtClean="0">
                <a:latin typeface="Georgia" pitchFamily="18" charset="0"/>
                <a:hlinkClick r:id="rId2" tooltip="Сова довгохвоста"/>
              </a:rPr>
              <a:t>Сова </a:t>
            </a:r>
            <a:r>
              <a:rPr lang="ru-RU" sz="2800" b="1" dirty="0" err="1" smtClean="0">
                <a:latin typeface="Georgia" pitchFamily="18" charset="0"/>
                <a:hlinkClick r:id="rId2" tooltip="Сова довгохвоста"/>
              </a:rPr>
              <a:t>довгохвоста</a:t>
            </a:r>
            <a:r>
              <a:rPr lang="ru-RU" sz="2800" b="1" dirty="0" smtClean="0">
                <a:latin typeface="Georgia" pitchFamily="18" charset="0"/>
              </a:rPr>
              <a:t> (</a:t>
            </a:r>
            <a:r>
              <a:rPr lang="ru-RU" sz="2800" b="1" i="1" dirty="0" err="1" smtClean="0">
                <a:latin typeface="Georgia" pitchFamily="18" charset="0"/>
              </a:rPr>
              <a:t>Strix</a:t>
            </a:r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800" b="1" i="1" dirty="0" err="1" smtClean="0">
                <a:latin typeface="Georgia" pitchFamily="18" charset="0"/>
              </a:rPr>
              <a:t>uralensis</a:t>
            </a:r>
            <a:r>
              <a:rPr lang="ru-RU" sz="2800" b="1" dirty="0" smtClean="0">
                <a:latin typeface="Georgia" pitchFamily="18" charset="0"/>
              </a:rPr>
              <a:t>) Не </a:t>
            </a:r>
            <a:r>
              <a:rPr lang="ru-RU" sz="2800" b="1" dirty="0" err="1" smtClean="0">
                <a:latin typeface="Georgia" pitchFamily="18" charset="0"/>
              </a:rPr>
              <a:t>достатньо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відомий</a:t>
            </a:r>
            <a:r>
              <a:rPr lang="ru-RU" sz="2800" b="1" dirty="0" smtClean="0">
                <a:latin typeface="Georgia" pitchFamily="18" charset="0"/>
              </a:rPr>
              <a:t>.</a:t>
            </a: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err="1" smtClean="0">
                <a:latin typeface="Georgia" pitchFamily="18" charset="0"/>
                <a:hlinkClick r:id="rId3" tooltip="Осілі птахи"/>
              </a:rPr>
              <a:t>Осілий</a:t>
            </a:r>
            <a:r>
              <a:rPr lang="ru-RU" sz="2800" b="1" dirty="0" smtClean="0">
                <a:latin typeface="Georgia" pitchFamily="18" charset="0"/>
              </a:rPr>
              <a:t> птах </a:t>
            </a:r>
            <a:r>
              <a:rPr lang="ru-RU" sz="2800" b="1" dirty="0" smtClean="0">
                <a:latin typeface="Georgia" pitchFamily="18" charset="0"/>
                <a:hlinkClick r:id="rId4" tooltip="Українські Карпати"/>
              </a:rPr>
              <a:t>Карпат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і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Прикарпатського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регіону</a:t>
            </a:r>
            <a:r>
              <a:rPr lang="ru-RU" sz="2800" b="1" dirty="0" smtClean="0">
                <a:latin typeface="Georgia" pitchFamily="18" charset="0"/>
              </a:rPr>
              <a:t>. </a:t>
            </a:r>
            <a:r>
              <a:rPr lang="ru-RU" sz="2800" b="1" dirty="0" err="1" smtClean="0">
                <a:latin typeface="Georgia" pitchFamily="18" charset="0"/>
              </a:rPr>
              <a:t>Загальна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чисельність</a:t>
            </a:r>
            <a:r>
              <a:rPr lang="ru-RU" sz="2800" b="1" dirty="0" smtClean="0">
                <a:latin typeface="Georgia" pitchFamily="18" charset="0"/>
              </a:rPr>
              <a:t> в </a:t>
            </a:r>
            <a:r>
              <a:rPr lang="ru-RU" sz="2800" b="1" dirty="0" err="1" smtClean="0">
                <a:latin typeface="Georgia" pitchFamily="18" charset="0"/>
              </a:rPr>
              <a:t>Україні</a:t>
            </a:r>
            <a:r>
              <a:rPr lang="ru-RU" sz="2800" b="1" dirty="0" smtClean="0">
                <a:latin typeface="Georgia" pitchFamily="18" charset="0"/>
              </a:rPr>
              <a:t> становить </a:t>
            </a:r>
            <a:r>
              <a:rPr lang="ru-RU" sz="2800" b="1" dirty="0" err="1" smtClean="0">
                <a:latin typeface="Georgia" pitchFamily="18" charset="0"/>
              </a:rPr>
              <a:t>близько</a:t>
            </a:r>
            <a:r>
              <a:rPr lang="ru-RU" sz="2800" b="1" dirty="0" smtClean="0">
                <a:latin typeface="Georgia" pitchFamily="18" charset="0"/>
              </a:rPr>
              <a:t> 1 тис. </a:t>
            </a:r>
            <a:r>
              <a:rPr lang="ru-RU" sz="2800" b="1" dirty="0" err="1" smtClean="0">
                <a:latin typeface="Georgia" pitchFamily="18" charset="0"/>
              </a:rPr>
              <a:t>осіб</a:t>
            </a:r>
            <a:r>
              <a:rPr lang="ru-RU" sz="2800" b="1" dirty="0" smtClean="0">
                <a:latin typeface="Georgia" pitchFamily="18" charset="0"/>
              </a:rPr>
              <a:t>, яка </a:t>
            </a:r>
            <a:r>
              <a:rPr lang="ru-RU" sz="2800" b="1" dirty="0" err="1" smtClean="0">
                <a:latin typeface="Georgia" pitchFamily="18" charset="0"/>
              </a:rPr>
              <a:t>зростає</a:t>
            </a:r>
            <a:r>
              <a:rPr lang="ru-RU" sz="2800" b="1" dirty="0" smtClean="0">
                <a:latin typeface="Georgia" pitchFamily="18" charset="0"/>
              </a:rPr>
              <a:t> у зимовий </a:t>
            </a:r>
            <a:r>
              <a:rPr lang="ru-RU" sz="2800" b="1" dirty="0" err="1" smtClean="0">
                <a:latin typeface="Georgia" pitchFamily="18" charset="0"/>
              </a:rPr>
              <a:t>період</a:t>
            </a:r>
            <a:r>
              <a:rPr lang="ru-RU" sz="2800" b="1" dirty="0" smtClean="0">
                <a:latin typeface="Georgia" pitchFamily="18" charset="0"/>
              </a:rPr>
              <a:t> за </a:t>
            </a:r>
            <a:r>
              <a:rPr lang="ru-RU" sz="2800" b="1" dirty="0" err="1" smtClean="0">
                <a:latin typeface="Georgia" pitchFamily="18" charset="0"/>
              </a:rPr>
              <a:t>рахунок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  <a:hlinkClick r:id="rId5" tooltip="Міграція птахів"/>
              </a:rPr>
              <a:t>міграцій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птахів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з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півночі</a:t>
            </a:r>
            <a:r>
              <a:rPr lang="ru-RU" sz="2800" b="1" dirty="0" smtClean="0">
                <a:latin typeface="Georgia" pitchFamily="18" charset="0"/>
              </a:rPr>
              <a:t>.</a:t>
            </a:r>
            <a:br>
              <a:rPr lang="ru-RU" sz="2800" b="1" dirty="0" smtClean="0">
                <a:latin typeface="Georgia" pitchFamily="18" charset="0"/>
              </a:rPr>
            </a:br>
            <a:endParaRPr lang="ru-RU" b="1" dirty="0">
              <a:latin typeface="Georgia" pitchFamily="18" charset="0"/>
            </a:endParaRPr>
          </a:p>
        </p:txBody>
      </p:sp>
      <p:pic>
        <p:nvPicPr>
          <p:cNvPr id="4" name="Содержимое 3" descr="Strix uralensis.jpg">
            <a:hlinkClick r:id="rId6"/>
          </p:cNvPr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14290"/>
            <a:ext cx="264317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857496"/>
            <a:ext cx="6472254" cy="4525963"/>
          </a:xfrm>
        </p:spPr>
        <p:txBody>
          <a:bodyPr/>
          <a:lstStyle/>
          <a:p>
            <a:pPr algn="ctr">
              <a:buNone/>
            </a:pPr>
            <a:r>
              <a:rPr lang="uk-UA" sz="2400" b="1" dirty="0" smtClean="0">
                <a:latin typeface="Georgia" pitchFamily="18" charset="0"/>
                <a:hlinkClick r:id="rId2" tooltip="Дятел білоспинний"/>
              </a:rPr>
              <a:t>Дятел </a:t>
            </a:r>
            <a:r>
              <a:rPr lang="uk-UA" sz="2400" b="1" dirty="0" err="1" smtClean="0">
                <a:latin typeface="Georgia" pitchFamily="18" charset="0"/>
                <a:hlinkClick r:id="rId2" tooltip="Дятел білоспинний"/>
              </a:rPr>
              <a:t>білоспинний</a:t>
            </a:r>
            <a:r>
              <a:rPr lang="uk-UA" sz="2400" b="1" dirty="0" smtClean="0">
                <a:latin typeface="Georgia" pitchFamily="18" charset="0"/>
              </a:rPr>
              <a:t> (</a:t>
            </a:r>
            <a:r>
              <a:rPr lang="ru-RU" sz="2400" b="1" i="1" dirty="0" err="1" smtClean="0">
                <a:latin typeface="Georgia" pitchFamily="18" charset="0"/>
              </a:rPr>
              <a:t>Dendrocopos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leucotos</a:t>
            </a:r>
            <a:r>
              <a:rPr lang="uk-UA" sz="2400" b="1" dirty="0" smtClean="0">
                <a:latin typeface="Georgia" pitchFamily="18" charset="0"/>
              </a:rPr>
              <a:t>)* Рідкісний</a:t>
            </a:r>
            <a:endParaRPr lang="ru-RU" sz="2400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uk-UA" sz="2400" b="1" dirty="0" smtClean="0">
                <a:latin typeface="Georgia" pitchFamily="18" charset="0"/>
                <a:hlinkClick r:id="rId3" tooltip="Осілі птахи"/>
              </a:rPr>
              <a:t>Осілий</a:t>
            </a:r>
            <a:r>
              <a:rPr lang="uk-UA" sz="2400" b="1" dirty="0" smtClean="0">
                <a:latin typeface="Georgia" pitchFamily="18" charset="0"/>
              </a:rPr>
              <a:t>, кочовий птах. </a:t>
            </a:r>
            <a:r>
              <a:rPr lang="ru-RU" sz="2400" b="1" dirty="0" smtClean="0">
                <a:latin typeface="Georgia" pitchFamily="18" charset="0"/>
              </a:rPr>
              <a:t>В </a:t>
            </a:r>
            <a:r>
              <a:rPr lang="ru-RU" sz="2400" b="1" dirty="0" err="1" smtClean="0">
                <a:latin typeface="Georgia" pitchFamily="18" charset="0"/>
              </a:rPr>
              <a:t>Україні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поширений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відносно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мозаїчно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err="1" smtClean="0">
                <a:latin typeface="Georgia" pitchFamily="18" charset="0"/>
              </a:rPr>
              <a:t>найчастіше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трапляється</a:t>
            </a:r>
            <a:r>
              <a:rPr lang="ru-RU" sz="2400" b="1" dirty="0" smtClean="0">
                <a:latin typeface="Georgia" pitchFamily="18" charset="0"/>
              </a:rPr>
              <a:t> на </a:t>
            </a:r>
            <a:r>
              <a:rPr lang="ru-RU" sz="2400" b="1" dirty="0" err="1" smtClean="0">
                <a:latin typeface="Georgia" pitchFamily="18" charset="0"/>
                <a:hlinkClick r:id="rId4" tooltip="Розточчя"/>
              </a:rPr>
              <a:t>Розточчі</a:t>
            </a:r>
            <a:r>
              <a:rPr lang="ru-RU" sz="2400" b="1" dirty="0" smtClean="0">
                <a:latin typeface="Georgia" pitchFamily="18" charset="0"/>
              </a:rPr>
              <a:t>, у </a:t>
            </a:r>
            <a:r>
              <a:rPr lang="ru-RU" sz="2400" b="1" dirty="0" err="1" smtClean="0">
                <a:latin typeface="Georgia" pitchFamily="18" charset="0"/>
                <a:hlinkClick r:id="rId5" tooltip="Східні Карпати"/>
              </a:rPr>
              <a:t>Східних</a:t>
            </a:r>
            <a:r>
              <a:rPr lang="ru-RU" sz="2400" b="1" dirty="0" smtClean="0">
                <a:latin typeface="Georgia" pitchFamily="18" charset="0"/>
                <a:hlinkClick r:id="rId5" tooltip="Східні Карпати"/>
              </a:rPr>
              <a:t> Карпатах</a:t>
            </a:r>
            <a:r>
              <a:rPr lang="ru-RU" sz="2400" b="1" dirty="0" smtClean="0">
                <a:latin typeface="Georgia" pitchFamily="18" charset="0"/>
              </a:rPr>
              <a:t>, на </a:t>
            </a:r>
            <a:r>
              <a:rPr lang="ru-RU" sz="2400" b="1" dirty="0" err="1" smtClean="0">
                <a:latin typeface="Georgia" pitchFamily="18" charset="0"/>
                <a:hlinkClick r:id="rId6" tooltip="Західне Полісся"/>
              </a:rPr>
              <a:t>Західному</a:t>
            </a:r>
            <a:r>
              <a:rPr lang="ru-RU" sz="2400" b="1" dirty="0" smtClean="0">
                <a:latin typeface="Georgia" pitchFamily="18" charset="0"/>
              </a:rPr>
              <a:t> та </a:t>
            </a:r>
            <a:r>
              <a:rPr lang="ru-RU" sz="2400" b="1" dirty="0" err="1" smtClean="0">
                <a:latin typeface="Georgia" pitchFamily="18" charset="0"/>
                <a:hlinkClick r:id="rId7" tooltip="Житомирське Полісся (ще не написана)"/>
              </a:rPr>
              <a:t>Житомирському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  <a:hlinkClick r:id="rId8" tooltip="Полісся"/>
              </a:rPr>
              <a:t>Поліссі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та</a:t>
            </a:r>
            <a:r>
              <a:rPr lang="ru-RU" sz="2400" b="1" dirty="0" smtClean="0">
                <a:latin typeface="Georgia" pitchFamily="18" charset="0"/>
              </a:rPr>
              <a:t> на </a:t>
            </a:r>
            <a:r>
              <a:rPr lang="ru-RU" sz="2400" b="1" dirty="0" err="1" smtClean="0">
                <a:latin typeface="Georgia" pitchFamily="18" charset="0"/>
              </a:rPr>
              <a:t>північному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сході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країни</a:t>
            </a:r>
            <a:r>
              <a:rPr lang="ru-RU" sz="2400" b="1" dirty="0" smtClean="0">
                <a:latin typeface="Georgia" pitchFamily="18" charset="0"/>
              </a:rPr>
              <a:t>. </a:t>
            </a:r>
            <a:r>
              <a:rPr lang="ru-RU" sz="2400" b="1" dirty="0" err="1" smtClean="0">
                <a:latin typeface="Georgia" pitchFamily="18" charset="0"/>
              </a:rPr>
              <a:t>Чисельність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оцінено</a:t>
            </a:r>
            <a:r>
              <a:rPr lang="ru-RU" sz="2400" b="1" dirty="0" smtClean="0">
                <a:latin typeface="Georgia" pitchFamily="18" charset="0"/>
              </a:rPr>
              <a:t> в межах 570—930 пар.</a:t>
            </a:r>
          </a:p>
          <a:p>
            <a:endParaRPr lang="ru-RU" dirty="0"/>
          </a:p>
        </p:txBody>
      </p:sp>
      <p:pic>
        <p:nvPicPr>
          <p:cNvPr id="4" name="Рисунок 3" descr="Dendrocopos leucotos 2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214290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5143536" cy="4525963"/>
          </a:xfrm>
        </p:spPr>
        <p:txBody>
          <a:bodyPr/>
          <a:lstStyle/>
          <a:p>
            <a:pPr algn="ctr"/>
            <a:r>
              <a:rPr lang="uk-UA" sz="2800" b="1" dirty="0" smtClean="0">
                <a:latin typeface="Georgia" pitchFamily="18" charset="0"/>
                <a:hlinkClick r:id="rId2" tooltip="Тинівка альпійська"/>
              </a:rPr>
              <a:t>Тинівка альпійська</a:t>
            </a:r>
            <a:r>
              <a:rPr lang="uk-UA" sz="2800" b="1" dirty="0" smtClean="0">
                <a:latin typeface="Georgia" pitchFamily="18" charset="0"/>
              </a:rPr>
              <a:t> (</a:t>
            </a:r>
            <a:r>
              <a:rPr lang="ru-RU" sz="2800" b="1" i="1" dirty="0" err="1" smtClean="0">
                <a:latin typeface="Georgia" pitchFamily="18" charset="0"/>
              </a:rPr>
              <a:t>Prunella</a:t>
            </a:r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800" b="1" i="1" dirty="0" err="1" smtClean="0">
                <a:latin typeface="Georgia" pitchFamily="18" charset="0"/>
              </a:rPr>
              <a:t>collaris</a:t>
            </a:r>
            <a:r>
              <a:rPr lang="uk-UA" sz="2800" b="1" dirty="0" smtClean="0">
                <a:latin typeface="Georgia" pitchFamily="18" charset="0"/>
              </a:rPr>
              <a:t>) Вразливий</a:t>
            </a:r>
            <a:endParaRPr lang="ru-RU" sz="2800" b="1" dirty="0" smtClean="0">
              <a:latin typeface="Georgia" pitchFamily="18" charset="0"/>
            </a:endParaRPr>
          </a:p>
          <a:p>
            <a:pPr algn="ctr"/>
            <a:r>
              <a:rPr lang="ru-RU" sz="2800" b="1" dirty="0" err="1" smtClean="0">
                <a:latin typeface="Georgia" pitchFamily="18" charset="0"/>
              </a:rPr>
              <a:t>Гніздовий</a:t>
            </a:r>
            <a:r>
              <a:rPr lang="ru-RU" sz="2800" b="1" dirty="0" smtClean="0">
                <a:latin typeface="Georgia" pitchFamily="18" charset="0"/>
              </a:rPr>
              <a:t>, </a:t>
            </a:r>
            <a:r>
              <a:rPr lang="ru-RU" sz="2800" b="1" dirty="0" err="1" smtClean="0">
                <a:latin typeface="Georgia" pitchFamily="18" charset="0"/>
                <a:hlinkClick r:id="rId3" tooltip="Міграція птахів"/>
              </a:rPr>
              <a:t>перелітний</a:t>
            </a:r>
            <a:r>
              <a:rPr lang="ru-RU" sz="2800" b="1" dirty="0" smtClean="0">
                <a:latin typeface="Georgia" pitchFamily="18" charset="0"/>
              </a:rPr>
              <a:t>. В </a:t>
            </a:r>
            <a:r>
              <a:rPr lang="ru-RU" sz="2800" b="1" dirty="0" err="1" smtClean="0">
                <a:latin typeface="Georgia" pitchFamily="18" charset="0"/>
              </a:rPr>
              <a:t>Україні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трапляється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в</a:t>
            </a:r>
            <a:r>
              <a:rPr lang="ru-RU" sz="2800" b="1" dirty="0" smtClean="0">
                <a:latin typeface="Georgia" pitchFamily="18" charset="0"/>
              </a:rPr>
              <a:t> Карпатах у межах </a:t>
            </a:r>
            <a:r>
              <a:rPr lang="ru-RU" sz="2800" b="1" dirty="0" err="1" smtClean="0">
                <a:latin typeface="Georgia" pitchFamily="18" charset="0"/>
                <a:hlinkClick r:id="rId4" tooltip="Івано-Франківська область"/>
              </a:rPr>
              <a:t>Івано-Франківської</a:t>
            </a:r>
            <a:r>
              <a:rPr lang="ru-RU" sz="2800" b="1" dirty="0" smtClean="0">
                <a:latin typeface="Georgia" pitchFamily="18" charset="0"/>
              </a:rPr>
              <a:t> та </a:t>
            </a:r>
            <a:r>
              <a:rPr lang="ru-RU" sz="2800" b="1" dirty="0" err="1" smtClean="0">
                <a:latin typeface="Georgia" pitchFamily="18" charset="0"/>
                <a:hlinkClick r:id="rId5" tooltip="Закарпатська область"/>
              </a:rPr>
              <a:t>Закарпатської</a:t>
            </a:r>
            <a:r>
              <a:rPr lang="ru-RU" sz="2800" b="1" dirty="0" smtClean="0">
                <a:latin typeface="Georgia" pitchFamily="18" charset="0"/>
              </a:rPr>
              <a:t> областей. </a:t>
            </a:r>
            <a:r>
              <a:rPr lang="ru-RU" sz="2800" b="1" dirty="0" err="1" smtClean="0">
                <a:latin typeface="Georgia" pitchFamily="18" charset="0"/>
                <a:hlinkClick r:id="rId6" tooltip="Популяція"/>
              </a:rPr>
              <a:t>Популяція</a:t>
            </a:r>
            <a:r>
              <a:rPr lang="ru-RU" sz="2800" b="1" dirty="0" smtClean="0">
                <a:latin typeface="Georgia" pitchFamily="18" charset="0"/>
              </a:rPr>
              <a:t> виду в </a:t>
            </a:r>
            <a:r>
              <a:rPr lang="ru-RU" sz="2800" b="1" dirty="0" err="1" smtClean="0">
                <a:latin typeface="Georgia" pitchFamily="18" charset="0"/>
                <a:hlinkClick r:id="rId7" tooltip="Українські Карпати"/>
              </a:rPr>
              <a:t>Українських</a:t>
            </a:r>
            <a:r>
              <a:rPr lang="ru-RU" sz="2800" b="1" dirty="0" smtClean="0">
                <a:latin typeface="Georgia" pitchFamily="18" charset="0"/>
                <a:hlinkClick r:id="rId7" tooltip="Українські Карпати"/>
              </a:rPr>
              <a:t> Карпатах</a:t>
            </a:r>
            <a:r>
              <a:rPr lang="ru-RU" sz="2800" b="1" dirty="0" smtClean="0">
                <a:latin typeface="Georgia" pitchFamily="18" charset="0"/>
              </a:rPr>
              <a:t> становить </a:t>
            </a:r>
            <a:endParaRPr lang="ru-RU" sz="2800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Georgia" pitchFamily="18" charset="0"/>
              </a:rPr>
              <a:t>190 </a:t>
            </a:r>
            <a:r>
              <a:rPr lang="ru-RU" sz="2800" b="1" dirty="0" smtClean="0">
                <a:latin typeface="Georgia" pitchFamily="18" charset="0"/>
              </a:rPr>
              <a:t>пар.</a:t>
            </a:r>
            <a:endParaRPr lang="ru-RU" b="1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Alpine accentor saganta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2000240"/>
            <a:ext cx="311874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0"/>
            <a:ext cx="7929618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 проекту</a:t>
            </a:r>
            <a:endParaRPr kumimoji="0" lang="ru-RU" sz="4400" b="1" i="0" u="none" strike="noStrike" normalizeH="0" baseline="0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uk-UA" sz="2800" b="1" i="0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Формувати уявлення про ознаки пристосування тварин до захисту від ворогів у природі, причини зникнення тварин, про шляхи охорони і збереження тварин.</a:t>
            </a:r>
            <a:endParaRPr kumimoji="0" lang="ru-RU" sz="2000" b="1" i="0" u="none" strike="noStrike" normalizeH="0" baseline="0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uk-UA" sz="2800" b="1" i="0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Виробляти вміння розрізняти ознаки пристосування окремих тварин до захисту від ворогів, самостійно встановлювати </a:t>
            </a:r>
            <a:r>
              <a:rPr kumimoji="0" lang="uk-UA" sz="2800" b="1" i="0" u="none" strike="noStrike" normalizeH="0" baseline="0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800" b="1" i="0" u="none" strike="noStrike" normalizeH="0" baseline="0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язки</a:t>
            </a:r>
            <a:r>
              <a:rPr kumimoji="0" lang="uk-UA" sz="2800" b="1" i="0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природі, формувати пізнавальні запитання.</a:t>
            </a:r>
            <a:endParaRPr kumimoji="0" lang="ru-RU" sz="2000" b="1" i="0" u="none" strike="noStrike" normalizeH="0" baseline="0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uk-UA" sz="2800" b="1" i="0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Виховувати впевненість кожного учня у своїх діях під час пізнавальної діяльності, здатність співпрацювати, різнобічно сприймати об</a:t>
            </a:r>
            <a:r>
              <a:rPr kumimoji="0" lang="uk-UA" sz="2800" b="1" i="0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800" b="1" i="0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єкти природи, тобто бачити їх різнобічну цінність, прагнення охороняти тваринний світ.</a:t>
            </a:r>
            <a:endParaRPr kumimoji="0" lang="ru-RU" sz="2000" b="1" i="0" u="none" strike="noStrike" normalizeH="0" baseline="0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22" y="785794"/>
            <a:ext cx="5786478" cy="4525963"/>
          </a:xfrm>
        </p:spPr>
        <p:txBody>
          <a:bodyPr/>
          <a:lstStyle/>
          <a:p>
            <a:pPr algn="ctr">
              <a:buNone/>
            </a:pPr>
            <a:r>
              <a:rPr lang="uk-UA" sz="2800" b="1" dirty="0" err="1" smtClean="0">
                <a:latin typeface="Georgia" pitchFamily="18" charset="0"/>
                <a:hlinkClick r:id="rId2" tooltip="Золотомушка червоночуба"/>
              </a:rPr>
              <a:t>Золотомушка</a:t>
            </a:r>
            <a:r>
              <a:rPr lang="uk-UA" sz="2800" b="1" dirty="0" smtClean="0">
                <a:latin typeface="Georgia" pitchFamily="18" charset="0"/>
                <a:hlinkClick r:id="rId2" tooltip="Золотомушка червоночуба"/>
              </a:rPr>
              <a:t> </a:t>
            </a:r>
            <a:r>
              <a:rPr lang="uk-UA" sz="2800" b="1" dirty="0" err="1" smtClean="0">
                <a:latin typeface="Georgia" pitchFamily="18" charset="0"/>
                <a:hlinkClick r:id="rId2" tooltip="Золотомушка червоночуба"/>
              </a:rPr>
              <a:t>червоночуба</a:t>
            </a:r>
            <a:r>
              <a:rPr lang="uk-UA" sz="2800" b="1" dirty="0" smtClean="0">
                <a:latin typeface="Georgia" pitchFamily="18" charset="0"/>
              </a:rPr>
              <a:t> (</a:t>
            </a:r>
            <a:r>
              <a:rPr lang="ru-RU" sz="2800" b="1" i="1" dirty="0" err="1" smtClean="0">
                <a:latin typeface="Georgia" pitchFamily="18" charset="0"/>
              </a:rPr>
              <a:t>Regulus</a:t>
            </a:r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800" b="1" i="1" dirty="0" err="1" smtClean="0">
                <a:latin typeface="Georgia" pitchFamily="18" charset="0"/>
              </a:rPr>
              <a:t>ignicapillus</a:t>
            </a:r>
            <a:r>
              <a:rPr lang="uk-UA" sz="2800" b="1" dirty="0" smtClean="0">
                <a:latin typeface="Georgia" pitchFamily="18" charset="0"/>
              </a:rPr>
              <a:t>) Неоцінений</a:t>
            </a:r>
            <a:endParaRPr lang="ru-RU" sz="2800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dirty="0" err="1" smtClean="0">
                <a:latin typeface="Georgia" pitchFamily="18" charset="0"/>
                <a:hlinkClick r:id="rId3" tooltip="Осілі птахи"/>
              </a:rPr>
              <a:t>Осілий</a:t>
            </a:r>
            <a:r>
              <a:rPr lang="ru-RU" sz="2800" b="1" dirty="0" smtClean="0">
                <a:latin typeface="Georgia" pitchFamily="18" charset="0"/>
              </a:rPr>
              <a:t>, </a:t>
            </a:r>
            <a:r>
              <a:rPr lang="ru-RU" sz="2800" b="1" dirty="0" err="1" smtClean="0">
                <a:latin typeface="Georgia" pitchFamily="18" charset="0"/>
              </a:rPr>
              <a:t>кочовий</a:t>
            </a:r>
            <a:r>
              <a:rPr lang="ru-RU" sz="2800" b="1" dirty="0" smtClean="0">
                <a:latin typeface="Georgia" pitchFamily="18" charset="0"/>
              </a:rPr>
              <a:t>, </a:t>
            </a:r>
            <a:r>
              <a:rPr lang="ru-RU" sz="2800" b="1" dirty="0" err="1" smtClean="0">
                <a:latin typeface="Georgia" pitchFamily="18" charset="0"/>
                <a:hlinkClick r:id="rId4" tooltip="Міграція птахів"/>
              </a:rPr>
              <a:t>перелітний</a:t>
            </a:r>
            <a:r>
              <a:rPr lang="ru-RU" sz="2800" b="1" dirty="0" smtClean="0">
                <a:latin typeface="Georgia" pitchFamily="18" charset="0"/>
              </a:rPr>
              <a:t>. В </a:t>
            </a:r>
            <a:r>
              <a:rPr lang="ru-RU" sz="2800" b="1" dirty="0" err="1" smtClean="0">
                <a:latin typeface="Georgia" pitchFamily="18" charset="0"/>
              </a:rPr>
              <a:t>Україні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гніздиться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в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гірських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місцевостях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  <a:hlinkClick r:id="rId5" tooltip="Карпати"/>
              </a:rPr>
              <a:t>Карпат</a:t>
            </a:r>
            <a:r>
              <a:rPr lang="ru-RU" sz="2800" b="1" dirty="0" smtClean="0">
                <a:latin typeface="Georgia" pitchFamily="18" charset="0"/>
              </a:rPr>
              <a:t> та </a:t>
            </a:r>
            <a:r>
              <a:rPr lang="ru-RU" sz="2800" b="1" dirty="0" err="1" smtClean="0">
                <a:latin typeface="Georgia" pitchFamily="18" charset="0"/>
                <a:hlinkClick r:id="rId6" tooltip="Крим"/>
              </a:rPr>
              <a:t>Криму</a:t>
            </a:r>
            <a:r>
              <a:rPr lang="ru-RU" sz="2800" b="1" dirty="0" smtClean="0">
                <a:latin typeface="Georgia" pitchFamily="18" charset="0"/>
              </a:rPr>
              <a:t>, локально </a:t>
            </a:r>
            <a:r>
              <a:rPr lang="ru-RU" sz="2800" b="1" dirty="0" err="1" smtClean="0">
                <a:latin typeface="Georgia" pitchFamily="18" charset="0"/>
              </a:rPr>
              <a:t>трапляється</a:t>
            </a:r>
            <a:r>
              <a:rPr lang="ru-RU" sz="2800" b="1" dirty="0" smtClean="0">
                <a:latin typeface="Georgia" pitchFamily="18" charset="0"/>
              </a:rPr>
              <a:t> на </a:t>
            </a:r>
            <a:r>
              <a:rPr lang="ru-RU" sz="2800" b="1" dirty="0" err="1" smtClean="0">
                <a:latin typeface="Georgia" pitchFamily="18" charset="0"/>
                <a:hlinkClick r:id="rId7" tooltip="Західне Полісся"/>
              </a:rPr>
              <a:t>Західному</a:t>
            </a:r>
            <a:r>
              <a:rPr lang="ru-RU" sz="2800" b="1" dirty="0" smtClean="0">
                <a:latin typeface="Georgia" pitchFamily="18" charset="0"/>
                <a:hlinkClick r:id="rId7" tooltip="Західне Полісся"/>
              </a:rPr>
              <a:t> </a:t>
            </a:r>
            <a:r>
              <a:rPr lang="ru-RU" sz="2800" b="1" dirty="0" err="1" smtClean="0">
                <a:latin typeface="Georgia" pitchFamily="18" charset="0"/>
                <a:hlinkClick r:id="rId7" tooltip="Західне Полісся"/>
              </a:rPr>
              <a:t>Поліссі</a:t>
            </a:r>
            <a:r>
              <a:rPr lang="ru-RU" sz="2800" b="1" dirty="0" smtClean="0">
                <a:latin typeface="Georgia" pitchFamily="18" charset="0"/>
              </a:rPr>
              <a:t>. </a:t>
            </a:r>
            <a:r>
              <a:rPr lang="ru-RU" sz="2800" b="1" dirty="0" err="1" smtClean="0">
                <a:latin typeface="Georgia" pitchFamily="18" charset="0"/>
              </a:rPr>
              <a:t>Відомі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зальоти</a:t>
            </a:r>
            <a:r>
              <a:rPr lang="ru-RU" sz="2800" b="1" dirty="0" smtClean="0">
                <a:latin typeface="Georgia" pitchFamily="18" charset="0"/>
              </a:rPr>
              <a:t> в </a:t>
            </a:r>
            <a:r>
              <a:rPr lang="ru-RU" sz="2800" b="1" dirty="0" err="1" smtClean="0">
                <a:latin typeface="Georgia" pitchFamily="18" charset="0"/>
              </a:rPr>
              <a:t>інші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регіони</a:t>
            </a:r>
            <a:r>
              <a:rPr lang="ru-RU" sz="2800" b="1" dirty="0" smtClean="0">
                <a:latin typeface="Georgia" pitchFamily="18" charset="0"/>
              </a:rPr>
              <a:t>. </a:t>
            </a:r>
            <a:r>
              <a:rPr lang="ru-RU" sz="2800" b="1" dirty="0" err="1" smtClean="0">
                <a:latin typeface="Georgia" pitchFamily="18" charset="0"/>
              </a:rPr>
              <a:t>Загальна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чисельність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оцінюється</a:t>
            </a:r>
            <a:r>
              <a:rPr lang="ru-RU" sz="2800" b="1" dirty="0" smtClean="0">
                <a:latin typeface="Georgia" pitchFamily="18" charset="0"/>
              </a:rPr>
              <a:t> в 400 пар.</a:t>
            </a:r>
            <a:endParaRPr lang="ru-RU" b="1" dirty="0" smtClean="0">
              <a:latin typeface="Georgia" pitchFamily="18" charset="0"/>
            </a:endParaRPr>
          </a:p>
          <a:p>
            <a:pPr algn="ctr"/>
            <a:endParaRPr lang="ru-RU" b="1" dirty="0">
              <a:latin typeface="Georgia" pitchFamily="18" charset="0"/>
            </a:endParaRPr>
          </a:p>
        </p:txBody>
      </p:sp>
      <p:pic>
        <p:nvPicPr>
          <p:cNvPr id="4" name="Рисунок 3" descr="Regulus ignicapillus Roitelet triple-bandeau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1785926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5143536" cy="4525963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Georgia" pitchFamily="18" charset="0"/>
                <a:hlinkClick r:id="rId2" tooltip="Скеляр строкатий"/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  <a:latin typeface="Georgia" pitchFamily="18" charset="0"/>
                <a:hlinkClick r:id="rId2" tooltip="Скеляр строкатий"/>
              </a:rPr>
              <a:t>Скеляр</a:t>
            </a:r>
            <a:r>
              <a:rPr lang="uk-UA" sz="2800" b="1" dirty="0" smtClean="0">
                <a:latin typeface="Georgia" pitchFamily="18" charset="0"/>
                <a:hlinkClick r:id="rId2" tooltip="Скеляр строкатий"/>
              </a:rPr>
              <a:t> </a:t>
            </a:r>
            <a:r>
              <a:rPr lang="uk-UA" sz="2800" b="1" dirty="0" smtClean="0">
                <a:latin typeface="Georgia" pitchFamily="18" charset="0"/>
                <a:hlinkClick r:id="rId2" tooltip="Скеляр строкатий"/>
              </a:rPr>
              <a:t>строкатий</a:t>
            </a:r>
            <a:r>
              <a:rPr lang="uk-UA" sz="2800" b="1" dirty="0" smtClean="0">
                <a:latin typeface="Georgia" pitchFamily="18" charset="0"/>
              </a:rPr>
              <a:t> (</a:t>
            </a:r>
            <a:r>
              <a:rPr lang="ru-RU" sz="2800" b="1" i="1" dirty="0" err="1" smtClean="0">
                <a:latin typeface="Georgia" pitchFamily="18" charset="0"/>
              </a:rPr>
              <a:t>Monticola</a:t>
            </a:r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800" b="1" i="1" dirty="0" err="1" smtClean="0">
                <a:latin typeface="Georgia" pitchFamily="18" charset="0"/>
              </a:rPr>
              <a:t>saxatilis</a:t>
            </a:r>
            <a:r>
              <a:rPr lang="uk-UA" sz="2800" b="1" dirty="0" smtClean="0">
                <a:latin typeface="Georgia" pitchFamily="18" charset="0"/>
              </a:rPr>
              <a:t>) Рідкісний</a:t>
            </a:r>
            <a:endParaRPr lang="ru-RU" sz="2800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Гніздовий</a:t>
            </a:r>
            <a:r>
              <a:rPr lang="ru-RU" sz="2800" b="1" dirty="0" smtClean="0">
                <a:latin typeface="Georgia" pitchFamily="18" charset="0"/>
              </a:rPr>
              <a:t>, </a:t>
            </a:r>
            <a:r>
              <a:rPr lang="ru-RU" sz="2800" b="1" dirty="0" err="1" smtClean="0">
                <a:latin typeface="Georgia" pitchFamily="18" charset="0"/>
                <a:hlinkClick r:id="rId3" tooltip="Міграція птахів"/>
              </a:rPr>
              <a:t>перелітний</a:t>
            </a:r>
            <a:r>
              <a:rPr lang="ru-RU" sz="2800" b="1" dirty="0" smtClean="0">
                <a:latin typeface="Georgia" pitchFamily="18" charset="0"/>
              </a:rPr>
              <a:t>. В </a:t>
            </a:r>
            <a:r>
              <a:rPr lang="ru-RU" sz="2800" b="1" dirty="0" err="1" smtClean="0">
                <a:latin typeface="Georgia" pitchFamily="18" charset="0"/>
              </a:rPr>
              <a:t>Україні</a:t>
            </a:r>
            <a:r>
              <a:rPr lang="ru-RU" sz="2800" b="1" dirty="0" smtClean="0">
                <a:latin typeface="Georgia" pitchFamily="18" charset="0"/>
              </a:rPr>
              <a:t> у </a:t>
            </a:r>
            <a:r>
              <a:rPr lang="ru-RU" sz="2800" b="1" dirty="0" err="1" smtClean="0">
                <a:latin typeface="Georgia" pitchFamily="18" charset="0"/>
              </a:rPr>
              <a:t>теперішній</a:t>
            </a:r>
            <a:r>
              <a:rPr lang="ru-RU" sz="2800" b="1" dirty="0" smtClean="0">
                <a:latin typeface="Georgia" pitchFamily="18" charset="0"/>
              </a:rPr>
              <a:t> час </a:t>
            </a:r>
            <a:r>
              <a:rPr lang="ru-RU" sz="2800" b="1" dirty="0" err="1" smtClean="0">
                <a:latin typeface="Georgia" pitchFamily="18" charset="0"/>
              </a:rPr>
              <a:t>гніздиться</a:t>
            </a:r>
            <a:r>
              <a:rPr lang="ru-RU" sz="2800" b="1" dirty="0" smtClean="0">
                <a:latin typeface="Georgia" pitchFamily="18" charset="0"/>
              </a:rPr>
              <a:t> в </a:t>
            </a:r>
            <a:r>
              <a:rPr lang="ru-RU" sz="2800" b="1" dirty="0" err="1" smtClean="0">
                <a:latin typeface="Georgia" pitchFamily="18" charset="0"/>
                <a:hlinkClick r:id="rId4" tooltip="Кримські гори"/>
              </a:rPr>
              <a:t>Гірському</a:t>
            </a:r>
            <a:r>
              <a:rPr lang="ru-RU" sz="2800" b="1" dirty="0" smtClean="0">
                <a:latin typeface="Georgia" pitchFamily="18" charset="0"/>
                <a:hlinkClick r:id="rId4" tooltip="Кримські гори"/>
              </a:rPr>
              <a:t> </a:t>
            </a:r>
            <a:r>
              <a:rPr lang="ru-RU" sz="2800" b="1" dirty="0" err="1" smtClean="0">
                <a:latin typeface="Georgia" pitchFamily="18" charset="0"/>
                <a:hlinkClick r:id="rId4" tooltip="Кримські гори"/>
              </a:rPr>
              <a:t>Криму</a:t>
            </a:r>
            <a:r>
              <a:rPr lang="ru-RU" sz="2800" b="1" dirty="0" smtClean="0">
                <a:latin typeface="Georgia" pitchFamily="18" charset="0"/>
              </a:rPr>
              <a:t> та </a:t>
            </a:r>
            <a:r>
              <a:rPr lang="ru-RU" sz="2800" b="1" dirty="0" smtClean="0">
                <a:latin typeface="Georgia" pitchFamily="18" charset="0"/>
                <a:hlinkClick r:id="rId5" tooltip="Карпати"/>
              </a:rPr>
              <a:t>Карпатах</a:t>
            </a:r>
            <a:r>
              <a:rPr lang="ru-RU" sz="2800" b="1" dirty="0" smtClean="0">
                <a:latin typeface="Georgia" pitchFamily="18" charset="0"/>
              </a:rPr>
              <a:t>. У </a:t>
            </a:r>
            <a:r>
              <a:rPr lang="ru-RU" sz="2800" b="1" dirty="0" err="1" smtClean="0">
                <a:latin typeface="Georgia" pitchFamily="18" charset="0"/>
              </a:rPr>
              <a:t>Криму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гніздиться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близько</a:t>
            </a:r>
            <a:r>
              <a:rPr lang="ru-RU" sz="2800" b="1" dirty="0" smtClean="0">
                <a:latin typeface="Georgia" pitchFamily="18" charset="0"/>
              </a:rPr>
              <a:t> 100 пар, в Карпатах — 750—800.</a:t>
            </a:r>
          </a:p>
          <a:p>
            <a:endParaRPr lang="ru-RU" dirty="0"/>
          </a:p>
        </p:txBody>
      </p:sp>
      <p:pic>
        <p:nvPicPr>
          <p:cNvPr id="5" name="Рисунок 4" descr="Monticola saxatilis NAUMANN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214422"/>
            <a:ext cx="28575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429000"/>
            <a:ext cx="8229600" cy="4525963"/>
          </a:xfrm>
        </p:spPr>
        <p:txBody>
          <a:bodyPr/>
          <a:lstStyle/>
          <a:p>
            <a:pPr marL="92075" indent="273050" algn="just"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Полоз </a:t>
            </a: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лісовий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. </a:t>
            </a:r>
            <a:r>
              <a:rPr lang="ru-RU" sz="2400" b="1" dirty="0" err="1" smtClean="0">
                <a:solidFill>
                  <a:srgbClr val="003300"/>
                </a:solidFill>
                <a:latin typeface="Georgia" pitchFamily="18" charset="0"/>
              </a:rPr>
              <a:t>Активний</a:t>
            </a:r>
            <a:r>
              <a:rPr lang="ru-RU" sz="2400" b="1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теплої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 пори року,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переважно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 вдень.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Здебільшого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перебуває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 на деревах,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рідше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 - на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землі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. Добре лазить по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стовбурах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 і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гілках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, а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також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вертикальних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поверхнях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.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Сховища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 - у норах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гризунів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,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порожнинах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під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 пнями і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камінням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, дуплах. Живиться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гризунами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, </a:t>
            </a:r>
            <a:r>
              <a:rPr lang="ru-RU" sz="2400" b="1" dirty="0" err="1">
                <a:solidFill>
                  <a:srgbClr val="003300"/>
                </a:solidFill>
                <a:latin typeface="Georgia" pitchFamily="18" charset="0"/>
              </a:rPr>
              <a:t>зрідка</a:t>
            </a:r>
            <a:r>
              <a:rPr lang="ru-RU" sz="2400" b="1" dirty="0">
                <a:solidFill>
                  <a:srgbClr val="003300"/>
                </a:solidFill>
                <a:latin typeface="Georgia" pitchFamily="18" charset="0"/>
              </a:rPr>
              <a:t> птахами. </a:t>
            </a:r>
          </a:p>
        </p:txBody>
      </p:sp>
      <p:pic>
        <p:nvPicPr>
          <p:cNvPr id="50178" name="Picture 2" descr="D:\Різне не моє\Для Р.М.М\Тварини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231" y="-214338"/>
            <a:ext cx="3870909" cy="3754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332037"/>
            <a:ext cx="6329378" cy="4525963"/>
          </a:xfrm>
        </p:spPr>
        <p:txBody>
          <a:bodyPr/>
          <a:lstStyle/>
          <a:p>
            <a:pPr algn="ctr">
              <a:buNone/>
            </a:pPr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Саламандра. </a:t>
            </a:r>
            <a:r>
              <a:rPr lang="uk-UA" sz="2400" b="1" dirty="0" smtClean="0">
                <a:latin typeface="Georgia" pitchFamily="18" charset="0"/>
              </a:rPr>
              <a:t>На </a:t>
            </a:r>
            <a:r>
              <a:rPr lang="uk-UA" sz="2400" b="1" dirty="0" smtClean="0">
                <a:latin typeface="Georgia" pitchFamily="18" charset="0"/>
              </a:rPr>
              <a:t>території </a:t>
            </a:r>
            <a:r>
              <a:rPr lang="uk-UA" sz="2400" b="1" u="sng" dirty="0" smtClean="0">
                <a:latin typeface="Georgia" pitchFamily="18" charset="0"/>
                <a:hlinkClick r:id="rId2" tooltip="Україна"/>
              </a:rPr>
              <a:t>України</a:t>
            </a:r>
            <a:r>
              <a:rPr lang="uk-UA" sz="2400" b="1" dirty="0" smtClean="0">
                <a:latin typeface="Georgia" pitchFamily="18" charset="0"/>
              </a:rPr>
              <a:t> вид зустрічається в </a:t>
            </a:r>
            <a:r>
              <a:rPr lang="uk-UA" sz="2400" b="1" u="sng" dirty="0" smtClean="0">
                <a:latin typeface="Georgia" pitchFamily="18" charset="0"/>
                <a:hlinkClick r:id="rId3" tooltip="Закарпатська область"/>
              </a:rPr>
              <a:t>Закарпатській</a:t>
            </a:r>
            <a:r>
              <a:rPr lang="uk-UA" sz="2400" b="1" dirty="0" smtClean="0">
                <a:latin typeface="Georgia" pitchFamily="18" charset="0"/>
              </a:rPr>
              <a:t>, </a:t>
            </a:r>
            <a:r>
              <a:rPr lang="uk-UA" sz="2400" b="1" u="sng" dirty="0" smtClean="0">
                <a:latin typeface="Georgia" pitchFamily="18" charset="0"/>
                <a:hlinkClick r:id="rId4" tooltip="Івано-Франківська область"/>
              </a:rPr>
              <a:t>Івано-Франківській</a:t>
            </a:r>
            <a:r>
              <a:rPr lang="uk-UA" sz="2400" b="1" dirty="0" smtClean="0">
                <a:latin typeface="Georgia" pitchFamily="18" charset="0"/>
              </a:rPr>
              <a:t>, </a:t>
            </a:r>
            <a:r>
              <a:rPr lang="uk-UA" sz="2400" b="1" u="sng" dirty="0" smtClean="0">
                <a:latin typeface="Georgia" pitchFamily="18" charset="0"/>
                <a:hlinkClick r:id="rId5" tooltip="Чернівецька область"/>
              </a:rPr>
              <a:t>Чернівецькій</a:t>
            </a:r>
            <a:r>
              <a:rPr lang="uk-UA" sz="2400" b="1" dirty="0" smtClean="0">
                <a:latin typeface="Georgia" pitchFamily="18" charset="0"/>
              </a:rPr>
              <a:t> та </a:t>
            </a:r>
            <a:r>
              <a:rPr lang="uk-UA" sz="2400" b="1" u="sng" dirty="0" smtClean="0">
                <a:latin typeface="Georgia" pitchFamily="18" charset="0"/>
                <a:hlinkClick r:id="rId6" tooltip="Львівська область"/>
              </a:rPr>
              <a:t>Львівській</a:t>
            </a:r>
            <a:r>
              <a:rPr lang="uk-UA" sz="2400" b="1" dirty="0" smtClean="0">
                <a:latin typeface="Georgia" pitchFamily="18" charset="0"/>
              </a:rPr>
              <a:t> областях, де живе у </a:t>
            </a:r>
            <a:r>
              <a:rPr lang="uk-UA" sz="2400" b="1" u="sng" dirty="0" smtClean="0">
                <a:latin typeface="Georgia" pitchFamily="18" charset="0"/>
                <a:hlinkClick r:id="rId7" tooltip="Бук"/>
              </a:rPr>
              <a:t>букових</a:t>
            </a:r>
            <a:r>
              <a:rPr lang="uk-UA" sz="2400" b="1" dirty="0" smtClean="0">
                <a:latin typeface="Georgia" pitchFamily="18" charset="0"/>
              </a:rPr>
              <a:t> і </a:t>
            </a:r>
            <a:r>
              <a:rPr lang="uk-UA" sz="2400" b="1" u="sng" dirty="0" smtClean="0">
                <a:latin typeface="Georgia" pitchFamily="18" charset="0"/>
                <a:hlinkClick r:id="rId8" tooltip="Смерека"/>
              </a:rPr>
              <a:t>смерекових</a:t>
            </a:r>
            <a:r>
              <a:rPr lang="uk-UA" sz="2400" b="1" dirty="0" smtClean="0">
                <a:latin typeface="Georgia" pitchFamily="18" charset="0"/>
              </a:rPr>
              <a:t> лісах Карпат, піднімається до верхньої межі лісу, населяє </a:t>
            </a:r>
            <a:r>
              <a:rPr lang="uk-UA" sz="2400" b="1" dirty="0" err="1" smtClean="0">
                <a:latin typeface="Georgia" pitchFamily="18" charset="0"/>
              </a:rPr>
              <a:t>криволісся</a:t>
            </a:r>
            <a:r>
              <a:rPr lang="uk-UA" sz="2400" b="1" dirty="0" smtClean="0">
                <a:latin typeface="Georgia" pitchFamily="18" charset="0"/>
              </a:rPr>
              <a:t> і полонини, зустрічається на узліссях і зрубах. </a:t>
            </a:r>
            <a:r>
              <a:rPr lang="ru-RU" sz="2400" b="1" dirty="0" err="1" smtClean="0">
                <a:latin typeface="Georgia" pitchFamily="18" charset="0"/>
              </a:rPr>
              <a:t>Надає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перевагу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u="sng" dirty="0" err="1" smtClean="0">
                <a:latin typeface="Georgia" pitchFamily="18" charset="0"/>
                <a:hlinkClick r:id="rId9" tooltip="Біотоп"/>
              </a:rPr>
              <a:t>біотопам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з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товстим</a:t>
            </a:r>
            <a:r>
              <a:rPr lang="ru-RU" sz="2400" b="1" dirty="0" smtClean="0">
                <a:latin typeface="Georgia" pitchFamily="18" charset="0"/>
              </a:rPr>
              <a:t> шаром </a:t>
            </a:r>
            <a:r>
              <a:rPr lang="ru-RU" sz="2400" b="1" dirty="0" err="1" smtClean="0">
                <a:latin typeface="Georgia" pitchFamily="18" charset="0"/>
              </a:rPr>
              <a:t>лісової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підстилки</a:t>
            </a:r>
            <a:r>
              <a:rPr lang="ru-RU" sz="2400" b="1" dirty="0" smtClean="0">
                <a:latin typeface="Georgia" pitchFamily="18" charset="0"/>
              </a:rPr>
              <a:t> та </a:t>
            </a:r>
            <a:r>
              <a:rPr lang="ru-RU" sz="2400" b="1" u="sng" dirty="0" smtClean="0">
                <a:latin typeface="Georgia" pitchFamily="18" charset="0"/>
                <a:hlinkClick r:id="rId10" tooltip="Мох"/>
              </a:rPr>
              <a:t>моху</a:t>
            </a:r>
            <a:r>
              <a:rPr lang="ru-RU" sz="2400" b="1" dirty="0" smtClean="0">
                <a:latin typeface="Georgia" pitchFamily="18" charset="0"/>
              </a:rPr>
              <a:t>.</a:t>
            </a:r>
          </a:p>
          <a:p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214290"/>
            <a:ext cx="435771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07181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Тритон </a:t>
            </a: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карпатський</a:t>
            </a:r>
            <a:r>
              <a:rPr lang="ru-RU" sz="2400" b="1" dirty="0" smtClean="0">
                <a:latin typeface="Georgia" pitchFamily="18" charset="0"/>
              </a:rPr>
              <a:t> — </a:t>
            </a:r>
            <a:r>
              <a:rPr lang="ru-RU" sz="2400" b="1" dirty="0" err="1" smtClean="0">
                <a:latin typeface="Georgia" pitchFamily="18" charset="0"/>
              </a:rPr>
              <a:t>ендемік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u="sng" dirty="0" smtClean="0">
                <a:latin typeface="Georgia" pitchFamily="18" charset="0"/>
                <a:hlinkClick r:id="rId2" tooltip="Карпати"/>
              </a:rPr>
              <a:t>Карпат</a:t>
            </a:r>
            <a:r>
              <a:rPr lang="ru-RU" sz="2400" b="1" dirty="0" smtClean="0">
                <a:latin typeface="Georgia" pitchFamily="18" charset="0"/>
              </a:rPr>
              <a:t>. Водиться у </a:t>
            </a:r>
            <a:r>
              <a:rPr lang="ru-RU" sz="2400" b="1" dirty="0" err="1" smtClean="0">
                <a:latin typeface="Georgia" pitchFamily="18" charset="0"/>
              </a:rPr>
              <a:t>гірській</a:t>
            </a:r>
            <a:r>
              <a:rPr lang="ru-RU" sz="2400" b="1" dirty="0" smtClean="0">
                <a:latin typeface="Georgia" pitchFamily="18" charset="0"/>
              </a:rPr>
              <a:t> та </a:t>
            </a:r>
            <a:r>
              <a:rPr lang="ru-RU" sz="2400" b="1" dirty="0" err="1" smtClean="0">
                <a:latin typeface="Georgia" pitchFamily="18" charset="0"/>
              </a:rPr>
              <a:t>передгірній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частинах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цього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регіону</a:t>
            </a:r>
            <a:r>
              <a:rPr lang="ru-RU" sz="2400" b="1" dirty="0" smtClean="0">
                <a:latin typeface="Georgia" pitchFamily="18" charset="0"/>
              </a:rPr>
              <a:t>. </a:t>
            </a:r>
            <a:r>
              <a:rPr lang="ru-RU" sz="2400" b="1" dirty="0" err="1" smtClean="0">
                <a:latin typeface="Georgia" pitchFamily="18" charset="0"/>
              </a:rPr>
              <a:t>Заселяє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різноманітні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водойми</a:t>
            </a:r>
            <a:r>
              <a:rPr lang="ru-RU" sz="2400" b="1" dirty="0" smtClean="0">
                <a:latin typeface="Georgia" pitchFamily="18" charset="0"/>
              </a:rPr>
              <a:t> — </a:t>
            </a:r>
            <a:r>
              <a:rPr lang="ru-RU" sz="2400" b="1" dirty="0" err="1" smtClean="0">
                <a:latin typeface="Georgia" pitchFamily="18" charset="0"/>
              </a:rPr>
              <a:t>калюжі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і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канави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err="1" smtClean="0">
                <a:latin typeface="Georgia" pitchFamily="18" charset="0"/>
              </a:rPr>
              <a:t>заводі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гірських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потоків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err="1" smtClean="0">
                <a:latin typeface="Georgia" pitchFamily="18" charset="0"/>
              </a:rPr>
              <a:t>криниці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u="sng" dirty="0" smtClean="0">
                <a:latin typeface="Georgia" pitchFamily="18" charset="0"/>
                <a:hlinkClick r:id="rId3" tooltip="Болото"/>
              </a:rPr>
              <a:t>болота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err="1" smtClean="0">
                <a:latin typeface="Georgia" pitchFamily="18" charset="0"/>
              </a:rPr>
              <a:t>високогірні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u="sng" dirty="0" smtClean="0">
                <a:latin typeface="Georgia" pitchFamily="18" charset="0"/>
                <a:hlinkClick r:id="rId4" tooltip="Озеро"/>
              </a:rPr>
              <a:t>озера</a:t>
            </a:r>
            <a:r>
              <a:rPr lang="ru-RU" sz="2400" b="1" dirty="0" smtClean="0">
                <a:latin typeface="Georgia" pitchFamily="18" charset="0"/>
              </a:rPr>
              <a:t>. </a:t>
            </a:r>
            <a:r>
              <a:rPr lang="ru-RU" sz="2400" b="1" dirty="0" err="1" smtClean="0">
                <a:latin typeface="Georgia" pitchFamily="18" charset="0"/>
              </a:rPr>
              <a:t>Поширення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пов'язане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із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широколистяними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err="1" smtClean="0">
                <a:latin typeface="Georgia" pitchFamily="18" charset="0"/>
              </a:rPr>
              <a:t>ялиново-смерековими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u="sng" dirty="0" err="1" smtClean="0">
                <a:latin typeface="Georgia" pitchFamily="18" charset="0"/>
                <a:hlinkClick r:id="rId5" tooltip="Ліс"/>
              </a:rPr>
              <a:t>лісами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err="1" smtClean="0">
                <a:latin typeface="Georgia" pitchFamily="18" charset="0"/>
              </a:rPr>
              <a:t>криволіссям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err="1" smtClean="0">
                <a:latin typeface="Georgia" pitchFamily="18" charset="0"/>
              </a:rPr>
              <a:t>гірськими</a:t>
            </a:r>
            <a:r>
              <a:rPr lang="ru-RU" sz="2400" b="1" dirty="0" smtClean="0">
                <a:latin typeface="Georgia" pitchFamily="18" charset="0"/>
              </a:rPr>
              <a:t> луками — </a:t>
            </a:r>
            <a:r>
              <a:rPr lang="ru-RU" sz="2400" b="1" u="sng" dirty="0" err="1" smtClean="0">
                <a:latin typeface="Georgia" pitchFamily="18" charset="0"/>
                <a:hlinkClick r:id="rId6" tooltip="Полонина"/>
              </a:rPr>
              <a:t>полонинами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err="1" smtClean="0">
                <a:latin typeface="Georgia" pitchFamily="18" charset="0"/>
              </a:rPr>
              <a:t>хоча</a:t>
            </a:r>
            <a:r>
              <a:rPr lang="ru-RU" sz="2400" b="1" dirty="0" smtClean="0">
                <a:latin typeface="Georgia" pitchFamily="18" charset="0"/>
              </a:rPr>
              <a:t> часто </a:t>
            </a:r>
            <a:r>
              <a:rPr lang="ru-RU" sz="2400" b="1" dirty="0" err="1" smtClean="0">
                <a:latin typeface="Georgia" pitchFamily="18" charset="0"/>
              </a:rPr>
              <a:t>трапляється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і</a:t>
            </a:r>
            <a:r>
              <a:rPr lang="ru-RU" sz="2400" b="1" dirty="0" smtClean="0">
                <a:latin typeface="Georgia" pitchFamily="18" charset="0"/>
              </a:rPr>
              <a:t> в </a:t>
            </a:r>
            <a:r>
              <a:rPr lang="ru-RU" sz="2400" b="1" dirty="0" err="1" smtClean="0">
                <a:latin typeface="Georgia" pitchFamily="18" charset="0"/>
              </a:rPr>
              <a:t>субальпійському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поясі</a:t>
            </a:r>
            <a:r>
              <a:rPr lang="ru-RU" sz="2400" b="1" dirty="0" smtClean="0">
                <a:latin typeface="Georgia" pitchFamily="18" charset="0"/>
              </a:rPr>
              <a:t> (на </a:t>
            </a:r>
            <a:r>
              <a:rPr lang="ru-RU" sz="2400" b="1" dirty="0" err="1" smtClean="0">
                <a:latin typeface="Georgia" pitchFamily="18" charset="0"/>
              </a:rPr>
              <a:t>полонинах</a:t>
            </a:r>
            <a:r>
              <a:rPr lang="ru-RU" sz="2400" b="1" dirty="0" smtClean="0">
                <a:latin typeface="Georgia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4" name="Рисунок 3" descr="C:\Documents and Settings\Admin\Рабочий стол\250px-Lissotriton_montandon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14290"/>
            <a:ext cx="2884803" cy="28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-357214"/>
            <a:ext cx="6500858" cy="7572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31550" y="1517311"/>
            <a:ext cx="3629025" cy="14516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-517236" y="3946204"/>
            <a:ext cx="3629025" cy="14516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6197937" y="3731890"/>
            <a:ext cx="3629025" cy="1451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6412250" y="1088709"/>
            <a:ext cx="3629025" cy="1451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17359" flipH="1">
            <a:off x="2697300" y="-404279"/>
            <a:ext cx="3629025" cy="1439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77867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buBlip>
                <a:blip r:embed="rId2"/>
              </a:buBlip>
            </a:pPr>
            <a:r>
              <a:rPr lang="uk-UA" sz="28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Сформувати навички застосування отриманих знань на практиці, сформувати навички самостійної роботи, сформувати вміння і навички роботи з довідковою літературою, </a:t>
            </a:r>
            <a:r>
              <a:rPr lang="uk-UA" sz="2800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</a:t>
            </a:r>
            <a:r>
              <a:rPr lang="ru-RU" sz="2800" b="1" dirty="0" smtClean="0">
                <a:solidFill>
                  <a:srgbClr val="006600"/>
                </a:solidFill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uk-UA" sz="2800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ютером</a:t>
            </a:r>
            <a:r>
              <a:rPr lang="uk-UA" sz="28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Інтернетом.</a:t>
            </a:r>
            <a:endParaRPr lang="ru-RU" sz="2800" b="1" dirty="0" smtClean="0">
              <a:solidFill>
                <a:srgbClr val="006600"/>
              </a:solidFill>
              <a:latin typeface="Arial" pitchFamily="34" charset="0"/>
            </a:endParaRPr>
          </a:p>
          <a:p>
            <a:pPr lvl="0" algn="just" eaLnBrk="0" hangingPunct="0">
              <a:buBlip>
                <a:blip r:embed="rId2"/>
              </a:buBlip>
            </a:pPr>
            <a:r>
              <a:rPr lang="uk-UA" sz="28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показати, що поняття не ізольовані одне від одного, а становлять систему знань, якими людина повинна володіти.</a:t>
            </a:r>
            <a:endParaRPr lang="ru-RU" sz="2800" b="1" dirty="0" smtClean="0">
              <a:solidFill>
                <a:srgbClr val="006600"/>
              </a:solidFill>
              <a:latin typeface="Arial" pitchFamily="34" charset="0"/>
            </a:endParaRPr>
          </a:p>
          <a:p>
            <a:pPr lvl="0" algn="just" eaLnBrk="0" hangingPunct="0">
              <a:buBlip>
                <a:blip r:embed="rId2"/>
              </a:buBlip>
            </a:pPr>
            <a:r>
              <a:rPr lang="uk-UA" sz="28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прищепити навички роботи в групах, уміння та бажання </a:t>
            </a:r>
            <a:r>
              <a:rPr lang="uk-UA" sz="28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виступати</a:t>
            </a:r>
            <a:r>
              <a:rPr lang="uk-UA" sz="28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відстоювати свою думку.</a:t>
            </a:r>
            <a:endParaRPr lang="ru-RU" sz="2800" b="1" dirty="0" smtClean="0">
              <a:solidFill>
                <a:srgbClr val="006600"/>
              </a:solidFill>
              <a:latin typeface="Arial" pitchFamily="34" charset="0"/>
            </a:endParaRPr>
          </a:p>
          <a:p>
            <a:pPr lvl="0" algn="just" eaLnBrk="0" hangingPunct="0">
              <a:buBlip>
                <a:blip r:embed="rId2"/>
              </a:buBlip>
            </a:pPr>
            <a:r>
              <a:rPr lang="uk-UA" sz="28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навчити учнів орієнтуватись у </a:t>
            </a:r>
            <a:r>
              <a:rPr lang="uk-UA" sz="2800" b="1" dirty="0" smtClean="0">
                <a:solidFill>
                  <a:srgbClr val="0066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8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морі</a:t>
            </a:r>
            <a:r>
              <a:rPr lang="uk-UA" sz="2800" b="1" dirty="0" smtClean="0">
                <a:solidFill>
                  <a:srgbClr val="0066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28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інформації та виділяти основне і необхідне для конкретної теми</a:t>
            </a:r>
            <a:r>
              <a:rPr lang="uk-UA" sz="32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uk-UA" sz="4000" b="1" dirty="0" smtClean="0">
              <a:solidFill>
                <a:srgbClr val="0066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71538" y="205185"/>
            <a:ext cx="778674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ТЕОРЕТИЧНИЙ АСПЕКТ</a:t>
            </a:r>
            <a:endParaRPr kumimoji="0" lang="ru-RU" sz="2000" b="1" i="0" u="none" strike="noStrike" normalizeH="0" baseline="0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normalizeH="0" baseline="0" dirty="0" smtClean="0">
                <a:ln w="1905"/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ВПЛИВ ДІЯЛЬНОСТІ ЛЮДИНИ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normalizeH="0" baseline="0" dirty="0" smtClean="0">
                <a:ln w="1905"/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УГРУПУВАННЯ ТВАРИН</a:t>
            </a:r>
            <a:endParaRPr kumimoji="0" lang="ru-RU" sz="1600" b="1" i="0" u="none" strike="noStrike" normalizeH="0" baseline="0" dirty="0" smtClean="0">
              <a:ln w="1905"/>
              <a:solidFill>
                <a:srgbClr val="00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uk-UA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Негативний вплив стає відчутнішим зі збільшенням населення Землі, розвитком промисловості й сільського господарства.</a:t>
            </a: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uk-UA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Людина вирубує ліси, осушує водойми, розорює цілинні землі.</a:t>
            </a: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uk-UA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Довкілля забруднюють хімічні речовини, пестициди, викиди промисловості.</a:t>
            </a: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uk-UA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процесі життєдіяльності людини утворюється величезна кількість сміття, що засмічує навколишнє середовище.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kumimoji="0" lang="uk-UA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Поділ людиною тварин на корисні та шкідливій й знищення шкідливих, що призводить до порушення в природі, і т. д.</a:t>
            </a:r>
            <a:endParaRPr kumimoji="0" lang="uk-UA" sz="32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85852" y="0"/>
            <a:ext cx="785814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normalizeH="0" baseline="0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ПРИЧИНИ СКОРОЧЕННЯ КІЛЬКОСТІ ВИДІВ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normalizeH="0" baseline="0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 ЇХ  ЗНИКНЕННЯ</a:t>
            </a:r>
            <a:endParaRPr lang="ru-RU" b="1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Руйнування </a:t>
            </a:r>
            <a:r>
              <a:rPr kumimoji="0" lang="ru-RU" sz="3200" b="1" i="1" u="none" strike="noStrike" normalizeH="0" baseline="0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людиною</a:t>
            </a:r>
            <a:r>
              <a:rPr kumimoji="0" lang="ru-RU" sz="3200" b="1" i="1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природного </a:t>
            </a:r>
            <a:r>
              <a:rPr kumimoji="0" lang="ru-RU" sz="3200" b="1" i="1" u="none" strike="noStrike" normalizeH="0" baseline="0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середовища</a:t>
            </a:r>
            <a:r>
              <a:rPr kumimoji="0" lang="uk-UA" sz="3200" b="1" i="1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існування тварин і рослин:</a:t>
            </a:r>
            <a:endParaRPr kumimoji="0" lang="ru-RU" sz="2400" b="1" i="1" u="none" strike="noStrike" normalizeH="0" baseline="0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uk-UA" sz="2800" b="1" i="0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осушування боліт, вирубування лісів;</a:t>
            </a:r>
            <a:endParaRPr kumimoji="0" lang="ru-RU" sz="2000" b="1" i="0" u="none" strike="noStrike" normalizeH="0" baseline="0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uk-UA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2800" b="1" i="0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икористання отрутохімікатів на полях;</a:t>
            </a:r>
            <a:endParaRPr kumimoji="0" lang="ru-RU" sz="2000" b="1" i="0" u="none" strike="noStrike" normalizeH="0" baseline="0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Blip>
                <a:blip r:embed="rId2"/>
              </a:buBlip>
            </a:pPr>
            <a:r>
              <a:rPr kumimoji="0" lang="uk-UA" sz="2800" b="1" i="0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забруднення довкілля (виливи нафти, каналізаційні нечистоти);</a:t>
            </a:r>
            <a:endParaRPr lang="ru-RU" sz="28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uk-UA" sz="2800" b="1" i="0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полювання, браконьєрство, винищення на думку людини, шкідливих видів;</a:t>
            </a:r>
            <a:endParaRPr kumimoji="0" lang="ru-RU" sz="2000" b="1" i="0" u="none" strike="noStrike" normalizeH="0" baseline="0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uk-UA" sz="2800" b="1" i="0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контрабандна торгівля тваринами;</a:t>
            </a:r>
            <a:endParaRPr kumimoji="0" lang="ru-RU" sz="2000" b="1" i="0" u="none" strike="noStrike" normalizeH="0" baseline="0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uk-UA" sz="2800" b="1" i="0" u="none" strike="noStrike" normalizeH="0" baseline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 окремих тварин для виготовлення виробів (бивні слона, моржа, роги носорога) або шкір тварин, які мають цінне хутро.</a:t>
            </a:r>
            <a:endParaRPr kumimoji="0" lang="uk-UA" sz="3600" b="1" i="0" u="none" strike="noStrike" normalizeH="0" baseline="0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643174" y="214290"/>
            <a:ext cx="3286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Рисунок 3" descr="http://upload.wikimedia.org/wikipedia/commons/thumb/9/99/Manenduif_Nicobar_Pigeon_Caloenas_nicobarica_Diergaarde_Blijdorp_Rotterdam_december_2007.jpg/220px-Manenduif_Nicobar_Pigeon_Caloenas_nicobarica_Diergaarde_Blijdorp_Rotterdam_december_2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55197"/>
            <a:ext cx="4000528" cy="3619961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928794" y="0"/>
            <a:ext cx="67866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kumimoji="0" lang="uk-UA" sz="4000" b="1" i="0" u="none" strike="noStrike" cap="all" normalizeH="0" baseline="0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ТВАРИНИ, ЯКІ ЗНИКЛИ </a:t>
            </a:r>
            <a:r>
              <a:rPr lang="uk-UA" sz="4000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НАЗАВЖДИ </a:t>
            </a:r>
            <a:endParaRPr kumimoji="0" lang="uk-UA" sz="4000" b="1" i="0" u="none" strike="noStrike" cap="all" normalizeH="0" baseline="0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3000372"/>
            <a:ext cx="4143404" cy="3571900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714876" y="3520133"/>
            <a:ext cx="41434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0150" algn="l"/>
              </a:tabLs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ДРОНТ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нелітаючий птах,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lvl="0" algn="just" eaLnBrk="0" hangingPunct="0">
              <a:tabLst>
                <a:tab pos="24701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величиною до 25 кг.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Ареал проживання</a:t>
            </a:r>
            <a:r>
              <a:rPr lang="uk-UA" sz="2400" b="1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Маскаренові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01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острови в Індійському океані. Гніздився на землі і відкладав одне велике біле яйце.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Дожив до 19 ст.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oolog.com.ua/vimerli/go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57224" y="214290"/>
            <a:ext cx="3948123" cy="40005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857752" y="2571744"/>
            <a:ext cx="4071966" cy="407196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857752" y="2718405"/>
            <a:ext cx="407196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01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МАНДРІВНИЙ ГОЛУБ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015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РОЗМІРИ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Довжина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30-42 см.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Розмах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крил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34-44 см.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РОЗМНОЖЕННЯ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Період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гніздування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березень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яєць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1. </a:t>
            </a:r>
          </a:p>
          <a:p>
            <a:pPr lvl="0" algn="ctr" eaLnBrk="0" hangingPunct="0">
              <a:tabLst>
                <a:tab pos="247015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1 </a:t>
            </a: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вересня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1914 року </a:t>
            </a:r>
          </a:p>
          <a:p>
            <a:pPr lvl="0" algn="ctr" eaLnBrk="0" hangingPunct="0">
              <a:tabLst>
                <a:tab pos="247015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в зоопарку помер </a:t>
            </a: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останній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мандрівний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голуб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1639</Words>
  <Application>Microsoft Office PowerPoint</Application>
  <PresentationFormat>Экран (4:3)</PresentationFormat>
  <Paragraphs>152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Modèle par défaut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ЗЕБРА КВАГГА </vt:lpstr>
      <vt:lpstr>ОХОРОНА ТВАРИН </vt:lpstr>
      <vt:lpstr>Слайд 13</vt:lpstr>
      <vt:lpstr>Слайд 14</vt:lpstr>
      <vt:lpstr>Слайд 15</vt:lpstr>
      <vt:lpstr>ЧЕРВОНА КНИГА УКРАЇНИ </vt:lpstr>
      <vt:lpstr>Слайд 17</vt:lpstr>
      <vt:lpstr>Слайд 18</vt:lpstr>
      <vt:lpstr>ПРЕЗЕНТАЦІЯ  ОКРЕМИХ ВИДІВ ТВАРИН КАРПАТСЬКОГО РЕГІОНУ, ЗАНЕСЕНИХ  ДО ЧЕРВОНОЇ КНИГИ УКРАЇНИ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Підковоніс. Осілий вид; лише окремі особини під час зміни зимових сховищ на літні і навпаки можуть долати відстань до 112 км. Від зимової сплячки прокидається в кін. березня — на початку квітня. Добуває їжу з настанням сутінок, через 20 — 25 хв після заходу сонця. Літає здебільшого в міжряддях виноградників, садів, над городами, над посівами польових культур тощо.  Під час сильних вітру і дощу сховищ не залишає. Живиться переважно двокрилими і молеподібними лускокрилими. Живе до 17,5 років. </vt:lpstr>
      <vt:lpstr>Слайд 29</vt:lpstr>
      <vt:lpstr>Лелека чорний (Ciconia nigra) Рідкісний Гніздовий, перелітний, зрідка зимуючий. В Україні гніздиться практично на всій території, за винятком Криму та високогірних районів Карпат. В Україні гніздиться близько 2 тис.осіб. Протягом останніх 30 років чисельність популяції скоротилась у 3—5 разів. </vt:lpstr>
      <vt:lpstr>Слайд 31</vt:lpstr>
      <vt:lpstr>Слайд 32</vt:lpstr>
      <vt:lpstr>Слайд 33</vt:lpstr>
      <vt:lpstr>Совка (Otus scops)* Рідкісний В Україні перелітний гніздовий птах, що зустрічається на півдні лісостепу, в степу, Карпатах і Криму. На півдні України та у рівнинному Закарпатті — нечисленний, в інших районах — дуже рідкісний. Чисельність в країні оцінена в 2-4 тис. пар. </vt:lpstr>
      <vt:lpstr>Сич волохатий (Aegolius funereus) Рідкісний Осілий, кочовий птах. На гніздуванні у Карпатах (Львівська область), на Поліссі (Житомирська, Чернігівська, Сумська області), ймовірно гніздиться в соснових лісах Криму та на Розточчі. </vt:lpstr>
      <vt:lpstr>Сичик-горобець (Glaucidium passerinum) Вразливий Осілий птах. В Україні поширений у Карпатах, Розточчі та на півночі Полісся. Чисельність оцінено в 150—350 пар. </vt:lpstr>
      <vt:lpstr>Сова довгохвоста (Strix uralensis) Не достатньо відомий. Осілий птах Карпат і Прикарпатського регіону. Загальна чисельність в Україні становить близько 1 тис. осіб, яка зростає у зимовий період за рахунок міграцій птахів з півночі.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Butterflies</dc:title>
  <dc:creator>www.powerpointstyles.com</dc:creator>
  <dc:description/>
  <cp:lastModifiedBy>Admin</cp:lastModifiedBy>
  <cp:revision>107</cp:revision>
  <dcterms:created xsi:type="dcterms:W3CDTF">2009-03-23T15:23:24Z</dcterms:created>
  <dcterms:modified xsi:type="dcterms:W3CDTF">2013-03-12T22:27:52Z</dcterms:modified>
</cp:coreProperties>
</file>