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54"/>
  </p:notesMasterIdLst>
  <p:handoutMasterIdLst>
    <p:handoutMasterId r:id="rId55"/>
  </p:handoutMasterIdLst>
  <p:sldIdLst>
    <p:sldId id="256" r:id="rId2"/>
    <p:sldId id="309" r:id="rId3"/>
    <p:sldId id="257" r:id="rId4"/>
    <p:sldId id="258" r:id="rId5"/>
    <p:sldId id="259" r:id="rId6"/>
    <p:sldId id="260" r:id="rId7"/>
    <p:sldId id="261" r:id="rId8"/>
    <p:sldId id="263" r:id="rId9"/>
    <p:sldId id="264" r:id="rId10"/>
    <p:sldId id="265" r:id="rId11"/>
    <p:sldId id="267" r:id="rId12"/>
    <p:sldId id="268" r:id="rId13"/>
    <p:sldId id="269" r:id="rId14"/>
    <p:sldId id="270" r:id="rId15"/>
    <p:sldId id="287" r:id="rId16"/>
    <p:sldId id="289" r:id="rId17"/>
    <p:sldId id="266" r:id="rId18"/>
    <p:sldId id="271" r:id="rId19"/>
    <p:sldId id="290" r:id="rId20"/>
    <p:sldId id="272" r:id="rId21"/>
    <p:sldId id="273" r:id="rId22"/>
    <p:sldId id="291" r:id="rId23"/>
    <p:sldId id="274" r:id="rId24"/>
    <p:sldId id="293" r:id="rId25"/>
    <p:sldId id="275" r:id="rId26"/>
    <p:sldId id="288" r:id="rId27"/>
    <p:sldId id="277" r:id="rId28"/>
    <p:sldId id="278" r:id="rId29"/>
    <p:sldId id="279" r:id="rId30"/>
    <p:sldId id="280" r:id="rId31"/>
    <p:sldId id="281" r:id="rId32"/>
    <p:sldId id="282" r:id="rId33"/>
    <p:sldId id="283" r:id="rId34"/>
    <p:sldId id="292" r:id="rId35"/>
    <p:sldId id="295" r:id="rId36"/>
    <p:sldId id="296" r:id="rId37"/>
    <p:sldId id="294" r:id="rId38"/>
    <p:sldId id="297" r:id="rId39"/>
    <p:sldId id="298" r:id="rId40"/>
    <p:sldId id="299" r:id="rId41"/>
    <p:sldId id="300" r:id="rId42"/>
    <p:sldId id="301" r:id="rId43"/>
    <p:sldId id="302" r:id="rId44"/>
    <p:sldId id="303" r:id="rId45"/>
    <p:sldId id="304" r:id="rId46"/>
    <p:sldId id="305" r:id="rId47"/>
    <p:sldId id="306" r:id="rId48"/>
    <p:sldId id="307" r:id="rId49"/>
    <p:sldId id="276" r:id="rId50"/>
    <p:sldId id="310" r:id="rId51"/>
    <p:sldId id="311" r:id="rId52"/>
    <p:sldId id="312" r:id="rId53"/>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208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94" y="-96"/>
      </p:cViewPr>
      <p:guideLst>
        <p:guide orient="horz" pos="2880"/>
        <p:guide pos="2160"/>
      </p:guideLst>
    </p:cSldViewPr>
  </p:slideViewPr>
  <p:notesTextViewPr>
    <p:cViewPr>
      <p:scale>
        <a:sx n="100" d="100"/>
        <a:sy n="100" d="100"/>
      </p:scale>
      <p:origin x="0" y="0"/>
    </p:cViewPr>
  </p:notesTextViewPr>
  <p:notesViewPr>
    <p:cSldViewPr>
      <p:cViewPr varScale="1">
        <p:scale>
          <a:sx n="80" d="100"/>
          <a:sy n="80" d="100"/>
        </p:scale>
        <p:origin x="-205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AF074E-B413-4FC1-AFCB-466D22ADBDE5}" type="datetimeFigureOut">
              <a:rPr lang="ru-RU" smtClean="0"/>
              <a:pPr/>
              <a:t>07.11.2016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32C2B6-52EA-4EEB-9874-8FE61F2A7589}"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2EDD5-E34C-4EA4-8226-FF8177CCF1DE}" type="datetimeFigureOut">
              <a:rPr lang="ru-RU" smtClean="0"/>
              <a:pPr/>
              <a:t>07.11.2016</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05C32-F6EA-414C-B17F-AD08F83299B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4305C32-F6EA-414C-B17F-AD08F83299B6}"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4305C32-F6EA-414C-B17F-AD08F83299B6}"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6743700" y="4064"/>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6858000" cy="3352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09728" y="8522210"/>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028700" y="3759200"/>
            <a:ext cx="4800600" cy="23368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01B57C43-74DE-47F9-B368-E1809E3666B6}" type="datetimeFigureOut">
              <a:rPr lang="ru-RU" smtClean="0"/>
              <a:pPr/>
              <a:t>07.11.2016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16586" y="3226816"/>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3257550" y="2932602"/>
            <a:ext cx="342900" cy="588433"/>
          </a:xfrm>
        </p:spPr>
        <p:txBody>
          <a:bodyPr/>
          <a:lstStyle>
            <a:lvl1pPr>
              <a:defRPr>
                <a:solidFill>
                  <a:schemeClr val="accent3">
                    <a:shade val="75000"/>
                  </a:schemeClr>
                </a:solidFill>
              </a:defRPr>
            </a:lvl1pPr>
          </a:lstStyle>
          <a:p>
            <a:fld id="{8C817790-F3A5-41EE-B4A2-727F9C2CF517}" type="slidenum">
              <a:rPr lang="ru-RU" smtClean="0"/>
              <a:pPr/>
              <a:t>‹#›</a:t>
            </a:fld>
            <a:endParaRPr lang="ru-RU"/>
          </a:p>
        </p:txBody>
      </p:sp>
      <p:sp>
        <p:nvSpPr>
          <p:cNvPr id="8" name="Заголовок 7"/>
          <p:cNvSpPr>
            <a:spLocks noGrp="1"/>
          </p:cNvSpPr>
          <p:nvPr>
            <p:ph type="ctrTitle"/>
          </p:nvPr>
        </p:nvSpPr>
        <p:spPr>
          <a:xfrm>
            <a:off x="514350" y="508000"/>
            <a:ext cx="5829300" cy="23368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B57C43-74DE-47F9-B368-E1809E3666B6}" type="datetimeFigureOut">
              <a:rPr lang="ru-RU" smtClean="0"/>
              <a:pPr/>
              <a:t>07.11.2016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817790-F3A5-41EE-B4A2-727F9C2CF51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5257800" y="0"/>
            <a:ext cx="16002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09728" y="8522210"/>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1194816" y="4370832"/>
            <a:ext cx="832713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5129784" y="3901017"/>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5200650" y="4027001"/>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5186934" y="4013204"/>
            <a:ext cx="342900" cy="588433"/>
          </a:xfrm>
        </p:spPr>
        <p:txBody>
          <a:bodyPr/>
          <a:lstStyle/>
          <a:p>
            <a:fld id="{8C817790-F3A5-41EE-B4A2-727F9C2CF517}" type="slidenum">
              <a:rPr lang="ru-RU" smtClean="0"/>
              <a:pPr/>
              <a:t>‹#›</a:t>
            </a:fld>
            <a:endParaRPr lang="ru-RU"/>
          </a:p>
        </p:txBody>
      </p:sp>
      <p:sp>
        <p:nvSpPr>
          <p:cNvPr id="3" name="Вертикальный текст 2"/>
          <p:cNvSpPr>
            <a:spLocks noGrp="1"/>
          </p:cNvSpPr>
          <p:nvPr>
            <p:ph type="body" orient="vert" idx="1"/>
          </p:nvPr>
        </p:nvSpPr>
        <p:spPr>
          <a:xfrm>
            <a:off x="228600" y="406400"/>
            <a:ext cx="4914900" cy="776182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B57C43-74DE-47F9-B368-E1809E3666B6}" type="datetimeFigureOut">
              <a:rPr lang="ru-RU" smtClean="0"/>
              <a:pPr/>
              <a:t>07.11.2016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5543550" y="406404"/>
            <a:ext cx="1085850" cy="7802033"/>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1B57C43-74DE-47F9-B368-E1809E3666B6}" type="datetimeFigureOut">
              <a:rPr lang="ru-RU" smtClean="0"/>
              <a:pPr/>
              <a:t>07.11.2016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3271266" y="1368498"/>
            <a:ext cx="342900" cy="588433"/>
          </a:xfrm>
        </p:spPr>
        <p:txBody>
          <a:bodyPr/>
          <a:lstStyle/>
          <a:p>
            <a:fld id="{8C817790-F3A5-41EE-B4A2-727F9C2CF517}" type="slidenum">
              <a:rPr lang="ru-RU" smtClean="0"/>
              <a:pPr/>
              <a:t>‹#›</a:t>
            </a:fld>
            <a:endParaRPr lang="ru-RU"/>
          </a:p>
        </p:txBody>
      </p:sp>
      <p:sp>
        <p:nvSpPr>
          <p:cNvPr id="8" name="Содержимое 7"/>
          <p:cNvSpPr>
            <a:spLocks noGrp="1"/>
          </p:cNvSpPr>
          <p:nvPr>
            <p:ph sz="quarter" idx="1"/>
          </p:nvPr>
        </p:nvSpPr>
        <p:spPr>
          <a:xfrm>
            <a:off x="226314" y="2036064"/>
            <a:ext cx="6377940" cy="6096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6743700" y="2540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14300" y="3048000"/>
            <a:ext cx="6624828" cy="406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16586" y="189803"/>
            <a:ext cx="6624828" cy="285292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026320" y="3657602"/>
            <a:ext cx="4860131" cy="2230967"/>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09728" y="8522210"/>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01B57C43-74DE-47F9-B368-E1809E3666B6}" type="datetimeFigureOut">
              <a:rPr lang="ru-RU" smtClean="0"/>
              <a:pPr/>
              <a:t>07.11.2016</a:t>
            </a:fld>
            <a:endParaRPr lang="ru-RU"/>
          </a:p>
        </p:txBody>
      </p:sp>
      <p:sp>
        <p:nvSpPr>
          <p:cNvPr id="8" name="Прямая соединительная линия 7"/>
          <p:cNvSpPr>
            <a:spLocks noChangeShapeType="1"/>
          </p:cNvSpPr>
          <p:nvPr/>
        </p:nvSpPr>
        <p:spPr bwMode="auto">
          <a:xfrm>
            <a:off x="114300" y="325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3257550" y="2932602"/>
            <a:ext cx="342900" cy="588433"/>
          </a:xfrm>
        </p:spPr>
        <p:txBody>
          <a:bodyPr/>
          <a:lstStyle>
            <a:lvl1pPr>
              <a:defRPr>
                <a:solidFill>
                  <a:schemeClr val="accent3">
                    <a:shade val="75000"/>
                  </a:schemeClr>
                </a:solidFill>
              </a:defRPr>
            </a:lvl1pPr>
          </a:lstStyle>
          <a:p>
            <a:fld id="{8C817790-F3A5-41EE-B4A2-727F9C2CF517}" type="slidenum">
              <a:rPr lang="ru-RU" smtClean="0"/>
              <a:pPr/>
              <a:t>‹#›</a:t>
            </a:fld>
            <a:endParaRPr lang="ru-RU"/>
          </a:p>
        </p:txBody>
      </p:sp>
      <p:sp>
        <p:nvSpPr>
          <p:cNvPr id="2" name="Заголовок 1"/>
          <p:cNvSpPr>
            <a:spLocks noGrp="1"/>
          </p:cNvSpPr>
          <p:nvPr>
            <p:ph type="title"/>
          </p:nvPr>
        </p:nvSpPr>
        <p:spPr>
          <a:xfrm>
            <a:off x="541735" y="711200"/>
            <a:ext cx="5829300" cy="2032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314" y="304800"/>
            <a:ext cx="6400800" cy="1011936"/>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4343400" y="8546592"/>
            <a:ext cx="2283714" cy="487680"/>
          </a:xfrm>
        </p:spPr>
        <p:txBody>
          <a:bodyPr/>
          <a:lstStyle/>
          <a:p>
            <a:fld id="{01B57C43-74DE-47F9-B368-E1809E3666B6}" type="datetimeFigureOut">
              <a:rPr lang="ru-RU" smtClean="0"/>
              <a:pPr/>
              <a:t>07.11.2016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817790-F3A5-41EE-B4A2-727F9C2CF517}" type="slidenum">
              <a:rPr lang="ru-RU" smtClean="0"/>
              <a:pPr/>
              <a:t>‹#›</a:t>
            </a:fld>
            <a:endParaRPr lang="ru-RU"/>
          </a:p>
        </p:txBody>
      </p:sp>
      <p:sp>
        <p:nvSpPr>
          <p:cNvPr id="8" name="Прямая соединительная линия 7"/>
          <p:cNvSpPr>
            <a:spLocks noChangeShapeType="1"/>
          </p:cNvSpPr>
          <p:nvPr/>
        </p:nvSpPr>
        <p:spPr bwMode="auto">
          <a:xfrm flipV="1">
            <a:off x="3422311" y="2100871"/>
            <a:ext cx="6691" cy="642607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226314" y="1828800"/>
            <a:ext cx="3028950" cy="6242304"/>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3600450" y="1828800"/>
            <a:ext cx="3028950" cy="6242304"/>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3429000" y="2933700"/>
            <a:ext cx="0" cy="558393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6858000" cy="1930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14300" y="1828800"/>
            <a:ext cx="6624828" cy="1219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09442" y="8522208"/>
            <a:ext cx="6624828" cy="41452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226315" y="2032001"/>
            <a:ext cx="3030141" cy="977299"/>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593499" y="2032000"/>
            <a:ext cx="3031331" cy="97536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1B57C43-74DE-47F9-B368-E1809E3666B6}" type="datetimeFigureOut">
              <a:rPr lang="ru-RU" smtClean="0"/>
              <a:pPr/>
              <a:t>07.11.2016</a:t>
            </a:fld>
            <a:endParaRPr lang="ru-RU"/>
          </a:p>
        </p:txBody>
      </p:sp>
      <p:sp>
        <p:nvSpPr>
          <p:cNvPr id="8" name="Нижний колонтитул 7"/>
          <p:cNvSpPr>
            <a:spLocks noGrp="1"/>
          </p:cNvSpPr>
          <p:nvPr>
            <p:ph type="ftr" sz="quarter" idx="11"/>
          </p:nvPr>
        </p:nvSpPr>
        <p:spPr>
          <a:xfrm>
            <a:off x="228600" y="8546592"/>
            <a:ext cx="2686050" cy="487680"/>
          </a:xfrm>
        </p:spPr>
        <p:txBody>
          <a:bodyPr/>
          <a:lstStyle/>
          <a:p>
            <a:endParaRPr lang="ru-RU"/>
          </a:p>
        </p:txBody>
      </p:sp>
      <p:sp>
        <p:nvSpPr>
          <p:cNvPr id="15" name="Прямая соединительная линия 14"/>
          <p:cNvSpPr>
            <a:spLocks noChangeShapeType="1"/>
          </p:cNvSpPr>
          <p:nvPr/>
        </p:nvSpPr>
        <p:spPr bwMode="auto">
          <a:xfrm>
            <a:off x="114300" y="170688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226314" y="3295179"/>
            <a:ext cx="3031236" cy="5091205"/>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3600450" y="3295177"/>
            <a:ext cx="3028950" cy="5096256"/>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3257550" y="1389890"/>
            <a:ext cx="342900" cy="588433"/>
          </a:xfrm>
        </p:spPr>
        <p:txBody>
          <a:bodyPr/>
          <a:lstStyle>
            <a:lvl1pPr algn="ctr">
              <a:defRPr/>
            </a:lvl1pPr>
          </a:lstStyle>
          <a:p>
            <a:fld id="{8C817790-F3A5-41EE-B4A2-727F9C2CF517}"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1B57C43-74DE-47F9-B368-E1809E3666B6}" type="datetimeFigureOut">
              <a:rPr lang="ru-RU" smtClean="0"/>
              <a:pPr/>
              <a:t>07.11.2016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3257550" y="1381362"/>
            <a:ext cx="342900" cy="588433"/>
          </a:xfrm>
        </p:spPr>
        <p:txBody>
          <a:bodyPr/>
          <a:lstStyle/>
          <a:p>
            <a:fld id="{8C817790-F3A5-41EE-B4A2-727F9C2CF51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09728" y="8522210"/>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14300" y="211328"/>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01B57C43-74DE-47F9-B368-E1809E3666B6}" type="datetimeFigureOut">
              <a:rPr lang="ru-RU" smtClean="0"/>
              <a:pPr/>
              <a:t>07.11.2016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3200400" y="8432800"/>
            <a:ext cx="457200" cy="588432"/>
          </a:xfrm>
        </p:spPr>
        <p:txBody>
          <a:bodyPr/>
          <a:lstStyle>
            <a:lvl1pPr>
              <a:defRPr>
                <a:solidFill>
                  <a:srgbClr val="FFFFFF"/>
                </a:solidFill>
              </a:defRPr>
            </a:lvl1pPr>
          </a:lstStyle>
          <a:p>
            <a:fld id="{8C817790-F3A5-41EE-B4A2-727F9C2CF51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14300" y="203200"/>
            <a:ext cx="6624828" cy="4064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6858000" cy="1584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85750" y="1219200"/>
            <a:ext cx="1771650" cy="13208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285750" y="2641602"/>
            <a:ext cx="1771650" cy="5526617"/>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2343150" y="914400"/>
            <a:ext cx="4229100" cy="7213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028700" y="416986"/>
            <a:ext cx="342900" cy="588433"/>
          </a:xfrm>
        </p:spPr>
        <p:txBody>
          <a:bodyPr/>
          <a:lstStyle>
            <a:lvl1pPr>
              <a:defRPr>
                <a:solidFill>
                  <a:schemeClr val="accent3">
                    <a:shade val="75000"/>
                  </a:schemeClr>
                </a:solidFill>
              </a:defRPr>
            </a:lvl1pPr>
          </a:lstStyle>
          <a:p>
            <a:fld id="{8C817790-F3A5-41EE-B4A2-727F9C2CF517}" type="slidenum">
              <a:rPr lang="ru-RU" smtClean="0"/>
              <a:pPr/>
              <a:t>‹#›</a:t>
            </a:fld>
            <a:endParaRPr lang="ru-RU"/>
          </a:p>
        </p:txBody>
      </p:sp>
      <p:sp>
        <p:nvSpPr>
          <p:cNvPr id="21" name="Прямоугольник 20"/>
          <p:cNvSpPr>
            <a:spLocks noChangeArrowheads="1"/>
          </p:cNvSpPr>
          <p:nvPr/>
        </p:nvSpPr>
        <p:spPr bwMode="auto">
          <a:xfrm>
            <a:off x="112014" y="851784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01B57C43-74DE-47F9-B368-E1809E3666B6}" type="datetimeFigureOut">
              <a:rPr lang="ru-RU" smtClean="0"/>
              <a:pPr/>
              <a:t>07.11.2016</a:t>
            </a:fld>
            <a:endParaRPr lang="ru-RU"/>
          </a:p>
        </p:txBody>
      </p:sp>
      <p:sp>
        <p:nvSpPr>
          <p:cNvPr id="6" name="Нижний колонтитул 5"/>
          <p:cNvSpPr>
            <a:spLocks noGrp="1"/>
          </p:cNvSpPr>
          <p:nvPr>
            <p:ph type="ftr" sz="quarter" idx="11"/>
          </p:nvPr>
        </p:nvSpPr>
        <p:spPr>
          <a:xfrm>
            <a:off x="226314" y="8547797"/>
            <a:ext cx="2537460" cy="48768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14300" y="203200"/>
            <a:ext cx="6624828" cy="4023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028700" y="416986"/>
            <a:ext cx="342900" cy="588433"/>
          </a:xfrm>
        </p:spPr>
        <p:txBody>
          <a:bodyPr/>
          <a:lstStyle/>
          <a:p>
            <a:fld id="{8C817790-F3A5-41EE-B4A2-727F9C2CF517}" type="slidenum">
              <a:rPr lang="ru-RU" smtClean="0"/>
              <a:pPr/>
              <a:t>‹#›</a:t>
            </a:fld>
            <a:endParaRPr lang="ru-RU"/>
          </a:p>
        </p:txBody>
      </p:sp>
      <p:sp>
        <p:nvSpPr>
          <p:cNvPr id="2" name="Заголовок 1"/>
          <p:cNvSpPr>
            <a:spLocks noGrp="1"/>
          </p:cNvSpPr>
          <p:nvPr>
            <p:ph type="title"/>
          </p:nvPr>
        </p:nvSpPr>
        <p:spPr>
          <a:xfrm>
            <a:off x="2250281" y="6705600"/>
            <a:ext cx="4400550" cy="16256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2250281" y="812800"/>
            <a:ext cx="4400550" cy="56896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285750" y="1320800"/>
            <a:ext cx="1828800" cy="70104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12014" y="851784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4341114" y="8539979"/>
            <a:ext cx="2283714" cy="487680"/>
          </a:xfrm>
        </p:spPr>
        <p:txBody>
          <a:bodyPr/>
          <a:lstStyle/>
          <a:p>
            <a:fld id="{01B57C43-74DE-47F9-B368-E1809E3666B6}" type="datetimeFigureOut">
              <a:rPr lang="ru-RU" smtClean="0"/>
              <a:pPr/>
              <a:t>07.11.2016</a:t>
            </a:fld>
            <a:endParaRPr lang="ru-RU"/>
          </a:p>
        </p:txBody>
      </p:sp>
      <p:sp>
        <p:nvSpPr>
          <p:cNvPr id="6" name="Нижний колонтитул 5"/>
          <p:cNvSpPr>
            <a:spLocks noGrp="1"/>
          </p:cNvSpPr>
          <p:nvPr>
            <p:ph type="ftr" sz="quarter" idx="11"/>
          </p:nvPr>
        </p:nvSpPr>
        <p:spPr>
          <a:xfrm>
            <a:off x="226314" y="8547797"/>
            <a:ext cx="2688336" cy="48768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2"/>
            <a:ext cx="6858000" cy="18578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12014" y="851784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4343400" y="8539979"/>
            <a:ext cx="2283714" cy="487680"/>
          </a:xfrm>
          <a:prstGeom prst="rect">
            <a:avLst/>
          </a:prstGeom>
        </p:spPr>
        <p:txBody>
          <a:bodyPr vert="horz"/>
          <a:lstStyle>
            <a:lvl1pPr algn="r" eaLnBrk="1" latinLnBrk="0" hangingPunct="1">
              <a:defRPr kumimoji="0" sz="1400">
                <a:solidFill>
                  <a:srgbClr val="FFFFFF"/>
                </a:solidFill>
              </a:defRPr>
            </a:lvl1pPr>
          </a:lstStyle>
          <a:p>
            <a:fld id="{01B57C43-74DE-47F9-B368-E1809E3666B6}" type="datetimeFigureOut">
              <a:rPr lang="ru-RU" smtClean="0"/>
              <a:pPr/>
              <a:t>07.11.2016</a:t>
            </a:fld>
            <a:endParaRPr lang="ru-RU"/>
          </a:p>
        </p:txBody>
      </p:sp>
      <p:sp>
        <p:nvSpPr>
          <p:cNvPr id="3" name="Нижний колонтитул 2"/>
          <p:cNvSpPr>
            <a:spLocks noGrp="1"/>
          </p:cNvSpPr>
          <p:nvPr>
            <p:ph type="ftr" sz="quarter" idx="3"/>
          </p:nvPr>
        </p:nvSpPr>
        <p:spPr>
          <a:xfrm>
            <a:off x="228600" y="8547797"/>
            <a:ext cx="2686050" cy="48768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14300" y="1702324"/>
            <a:ext cx="662482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3257550" y="1386901"/>
            <a:ext cx="342900" cy="588433"/>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C817790-F3A5-41EE-B4A2-727F9C2CF517}" type="slidenum">
              <a:rPr lang="ru-RU" smtClean="0"/>
              <a:pPr/>
              <a:t>‹#›</a:t>
            </a:fld>
            <a:endParaRPr lang="ru-RU"/>
          </a:p>
        </p:txBody>
      </p:sp>
      <p:sp>
        <p:nvSpPr>
          <p:cNvPr id="22" name="Заголовок 21"/>
          <p:cNvSpPr>
            <a:spLocks noGrp="1"/>
          </p:cNvSpPr>
          <p:nvPr>
            <p:ph type="title"/>
          </p:nvPr>
        </p:nvSpPr>
        <p:spPr>
          <a:xfrm>
            <a:off x="226314" y="304800"/>
            <a:ext cx="6400800" cy="1011936"/>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226314" y="2032000"/>
            <a:ext cx="6400800" cy="6132576"/>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7.jpeg"/><Relationship Id="rId3" Type="http://schemas.openxmlformats.org/officeDocument/2006/relationships/image" Target="../media/image33.gif"/><Relationship Id="rId7" Type="http://schemas.openxmlformats.org/officeDocument/2006/relationships/image" Target="../media/image12.jpeg"/><Relationship Id="rId12" Type="http://schemas.openxmlformats.org/officeDocument/2006/relationships/image" Target="../media/image14.jpeg"/><Relationship Id="rId2" Type="http://schemas.openxmlformats.org/officeDocument/2006/relationships/image" Target="../media/image32.jpeg"/><Relationship Id="rId16"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34.jpeg"/><Relationship Id="rId5" Type="http://schemas.openxmlformats.org/officeDocument/2006/relationships/image" Target="../media/image11.jpeg"/><Relationship Id="rId15" Type="http://schemas.openxmlformats.org/officeDocument/2006/relationships/image" Target="../media/image17.jpeg"/><Relationship Id="rId10" Type="http://schemas.openxmlformats.org/officeDocument/2006/relationships/image" Target="../media/image19.jpeg"/><Relationship Id="rId4" Type="http://schemas.openxmlformats.org/officeDocument/2006/relationships/image" Target="../media/image31.gif"/><Relationship Id="rId9" Type="http://schemas.openxmlformats.org/officeDocument/2006/relationships/image" Target="../media/image3.jpeg"/><Relationship Id="rId14" Type="http://schemas.openxmlformats.org/officeDocument/2006/relationships/image" Target="../media/image16.jpeg"/></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9"/>
          <p:cNvSpPr>
            <a:spLocks noGrp="1"/>
          </p:cNvSpPr>
          <p:nvPr>
            <p:ph type="title"/>
          </p:nvPr>
        </p:nvSpPr>
        <p:spPr/>
        <p:txBody>
          <a:bodyPr/>
          <a:lstStyle/>
          <a:p>
            <a:endParaRPr lang="ru-RU"/>
          </a:p>
        </p:txBody>
      </p:sp>
      <p:sp>
        <p:nvSpPr>
          <p:cNvPr id="22" name="Текст 21"/>
          <p:cNvSpPr>
            <a:spLocks noGrp="1"/>
          </p:cNvSpPr>
          <p:nvPr>
            <p:ph type="body" idx="2"/>
          </p:nvPr>
        </p:nvSpPr>
        <p:spPr/>
        <p:txBody>
          <a:bodyPr/>
          <a:lstStyle/>
          <a:p>
            <a:endParaRPr lang="ru-RU"/>
          </a:p>
        </p:txBody>
      </p:sp>
      <p:sp>
        <p:nvSpPr>
          <p:cNvPr id="21" name="Содержимое 20"/>
          <p:cNvSpPr>
            <a:spLocks noGrp="1"/>
          </p:cNvSpPr>
          <p:nvPr>
            <p:ph sz="quarter" idx="1"/>
          </p:nvPr>
        </p:nvSpPr>
        <p:spPr/>
        <p:txBody>
          <a:bodyPr>
            <a:normAutofit/>
          </a:bodyPr>
          <a:lstStyle/>
          <a:p>
            <a:pPr>
              <a:buNone/>
            </a:pPr>
            <a:r>
              <a:rPr lang="uk-UA" sz="4400" dirty="0" smtClean="0"/>
              <a:t> Специфіка викладання англійської мови</a:t>
            </a:r>
          </a:p>
          <a:p>
            <a:r>
              <a:rPr lang="uk-UA" sz="4400" dirty="0" smtClean="0"/>
              <a:t> у 1 класі</a:t>
            </a:r>
            <a:endParaRPr lang="ru-RU" sz="4400" dirty="0"/>
          </a:p>
        </p:txBody>
      </p:sp>
      <p:pic>
        <p:nvPicPr>
          <p:cNvPr id="1026" name="Picture 2" descr="C:\Users\еаве\Videos\все фото\мал про школу\порт.jpg"/>
          <p:cNvPicPr>
            <a:picLocks noChangeAspect="1" noChangeArrowheads="1"/>
          </p:cNvPicPr>
          <p:nvPr/>
        </p:nvPicPr>
        <p:blipFill>
          <a:blip r:embed="rId3" cstate="print"/>
          <a:srcRect/>
          <a:stretch>
            <a:fillRect/>
          </a:stretch>
        </p:blipFill>
        <p:spPr bwMode="auto">
          <a:xfrm>
            <a:off x="0" y="2939820"/>
            <a:ext cx="2024844" cy="4128459"/>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1219200"/>
            <a:ext cx="2016224" cy="1320800"/>
          </a:xfrm>
        </p:spPr>
        <p:txBody>
          <a:bodyPr/>
          <a:lstStyle/>
          <a:p>
            <a:r>
              <a:rPr lang="uk-UA" dirty="0" smtClean="0">
                <a:solidFill>
                  <a:srgbClr val="FF0000"/>
                </a:solidFill>
                <a:latin typeface="Arial Black" pitchFamily="34" charset="0"/>
              </a:rPr>
              <a:t> Атмосфера на уроці</a:t>
            </a:r>
            <a:endParaRPr lang="ru-RU" dirty="0">
              <a:solidFill>
                <a:srgbClr val="FF0000"/>
              </a:solidFill>
              <a:latin typeface="Arial Black" pitchFamily="34" charset="0"/>
            </a:endParaRPr>
          </a:p>
        </p:txBody>
      </p:sp>
      <p:sp>
        <p:nvSpPr>
          <p:cNvPr id="4" name="Текст 3"/>
          <p:cNvSpPr>
            <a:spLocks noGrp="1"/>
          </p:cNvSpPr>
          <p:nvPr>
            <p:ph type="body" idx="2"/>
          </p:nvPr>
        </p:nvSpPr>
        <p:spPr/>
        <p:txBody>
          <a:bodyPr/>
          <a:lstStyle/>
          <a:p>
            <a:endParaRPr lang="ru-RU" dirty="0"/>
          </a:p>
        </p:txBody>
      </p:sp>
      <p:sp>
        <p:nvSpPr>
          <p:cNvPr id="3" name="Содержимое 2"/>
          <p:cNvSpPr>
            <a:spLocks noGrp="1"/>
          </p:cNvSpPr>
          <p:nvPr>
            <p:ph sz="quarter" idx="1"/>
          </p:nvPr>
        </p:nvSpPr>
        <p:spPr/>
        <p:txBody>
          <a:bodyPr>
            <a:normAutofit/>
          </a:bodyPr>
          <a:lstStyle/>
          <a:p>
            <a:r>
              <a:rPr lang="uk-UA" dirty="0" smtClean="0"/>
              <a:t>Дружня, доброзичлива атмосфера дуже важлива. Не скупіться на похвалу та маленьку винагороду </a:t>
            </a:r>
            <a:r>
              <a:rPr lang="uk-UA" dirty="0" err="1" smtClean="0"/>
              <a:t>стікер</a:t>
            </a:r>
            <a:r>
              <a:rPr lang="uk-UA" dirty="0" smtClean="0"/>
              <a:t>, цукерку) за кожний прояв активності і правильну відповідь. Розмістіть у класній кімнаті необхідний перелік фраз для заохочення учнів і активно користуйтесь ними.</a:t>
            </a:r>
            <a:endParaRPr lang="ru-RU" dirty="0"/>
          </a:p>
        </p:txBody>
      </p:sp>
      <p:pic>
        <p:nvPicPr>
          <p:cNvPr id="4099" name="Picture 3" descr="C:\Users\еаве\Desktop\шк стр.jpg"/>
          <p:cNvPicPr>
            <a:picLocks noChangeAspect="1" noChangeArrowheads="1"/>
          </p:cNvPicPr>
          <p:nvPr/>
        </p:nvPicPr>
        <p:blipFill>
          <a:blip r:embed="rId2" cstate="print"/>
          <a:srcRect/>
          <a:stretch>
            <a:fillRect/>
          </a:stretch>
        </p:blipFill>
        <p:spPr bwMode="auto">
          <a:xfrm>
            <a:off x="296652" y="3515883"/>
            <a:ext cx="1566174" cy="3048513"/>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685803"/>
            <a:ext cx="2057400" cy="1389920"/>
          </a:xfrm>
        </p:spPr>
        <p:txBody>
          <a:bodyPr>
            <a:normAutofit/>
          </a:bodyPr>
          <a:lstStyle/>
          <a:p>
            <a:r>
              <a:rPr lang="ru-RU" dirty="0" smtClean="0">
                <a:solidFill>
                  <a:srgbClr val="FF0000"/>
                </a:solidFill>
                <a:latin typeface="Arial Black" pitchFamily="34" charset="0"/>
              </a:rPr>
              <a:t>Робота в парах, </a:t>
            </a:r>
            <a:r>
              <a:rPr lang="ru-RU" dirty="0" err="1" smtClean="0">
                <a:solidFill>
                  <a:srgbClr val="FF0000"/>
                </a:solidFill>
                <a:latin typeface="Arial Black" pitchFamily="34" charset="0"/>
              </a:rPr>
              <a:t>групах</a:t>
            </a:r>
            <a:endParaRPr lang="ru-RU" dirty="0">
              <a:solidFill>
                <a:srgbClr val="FF0000"/>
              </a:solidFill>
              <a:latin typeface="Arial Black" pitchFamily="34" charset="0"/>
            </a:endParaRPr>
          </a:p>
        </p:txBody>
      </p:sp>
      <p:sp>
        <p:nvSpPr>
          <p:cNvPr id="4" name="Текст 3"/>
          <p:cNvSpPr>
            <a:spLocks noGrp="1"/>
          </p:cNvSpPr>
          <p:nvPr>
            <p:ph type="body" idx="2"/>
          </p:nvPr>
        </p:nvSpPr>
        <p:spPr>
          <a:xfrm>
            <a:off x="512676" y="2939820"/>
            <a:ext cx="1728192" cy="5568619"/>
          </a:xfrm>
        </p:spPr>
        <p:txBody>
          <a:bodyPr/>
          <a:lstStyle/>
          <a:p>
            <a:endParaRPr lang="ru-RU" dirty="0"/>
          </a:p>
        </p:txBody>
      </p:sp>
      <p:sp>
        <p:nvSpPr>
          <p:cNvPr id="3" name="Содержимое 2"/>
          <p:cNvSpPr>
            <a:spLocks noGrp="1"/>
          </p:cNvSpPr>
          <p:nvPr>
            <p:ph sz="quarter" idx="1"/>
          </p:nvPr>
        </p:nvSpPr>
        <p:spPr/>
        <p:txBody>
          <a:bodyPr/>
          <a:lstStyle/>
          <a:p>
            <a:r>
              <a:rPr lang="uk-UA" dirty="0" smtClean="0"/>
              <a:t>Спонукайте учнів до роботи в парах та групах, щоб забезпечити справжню комунікацію та сформувати необхідні комунікативні навички.</a:t>
            </a:r>
            <a:endParaRPr lang="ru-RU" dirty="0"/>
          </a:p>
        </p:txBody>
      </p:sp>
      <p:pic>
        <p:nvPicPr>
          <p:cNvPr id="3074" name="Picture 2" descr="C:\Users\еаве\Videos\все фото\мал про школу\карлсон.jpg"/>
          <p:cNvPicPr>
            <a:picLocks noChangeAspect="1" noChangeArrowheads="1"/>
          </p:cNvPicPr>
          <p:nvPr/>
        </p:nvPicPr>
        <p:blipFill>
          <a:blip r:embed="rId2" cstate="print"/>
          <a:srcRect l="32748" b="52961"/>
          <a:stretch>
            <a:fillRect/>
          </a:stretch>
        </p:blipFill>
        <p:spPr bwMode="auto">
          <a:xfrm>
            <a:off x="188641" y="2843809"/>
            <a:ext cx="2161952" cy="2688299"/>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solidFill>
                  <a:srgbClr val="FF0000"/>
                </a:solidFill>
                <a:latin typeface="Arial Black" pitchFamily="34" charset="0"/>
              </a:rPr>
              <a:t>Всю душу віддавати дітям</a:t>
            </a:r>
            <a:endParaRPr lang="ru-RU" dirty="0">
              <a:solidFill>
                <a:srgbClr val="FF0000"/>
              </a:solidFill>
              <a:latin typeface="Arial Black" pitchFamily="34" charset="0"/>
            </a:endParaRPr>
          </a:p>
        </p:txBody>
      </p:sp>
      <p:sp>
        <p:nvSpPr>
          <p:cNvPr id="5" name="Текст 4"/>
          <p:cNvSpPr>
            <a:spLocks noGrp="1"/>
          </p:cNvSpPr>
          <p:nvPr>
            <p:ph type="body" idx="2"/>
          </p:nvPr>
        </p:nvSpPr>
        <p:spPr/>
        <p:txBody>
          <a:bodyPr/>
          <a:lstStyle/>
          <a:p>
            <a:endParaRPr lang="ru-RU" dirty="0"/>
          </a:p>
        </p:txBody>
      </p:sp>
      <p:sp>
        <p:nvSpPr>
          <p:cNvPr id="3" name="Содержимое 2"/>
          <p:cNvSpPr>
            <a:spLocks noGrp="1"/>
          </p:cNvSpPr>
          <p:nvPr>
            <p:ph sz="quarter" idx="1"/>
          </p:nvPr>
        </p:nvSpPr>
        <p:spPr/>
        <p:txBody>
          <a:bodyPr/>
          <a:lstStyle/>
          <a:p>
            <a:r>
              <a:rPr lang="uk-UA" dirty="0" smtClean="0"/>
              <a:t>Навчайте з душею, терпінням, пристрастю, любов</a:t>
            </a:r>
            <a:r>
              <a:rPr lang="en-US" dirty="0" smtClean="0"/>
              <a:t>`</a:t>
            </a:r>
            <a:r>
              <a:rPr lang="uk-UA" dirty="0" smtClean="0"/>
              <a:t>ю і невдовзі будете тішитися плодами своєї праці.</a:t>
            </a:r>
            <a:endParaRPr lang="ru-RU" dirty="0"/>
          </a:p>
        </p:txBody>
      </p:sp>
      <p:pic>
        <p:nvPicPr>
          <p:cNvPr id="5122" name="Picture 2" descr="C:\Users\еаве\Desktop\ьыс.jpg"/>
          <p:cNvPicPr>
            <a:picLocks noChangeAspect="1" noChangeArrowheads="1"/>
          </p:cNvPicPr>
          <p:nvPr/>
        </p:nvPicPr>
        <p:blipFill>
          <a:blip r:embed="rId2" cstate="print"/>
          <a:srcRect/>
          <a:stretch>
            <a:fillRect/>
          </a:stretch>
        </p:blipFill>
        <p:spPr bwMode="auto">
          <a:xfrm>
            <a:off x="566682" y="3131840"/>
            <a:ext cx="1607344" cy="3810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       </a:t>
            </a:r>
            <a:r>
              <a:rPr lang="uk-UA" sz="2800" dirty="0" smtClean="0">
                <a:solidFill>
                  <a:srgbClr val="FF0000"/>
                </a:solidFill>
                <a:latin typeface="Arial Black" pitchFamily="34" charset="0"/>
              </a:rPr>
              <a:t>Мова вчителя на уроці</a:t>
            </a:r>
            <a:endParaRPr lang="ru-RU" sz="2800" dirty="0">
              <a:solidFill>
                <a:srgbClr val="FF0000"/>
              </a:solidFill>
              <a:latin typeface="Arial Black" pitchFamily="34" charset="0"/>
            </a:endParaRPr>
          </a:p>
        </p:txBody>
      </p:sp>
      <p:sp>
        <p:nvSpPr>
          <p:cNvPr id="3" name="Содержимое 2"/>
          <p:cNvSpPr>
            <a:spLocks noGrp="1"/>
          </p:cNvSpPr>
          <p:nvPr>
            <p:ph sz="quarter" idx="1"/>
          </p:nvPr>
        </p:nvSpPr>
        <p:spPr/>
        <p:txBody>
          <a:bodyPr>
            <a:normAutofit lnSpcReduction="10000"/>
          </a:bodyPr>
          <a:lstStyle/>
          <a:p>
            <a:pPr>
              <a:buNone/>
            </a:pPr>
            <a:r>
              <a:rPr lang="en-US" dirty="0" smtClean="0"/>
              <a:t>- Look at me                                          -  Well done!</a:t>
            </a:r>
          </a:p>
          <a:p>
            <a:pPr>
              <a:buNone/>
            </a:pPr>
            <a:r>
              <a:rPr lang="en-US" dirty="0" smtClean="0"/>
              <a:t>- Listen to me                                        -  Very good.</a:t>
            </a:r>
          </a:p>
          <a:p>
            <a:pPr>
              <a:buNone/>
            </a:pPr>
            <a:r>
              <a:rPr lang="en-US" dirty="0" smtClean="0"/>
              <a:t>- Could you come here , please          - That`s nice </a:t>
            </a:r>
          </a:p>
          <a:p>
            <a:pPr>
              <a:buNone/>
            </a:pPr>
            <a:r>
              <a:rPr lang="en-US" dirty="0" smtClean="0"/>
              <a:t>- Don`t do that                                         picture</a:t>
            </a:r>
          </a:p>
          <a:p>
            <a:pPr>
              <a:buNone/>
            </a:pPr>
            <a:r>
              <a:rPr lang="en-US" dirty="0" smtClean="0"/>
              <a:t>- Stop pushing( picking your nose)</a:t>
            </a:r>
          </a:p>
          <a:p>
            <a:pPr>
              <a:buNone/>
            </a:pPr>
            <a:r>
              <a:rPr lang="en-US" dirty="0" smtClean="0"/>
              <a:t>- Quiet, please</a:t>
            </a:r>
          </a:p>
          <a:p>
            <a:pPr>
              <a:buNone/>
            </a:pPr>
            <a:r>
              <a:rPr lang="en-US" dirty="0" smtClean="0"/>
              <a:t>- Pay attention, please</a:t>
            </a:r>
          </a:p>
          <a:p>
            <a:pPr>
              <a:buNone/>
            </a:pPr>
            <a:r>
              <a:rPr lang="en-US" dirty="0" smtClean="0"/>
              <a:t>- Put your hands up</a:t>
            </a:r>
          </a:p>
          <a:p>
            <a:pPr>
              <a:buNone/>
            </a:pPr>
            <a:r>
              <a:rPr lang="en-US" dirty="0" smtClean="0"/>
              <a:t>- Give me your papers</a:t>
            </a:r>
            <a:endParaRPr lang="ru-RU" dirty="0"/>
          </a:p>
        </p:txBody>
      </p:sp>
      <p:pic>
        <p:nvPicPr>
          <p:cNvPr id="8194" name="Picture 2" descr="C:\Program Files (x86)\Microsoft Office\MEDIA\CAGCAT10\j0195384.wmf"/>
          <p:cNvPicPr>
            <a:picLocks noChangeAspect="1" noChangeArrowheads="1"/>
          </p:cNvPicPr>
          <p:nvPr/>
        </p:nvPicPr>
        <p:blipFill>
          <a:blip r:embed="rId2" cstate="print"/>
          <a:srcRect/>
          <a:stretch>
            <a:fillRect/>
          </a:stretch>
        </p:blipFill>
        <p:spPr bwMode="auto">
          <a:xfrm>
            <a:off x="4725145" y="6156176"/>
            <a:ext cx="1346597" cy="244474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solidFill>
                  <a:srgbClr val="FF0000"/>
                </a:solidFill>
                <a:latin typeface="Arial Black" pitchFamily="34" charset="0"/>
              </a:rPr>
              <a:t>Мова учня на уроці</a:t>
            </a:r>
            <a:endParaRPr lang="ru-RU" sz="2800" dirty="0">
              <a:solidFill>
                <a:srgbClr val="FF0000"/>
              </a:solidFill>
              <a:latin typeface="Arial Black" pitchFamily="34" charset="0"/>
            </a:endParaRPr>
          </a:p>
        </p:txBody>
      </p:sp>
      <p:sp>
        <p:nvSpPr>
          <p:cNvPr id="3" name="Содержимое 2"/>
          <p:cNvSpPr>
            <a:spLocks noGrp="1"/>
          </p:cNvSpPr>
          <p:nvPr>
            <p:ph sz="quarter" idx="1"/>
          </p:nvPr>
        </p:nvSpPr>
        <p:spPr/>
        <p:txBody>
          <a:bodyPr/>
          <a:lstStyle/>
          <a:p>
            <a:r>
              <a:rPr lang="en-US" dirty="0" smtClean="0"/>
              <a:t>- Can I have   a…?</a:t>
            </a:r>
          </a:p>
          <a:p>
            <a:r>
              <a:rPr lang="en-US" dirty="0" smtClean="0"/>
              <a:t>- Can I go to the toilet?</a:t>
            </a:r>
          </a:p>
          <a:p>
            <a:r>
              <a:rPr lang="en-US" dirty="0" smtClean="0"/>
              <a:t>- Can I borrow a…?</a:t>
            </a:r>
          </a:p>
          <a:p>
            <a:r>
              <a:rPr lang="en-US" dirty="0" smtClean="0"/>
              <a:t>- Can I clean the    blackboard?</a:t>
            </a:r>
          </a:p>
          <a:p>
            <a:r>
              <a:rPr lang="en-US" dirty="0" smtClean="0"/>
              <a:t>- I don`t know.</a:t>
            </a:r>
          </a:p>
          <a:p>
            <a:endParaRPr lang="ru-RU" dirty="0"/>
          </a:p>
        </p:txBody>
      </p:sp>
      <p:pic>
        <p:nvPicPr>
          <p:cNvPr id="4098" name="Picture 2" descr="C:\Program Files (x86)\Microsoft Office\MEDIA\CAGCAT10\j0335112.wmf"/>
          <p:cNvPicPr>
            <a:picLocks noChangeAspect="1" noChangeArrowheads="1"/>
          </p:cNvPicPr>
          <p:nvPr/>
        </p:nvPicPr>
        <p:blipFill>
          <a:blip r:embed="rId2" cstate="print"/>
          <a:srcRect/>
          <a:stretch>
            <a:fillRect/>
          </a:stretch>
        </p:blipFill>
        <p:spPr bwMode="auto">
          <a:xfrm>
            <a:off x="5589241" y="1187624"/>
            <a:ext cx="671513" cy="1193800"/>
          </a:xfrm>
          <a:prstGeom prst="rect">
            <a:avLst/>
          </a:prstGeom>
          <a:noFill/>
        </p:spPr>
      </p:pic>
      <p:pic>
        <p:nvPicPr>
          <p:cNvPr id="4099" name="Picture 3" descr="C:\Program Files (x86)\Microsoft Office\MEDIA\CAGCAT10\j0332268.wmf"/>
          <p:cNvPicPr>
            <a:picLocks noChangeAspect="1" noChangeArrowheads="1"/>
          </p:cNvPicPr>
          <p:nvPr/>
        </p:nvPicPr>
        <p:blipFill>
          <a:blip r:embed="rId3" cstate="print"/>
          <a:srcRect/>
          <a:stretch>
            <a:fillRect/>
          </a:stretch>
        </p:blipFill>
        <p:spPr bwMode="auto">
          <a:xfrm>
            <a:off x="3280172" y="5810252"/>
            <a:ext cx="1200150" cy="241088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p:txBody>
          <a:bodyPr/>
          <a:lstStyle/>
          <a:p>
            <a:r>
              <a:rPr lang="uk-UA" dirty="0" smtClean="0"/>
              <a:t>на уроках англійської мови у 1 класі</a:t>
            </a:r>
            <a:endParaRPr lang="ru-RU" dirty="0"/>
          </a:p>
        </p:txBody>
      </p:sp>
      <p:sp>
        <p:nvSpPr>
          <p:cNvPr id="4" name="Заголовок 3"/>
          <p:cNvSpPr>
            <a:spLocks noGrp="1"/>
          </p:cNvSpPr>
          <p:nvPr>
            <p:ph type="ctrTitle"/>
          </p:nvPr>
        </p:nvSpPr>
        <p:spPr/>
        <p:txBody>
          <a:bodyPr/>
          <a:lstStyle/>
          <a:p>
            <a:r>
              <a:rPr lang="uk-UA" dirty="0" smtClean="0">
                <a:solidFill>
                  <a:schemeClr val="tx1"/>
                </a:solidFill>
              </a:rPr>
              <a:t>Використання    дидактичних ігор</a:t>
            </a:r>
            <a:endParaRPr lang="ru-RU" dirty="0">
              <a:solidFill>
                <a:schemeClr val="tx1"/>
              </a:solidFill>
            </a:endParaRPr>
          </a:p>
        </p:txBody>
      </p:sp>
      <p:pic>
        <p:nvPicPr>
          <p:cNvPr id="5122" name="Picture 2" descr="C:\Users\еаве\Desktop\шк.jpg"/>
          <p:cNvPicPr>
            <a:picLocks noChangeAspect="1" noChangeArrowheads="1"/>
          </p:cNvPicPr>
          <p:nvPr/>
        </p:nvPicPr>
        <p:blipFill>
          <a:blip r:embed="rId2" cstate="print"/>
          <a:srcRect/>
          <a:stretch>
            <a:fillRect/>
          </a:stretch>
        </p:blipFill>
        <p:spPr bwMode="auto">
          <a:xfrm>
            <a:off x="2078850" y="4956043"/>
            <a:ext cx="28575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4634" y="1569330"/>
            <a:ext cx="2160240" cy="2110161"/>
          </a:xfrm>
        </p:spPr>
        <p:txBody>
          <a:bodyPr>
            <a:normAutofit/>
          </a:bodyPr>
          <a:lstStyle/>
          <a:p>
            <a:r>
              <a:rPr lang="uk-UA" sz="2800" dirty="0" smtClean="0">
                <a:solidFill>
                  <a:srgbClr val="FF0000"/>
                </a:solidFill>
                <a:latin typeface="Arial Black" pitchFamily="34" charset="0"/>
              </a:rPr>
              <a:t>Мовленнєві ігри</a:t>
            </a:r>
            <a:endParaRPr lang="ru-RU" sz="2800" dirty="0">
              <a:solidFill>
                <a:srgbClr val="FF0000"/>
              </a:solidFill>
              <a:latin typeface="Arial Black" pitchFamily="34" charset="0"/>
            </a:endParaRPr>
          </a:p>
        </p:txBody>
      </p:sp>
      <p:pic>
        <p:nvPicPr>
          <p:cNvPr id="1026" name="Picture 2" descr="C:\Users\еаве\Videos\все фото\мал про школу\дети.jpg"/>
          <p:cNvPicPr>
            <a:picLocks noGrp="1" noChangeAspect="1" noChangeArrowheads="1"/>
          </p:cNvPicPr>
          <p:nvPr>
            <p:ph type="pic" idx="1"/>
          </p:nvPr>
        </p:nvPicPr>
        <p:blipFill>
          <a:blip r:embed="rId2" cstate="print"/>
          <a:srcRect l="3947" r="3947"/>
          <a:stretch>
            <a:fillRect/>
          </a:stretch>
        </p:blipFill>
        <p:spPr bwMode="auto">
          <a:prstGeom prst="rect">
            <a:avLst/>
          </a:prstGeom>
          <a:noFill/>
          <a:ln>
            <a:solidFill>
              <a:srgbClr val="00B0F0"/>
            </a:solidFill>
          </a:ln>
        </p:spPr>
      </p:pic>
      <p:sp>
        <p:nvSpPr>
          <p:cNvPr id="6" name="Текст 5"/>
          <p:cNvSpPr>
            <a:spLocks noGrp="1"/>
          </p:cNvSpPr>
          <p:nvPr>
            <p:ph type="body" sz="half" idx="2"/>
          </p:nvPr>
        </p:nvSpPr>
        <p:spPr>
          <a:xfrm>
            <a:off x="0" y="1320800"/>
            <a:ext cx="2114550" cy="7010400"/>
          </a:xfrm>
        </p:spPr>
        <p:txBody>
          <a:bodyPr/>
          <a:lstStyle/>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Текст 4"/>
          <p:cNvSpPr>
            <a:spLocks noGrp="1"/>
          </p:cNvSpPr>
          <p:nvPr>
            <p:ph type="body" idx="2"/>
          </p:nvPr>
        </p:nvSpPr>
        <p:spPr>
          <a:xfrm>
            <a:off x="0" y="1307637"/>
            <a:ext cx="2492896" cy="1440160"/>
          </a:xfr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800" dirty="0" smtClean="0">
                <a:solidFill>
                  <a:srgbClr val="7030A0"/>
                </a:solidFill>
              </a:rPr>
              <a:t>“Who am I?”</a:t>
            </a:r>
            <a:endParaRPr lang="ru-RU" sz="2800" dirty="0">
              <a:solidFill>
                <a:srgbClr val="7030A0"/>
              </a:solidFill>
            </a:endParaRPr>
          </a:p>
        </p:txBody>
      </p:sp>
      <p:sp>
        <p:nvSpPr>
          <p:cNvPr id="3" name="Содержимое 2"/>
          <p:cNvSpPr>
            <a:spLocks noGrp="1"/>
          </p:cNvSpPr>
          <p:nvPr>
            <p:ph sz="quarter" idx="1"/>
          </p:nvPr>
        </p:nvSpPr>
        <p:spPr/>
        <p:txBody>
          <a:bodyPr>
            <a:normAutofit/>
          </a:bodyPr>
          <a:lstStyle/>
          <a:p>
            <a:pPr>
              <a:buNone/>
            </a:pPr>
            <a:endParaRPr lang="en-US" sz="1400" b="1" dirty="0" smtClean="0">
              <a:latin typeface="Arial Narrow" pitchFamily="34" charset="0"/>
            </a:endParaRPr>
          </a:p>
          <a:p>
            <a:r>
              <a:rPr lang="uk-UA" dirty="0" smtClean="0"/>
              <a:t>Учні за допомогою міміки і жестів показують яку</a:t>
            </a:r>
            <a:r>
              <a:rPr lang="en-US" dirty="0" smtClean="0"/>
              <a:t> </a:t>
            </a:r>
            <a:r>
              <a:rPr lang="uk-UA" dirty="0" smtClean="0"/>
              <a:t>-</a:t>
            </a:r>
            <a:r>
              <a:rPr lang="en-US" dirty="0" smtClean="0"/>
              <a:t> </a:t>
            </a:r>
            <a:r>
              <a:rPr lang="uk-UA" dirty="0" err="1" smtClean="0"/>
              <a:t>небуть</a:t>
            </a:r>
            <a:r>
              <a:rPr lang="uk-UA" dirty="0" smtClean="0"/>
              <a:t> тваринку, а клас повинен відгадати, що це за тварина.</a:t>
            </a:r>
          </a:p>
          <a:p>
            <a:endParaRPr lang="uk-UA" dirty="0" smtClean="0"/>
          </a:p>
          <a:p>
            <a:endParaRPr lang="en-US" dirty="0" smtClean="0"/>
          </a:p>
          <a:p>
            <a:r>
              <a:rPr lang="en-US" dirty="0" smtClean="0"/>
              <a:t>- Is it a rabbit?</a:t>
            </a:r>
          </a:p>
          <a:p>
            <a:r>
              <a:rPr lang="en-US" dirty="0" smtClean="0"/>
              <a:t>- Is it a lion?</a:t>
            </a:r>
          </a:p>
          <a:p>
            <a:r>
              <a:rPr lang="en-US" dirty="0" smtClean="0"/>
              <a:t>- is it a tiger?</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2"/>
          </p:nvPr>
        </p:nvSpPr>
        <p:spPr>
          <a:xfrm>
            <a:off x="1" y="1211627"/>
            <a:ext cx="2636912" cy="1152128"/>
          </a:xfr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800" dirty="0" smtClean="0">
                <a:solidFill>
                  <a:srgbClr val="7030A0"/>
                </a:solidFill>
              </a:rPr>
              <a:t>“What is</a:t>
            </a:r>
            <a:r>
              <a:rPr lang="ru-RU" sz="2800" dirty="0" smtClean="0">
                <a:solidFill>
                  <a:srgbClr val="7030A0"/>
                </a:solidFill>
              </a:rPr>
              <a:t> </a:t>
            </a:r>
            <a:r>
              <a:rPr lang="en-US" sz="2800" dirty="0" smtClean="0">
                <a:solidFill>
                  <a:srgbClr val="7030A0"/>
                </a:solidFill>
              </a:rPr>
              <a:t>this?”</a:t>
            </a:r>
            <a:endParaRPr lang="ru-RU" sz="2800" dirty="0">
              <a:solidFill>
                <a:srgbClr val="7030A0"/>
              </a:solidFill>
            </a:endParaRPr>
          </a:p>
        </p:txBody>
      </p:sp>
      <p:sp>
        <p:nvSpPr>
          <p:cNvPr id="3" name="Содержимое 2"/>
          <p:cNvSpPr>
            <a:spLocks noGrp="1"/>
          </p:cNvSpPr>
          <p:nvPr>
            <p:ph sz="quarter" idx="1"/>
          </p:nvPr>
        </p:nvSpPr>
        <p:spPr/>
        <p:txBody>
          <a:bodyPr>
            <a:normAutofit/>
          </a:bodyPr>
          <a:lstStyle/>
          <a:p>
            <a:endParaRPr lang="uk-UA" sz="1600" b="1" dirty="0" smtClean="0">
              <a:latin typeface="Arial Narrow" pitchFamily="34" charset="0"/>
            </a:endParaRPr>
          </a:p>
          <a:p>
            <a:endParaRPr lang="en-US" sz="1600" b="1" dirty="0" smtClean="0">
              <a:latin typeface="Arial Narrow" pitchFamily="34" charset="0"/>
            </a:endParaRPr>
          </a:p>
          <a:p>
            <a:r>
              <a:rPr lang="uk-UA" sz="2400" dirty="0" smtClean="0"/>
              <a:t> Учитель приносить ящик  з різними предметами  та витягує їх по черзі із ящика.</a:t>
            </a:r>
          </a:p>
          <a:p>
            <a:r>
              <a:rPr lang="uk-UA" sz="2400" dirty="0" smtClean="0"/>
              <a:t> Діти за допомогою запитань відгадують, що саме там знаходиться.</a:t>
            </a:r>
          </a:p>
          <a:p>
            <a:r>
              <a:rPr lang="en-US" sz="2400" dirty="0" smtClean="0"/>
              <a:t>- Is it a ball?</a:t>
            </a:r>
          </a:p>
          <a:p>
            <a:r>
              <a:rPr lang="en-US" sz="2400" dirty="0" smtClean="0"/>
              <a:t>- Is it a doll?</a:t>
            </a:r>
          </a:p>
          <a:p>
            <a:r>
              <a:rPr lang="en-US" sz="2400" dirty="0" smtClean="0"/>
              <a:t>- Is it a pen?</a:t>
            </a: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50282" y="6705600"/>
            <a:ext cx="3987030" cy="1625600"/>
          </a:xfrm>
        </p:spPr>
        <p:txBody>
          <a:bodyPr>
            <a:normAutofit/>
          </a:bodyPr>
          <a:lstStyle/>
          <a:p>
            <a:r>
              <a:rPr lang="uk-UA" dirty="0" smtClean="0">
                <a:solidFill>
                  <a:srgbClr val="FF0000"/>
                </a:solidFill>
                <a:latin typeface="Arial Black" pitchFamily="34" charset="0"/>
              </a:rPr>
              <a:t>Орфографічні </a:t>
            </a:r>
            <a:br>
              <a:rPr lang="uk-UA" dirty="0" smtClean="0">
                <a:solidFill>
                  <a:srgbClr val="FF0000"/>
                </a:solidFill>
                <a:latin typeface="Arial Black" pitchFamily="34" charset="0"/>
              </a:rPr>
            </a:br>
            <a:r>
              <a:rPr lang="uk-UA" dirty="0" smtClean="0">
                <a:solidFill>
                  <a:srgbClr val="FF0000"/>
                </a:solidFill>
                <a:latin typeface="Arial Black" pitchFamily="34" charset="0"/>
              </a:rPr>
              <a:t>ігри</a:t>
            </a:r>
            <a:endParaRPr lang="ru-RU" dirty="0">
              <a:solidFill>
                <a:srgbClr val="FF0000"/>
              </a:solidFill>
              <a:latin typeface="Arial Black" pitchFamily="34" charset="0"/>
            </a:endParaRPr>
          </a:p>
        </p:txBody>
      </p:sp>
      <p:pic>
        <p:nvPicPr>
          <p:cNvPr id="1026" name="Picture 2" descr="C:\Users\еаве\Videos\все фото\мал про школу\рыбка.jpg"/>
          <p:cNvPicPr>
            <a:picLocks noGrp="1" noChangeAspect="1" noChangeArrowheads="1"/>
          </p:cNvPicPr>
          <p:nvPr>
            <p:ph type="pic" idx="1"/>
          </p:nvPr>
        </p:nvPicPr>
        <p:blipFill>
          <a:blip r:embed="rId2" cstate="print"/>
          <a:srcRect l="7260" r="7260"/>
          <a:stretch>
            <a:fillRect/>
          </a:stretch>
        </p:blipFill>
        <p:spPr bwMode="auto">
          <a:xfrm>
            <a:off x="1844825" y="812800"/>
            <a:ext cx="4806007" cy="5689600"/>
          </a:xfrm>
          <a:prstGeom prst="rect">
            <a:avLst/>
          </a:prstGeom>
          <a:noFill/>
        </p:spPr>
      </p:pic>
      <p:sp>
        <p:nvSpPr>
          <p:cNvPr id="6" name="Текст 5"/>
          <p:cNvSpPr>
            <a:spLocks noGrp="1"/>
          </p:cNvSpPr>
          <p:nvPr>
            <p:ph type="body" sz="half" idx="2"/>
          </p:nvPr>
        </p:nvSpPr>
        <p:spPr/>
        <p:txBody>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endParaRPr lang="ru-RU" sz="4000" dirty="0">
              <a:solidFill>
                <a:schemeClr val="tx1"/>
              </a:solidFill>
            </a:endParaRPr>
          </a:p>
        </p:txBody>
      </p:sp>
      <p:sp>
        <p:nvSpPr>
          <p:cNvPr id="6" name="Текст 5"/>
          <p:cNvSpPr>
            <a:spLocks noGrp="1"/>
          </p:cNvSpPr>
          <p:nvPr>
            <p:ph type="body" idx="2"/>
          </p:nvPr>
        </p:nvSpPr>
        <p:spPr>
          <a:xfrm>
            <a:off x="285750" y="5148064"/>
            <a:ext cx="6095578" cy="2520281"/>
          </a:xfrm>
        </p:spPr>
        <p:txBody>
          <a:bodyPr>
            <a:normAutofit/>
          </a:bodyPr>
          <a:lstStyle/>
          <a:p>
            <a:r>
              <a:rPr lang="uk-UA" sz="2400" b="1" dirty="0" smtClean="0">
                <a:solidFill>
                  <a:schemeClr val="tx1"/>
                </a:solidFill>
              </a:rPr>
              <a:t>Розроблено вчителем англійської мови ЗОШ    І-ІІІ ступенів</a:t>
            </a:r>
          </a:p>
          <a:p>
            <a:r>
              <a:rPr lang="uk-UA" sz="2400" b="1" dirty="0" smtClean="0">
                <a:solidFill>
                  <a:schemeClr val="tx1"/>
                </a:solidFill>
              </a:rPr>
              <a:t> с. Грузьке</a:t>
            </a:r>
          </a:p>
          <a:p>
            <a:r>
              <a:rPr lang="uk-UA" sz="2400" b="1" dirty="0" smtClean="0">
                <a:solidFill>
                  <a:schemeClr val="tx1"/>
                </a:solidFill>
              </a:rPr>
              <a:t>Титаренко Іриною Петрівною</a:t>
            </a:r>
            <a:endParaRPr lang="ru-RU" sz="2400" b="1" dirty="0">
              <a:solidFill>
                <a:schemeClr val="tx1"/>
              </a:solidFill>
            </a:endParaRPr>
          </a:p>
        </p:txBody>
      </p:sp>
      <p:pic>
        <p:nvPicPr>
          <p:cNvPr id="2" name="Picture 2" descr="C:\Users\еаве\Desktop\все фото\випуск 2014)\_DSC4193.JPG"/>
          <p:cNvPicPr>
            <a:picLocks noGrp="1" noChangeAspect="1" noChangeArrowheads="1"/>
          </p:cNvPicPr>
          <p:nvPr>
            <p:ph sz="quarter" idx="1"/>
          </p:nvPr>
        </p:nvPicPr>
        <p:blipFill>
          <a:blip r:embed="rId2" cstate="print">
            <a:lum bright="-10000"/>
          </a:blip>
          <a:srcRect/>
          <a:stretch>
            <a:fillRect/>
          </a:stretch>
        </p:blipFill>
        <p:spPr bwMode="auto">
          <a:xfrm>
            <a:off x="620688" y="539553"/>
            <a:ext cx="5892384" cy="4392488"/>
          </a:xfrm>
          <a:prstGeom prst="roundRect">
            <a:avLst>
              <a:gd name="adj" fmla="val 4167"/>
            </a:avLst>
          </a:prstGeom>
          <a:solidFill>
            <a:srgbClr val="FFFFFF"/>
          </a:solidFill>
          <a:ln w="76200" cap="sq">
            <a:solidFill>
              <a:schemeClr val="accent1">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2"/>
          </p:nvPr>
        </p:nvSpPr>
        <p:spPr>
          <a:xfrm>
            <a:off x="514350" y="1403649"/>
            <a:ext cx="1456488" cy="960107"/>
          </a:xfr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400" dirty="0" smtClean="0">
                <a:solidFill>
                  <a:srgbClr val="7030A0"/>
                </a:solidFill>
              </a:rPr>
              <a:t>“Name race”</a:t>
            </a:r>
            <a:endParaRPr lang="ru-RU" sz="2400" dirty="0">
              <a:solidFill>
                <a:srgbClr val="7030A0"/>
              </a:solidFill>
            </a:endParaRPr>
          </a:p>
        </p:txBody>
      </p:sp>
      <p:sp>
        <p:nvSpPr>
          <p:cNvPr id="3" name="Содержимое 2"/>
          <p:cNvSpPr>
            <a:spLocks noGrp="1"/>
          </p:cNvSpPr>
          <p:nvPr>
            <p:ph sz="quarter" idx="1"/>
          </p:nvPr>
        </p:nvSpPr>
        <p:spPr/>
        <p:txBody>
          <a:bodyPr>
            <a:normAutofit/>
          </a:bodyPr>
          <a:lstStyle/>
          <a:p>
            <a:pPr>
              <a:buNone/>
            </a:pPr>
            <a:endParaRPr lang="uk-UA" sz="1600" dirty="0" smtClean="0">
              <a:latin typeface="Arial Narrow" pitchFamily="34" charset="0"/>
            </a:endParaRPr>
          </a:p>
          <a:p>
            <a:endParaRPr lang="uk-UA" sz="1600" dirty="0" smtClean="0">
              <a:latin typeface="Arial Narrow" pitchFamily="34" charset="0"/>
            </a:endParaRPr>
          </a:p>
          <a:p>
            <a:endParaRPr lang="en-US" sz="1600" dirty="0" smtClean="0">
              <a:latin typeface="Arial Narrow" pitchFamily="34" charset="0"/>
            </a:endParaRPr>
          </a:p>
          <a:p>
            <a:r>
              <a:rPr lang="uk-UA" dirty="0" smtClean="0"/>
              <a:t>Члени двох команд пишуть на дошці свої імена по-англійськи. Виграє та команда, яка швидше це зробить та без помилок.</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2"/>
          </p:nvPr>
        </p:nvSpPr>
        <p:spPr>
          <a:xfrm>
            <a:off x="458670" y="1595669"/>
            <a:ext cx="1566174" cy="960107"/>
          </a:xfr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400" dirty="0" smtClean="0">
                <a:solidFill>
                  <a:srgbClr val="7030A0"/>
                </a:solidFill>
              </a:rPr>
              <a:t>“Alphabet race”</a:t>
            </a:r>
            <a:endParaRPr lang="ru-RU" sz="2400" dirty="0">
              <a:solidFill>
                <a:srgbClr val="7030A0"/>
              </a:solidFill>
            </a:endParaRPr>
          </a:p>
        </p:txBody>
      </p:sp>
      <p:sp>
        <p:nvSpPr>
          <p:cNvPr id="3" name="Содержимое 2"/>
          <p:cNvSpPr>
            <a:spLocks noGrp="1"/>
          </p:cNvSpPr>
          <p:nvPr>
            <p:ph sz="quarter" idx="1"/>
          </p:nvPr>
        </p:nvSpPr>
        <p:spPr/>
        <p:txBody>
          <a:bodyPr>
            <a:normAutofit/>
          </a:bodyPr>
          <a:lstStyle/>
          <a:p>
            <a:endParaRPr lang="en-US" b="1" dirty="0" smtClean="0"/>
          </a:p>
          <a:p>
            <a:r>
              <a:rPr lang="uk-UA" dirty="0" smtClean="0"/>
              <a:t>Літери абетки написано врозкид по всій дошці. Обираються два учасники. Учитель називає літеру. У  цей час учні намагаються швидко закреслити її, використовуючи хрестики й нулики. Перемагає той учень, чиїх значків виявиться більше (хрестиків чи нуликів).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uk-UA" dirty="0" smtClean="0">
                <a:solidFill>
                  <a:srgbClr val="FF0000"/>
                </a:solidFill>
                <a:latin typeface="Arial Black" pitchFamily="34" charset="0"/>
              </a:rPr>
              <a:t>Граматичні</a:t>
            </a:r>
            <a:br>
              <a:rPr lang="uk-UA" dirty="0" smtClean="0">
                <a:solidFill>
                  <a:srgbClr val="FF0000"/>
                </a:solidFill>
                <a:latin typeface="Arial Black" pitchFamily="34" charset="0"/>
              </a:rPr>
            </a:br>
            <a:r>
              <a:rPr lang="uk-UA" dirty="0" smtClean="0">
                <a:solidFill>
                  <a:srgbClr val="FF0000"/>
                </a:solidFill>
                <a:latin typeface="Arial Black" pitchFamily="34" charset="0"/>
              </a:rPr>
              <a:t>ігри</a:t>
            </a:r>
            <a:endParaRPr lang="ru-RU" dirty="0">
              <a:solidFill>
                <a:srgbClr val="FF0000"/>
              </a:solidFill>
              <a:latin typeface="Arial Black" pitchFamily="34" charset="0"/>
            </a:endParaRPr>
          </a:p>
        </p:txBody>
      </p:sp>
      <p:pic>
        <p:nvPicPr>
          <p:cNvPr id="8" name="Picture 2" descr="C:\Users\еаве\Desktop\DSC_2982.JPG"/>
          <p:cNvPicPr>
            <a:picLocks noGrp="1" noChangeAspect="1" noChangeArrowheads="1"/>
          </p:cNvPicPr>
          <p:nvPr>
            <p:ph type="pic" idx="1"/>
          </p:nvPr>
        </p:nvPicPr>
        <p:blipFill>
          <a:blip r:embed="rId2" cstate="print"/>
          <a:srcRect t="344" b="344"/>
          <a:stretch>
            <a:fillRect/>
          </a:stretch>
        </p:blipFill>
        <p:spPr bwMode="auto">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Текст 5"/>
          <p:cNvSpPr>
            <a:spLocks noGrp="1"/>
          </p:cNvSpPr>
          <p:nvPr>
            <p:ph type="body" sz="half" idx="2"/>
          </p:nvPr>
        </p:nvSpPr>
        <p:spPr/>
        <p:txBody>
          <a:bodyPr/>
          <a:lstStyle/>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2"/>
          </p:nvPr>
        </p:nvSpPr>
        <p:spPr>
          <a:xfrm>
            <a:off x="188640" y="1499659"/>
            <a:ext cx="1782198" cy="2016224"/>
          </a:xfr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800" dirty="0" smtClean="0">
                <a:solidFill>
                  <a:srgbClr val="7030A0"/>
                </a:solidFill>
              </a:rPr>
              <a:t>“What are you doing?”</a:t>
            </a:r>
            <a:endParaRPr lang="ru-RU" sz="2800" dirty="0">
              <a:solidFill>
                <a:srgbClr val="7030A0"/>
              </a:solidFill>
            </a:endParaRPr>
          </a:p>
        </p:txBody>
      </p:sp>
      <p:sp>
        <p:nvSpPr>
          <p:cNvPr id="3" name="Содержимое 2"/>
          <p:cNvSpPr>
            <a:spLocks noGrp="1"/>
          </p:cNvSpPr>
          <p:nvPr>
            <p:ph sz="quarter" idx="1"/>
          </p:nvPr>
        </p:nvSpPr>
        <p:spPr/>
        <p:txBody>
          <a:bodyPr>
            <a:normAutofit/>
          </a:bodyPr>
          <a:lstStyle/>
          <a:p>
            <a:pPr>
              <a:buNone/>
            </a:pPr>
            <a:endParaRPr lang="en-US" b="1" dirty="0" smtClean="0"/>
          </a:p>
          <a:p>
            <a:r>
              <a:rPr lang="uk-UA" dirty="0" smtClean="0"/>
              <a:t>Учні за допомогою міміки показують певний рух, дію. Решта учнів відгадує. Можна ставити питання.</a:t>
            </a:r>
            <a:endParaRPr lang="en-US" dirty="0" smtClean="0"/>
          </a:p>
          <a:p>
            <a:endParaRPr lang="uk-UA" dirty="0" smtClean="0"/>
          </a:p>
          <a:p>
            <a:r>
              <a:rPr lang="uk-UA" dirty="0" smtClean="0"/>
              <a:t>-   </a:t>
            </a:r>
            <a:r>
              <a:rPr lang="en-US" dirty="0" smtClean="0"/>
              <a:t>Are you singing?</a:t>
            </a:r>
          </a:p>
          <a:p>
            <a:r>
              <a:rPr lang="en-US" dirty="0" smtClean="0"/>
              <a:t>-  Are you  dancing?</a:t>
            </a:r>
          </a:p>
          <a:p>
            <a:r>
              <a:rPr lang="en-US" dirty="0" smtClean="0"/>
              <a:t>- Are you  cooking?</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solidFill>
                  <a:srgbClr val="FF0000"/>
                </a:solidFill>
                <a:latin typeface="Arial Black" pitchFamily="34" charset="0"/>
              </a:rPr>
              <a:t>Музично-дидактичні ігри</a:t>
            </a:r>
            <a:endParaRPr lang="ru-RU" dirty="0">
              <a:solidFill>
                <a:srgbClr val="FF0000"/>
              </a:solidFill>
              <a:latin typeface="Arial Black" pitchFamily="34" charset="0"/>
            </a:endParaRPr>
          </a:p>
        </p:txBody>
      </p:sp>
      <p:sp>
        <p:nvSpPr>
          <p:cNvPr id="5" name="Рисунок 4"/>
          <p:cNvSpPr>
            <a:spLocks noGrp="1"/>
          </p:cNvSpPr>
          <p:nvPr>
            <p:ph type="pic" idx="1"/>
          </p:nvPr>
        </p:nvSpPr>
        <p:spPr/>
      </p:sp>
      <p:sp>
        <p:nvSpPr>
          <p:cNvPr id="6" name="Текст 5"/>
          <p:cNvSpPr>
            <a:spLocks noGrp="1"/>
          </p:cNvSpPr>
          <p:nvPr>
            <p:ph type="body" sz="half" idx="2"/>
          </p:nvPr>
        </p:nvSpPr>
        <p:spPr/>
        <p:txBody>
          <a:bodyPr/>
          <a:lstStyle/>
          <a:p>
            <a:endParaRPr lang="ru-RU" dirty="0"/>
          </a:p>
        </p:txBody>
      </p:sp>
      <p:pic>
        <p:nvPicPr>
          <p:cNvPr id="10242" name="Picture 2" descr="C:\Users\еаве\Pictures\музика.jpg"/>
          <p:cNvPicPr>
            <a:picLocks noChangeAspect="1" noChangeArrowheads="1"/>
          </p:cNvPicPr>
          <p:nvPr/>
        </p:nvPicPr>
        <p:blipFill>
          <a:blip r:embed="rId2" cstate="print"/>
          <a:srcRect/>
          <a:stretch>
            <a:fillRect/>
          </a:stretch>
        </p:blipFill>
        <p:spPr bwMode="auto">
          <a:xfrm>
            <a:off x="2728912" y="2651788"/>
            <a:ext cx="2644304" cy="2853664"/>
          </a:xfrm>
          <a:prstGeom prst="rect">
            <a:avLst/>
          </a:prstGeom>
          <a:noFill/>
          <a:ln>
            <a:solidFill>
              <a:srgbClr val="7030A0"/>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2"/>
          </p:nvPr>
        </p:nvSpPr>
        <p:spPr>
          <a:xfrm>
            <a:off x="260649" y="1595671"/>
            <a:ext cx="1818202" cy="1920213"/>
          </a:xfr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800" dirty="0" smtClean="0">
                <a:solidFill>
                  <a:srgbClr val="7030A0"/>
                </a:solidFill>
              </a:rPr>
              <a:t>“Why do you cry?”</a:t>
            </a:r>
            <a:endParaRPr lang="ru-RU" sz="2800" dirty="0">
              <a:solidFill>
                <a:srgbClr val="7030A0"/>
              </a:solidFill>
            </a:endParaRPr>
          </a:p>
        </p:txBody>
      </p:sp>
      <p:sp>
        <p:nvSpPr>
          <p:cNvPr id="3" name="Содержимое 2"/>
          <p:cNvSpPr>
            <a:spLocks noGrp="1"/>
          </p:cNvSpPr>
          <p:nvPr>
            <p:ph sz="quarter" idx="1"/>
          </p:nvPr>
        </p:nvSpPr>
        <p:spPr/>
        <p:txBody>
          <a:bodyPr/>
          <a:lstStyle/>
          <a:p>
            <a:pPr>
              <a:buNone/>
            </a:pPr>
            <a:endParaRPr lang="en-US" b="1" dirty="0" smtClean="0"/>
          </a:p>
          <a:p>
            <a:endParaRPr lang="en-US" b="1" dirty="0" smtClean="0"/>
          </a:p>
          <a:p>
            <a:r>
              <a:rPr lang="en-US" b="1" dirty="0" smtClean="0"/>
              <a:t> </a:t>
            </a:r>
            <a:r>
              <a:rPr lang="en-US" dirty="0" smtClean="0"/>
              <a:t>Why do you cry, Willie?</a:t>
            </a:r>
          </a:p>
          <a:p>
            <a:pPr>
              <a:buNone/>
            </a:pPr>
            <a:r>
              <a:rPr lang="en-US" b="1" dirty="0" smtClean="0"/>
              <a:t>     </a:t>
            </a:r>
            <a:r>
              <a:rPr lang="en-US" dirty="0" smtClean="0"/>
              <a:t>Why do you cry?</a:t>
            </a:r>
          </a:p>
          <a:p>
            <a:pPr>
              <a:buNone/>
            </a:pPr>
            <a:r>
              <a:rPr lang="en-US" b="1" dirty="0" smtClean="0"/>
              <a:t>       </a:t>
            </a:r>
            <a:r>
              <a:rPr lang="en-US" dirty="0" smtClean="0"/>
              <a:t>Why, Willie, why, Willie,</a:t>
            </a:r>
          </a:p>
          <a:p>
            <a:pPr>
              <a:buNone/>
            </a:pPr>
            <a:r>
              <a:rPr lang="en-US" b="1" dirty="0" smtClean="0"/>
              <a:t>      </a:t>
            </a:r>
            <a:r>
              <a:rPr lang="en-US" dirty="0" smtClean="0"/>
              <a:t>Why, Willie , why?</a:t>
            </a:r>
            <a:endParaRPr lang="uk-UA" b="1" dirty="0" smtClean="0"/>
          </a:p>
          <a:p>
            <a:endParaRPr lang="ru-RU"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p:txBody>
          <a:bodyPr/>
          <a:lstStyle/>
          <a:p>
            <a:r>
              <a:rPr lang="uk-UA" dirty="0" smtClean="0"/>
              <a:t>На уроках англійської мови у 1 класі</a:t>
            </a:r>
            <a:endParaRPr lang="ru-RU" dirty="0"/>
          </a:p>
        </p:txBody>
      </p:sp>
      <p:sp>
        <p:nvSpPr>
          <p:cNvPr id="4" name="Заголовок 3"/>
          <p:cNvSpPr>
            <a:spLocks noGrp="1"/>
          </p:cNvSpPr>
          <p:nvPr>
            <p:ph type="ctrTitle"/>
          </p:nvPr>
        </p:nvSpPr>
        <p:spPr>
          <a:xfrm>
            <a:off x="1808820" y="508000"/>
            <a:ext cx="4534830" cy="2336800"/>
          </a:xfrm>
        </p:spPr>
        <p:txBody>
          <a:bodyPr/>
          <a:lstStyle/>
          <a:p>
            <a:r>
              <a:rPr lang="uk-UA" dirty="0" smtClean="0"/>
              <a:t>Розучування   віршів</a:t>
            </a:r>
            <a:endParaRPr lang="ru-RU" dirty="0"/>
          </a:p>
        </p:txBody>
      </p:sp>
      <p:pic>
        <p:nvPicPr>
          <p:cNvPr id="8194" name="Picture 2" descr="C:\Users\еаве\Desktop\клякса.jpg"/>
          <p:cNvPicPr>
            <a:picLocks noChangeAspect="1" noChangeArrowheads="1"/>
          </p:cNvPicPr>
          <p:nvPr/>
        </p:nvPicPr>
        <p:blipFill>
          <a:blip r:embed="rId2" cstate="print"/>
          <a:srcRect/>
          <a:stretch>
            <a:fillRect/>
          </a:stretch>
        </p:blipFill>
        <p:spPr bwMode="auto">
          <a:xfrm>
            <a:off x="512677" y="4927242"/>
            <a:ext cx="1989665" cy="3183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2" name="Picture 2" descr="C:\Program Files (x86)\Microsoft Office\MEDIA\CAGCAT10\j0336075.wmf"/>
          <p:cNvPicPr>
            <a:picLocks noChangeAspect="1" noChangeArrowheads="1"/>
          </p:cNvPicPr>
          <p:nvPr/>
        </p:nvPicPr>
        <p:blipFill>
          <a:blip r:embed="rId3" cstate="print"/>
          <a:srcRect/>
          <a:stretch>
            <a:fillRect/>
          </a:stretch>
        </p:blipFill>
        <p:spPr bwMode="auto">
          <a:xfrm>
            <a:off x="3351610" y="4607984"/>
            <a:ext cx="2640806" cy="3996464"/>
          </a:xfrm>
          <a:prstGeom prst="rect">
            <a:avLst/>
          </a:prstGeom>
          <a:noFill/>
        </p:spPr>
      </p:pic>
      <p:pic>
        <p:nvPicPr>
          <p:cNvPr id="5123" name="Picture 3" descr="C:\Program Files (x86)\Microsoft Office\MEDIA\CAGCAT10\j0305493.wmf"/>
          <p:cNvPicPr>
            <a:picLocks noChangeAspect="1" noChangeArrowheads="1"/>
          </p:cNvPicPr>
          <p:nvPr/>
        </p:nvPicPr>
        <p:blipFill>
          <a:blip r:embed="rId4" cstate="print"/>
          <a:srcRect/>
          <a:stretch>
            <a:fillRect/>
          </a:stretch>
        </p:blipFill>
        <p:spPr bwMode="auto">
          <a:xfrm>
            <a:off x="579836" y="802217"/>
            <a:ext cx="1357313" cy="1981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p:txBody>
          <a:bodyPr/>
          <a:lstStyle/>
          <a:p>
            <a:endParaRPr lang="ru-RU"/>
          </a:p>
        </p:txBody>
      </p:sp>
      <p:sp>
        <p:nvSpPr>
          <p:cNvPr id="5" name="Текст 4"/>
          <p:cNvSpPr>
            <a:spLocks noGrp="1"/>
          </p:cNvSpPr>
          <p:nvPr>
            <p:ph type="body" sz="half" idx="3"/>
          </p:nvPr>
        </p:nvSpPr>
        <p:spPr/>
        <p:txBody>
          <a:bodyPr/>
          <a:lstStyle/>
          <a:p>
            <a:endParaRPr lang="ru-RU"/>
          </a:p>
        </p:txBody>
      </p:sp>
      <p:sp>
        <p:nvSpPr>
          <p:cNvPr id="3" name="Содержимое 2"/>
          <p:cNvSpPr>
            <a:spLocks noGrp="1"/>
          </p:cNvSpPr>
          <p:nvPr>
            <p:ph sz="quarter" idx="2"/>
          </p:nvPr>
        </p:nvSpPr>
        <p:spPr/>
        <p:txBody>
          <a:bodyPr>
            <a:normAutofit/>
          </a:bodyPr>
          <a:lstStyle/>
          <a:p>
            <a:r>
              <a:rPr lang="en-US" sz="1600" dirty="0" smtClean="0"/>
              <a:t>Good morning, good morning,          </a:t>
            </a:r>
          </a:p>
          <a:p>
            <a:r>
              <a:rPr lang="en-US" sz="1600" dirty="0" smtClean="0"/>
              <a:t>Good morning to you.</a:t>
            </a:r>
          </a:p>
          <a:p>
            <a:r>
              <a:rPr lang="en-US" sz="1600" dirty="0" smtClean="0"/>
              <a:t> Good morning, good morning,</a:t>
            </a:r>
          </a:p>
          <a:p>
            <a:r>
              <a:rPr lang="en-US" sz="1600" dirty="0" smtClean="0"/>
              <a:t>I`m glad to see you.</a:t>
            </a:r>
          </a:p>
          <a:p>
            <a:r>
              <a:rPr lang="en-US" sz="1600" dirty="0" smtClean="0"/>
              <a:t>              ***</a:t>
            </a:r>
          </a:p>
          <a:p>
            <a:r>
              <a:rPr lang="en-US" sz="1600" dirty="0" smtClean="0"/>
              <a:t>I have a father,</a:t>
            </a:r>
          </a:p>
          <a:p>
            <a:r>
              <a:rPr lang="en-US" sz="1600" dirty="0" smtClean="0"/>
              <a:t>I have a mother,</a:t>
            </a:r>
          </a:p>
          <a:p>
            <a:r>
              <a:rPr lang="en-US" sz="1600" dirty="0" smtClean="0"/>
              <a:t>I have a sister,</a:t>
            </a:r>
          </a:p>
          <a:p>
            <a:r>
              <a:rPr lang="en-US" sz="1600" dirty="0" smtClean="0"/>
              <a:t>I have a brother,</a:t>
            </a:r>
          </a:p>
          <a:p>
            <a:r>
              <a:rPr lang="en-US" sz="1600" dirty="0" smtClean="0"/>
              <a:t>Father, mother, sister, brother.</a:t>
            </a:r>
          </a:p>
          <a:p>
            <a:r>
              <a:rPr lang="en-US" sz="1600" dirty="0" smtClean="0"/>
              <a:t>Hand in hand with one another.</a:t>
            </a:r>
            <a:endParaRPr lang="uk-UA" sz="1600" dirty="0" smtClean="0"/>
          </a:p>
          <a:p>
            <a:r>
              <a:rPr lang="uk-UA" sz="1600" dirty="0" smtClean="0"/>
              <a:t>                   ***</a:t>
            </a:r>
            <a:endParaRPr lang="ru-RU" sz="1600" dirty="0"/>
          </a:p>
        </p:txBody>
      </p:sp>
      <p:sp>
        <p:nvSpPr>
          <p:cNvPr id="6" name="Содержимое 5"/>
          <p:cNvSpPr>
            <a:spLocks noGrp="1"/>
          </p:cNvSpPr>
          <p:nvPr>
            <p:ph sz="quarter" idx="4"/>
          </p:nvPr>
        </p:nvSpPr>
        <p:spPr>
          <a:xfrm>
            <a:off x="3537014" y="3323861"/>
            <a:ext cx="3031331" cy="5127627"/>
          </a:xfrm>
        </p:spPr>
        <p:txBody>
          <a:bodyPr>
            <a:normAutofit/>
          </a:bodyPr>
          <a:lstStyle/>
          <a:p>
            <a:r>
              <a:rPr lang="en-US" sz="1600" dirty="0" smtClean="0"/>
              <a:t>This is my father,</a:t>
            </a:r>
          </a:p>
          <a:p>
            <a:r>
              <a:rPr lang="en-US" sz="1600" dirty="0" smtClean="0"/>
              <a:t>This is my mother,</a:t>
            </a:r>
          </a:p>
          <a:p>
            <a:r>
              <a:rPr lang="en-US" sz="1600" dirty="0" smtClean="0"/>
              <a:t>This is my brother Paul,</a:t>
            </a:r>
          </a:p>
          <a:p>
            <a:r>
              <a:rPr lang="en-US" sz="1600" dirty="0" smtClean="0"/>
              <a:t>This is my sister,</a:t>
            </a:r>
          </a:p>
          <a:p>
            <a:r>
              <a:rPr lang="en-US" sz="1600" dirty="0" smtClean="0"/>
              <a:t>This is my uncle,</a:t>
            </a:r>
          </a:p>
          <a:p>
            <a:r>
              <a:rPr lang="en-US" sz="1600" dirty="0" smtClean="0"/>
              <a:t>How I love them all.</a:t>
            </a:r>
          </a:p>
          <a:p>
            <a:r>
              <a:rPr lang="en-US" sz="1600" dirty="0" smtClean="0"/>
              <a:t>           ***</a:t>
            </a:r>
          </a:p>
          <a:p>
            <a:r>
              <a:rPr lang="en-US" sz="1600" dirty="0" smtClean="0"/>
              <a:t>Good night father,</a:t>
            </a:r>
          </a:p>
          <a:p>
            <a:r>
              <a:rPr lang="en-US" sz="1600" dirty="0" smtClean="0"/>
              <a:t>Good night mother,</a:t>
            </a:r>
          </a:p>
          <a:p>
            <a:r>
              <a:rPr lang="en-US" sz="1600" dirty="0" smtClean="0"/>
              <a:t>Kiss your little son.</a:t>
            </a:r>
          </a:p>
          <a:p>
            <a:r>
              <a:rPr lang="en-US" sz="1600" dirty="0" smtClean="0"/>
              <a:t>Good night sister,</a:t>
            </a:r>
          </a:p>
          <a:p>
            <a:r>
              <a:rPr lang="en-US" sz="1600" dirty="0" smtClean="0"/>
              <a:t>Good night brother,</a:t>
            </a:r>
          </a:p>
          <a:p>
            <a:r>
              <a:rPr lang="en-US" sz="1600" dirty="0" smtClean="0"/>
              <a:t>Good night everyone.</a:t>
            </a:r>
          </a:p>
          <a:p>
            <a:endParaRPr lang="en-US" sz="1600" dirty="0" smtClean="0"/>
          </a:p>
          <a:p>
            <a:endParaRPr lang="ru-RU" sz="1600" dirty="0"/>
          </a:p>
        </p:txBody>
      </p:sp>
      <p:sp>
        <p:nvSpPr>
          <p:cNvPr id="2" name="Заголовок 1"/>
          <p:cNvSpPr>
            <a:spLocks noGrp="1"/>
          </p:cNvSpPr>
          <p:nvPr>
            <p:ph type="title"/>
          </p:nvPr>
        </p:nvSpPr>
        <p:spPr>
          <a:xfrm>
            <a:off x="2024844" y="1403649"/>
            <a:ext cx="3672408" cy="960107"/>
          </a:xfrm>
          <a:solidFill>
            <a:srgbClr val="FFFF00"/>
          </a:solidFill>
        </p:spPr>
        <p:style>
          <a:lnRef idx="2">
            <a:schemeClr val="accent2"/>
          </a:lnRef>
          <a:fillRef idx="1">
            <a:schemeClr val="lt1"/>
          </a:fillRef>
          <a:effectRef idx="0">
            <a:schemeClr val="accent2"/>
          </a:effectRef>
          <a:fontRef idx="minor">
            <a:schemeClr val="dk1"/>
          </a:fontRef>
        </p:style>
        <p:txBody>
          <a:bodyPr>
            <a:normAutofit/>
          </a:bodyPr>
          <a:lstStyle/>
          <a:p>
            <a:r>
              <a:rPr lang="en-US" sz="2800" dirty="0" smtClean="0">
                <a:solidFill>
                  <a:srgbClr val="FF0000"/>
                </a:solidFill>
                <a:latin typeface="Arial Black" pitchFamily="34" charset="0"/>
              </a:rPr>
              <a:t>     </a:t>
            </a:r>
            <a:r>
              <a:rPr lang="uk-UA" sz="2800" dirty="0" smtClean="0">
                <a:solidFill>
                  <a:srgbClr val="FF0000"/>
                </a:solidFill>
                <a:latin typeface="Arial Black" pitchFamily="34" charset="0"/>
              </a:rPr>
              <a:t>Тема “ Моя сім</a:t>
            </a:r>
            <a:r>
              <a:rPr lang="en-US" sz="2800" dirty="0" smtClean="0">
                <a:solidFill>
                  <a:srgbClr val="FF0000"/>
                </a:solidFill>
                <a:latin typeface="Arial Black" pitchFamily="34" charset="0"/>
              </a:rPr>
              <a:t>`</a:t>
            </a:r>
            <a:r>
              <a:rPr lang="uk-UA" sz="2800" dirty="0" smtClean="0">
                <a:solidFill>
                  <a:srgbClr val="FF0000"/>
                </a:solidFill>
                <a:latin typeface="Arial Black" pitchFamily="34" charset="0"/>
              </a:rPr>
              <a:t>я ” </a:t>
            </a:r>
            <a:endParaRPr lang="ru-RU" sz="2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normAutofit/>
          </a:bodyPr>
          <a:lstStyle/>
          <a:p>
            <a:r>
              <a:rPr lang="en-US" sz="1600" dirty="0" smtClean="0"/>
              <a:t>I have a little dog.</a:t>
            </a:r>
          </a:p>
          <a:p>
            <a:r>
              <a:rPr lang="en-US" sz="1600" dirty="0" smtClean="0"/>
              <a:t>And his name is Jack,</a:t>
            </a:r>
          </a:p>
          <a:p>
            <a:r>
              <a:rPr lang="en-US" sz="1600" dirty="0" smtClean="0"/>
              <a:t>His head is white,</a:t>
            </a:r>
          </a:p>
          <a:p>
            <a:r>
              <a:rPr lang="en-US" sz="1600" dirty="0" smtClean="0"/>
              <a:t>And his ears are black.</a:t>
            </a:r>
          </a:p>
          <a:p>
            <a:r>
              <a:rPr lang="en-US" sz="1600" dirty="0" smtClean="0"/>
              <a:t>     ***</a:t>
            </a:r>
          </a:p>
          <a:p>
            <a:r>
              <a:rPr lang="en-US" sz="1600" dirty="0" smtClean="0"/>
              <a:t>My cat is black,</a:t>
            </a:r>
          </a:p>
          <a:p>
            <a:r>
              <a:rPr lang="en-US" sz="1600" dirty="0" smtClean="0"/>
              <a:t>My cat is fat,</a:t>
            </a:r>
          </a:p>
          <a:p>
            <a:r>
              <a:rPr lang="en-US" sz="1600" dirty="0" smtClean="0"/>
              <a:t>I like my cat</a:t>
            </a:r>
          </a:p>
          <a:p>
            <a:r>
              <a:rPr lang="en-US" sz="1600" dirty="0" smtClean="0"/>
              <a:t>It is my pet.</a:t>
            </a:r>
          </a:p>
          <a:p>
            <a:r>
              <a:rPr lang="en-US" sz="1600" dirty="0" smtClean="0"/>
              <a:t>       ***</a:t>
            </a:r>
            <a:endParaRPr lang="ru-RU" sz="1600" dirty="0"/>
          </a:p>
        </p:txBody>
      </p:sp>
      <p:sp>
        <p:nvSpPr>
          <p:cNvPr id="6" name="Содержимое 5"/>
          <p:cNvSpPr>
            <a:spLocks noGrp="1"/>
          </p:cNvSpPr>
          <p:nvPr>
            <p:ph sz="quarter" idx="4"/>
          </p:nvPr>
        </p:nvSpPr>
        <p:spPr/>
        <p:txBody>
          <a:bodyPr>
            <a:normAutofit/>
          </a:bodyPr>
          <a:lstStyle/>
          <a:p>
            <a:r>
              <a:rPr lang="en-US" sz="1600" b="1" dirty="0" smtClean="0"/>
              <a:t>Cat:</a:t>
            </a:r>
            <a:r>
              <a:rPr lang="en-US" sz="1600" dirty="0" smtClean="0"/>
              <a:t> Little mouse, little mouse,</a:t>
            </a:r>
          </a:p>
          <a:p>
            <a:r>
              <a:rPr lang="en-US" sz="1600" dirty="0" smtClean="0"/>
              <a:t>Where is your house?</a:t>
            </a:r>
          </a:p>
          <a:p>
            <a:r>
              <a:rPr lang="en-US" sz="1600" b="1" dirty="0" smtClean="0"/>
              <a:t>Mouse:</a:t>
            </a:r>
            <a:r>
              <a:rPr lang="en-US" sz="1600" dirty="0" smtClean="0"/>
              <a:t> Little cat, little cat</a:t>
            </a:r>
          </a:p>
          <a:p>
            <a:r>
              <a:rPr lang="en-US" sz="1600" dirty="0" smtClean="0"/>
              <a:t>I have no flat.</a:t>
            </a:r>
          </a:p>
          <a:p>
            <a:r>
              <a:rPr lang="en-US" sz="1600" dirty="0" smtClean="0"/>
              <a:t>I am a poor mouse</a:t>
            </a:r>
          </a:p>
          <a:p>
            <a:r>
              <a:rPr lang="en-US" sz="1600" dirty="0" smtClean="0"/>
              <a:t>I have no house.</a:t>
            </a:r>
          </a:p>
          <a:p>
            <a:r>
              <a:rPr lang="en-US" sz="1600" b="1" dirty="0" smtClean="0"/>
              <a:t>Cat:</a:t>
            </a:r>
            <a:r>
              <a:rPr lang="en-US" sz="1600" dirty="0" smtClean="0"/>
              <a:t> Little mouse, little mouse,</a:t>
            </a:r>
          </a:p>
          <a:p>
            <a:r>
              <a:rPr lang="en-US" sz="1600" dirty="0" smtClean="0"/>
              <a:t>Come to my house.</a:t>
            </a:r>
          </a:p>
          <a:p>
            <a:r>
              <a:rPr lang="en-US" sz="1600" b="1" dirty="0" smtClean="0"/>
              <a:t>Mouse:</a:t>
            </a:r>
            <a:r>
              <a:rPr lang="en-US" sz="1600" dirty="0" smtClean="0"/>
              <a:t> Little cat, little cat,</a:t>
            </a:r>
          </a:p>
          <a:p>
            <a:r>
              <a:rPr lang="en-US" sz="1600" dirty="0" smtClean="0"/>
              <a:t>I can`t do that</a:t>
            </a:r>
          </a:p>
          <a:p>
            <a:r>
              <a:rPr lang="en-US" sz="1600" dirty="0" smtClean="0"/>
              <a:t>You want to ear me.</a:t>
            </a:r>
            <a:endParaRPr lang="ru-RU" sz="1600" dirty="0"/>
          </a:p>
        </p:txBody>
      </p:sp>
      <p:sp>
        <p:nvSpPr>
          <p:cNvPr id="2" name="Заголовок 1"/>
          <p:cNvSpPr>
            <a:spLocks noGrp="1"/>
          </p:cNvSpPr>
          <p:nvPr>
            <p:ph type="title"/>
          </p:nvPr>
        </p:nvSpPr>
        <p:spPr>
          <a:xfrm>
            <a:off x="1646802" y="443541"/>
            <a:ext cx="2546040" cy="1440160"/>
          </a:xfrm>
          <a:solidFill>
            <a:srgbClr val="FFFF00"/>
          </a:solidFill>
        </p:spPr>
        <p:style>
          <a:lnRef idx="2">
            <a:schemeClr val="accent2"/>
          </a:lnRef>
          <a:fillRef idx="1">
            <a:schemeClr val="lt1"/>
          </a:fillRef>
          <a:effectRef idx="0">
            <a:schemeClr val="accent2"/>
          </a:effectRef>
          <a:fontRef idx="minor">
            <a:schemeClr val="dk1"/>
          </a:fontRef>
        </p:style>
        <p:txBody>
          <a:bodyPr>
            <a:normAutofit/>
          </a:bodyPr>
          <a:lstStyle/>
          <a:p>
            <a:r>
              <a:rPr lang="en-US" sz="2800" dirty="0" smtClean="0">
                <a:solidFill>
                  <a:srgbClr val="FF0000"/>
                </a:solidFill>
                <a:latin typeface="Arial Black" pitchFamily="34" charset="0"/>
              </a:rPr>
              <a:t>  </a:t>
            </a:r>
            <a:r>
              <a:rPr lang="uk-UA" sz="2800" dirty="0" smtClean="0">
                <a:solidFill>
                  <a:srgbClr val="FF0000"/>
                </a:solidFill>
                <a:latin typeface="Arial Black" pitchFamily="34" charset="0"/>
              </a:rPr>
              <a:t>Тема “ Тварини ”  </a:t>
            </a:r>
            <a:endParaRPr lang="ru-RU" sz="2800" dirty="0">
              <a:solidFill>
                <a:srgbClr val="FF0000"/>
              </a:solidFill>
              <a:latin typeface="Arial Black" pitchFamily="34" charset="0"/>
            </a:endParaRPr>
          </a:p>
        </p:txBody>
      </p:sp>
      <p:pic>
        <p:nvPicPr>
          <p:cNvPr id="11266" name="Picture 2" descr="C:\Users\еаве\Desktop\жив.gif"/>
          <p:cNvPicPr>
            <a:picLocks noChangeAspect="1" noChangeArrowheads="1"/>
          </p:cNvPicPr>
          <p:nvPr/>
        </p:nvPicPr>
        <p:blipFill>
          <a:blip r:embed="rId2" cstate="print"/>
          <a:srcRect/>
          <a:stretch>
            <a:fillRect/>
          </a:stretch>
        </p:blipFill>
        <p:spPr bwMode="auto">
          <a:xfrm>
            <a:off x="5805264" y="443541"/>
            <a:ext cx="857250" cy="1524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normAutofit/>
          </a:bodyPr>
          <a:lstStyle/>
          <a:p>
            <a:r>
              <a:rPr lang="en-US" sz="1600" dirty="0" smtClean="0"/>
              <a:t>The frog is green</a:t>
            </a:r>
          </a:p>
          <a:p>
            <a:r>
              <a:rPr lang="en-US" sz="1600" dirty="0" smtClean="0"/>
              <a:t>And so is the tree</a:t>
            </a:r>
          </a:p>
          <a:p>
            <a:r>
              <a:rPr lang="en-US" sz="1600" dirty="0" smtClean="0"/>
              <a:t>The rose is red</a:t>
            </a:r>
          </a:p>
          <a:p>
            <a:r>
              <a:rPr lang="en-US" sz="1600" dirty="0" smtClean="0"/>
              <a:t>The dress is blue</a:t>
            </a:r>
          </a:p>
          <a:p>
            <a:r>
              <a:rPr lang="en-US" sz="1600" dirty="0" smtClean="0"/>
              <a:t>Grey, grey, grey the rat</a:t>
            </a:r>
          </a:p>
          <a:p>
            <a:r>
              <a:rPr lang="en-US" sz="1600" dirty="0" smtClean="0"/>
              <a:t>And so is the cat.</a:t>
            </a:r>
            <a:endParaRPr lang="ru-RU" sz="1600" dirty="0"/>
          </a:p>
        </p:txBody>
      </p:sp>
      <p:sp>
        <p:nvSpPr>
          <p:cNvPr id="6" name="Содержимое 5"/>
          <p:cNvSpPr>
            <a:spLocks noGrp="1"/>
          </p:cNvSpPr>
          <p:nvPr>
            <p:ph sz="quarter" idx="4"/>
          </p:nvPr>
        </p:nvSpPr>
        <p:spPr/>
        <p:txBody>
          <a:bodyPr>
            <a:normAutofit/>
          </a:bodyPr>
          <a:lstStyle/>
          <a:p>
            <a:r>
              <a:rPr lang="en-US" sz="1600" dirty="0" smtClean="0"/>
              <a:t>Blue sea, green tree,</a:t>
            </a:r>
          </a:p>
          <a:p>
            <a:r>
              <a:rPr lang="en-US" sz="1600" dirty="0" smtClean="0"/>
              <a:t>Brown hand, yellow sand,</a:t>
            </a:r>
          </a:p>
          <a:p>
            <a:r>
              <a:rPr lang="en-US" sz="1600" dirty="0" smtClean="0"/>
              <a:t>Rose red, grey head,</a:t>
            </a:r>
          </a:p>
          <a:p>
            <a:r>
              <a:rPr lang="en-US" sz="1600" dirty="0" smtClean="0"/>
              <a:t>Snow white, black night.</a:t>
            </a:r>
            <a:endParaRPr lang="ru-RU" sz="1600" dirty="0"/>
          </a:p>
        </p:txBody>
      </p:sp>
      <p:sp>
        <p:nvSpPr>
          <p:cNvPr id="2" name="Заголовок 1"/>
          <p:cNvSpPr>
            <a:spLocks noGrp="1"/>
          </p:cNvSpPr>
          <p:nvPr>
            <p:ph type="title"/>
          </p:nvPr>
        </p:nvSpPr>
        <p:spPr>
          <a:xfrm>
            <a:off x="1754814" y="347532"/>
            <a:ext cx="2970330" cy="1443179"/>
          </a:xfrm>
          <a:solidFill>
            <a:srgbClr val="FFFF00"/>
          </a:solidFill>
        </p:spPr>
        <p:style>
          <a:lnRef idx="2">
            <a:schemeClr val="accent2"/>
          </a:lnRef>
          <a:fillRef idx="1">
            <a:schemeClr val="lt1"/>
          </a:fillRef>
          <a:effectRef idx="0">
            <a:schemeClr val="accent2"/>
          </a:effectRef>
          <a:fontRef idx="minor">
            <a:schemeClr val="dk1"/>
          </a:fontRef>
        </p:style>
        <p:txBody>
          <a:bodyPr>
            <a:noAutofit/>
          </a:bodyPr>
          <a:lstStyle/>
          <a:p>
            <a:r>
              <a:rPr lang="en-US" sz="2800" dirty="0" smtClean="0">
                <a:solidFill>
                  <a:srgbClr val="FF0000"/>
                </a:solidFill>
                <a:latin typeface="Arial Black" pitchFamily="34" charset="0"/>
              </a:rPr>
              <a:t> </a:t>
            </a:r>
            <a:r>
              <a:rPr lang="uk-UA" sz="2800" dirty="0" smtClean="0">
                <a:solidFill>
                  <a:srgbClr val="FF0000"/>
                </a:solidFill>
                <a:latin typeface="Arial Black" pitchFamily="34" charset="0"/>
              </a:rPr>
              <a:t>Тема:</a:t>
            </a:r>
            <a:br>
              <a:rPr lang="uk-UA" sz="2800" dirty="0" smtClean="0">
                <a:solidFill>
                  <a:srgbClr val="FF0000"/>
                </a:solidFill>
                <a:latin typeface="Arial Black" pitchFamily="34" charset="0"/>
              </a:rPr>
            </a:br>
            <a:r>
              <a:rPr lang="uk-UA" sz="2800" dirty="0" smtClean="0">
                <a:solidFill>
                  <a:srgbClr val="FF0000"/>
                </a:solidFill>
                <a:latin typeface="Arial Black" pitchFamily="34" charset="0"/>
              </a:rPr>
              <a:t> “</a:t>
            </a:r>
            <a:r>
              <a:rPr lang="en-US" sz="2800" dirty="0" smtClean="0">
                <a:solidFill>
                  <a:srgbClr val="FF0000"/>
                </a:solidFill>
                <a:latin typeface="Arial Black" pitchFamily="34" charset="0"/>
              </a:rPr>
              <a:t> </a:t>
            </a:r>
            <a:r>
              <a:rPr lang="uk-UA" sz="2800" dirty="0" smtClean="0">
                <a:solidFill>
                  <a:srgbClr val="FF0000"/>
                </a:solidFill>
                <a:latin typeface="Arial Black" pitchFamily="34" charset="0"/>
              </a:rPr>
              <a:t>Кольори</a:t>
            </a:r>
            <a:r>
              <a:rPr lang="en-US" sz="2800" dirty="0" smtClean="0">
                <a:solidFill>
                  <a:srgbClr val="FF0000"/>
                </a:solidFill>
                <a:latin typeface="Arial Black" pitchFamily="34" charset="0"/>
              </a:rPr>
              <a:t> </a:t>
            </a:r>
            <a:r>
              <a:rPr lang="uk-UA" sz="2800" dirty="0" smtClean="0">
                <a:solidFill>
                  <a:srgbClr val="FF0000"/>
                </a:solidFill>
                <a:latin typeface="Arial Black" pitchFamily="34" charset="0"/>
              </a:rPr>
              <a:t>”</a:t>
            </a:r>
            <a:endParaRPr lang="ru-RU" sz="2800" dirty="0">
              <a:solidFill>
                <a:srgbClr val="FF0000"/>
              </a:solidFill>
              <a:latin typeface="Arial Black" pitchFamily="34" charset="0"/>
            </a:endParaRPr>
          </a:p>
        </p:txBody>
      </p:sp>
      <p:pic>
        <p:nvPicPr>
          <p:cNvPr id="13314" name="Picture 2" descr="C:\Users\еаве\Desktop\краски.jpg"/>
          <p:cNvPicPr>
            <a:picLocks noChangeAspect="1" noChangeArrowheads="1"/>
          </p:cNvPicPr>
          <p:nvPr/>
        </p:nvPicPr>
        <p:blipFill>
          <a:blip r:embed="rId2" cstate="print"/>
          <a:srcRect/>
          <a:stretch>
            <a:fillRect/>
          </a:stretch>
        </p:blipFill>
        <p:spPr bwMode="auto">
          <a:xfrm>
            <a:off x="2996952" y="6204181"/>
            <a:ext cx="985838" cy="190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664" y="731573"/>
            <a:ext cx="1620180" cy="1728192"/>
          </a:xfrm>
        </p:spPr>
        <p:txBody>
          <a:bodyPr>
            <a:normAutofit/>
          </a:bodyPr>
          <a:lstStyle/>
          <a:p>
            <a:r>
              <a:rPr lang="uk-UA" sz="1800" dirty="0" smtClean="0">
                <a:solidFill>
                  <a:srgbClr val="FF0000"/>
                </a:solidFill>
                <a:latin typeface="Arial Black" pitchFamily="34" charset="0"/>
              </a:rPr>
              <a:t>Вчителю необхідно </a:t>
            </a:r>
            <a:r>
              <a:rPr lang="uk-UA" sz="1800" dirty="0" err="1" smtClean="0">
                <a:solidFill>
                  <a:srgbClr val="FF0000"/>
                </a:solidFill>
                <a:latin typeface="Arial Black" pitchFamily="34" charset="0"/>
              </a:rPr>
              <a:t>пам</a:t>
            </a:r>
            <a:r>
              <a:rPr lang="en-US" sz="1800" dirty="0" smtClean="0">
                <a:solidFill>
                  <a:srgbClr val="FF0000"/>
                </a:solidFill>
                <a:latin typeface="Arial Black" pitchFamily="34" charset="0"/>
              </a:rPr>
              <a:t>`</a:t>
            </a:r>
            <a:r>
              <a:rPr lang="uk-UA" sz="1800" dirty="0" err="1" smtClean="0">
                <a:solidFill>
                  <a:srgbClr val="FF0000"/>
                </a:solidFill>
                <a:latin typeface="Arial Black" pitchFamily="34" charset="0"/>
              </a:rPr>
              <a:t>ятати</a:t>
            </a:r>
            <a:r>
              <a:rPr lang="uk-UA" sz="1800" dirty="0" smtClean="0">
                <a:solidFill>
                  <a:srgbClr val="FF0000"/>
                </a:solidFill>
                <a:latin typeface="Arial Black" pitchFamily="34" charset="0"/>
              </a:rPr>
              <a:t> про увагу</a:t>
            </a:r>
            <a:r>
              <a:rPr lang="uk-UA" sz="1800" dirty="0" smtClean="0">
                <a:solidFill>
                  <a:srgbClr val="FF0000"/>
                </a:solidFill>
              </a:rPr>
              <a:t>:</a:t>
            </a:r>
            <a:endParaRPr lang="ru-RU" sz="1800" dirty="0">
              <a:solidFill>
                <a:srgbClr val="FF0000"/>
              </a:solidFill>
            </a:endParaRPr>
          </a:p>
        </p:txBody>
      </p:sp>
      <p:sp>
        <p:nvSpPr>
          <p:cNvPr id="5" name="Текст 4"/>
          <p:cNvSpPr>
            <a:spLocks noGrp="1"/>
          </p:cNvSpPr>
          <p:nvPr>
            <p:ph type="body" idx="2"/>
          </p:nvPr>
        </p:nvSpPr>
        <p:spPr>
          <a:xfrm>
            <a:off x="285750" y="3611895"/>
            <a:ext cx="1771650" cy="4556324"/>
          </a:xfrm>
        </p:spPr>
        <p:txBody>
          <a:bodyPr/>
          <a:lstStyle/>
          <a:p>
            <a:endParaRPr lang="ru-RU" dirty="0"/>
          </a:p>
        </p:txBody>
      </p:sp>
      <p:sp>
        <p:nvSpPr>
          <p:cNvPr id="3" name="Содержимое 2"/>
          <p:cNvSpPr>
            <a:spLocks noGrp="1"/>
          </p:cNvSpPr>
          <p:nvPr>
            <p:ph sz="quarter" idx="1"/>
          </p:nvPr>
        </p:nvSpPr>
        <p:spPr/>
        <p:txBody>
          <a:bodyPr/>
          <a:lstStyle/>
          <a:p>
            <a:r>
              <a:rPr lang="uk-UA" dirty="0" smtClean="0"/>
              <a:t>Дитяча увага найбільш сконцентрована на початку заняття(10 хвилин) і наприкінці (5-7 хвилин), тому найважливіший матеріал слід вводити чи опрацьовувати на цих етапах.</a:t>
            </a:r>
            <a:endParaRPr lang="ru-RU" dirty="0"/>
          </a:p>
        </p:txBody>
      </p:sp>
      <p:pic>
        <p:nvPicPr>
          <p:cNvPr id="4" name="Picture 2" descr="C:\Users\еаве\Desktop\школа.jpg"/>
          <p:cNvPicPr>
            <a:picLocks noChangeAspect="1" noChangeArrowheads="1"/>
          </p:cNvPicPr>
          <p:nvPr/>
        </p:nvPicPr>
        <p:blipFill>
          <a:blip r:embed="rId2" cstate="print"/>
          <a:srcRect/>
          <a:stretch>
            <a:fillRect/>
          </a:stretch>
        </p:blipFill>
        <p:spPr bwMode="auto">
          <a:xfrm>
            <a:off x="242646" y="3227851"/>
            <a:ext cx="2214246" cy="3278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Program Files (x86)\Microsoft Office\MEDIA\CAGCAT10\j0234131.wmf"/>
          <p:cNvPicPr>
            <a:picLocks noChangeAspect="1" noChangeArrowheads="1"/>
          </p:cNvPicPr>
          <p:nvPr/>
        </p:nvPicPr>
        <p:blipFill>
          <a:blip r:embed="rId3" cstate="print"/>
          <a:srcRect/>
          <a:stretch>
            <a:fillRect/>
          </a:stretch>
        </p:blipFill>
        <p:spPr bwMode="auto">
          <a:xfrm>
            <a:off x="4664870" y="5099051"/>
            <a:ext cx="1464469" cy="2768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a:xfrm>
            <a:off x="342901" y="2555776"/>
            <a:ext cx="3030141" cy="6336704"/>
          </a:xfrm>
        </p:spPr>
        <p:txBody>
          <a:bodyPr>
            <a:noAutofit/>
          </a:bodyPr>
          <a:lstStyle/>
          <a:p>
            <a:pPr>
              <a:buNone/>
            </a:pPr>
            <a:r>
              <a:rPr lang="en-US" sz="1600" dirty="0" smtClean="0"/>
              <a:t>I use my head to think.</a:t>
            </a:r>
          </a:p>
          <a:p>
            <a:pPr>
              <a:buNone/>
            </a:pPr>
            <a:r>
              <a:rPr lang="en-US" sz="1600" dirty="0" smtClean="0"/>
              <a:t>I use my eyes to blink.</a:t>
            </a:r>
          </a:p>
          <a:p>
            <a:pPr>
              <a:buNone/>
            </a:pPr>
            <a:r>
              <a:rPr lang="en-US" sz="1600" dirty="0" smtClean="0"/>
              <a:t>I use my nose to smell.</a:t>
            </a:r>
          </a:p>
          <a:p>
            <a:pPr>
              <a:buNone/>
            </a:pPr>
            <a:r>
              <a:rPr lang="en-US" sz="1600" dirty="0" smtClean="0"/>
              <a:t>I use my voice to yell.</a:t>
            </a:r>
          </a:p>
          <a:p>
            <a:pPr>
              <a:buNone/>
            </a:pPr>
            <a:r>
              <a:rPr lang="en-US" sz="1600" dirty="0" smtClean="0"/>
              <a:t>I use my hands to clap.</a:t>
            </a:r>
          </a:p>
          <a:p>
            <a:pPr>
              <a:buNone/>
            </a:pPr>
            <a:r>
              <a:rPr lang="en-US" sz="1600" dirty="0" smtClean="0"/>
              <a:t>I use my toes to tap.</a:t>
            </a:r>
          </a:p>
          <a:p>
            <a:pPr>
              <a:buNone/>
            </a:pPr>
            <a:r>
              <a:rPr lang="en-US" sz="1600" dirty="0" smtClean="0"/>
              <a:t> I use my hips to bump.</a:t>
            </a:r>
          </a:p>
          <a:p>
            <a:pPr>
              <a:buNone/>
            </a:pPr>
            <a:r>
              <a:rPr lang="en-US" sz="1600" dirty="0" smtClean="0"/>
              <a:t> I use my feet to jump.</a:t>
            </a:r>
          </a:p>
          <a:p>
            <a:pPr>
              <a:buNone/>
            </a:pPr>
            <a:r>
              <a:rPr lang="en-US" sz="1600" dirty="0" smtClean="0"/>
              <a:t>              **</a:t>
            </a:r>
            <a:r>
              <a:rPr lang="uk-UA" sz="1600" dirty="0" smtClean="0"/>
              <a:t>*</a:t>
            </a:r>
            <a:endParaRPr lang="en-US" sz="1600" dirty="0" smtClean="0"/>
          </a:p>
          <a:p>
            <a:pPr>
              <a:buNone/>
            </a:pPr>
            <a:r>
              <a:rPr lang="en-US" sz="1600" dirty="0" smtClean="0"/>
              <a:t>I have one head                          </a:t>
            </a:r>
          </a:p>
          <a:p>
            <a:pPr>
              <a:buNone/>
            </a:pPr>
            <a:r>
              <a:rPr lang="en-US" sz="1600" dirty="0" smtClean="0"/>
              <a:t>I have two eyes.</a:t>
            </a:r>
          </a:p>
          <a:p>
            <a:pPr>
              <a:buNone/>
            </a:pPr>
            <a:r>
              <a:rPr lang="en-US" sz="1600" dirty="0" smtClean="0"/>
              <a:t>I have two legs.</a:t>
            </a:r>
          </a:p>
          <a:p>
            <a:pPr>
              <a:buNone/>
            </a:pPr>
            <a:r>
              <a:rPr lang="en-US" sz="1600" dirty="0" smtClean="0"/>
              <a:t>I have ten fingers.</a:t>
            </a:r>
          </a:p>
          <a:p>
            <a:pPr>
              <a:buNone/>
            </a:pPr>
            <a:r>
              <a:rPr lang="en-US" sz="1600" dirty="0" smtClean="0"/>
              <a:t>I have one nose.</a:t>
            </a:r>
          </a:p>
          <a:p>
            <a:pPr>
              <a:buNone/>
            </a:pPr>
            <a:r>
              <a:rPr lang="en-US" sz="1600" dirty="0" smtClean="0"/>
              <a:t>I have two arms.</a:t>
            </a:r>
          </a:p>
          <a:p>
            <a:pPr>
              <a:buNone/>
            </a:pPr>
            <a:r>
              <a:rPr lang="en-US" sz="1600" dirty="0" smtClean="0"/>
              <a:t>I have ten toes.</a:t>
            </a:r>
            <a:endParaRPr lang="ru-RU" sz="1600" dirty="0"/>
          </a:p>
        </p:txBody>
      </p:sp>
      <p:sp>
        <p:nvSpPr>
          <p:cNvPr id="6" name="Содержимое 5"/>
          <p:cNvSpPr>
            <a:spLocks noGrp="1"/>
          </p:cNvSpPr>
          <p:nvPr>
            <p:ph sz="quarter" idx="4"/>
          </p:nvPr>
        </p:nvSpPr>
        <p:spPr>
          <a:xfrm>
            <a:off x="3483770" y="2555777"/>
            <a:ext cx="3031331" cy="5924651"/>
          </a:xfrm>
        </p:spPr>
        <p:txBody>
          <a:bodyPr>
            <a:noAutofit/>
          </a:bodyPr>
          <a:lstStyle/>
          <a:p>
            <a:r>
              <a:rPr lang="en-US" sz="1600" dirty="0" smtClean="0"/>
              <a:t>Bend your head.</a:t>
            </a:r>
          </a:p>
          <a:p>
            <a:r>
              <a:rPr lang="en-US" sz="1600" dirty="0" smtClean="0"/>
              <a:t>Bend your knees.</a:t>
            </a:r>
          </a:p>
          <a:p>
            <a:r>
              <a:rPr lang="en-US" sz="1600" dirty="0" smtClean="0"/>
              <a:t>Straw as tall</a:t>
            </a:r>
          </a:p>
          <a:p>
            <a:r>
              <a:rPr lang="en-US" sz="1600" dirty="0" smtClean="0"/>
              <a:t>A new year trees.</a:t>
            </a:r>
          </a:p>
          <a:p>
            <a:r>
              <a:rPr lang="en-US" sz="1600" dirty="0" smtClean="0"/>
              <a:t>On your knees</a:t>
            </a:r>
          </a:p>
          <a:p>
            <a:r>
              <a:rPr lang="en-US" sz="1600" dirty="0" smtClean="0"/>
              <a:t>Slowly fall.</a:t>
            </a:r>
          </a:p>
          <a:p>
            <a:r>
              <a:rPr lang="en-US" sz="1600" dirty="0" smtClean="0"/>
              <a:t>Curl yourself</a:t>
            </a:r>
          </a:p>
          <a:p>
            <a:r>
              <a:rPr lang="en-US" sz="1600" dirty="0" smtClean="0"/>
              <a:t>Into a ball.</a:t>
            </a:r>
          </a:p>
          <a:p>
            <a:r>
              <a:rPr lang="en-US" sz="1600" dirty="0" smtClean="0"/>
              <a:t>Raise your  head</a:t>
            </a:r>
          </a:p>
          <a:p>
            <a:r>
              <a:rPr lang="en-US" sz="1600" dirty="0" smtClean="0"/>
              <a:t>Jump up high.</a:t>
            </a:r>
          </a:p>
          <a:p>
            <a:r>
              <a:rPr lang="en-US" sz="1600" dirty="0" smtClean="0"/>
              <a:t>Wave your hand</a:t>
            </a:r>
          </a:p>
          <a:p>
            <a:r>
              <a:rPr lang="en-US" sz="1600" dirty="0" smtClean="0"/>
              <a:t>And say goodbye.</a:t>
            </a:r>
          </a:p>
          <a:p>
            <a:r>
              <a:rPr lang="en-US" sz="1600" dirty="0" smtClean="0"/>
              <a:t>       ***</a:t>
            </a:r>
          </a:p>
          <a:p>
            <a:r>
              <a:rPr lang="en-US" sz="1600" dirty="0" smtClean="0"/>
              <a:t> I have eyes – so I can see.</a:t>
            </a:r>
          </a:p>
          <a:p>
            <a:r>
              <a:rPr lang="en-US" sz="1600" dirty="0" smtClean="0"/>
              <a:t>I have ears – so I can hear,</a:t>
            </a:r>
          </a:p>
          <a:p>
            <a:r>
              <a:rPr lang="en-US" sz="1600" dirty="0" smtClean="0"/>
              <a:t> I have mouse – so I can talk,</a:t>
            </a:r>
          </a:p>
          <a:p>
            <a:r>
              <a:rPr lang="en-US" sz="1600" dirty="0" smtClean="0"/>
              <a:t> I have legs – so I can walk.</a:t>
            </a:r>
          </a:p>
        </p:txBody>
      </p:sp>
      <p:sp>
        <p:nvSpPr>
          <p:cNvPr id="2" name="Заголовок 1"/>
          <p:cNvSpPr>
            <a:spLocks noGrp="1"/>
          </p:cNvSpPr>
          <p:nvPr>
            <p:ph type="title"/>
          </p:nvPr>
        </p:nvSpPr>
        <p:spPr>
          <a:xfrm>
            <a:off x="1106742" y="1211628"/>
            <a:ext cx="3950196" cy="944917"/>
          </a:xfrm>
          <a:solidFill>
            <a:srgbClr val="FFFF00"/>
          </a:solidFill>
        </p:spPr>
        <p:style>
          <a:lnRef idx="2">
            <a:schemeClr val="accent2"/>
          </a:lnRef>
          <a:fillRef idx="1">
            <a:schemeClr val="lt1"/>
          </a:fillRef>
          <a:effectRef idx="0">
            <a:schemeClr val="accent2"/>
          </a:effectRef>
          <a:fontRef idx="minor">
            <a:schemeClr val="dk1"/>
          </a:fontRef>
        </p:style>
        <p:txBody>
          <a:bodyPr>
            <a:noAutofit/>
          </a:bodyPr>
          <a:lstStyle/>
          <a:p>
            <a:r>
              <a:rPr lang="en-US" sz="2800" dirty="0" smtClean="0">
                <a:solidFill>
                  <a:srgbClr val="FF0000"/>
                </a:solidFill>
                <a:latin typeface="Arial Black" pitchFamily="34" charset="0"/>
              </a:rPr>
              <a:t>      </a:t>
            </a:r>
            <a:r>
              <a:rPr lang="uk-UA" sz="2800" dirty="0" smtClean="0">
                <a:solidFill>
                  <a:srgbClr val="FF0000"/>
                </a:solidFill>
                <a:latin typeface="Arial Black" pitchFamily="34" charset="0"/>
              </a:rPr>
              <a:t>Тема </a:t>
            </a:r>
            <a:br>
              <a:rPr lang="uk-UA" sz="2800" dirty="0" smtClean="0">
                <a:solidFill>
                  <a:srgbClr val="FF0000"/>
                </a:solidFill>
                <a:latin typeface="Arial Black" pitchFamily="34" charset="0"/>
              </a:rPr>
            </a:br>
            <a:r>
              <a:rPr lang="uk-UA" sz="2800" dirty="0" smtClean="0">
                <a:solidFill>
                  <a:srgbClr val="FF0000"/>
                </a:solidFill>
                <a:latin typeface="Arial Black" pitchFamily="34" charset="0"/>
              </a:rPr>
              <a:t>“ Частини тіла “</a:t>
            </a:r>
            <a:endParaRPr lang="ru-RU" sz="2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normAutofit/>
          </a:bodyPr>
          <a:lstStyle/>
          <a:p>
            <a:r>
              <a:rPr lang="en-US" sz="1600" dirty="0" smtClean="0"/>
              <a:t>Come here , Mike, it`s time for   supper</a:t>
            </a:r>
          </a:p>
          <a:p>
            <a:r>
              <a:rPr lang="en-US" sz="1600" dirty="0" smtClean="0"/>
              <a:t>“What shall I ear?” – “Bread and butter”.</a:t>
            </a:r>
          </a:p>
          <a:p>
            <a:r>
              <a:rPr lang="en-US" sz="1600" dirty="0" smtClean="0"/>
              <a:t>“What shall I drink?” – “A cup of tea”.</a:t>
            </a:r>
          </a:p>
          <a:p>
            <a:r>
              <a:rPr lang="en-US" sz="1600" dirty="0" smtClean="0"/>
              <a:t>“I am coming” 1, 2, 3.</a:t>
            </a:r>
          </a:p>
          <a:p>
            <a:r>
              <a:rPr lang="en-US" sz="1600" dirty="0" smtClean="0"/>
              <a:t>             ***</a:t>
            </a:r>
          </a:p>
          <a:p>
            <a:r>
              <a:rPr lang="en-US" sz="1600" dirty="0" smtClean="0"/>
              <a:t>Give me an orange,</a:t>
            </a:r>
          </a:p>
          <a:p>
            <a:r>
              <a:rPr lang="en-US" sz="1600" dirty="0" smtClean="0"/>
              <a:t>I don`t like to ear porridge.</a:t>
            </a:r>
          </a:p>
          <a:p>
            <a:r>
              <a:rPr lang="en-US" sz="1600" dirty="0" smtClean="0"/>
              <a:t>              ***</a:t>
            </a:r>
          </a:p>
          <a:p>
            <a:r>
              <a:rPr lang="en-US" sz="1600" dirty="0" smtClean="0"/>
              <a:t>  Butter and cheese</a:t>
            </a:r>
          </a:p>
          <a:p>
            <a:r>
              <a:rPr lang="en-US" sz="1600" dirty="0" smtClean="0"/>
              <a:t> all that you please.</a:t>
            </a:r>
          </a:p>
          <a:p>
            <a:r>
              <a:rPr lang="en-US" sz="1600" dirty="0" smtClean="0"/>
              <a:t>Milk and bread for little Fred.</a:t>
            </a:r>
          </a:p>
          <a:p>
            <a:r>
              <a:rPr lang="en-US" sz="1600" dirty="0" smtClean="0">
                <a:latin typeface="Arial Narrow" pitchFamily="34" charset="0"/>
              </a:rPr>
              <a:t>Tea and jam for little Sam.</a:t>
            </a:r>
            <a:endParaRPr lang="ru-RU" sz="1600" dirty="0">
              <a:latin typeface="Arial Narrow" pitchFamily="34" charset="0"/>
            </a:endParaRPr>
          </a:p>
        </p:txBody>
      </p:sp>
      <p:sp>
        <p:nvSpPr>
          <p:cNvPr id="6" name="Содержимое 5"/>
          <p:cNvSpPr>
            <a:spLocks noGrp="1"/>
          </p:cNvSpPr>
          <p:nvPr>
            <p:ph sz="quarter" idx="4"/>
          </p:nvPr>
        </p:nvSpPr>
        <p:spPr/>
        <p:txBody>
          <a:bodyPr>
            <a:normAutofit/>
          </a:bodyPr>
          <a:lstStyle/>
          <a:p>
            <a:r>
              <a:rPr lang="en-US" sz="1600" dirty="0" smtClean="0"/>
              <a:t>There is an apple tree,</a:t>
            </a:r>
          </a:p>
          <a:p>
            <a:r>
              <a:rPr lang="en-US" sz="1600" dirty="0" smtClean="0"/>
              <a:t>Two little apples smile at me,</a:t>
            </a:r>
          </a:p>
          <a:p>
            <a:r>
              <a:rPr lang="en-US" sz="1600" dirty="0" smtClean="0"/>
              <a:t>I shake this tree in the wood</a:t>
            </a:r>
          </a:p>
          <a:p>
            <a:r>
              <a:rPr lang="en-US" sz="1600" dirty="0" smtClean="0"/>
              <a:t>Down come the apples</a:t>
            </a:r>
          </a:p>
          <a:p>
            <a:r>
              <a:rPr lang="en-US" sz="1600" dirty="0" smtClean="0"/>
              <a:t> M-m-m,      </a:t>
            </a:r>
          </a:p>
          <a:p>
            <a:r>
              <a:rPr lang="en-US" sz="1600" dirty="0" smtClean="0"/>
              <a:t>      ***</a:t>
            </a:r>
          </a:p>
          <a:p>
            <a:r>
              <a:rPr lang="en-US" sz="1600" dirty="0" smtClean="0"/>
              <a:t>     A cherry year, a merry year,</a:t>
            </a:r>
          </a:p>
          <a:p>
            <a:r>
              <a:rPr lang="en-US" sz="1600" dirty="0" smtClean="0"/>
              <a:t> a plum year, a dumb year.</a:t>
            </a:r>
          </a:p>
          <a:p>
            <a:endParaRPr lang="en-US" sz="1600" dirty="0" smtClean="0"/>
          </a:p>
          <a:p>
            <a:endParaRPr lang="en-US" sz="1600" dirty="0" smtClean="0"/>
          </a:p>
          <a:p>
            <a:endParaRPr lang="en-US" sz="1600" dirty="0" smtClean="0"/>
          </a:p>
          <a:p>
            <a:endParaRPr lang="ru-RU" sz="1600" dirty="0"/>
          </a:p>
        </p:txBody>
      </p:sp>
      <p:sp>
        <p:nvSpPr>
          <p:cNvPr id="2" name="Заголовок 1"/>
          <p:cNvSpPr>
            <a:spLocks noGrp="1"/>
          </p:cNvSpPr>
          <p:nvPr>
            <p:ph type="title"/>
          </p:nvPr>
        </p:nvSpPr>
        <p:spPr>
          <a:xfrm>
            <a:off x="1538790" y="1115617"/>
            <a:ext cx="2978088" cy="867115"/>
          </a:xfrm>
          <a:solidFill>
            <a:srgbClr val="FFFF00"/>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2800" dirty="0" smtClean="0">
                <a:solidFill>
                  <a:srgbClr val="FF0000"/>
                </a:solidFill>
                <a:latin typeface="Arial Black" pitchFamily="34" charset="0"/>
              </a:rPr>
              <a:t>   </a:t>
            </a:r>
            <a:r>
              <a:rPr lang="uk-UA" sz="2800" dirty="0" smtClean="0">
                <a:solidFill>
                  <a:srgbClr val="FF0000"/>
                </a:solidFill>
                <a:latin typeface="Arial Black" pitchFamily="34" charset="0"/>
              </a:rPr>
              <a:t>Тема : </a:t>
            </a:r>
            <a:br>
              <a:rPr lang="uk-UA" sz="2800" dirty="0" smtClean="0">
                <a:solidFill>
                  <a:srgbClr val="FF0000"/>
                </a:solidFill>
                <a:latin typeface="Arial Black" pitchFamily="34" charset="0"/>
              </a:rPr>
            </a:br>
            <a:r>
              <a:rPr lang="uk-UA" sz="2800" dirty="0" smtClean="0">
                <a:solidFill>
                  <a:srgbClr val="FF0000"/>
                </a:solidFill>
                <a:latin typeface="Arial Black" pitchFamily="34" charset="0"/>
              </a:rPr>
              <a:t> “ Їжа “</a:t>
            </a:r>
            <a:r>
              <a:rPr lang="en-US" sz="2800" dirty="0" smtClean="0">
                <a:solidFill>
                  <a:srgbClr val="FF0000"/>
                </a:solidFill>
                <a:latin typeface="Arial Black" pitchFamily="34" charset="0"/>
              </a:rPr>
              <a:t>  </a:t>
            </a:r>
            <a:endParaRPr lang="ru-RU" sz="2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normAutofit/>
          </a:bodyPr>
          <a:lstStyle/>
          <a:p>
            <a:r>
              <a:rPr lang="en-US" sz="1600" dirty="0" smtClean="0"/>
              <a:t>I shall be a lion</a:t>
            </a:r>
          </a:p>
          <a:p>
            <a:r>
              <a:rPr lang="en-US" sz="1600" dirty="0" smtClean="0"/>
              <a:t> and you will be a bear</a:t>
            </a:r>
          </a:p>
          <a:p>
            <a:r>
              <a:rPr lang="en-US" sz="1600" dirty="0" smtClean="0"/>
              <a:t>I shall run after you,</a:t>
            </a:r>
          </a:p>
          <a:p>
            <a:r>
              <a:rPr lang="en-US" sz="1600" dirty="0" smtClean="0"/>
              <a:t>And you hide under the chair.</a:t>
            </a:r>
          </a:p>
          <a:p>
            <a:r>
              <a:rPr lang="en-US" sz="1600" dirty="0" smtClean="0"/>
              <a:t>              ***</a:t>
            </a:r>
          </a:p>
          <a:p>
            <a:r>
              <a:rPr lang="en-US" sz="1600" dirty="0" smtClean="0"/>
              <a:t> I said to crocodile</a:t>
            </a:r>
          </a:p>
          <a:p>
            <a:r>
              <a:rPr lang="en-US" sz="1600" dirty="0" smtClean="0"/>
              <a:t> “Will you play with me?”</a:t>
            </a:r>
          </a:p>
          <a:p>
            <a:r>
              <a:rPr lang="en-US" sz="1600" dirty="0" smtClean="0"/>
              <a:t> “ Oh, no,” – said he</a:t>
            </a:r>
          </a:p>
          <a:p>
            <a:r>
              <a:rPr lang="en-US" sz="1600" dirty="0" smtClean="0"/>
              <a:t>Here is my cup so new</a:t>
            </a:r>
          </a:p>
          <a:p>
            <a:r>
              <a:rPr lang="en-US" sz="1600" dirty="0" smtClean="0"/>
              <a:t> I must clean my teeth</a:t>
            </a:r>
          </a:p>
          <a:p>
            <a:r>
              <a:rPr lang="en-US" sz="1600" dirty="0" smtClean="0"/>
              <a:t> I cannot play with you.</a:t>
            </a:r>
            <a:endParaRPr lang="ru-RU" sz="1600" dirty="0"/>
          </a:p>
        </p:txBody>
      </p:sp>
      <p:sp>
        <p:nvSpPr>
          <p:cNvPr id="6" name="Содержимое 5"/>
          <p:cNvSpPr>
            <a:spLocks noGrp="1"/>
          </p:cNvSpPr>
          <p:nvPr>
            <p:ph sz="quarter" idx="4"/>
          </p:nvPr>
        </p:nvSpPr>
        <p:spPr/>
        <p:txBody>
          <a:bodyPr>
            <a:normAutofit/>
          </a:bodyPr>
          <a:lstStyle/>
          <a:p>
            <a:r>
              <a:rPr lang="en-US" sz="1600" dirty="0" smtClean="0"/>
              <a:t>Can you hop like a rabbit?</a:t>
            </a:r>
          </a:p>
          <a:p>
            <a:r>
              <a:rPr lang="en-US" sz="1600" dirty="0" smtClean="0"/>
              <a:t>Can you jump like a frog?</a:t>
            </a:r>
          </a:p>
          <a:p>
            <a:r>
              <a:rPr lang="en-US" sz="1600" dirty="0" smtClean="0"/>
              <a:t>Can you walk like a duck?</a:t>
            </a:r>
          </a:p>
          <a:p>
            <a:r>
              <a:rPr lang="en-US" sz="1600" dirty="0" smtClean="0"/>
              <a:t>Can you fly like a bird?</a:t>
            </a:r>
          </a:p>
          <a:p>
            <a:r>
              <a:rPr lang="en-US" sz="1600" dirty="0" smtClean="0"/>
              <a:t>Can you swim like a fish?</a:t>
            </a:r>
          </a:p>
          <a:p>
            <a:r>
              <a:rPr lang="en-US" sz="1600" dirty="0" smtClean="0"/>
              <a:t>And be still like a good child</a:t>
            </a:r>
          </a:p>
          <a:p>
            <a:r>
              <a:rPr lang="en-US" sz="1600" dirty="0" smtClean="0"/>
              <a:t>As still as you wish.</a:t>
            </a:r>
          </a:p>
          <a:p>
            <a:r>
              <a:rPr lang="en-US" sz="1600" dirty="0" smtClean="0"/>
              <a:t>         ***</a:t>
            </a:r>
          </a:p>
          <a:p>
            <a:r>
              <a:rPr lang="en-US" sz="1600" dirty="0" smtClean="0"/>
              <a:t>    Today when I was at the Zoo</a:t>
            </a:r>
          </a:p>
          <a:p>
            <a:r>
              <a:rPr lang="en-US" sz="1600" dirty="0" smtClean="0"/>
              <a:t>   I watched the mother Kangaroo.</a:t>
            </a:r>
          </a:p>
          <a:p>
            <a:r>
              <a:rPr lang="en-US" sz="1600" dirty="0" smtClean="0"/>
              <a:t>Inside her skin she has a pocket</a:t>
            </a:r>
          </a:p>
          <a:p>
            <a:r>
              <a:rPr lang="en-US" sz="1600" dirty="0" smtClean="0"/>
              <a:t> she puts her baby there to rock it.</a:t>
            </a:r>
          </a:p>
          <a:p>
            <a:endParaRPr lang="ru-RU" sz="1600" dirty="0"/>
          </a:p>
        </p:txBody>
      </p:sp>
      <p:sp>
        <p:nvSpPr>
          <p:cNvPr id="2" name="Заголовок 1"/>
          <p:cNvSpPr>
            <a:spLocks noGrp="1"/>
          </p:cNvSpPr>
          <p:nvPr>
            <p:ph type="title"/>
          </p:nvPr>
        </p:nvSpPr>
        <p:spPr>
          <a:xfrm>
            <a:off x="998730" y="731573"/>
            <a:ext cx="4976310" cy="867115"/>
          </a:xfrm>
          <a:solidFill>
            <a:srgbClr val="FFFF00"/>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2800" dirty="0" smtClean="0">
                <a:solidFill>
                  <a:srgbClr val="FF0000"/>
                </a:solidFill>
                <a:latin typeface="Arial Black" pitchFamily="34" charset="0"/>
              </a:rPr>
              <a:t>   </a:t>
            </a:r>
            <a:r>
              <a:rPr lang="uk-UA" sz="2800" dirty="0" smtClean="0">
                <a:solidFill>
                  <a:srgbClr val="FF0000"/>
                </a:solidFill>
                <a:latin typeface="Arial Black" pitchFamily="34" charset="0"/>
              </a:rPr>
              <a:t>Тема: “ Тварини у зоопарку “</a:t>
            </a:r>
            <a:endParaRPr lang="ru-RU" sz="2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Текст 55"/>
          <p:cNvSpPr>
            <a:spLocks noGrp="1"/>
          </p:cNvSpPr>
          <p:nvPr>
            <p:ph type="body" idx="1"/>
          </p:nvPr>
        </p:nvSpPr>
        <p:spPr/>
        <p:txBody>
          <a:bodyPr/>
          <a:lstStyle/>
          <a:p>
            <a:endParaRPr lang="ru-RU"/>
          </a:p>
        </p:txBody>
      </p:sp>
      <p:sp>
        <p:nvSpPr>
          <p:cNvPr id="57" name="Текст 56"/>
          <p:cNvSpPr>
            <a:spLocks noGrp="1"/>
          </p:cNvSpPr>
          <p:nvPr>
            <p:ph type="body" sz="half" idx="3"/>
          </p:nvPr>
        </p:nvSpPr>
        <p:spPr/>
        <p:txBody>
          <a:bodyPr/>
          <a:lstStyle/>
          <a:p>
            <a:endParaRPr lang="ru-RU"/>
          </a:p>
        </p:txBody>
      </p:sp>
      <p:sp>
        <p:nvSpPr>
          <p:cNvPr id="7" name="Содержимое 6"/>
          <p:cNvSpPr>
            <a:spLocks noGrp="1"/>
          </p:cNvSpPr>
          <p:nvPr>
            <p:ph sz="quarter" idx="2"/>
          </p:nvPr>
        </p:nvSpPr>
        <p:spPr/>
        <p:txBody>
          <a:bodyPr>
            <a:normAutofit/>
          </a:bodyPr>
          <a:lstStyle/>
          <a:p>
            <a:pPr>
              <a:buNone/>
            </a:pPr>
            <a:r>
              <a:rPr lang="en-US" sz="1600" dirty="0" smtClean="0"/>
              <a:t>Who are you?</a:t>
            </a:r>
          </a:p>
          <a:p>
            <a:pPr>
              <a:buNone/>
            </a:pPr>
            <a:r>
              <a:rPr lang="en-US" sz="1600" dirty="0" smtClean="0"/>
              <a:t> I`m a hear.</a:t>
            </a:r>
          </a:p>
          <a:p>
            <a:pPr>
              <a:buNone/>
            </a:pPr>
            <a:r>
              <a:rPr lang="en-US" sz="1600" dirty="0" smtClean="0"/>
              <a:t>Who are you?</a:t>
            </a:r>
          </a:p>
          <a:p>
            <a:pPr>
              <a:buNone/>
            </a:pPr>
            <a:r>
              <a:rPr lang="en-US" sz="1600" dirty="0" smtClean="0"/>
              <a:t>I`m a dog.</a:t>
            </a:r>
          </a:p>
          <a:p>
            <a:pPr>
              <a:buNone/>
            </a:pPr>
            <a:r>
              <a:rPr lang="en-US" sz="1600" dirty="0" smtClean="0"/>
              <a:t> Who are you?</a:t>
            </a:r>
          </a:p>
          <a:p>
            <a:pPr>
              <a:buNone/>
            </a:pPr>
            <a:r>
              <a:rPr lang="en-US" sz="1600" dirty="0" smtClean="0"/>
              <a:t> I`m a cock.</a:t>
            </a:r>
          </a:p>
          <a:p>
            <a:pPr>
              <a:buNone/>
            </a:pPr>
            <a:r>
              <a:rPr lang="en-US" sz="1600" dirty="0" smtClean="0"/>
              <a:t>          ***</a:t>
            </a:r>
          </a:p>
          <a:p>
            <a:pPr>
              <a:buNone/>
            </a:pPr>
            <a:r>
              <a:rPr lang="en-US" sz="1600" dirty="0" smtClean="0"/>
              <a:t> I have a hare, I have a bear</a:t>
            </a:r>
          </a:p>
          <a:p>
            <a:pPr>
              <a:buNone/>
            </a:pPr>
            <a:r>
              <a:rPr lang="en-US" sz="1600" dirty="0" smtClean="0"/>
              <a:t>My toys are here, my toys are there.</a:t>
            </a:r>
          </a:p>
          <a:p>
            <a:pPr>
              <a:buNone/>
            </a:pPr>
            <a:r>
              <a:rPr lang="en-US" sz="1600" dirty="0" smtClean="0"/>
              <a:t>I have a horse, I have a  fox.</a:t>
            </a:r>
          </a:p>
          <a:p>
            <a:pPr>
              <a:buNone/>
            </a:pPr>
            <a:r>
              <a:rPr lang="en-US" sz="1600" dirty="0" smtClean="0"/>
              <a:t>I have a brown cow.</a:t>
            </a:r>
          </a:p>
          <a:p>
            <a:pPr>
              <a:buNone/>
            </a:pPr>
            <a:r>
              <a:rPr lang="en-US" sz="1600" dirty="0" smtClean="0"/>
              <a:t>I have a hen, I have a chick</a:t>
            </a:r>
          </a:p>
          <a:p>
            <a:pPr>
              <a:buNone/>
            </a:pPr>
            <a:r>
              <a:rPr lang="en-US" sz="1600" dirty="0" smtClean="0"/>
              <a:t> and I`m playing now.</a:t>
            </a:r>
            <a:endParaRPr lang="ru-RU" sz="1600" dirty="0"/>
          </a:p>
        </p:txBody>
      </p:sp>
      <p:sp>
        <p:nvSpPr>
          <p:cNvPr id="6" name="Содержимое 5"/>
          <p:cNvSpPr>
            <a:spLocks noGrp="1"/>
          </p:cNvSpPr>
          <p:nvPr>
            <p:ph sz="quarter" idx="4"/>
          </p:nvPr>
        </p:nvSpPr>
        <p:spPr/>
        <p:txBody>
          <a:bodyPr>
            <a:normAutofit/>
          </a:bodyPr>
          <a:lstStyle/>
          <a:p>
            <a:r>
              <a:rPr lang="en-US" sz="1700" dirty="0" smtClean="0"/>
              <a:t>One and two, and three  and four.</a:t>
            </a:r>
          </a:p>
          <a:p>
            <a:r>
              <a:rPr lang="en-US" sz="1700" dirty="0" smtClean="0"/>
              <a:t> I`m sitting on the floor.</a:t>
            </a:r>
          </a:p>
          <a:p>
            <a:r>
              <a:rPr lang="en-US" sz="1700" dirty="0" smtClean="0"/>
              <a:t>I`m playing with a ball</a:t>
            </a:r>
          </a:p>
          <a:p>
            <a:r>
              <a:rPr lang="en-US" sz="1700" dirty="0" smtClean="0"/>
              <a:t>And a pretty little doll.</a:t>
            </a:r>
          </a:p>
          <a:p>
            <a:r>
              <a:rPr lang="en-US" sz="1700" dirty="0" smtClean="0"/>
              <a:t> one and two, and three and four</a:t>
            </a:r>
          </a:p>
          <a:p>
            <a:r>
              <a:rPr lang="en-US" sz="1700" dirty="0" smtClean="0"/>
              <a:t> I`m playing with a car</a:t>
            </a:r>
          </a:p>
          <a:p>
            <a:r>
              <a:rPr lang="en-US" sz="1700" dirty="0" smtClean="0"/>
              <a:t>And a pretty little star.</a:t>
            </a:r>
          </a:p>
          <a:p>
            <a:r>
              <a:rPr lang="en-US" sz="1700" dirty="0" smtClean="0"/>
              <a:t>         ***</a:t>
            </a:r>
          </a:p>
          <a:p>
            <a:r>
              <a:rPr lang="en-US" sz="1700" dirty="0" smtClean="0"/>
              <a:t> I have a dog</a:t>
            </a:r>
          </a:p>
          <a:p>
            <a:r>
              <a:rPr lang="en-US" sz="1700" dirty="0" smtClean="0"/>
              <a:t> His name is Pete,</a:t>
            </a:r>
          </a:p>
          <a:p>
            <a:r>
              <a:rPr lang="en-US" sz="1700" dirty="0" smtClean="0"/>
              <a:t>   and with me</a:t>
            </a:r>
          </a:p>
          <a:p>
            <a:r>
              <a:rPr lang="en-US" sz="1700" dirty="0" smtClean="0"/>
              <a:t>   He likes to sit.</a:t>
            </a:r>
          </a:p>
          <a:p>
            <a:endParaRPr lang="ru-RU" dirty="0"/>
          </a:p>
        </p:txBody>
      </p:sp>
      <p:sp>
        <p:nvSpPr>
          <p:cNvPr id="2" name="Заголовок 1"/>
          <p:cNvSpPr>
            <a:spLocks noGrp="1"/>
          </p:cNvSpPr>
          <p:nvPr>
            <p:ph type="title"/>
          </p:nvPr>
        </p:nvSpPr>
        <p:spPr>
          <a:xfrm>
            <a:off x="1862826" y="1211627"/>
            <a:ext cx="3086100" cy="1059136"/>
          </a:xfrm>
          <a:solidFill>
            <a:srgbClr val="FFFF00"/>
          </a:solidFill>
        </p:spPr>
        <p:style>
          <a:lnRef idx="2">
            <a:schemeClr val="accent2"/>
          </a:lnRef>
          <a:fillRef idx="1">
            <a:schemeClr val="lt1"/>
          </a:fillRef>
          <a:effectRef idx="0">
            <a:schemeClr val="accent2"/>
          </a:effectRef>
          <a:fontRef idx="minor">
            <a:schemeClr val="dk1"/>
          </a:fontRef>
        </p:style>
        <p:txBody>
          <a:bodyPr>
            <a:normAutofit/>
          </a:bodyPr>
          <a:lstStyle/>
          <a:p>
            <a:r>
              <a:rPr lang="en-US" sz="2800" dirty="0" smtClean="0">
                <a:solidFill>
                  <a:srgbClr val="FF0000"/>
                </a:solidFill>
                <a:latin typeface="Arial Black" pitchFamily="34" charset="0"/>
              </a:rPr>
              <a:t>   </a:t>
            </a:r>
            <a:r>
              <a:rPr lang="uk-UA" sz="2800" dirty="0" smtClean="0">
                <a:solidFill>
                  <a:srgbClr val="FF0000"/>
                </a:solidFill>
                <a:latin typeface="Arial Black" pitchFamily="34" charset="0"/>
              </a:rPr>
              <a:t>Тема :</a:t>
            </a:r>
            <a:br>
              <a:rPr lang="uk-UA" sz="2800" dirty="0" smtClean="0">
                <a:solidFill>
                  <a:srgbClr val="FF0000"/>
                </a:solidFill>
                <a:latin typeface="Arial Black" pitchFamily="34" charset="0"/>
              </a:rPr>
            </a:br>
            <a:r>
              <a:rPr lang="uk-UA" sz="2800" dirty="0" smtClean="0">
                <a:solidFill>
                  <a:srgbClr val="FF0000"/>
                </a:solidFill>
                <a:latin typeface="Arial Black" pitchFamily="34" charset="0"/>
              </a:rPr>
              <a:t>” Іграшки “</a:t>
            </a:r>
            <a:endParaRPr lang="ru-RU" sz="2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normAutofit/>
          </a:bodyPr>
          <a:lstStyle/>
          <a:p>
            <a:r>
              <a:rPr lang="en-US" sz="1600" dirty="0" smtClean="0"/>
              <a:t>Look at the boy!</a:t>
            </a:r>
          </a:p>
          <a:p>
            <a:r>
              <a:rPr lang="en-US" sz="1600" dirty="0" smtClean="0"/>
              <a:t> He has a toy.</a:t>
            </a:r>
          </a:p>
          <a:p>
            <a:r>
              <a:rPr lang="en-US" sz="1600" dirty="0" smtClean="0"/>
              <a:t> Look at the girl!</a:t>
            </a:r>
          </a:p>
          <a:p>
            <a:r>
              <a:rPr lang="en-US" sz="1600" dirty="0" smtClean="0"/>
              <a:t> She has a doll.</a:t>
            </a:r>
          </a:p>
          <a:p>
            <a:r>
              <a:rPr lang="en-US" sz="1600" dirty="0" smtClean="0"/>
              <a:t> Look at the cat!</a:t>
            </a:r>
          </a:p>
          <a:p>
            <a:r>
              <a:rPr lang="en-US" sz="1600" dirty="0" smtClean="0"/>
              <a:t> It has   a    rat.</a:t>
            </a:r>
          </a:p>
          <a:p>
            <a:r>
              <a:rPr lang="en-US" sz="1600" dirty="0" smtClean="0"/>
              <a:t> Look at   the pig!</a:t>
            </a:r>
          </a:p>
          <a:p>
            <a:r>
              <a:rPr lang="en-US" sz="1600" dirty="0" smtClean="0"/>
              <a:t> It is very big. </a:t>
            </a:r>
          </a:p>
          <a:p>
            <a:endParaRPr lang="ru-RU" sz="1600" dirty="0"/>
          </a:p>
        </p:txBody>
      </p:sp>
      <p:sp>
        <p:nvSpPr>
          <p:cNvPr id="6" name="Содержимое 5"/>
          <p:cNvSpPr>
            <a:spLocks noGrp="1"/>
          </p:cNvSpPr>
          <p:nvPr>
            <p:ph sz="quarter" idx="4"/>
          </p:nvPr>
        </p:nvSpPr>
        <p:spPr/>
        <p:txBody>
          <a:bodyPr>
            <a:normAutofit/>
          </a:bodyPr>
          <a:lstStyle/>
          <a:p>
            <a:r>
              <a:rPr lang="en-US" sz="1400" dirty="0" smtClean="0"/>
              <a:t>   My doll is so pretty</a:t>
            </a:r>
          </a:p>
          <a:p>
            <a:r>
              <a:rPr lang="en-US" sz="1400" dirty="0" smtClean="0"/>
              <a:t> Her eyes are so blue.</a:t>
            </a:r>
          </a:p>
          <a:p>
            <a:r>
              <a:rPr lang="en-US" sz="1400" dirty="0" smtClean="0"/>
              <a:t> Her cheeks are so rosy.</a:t>
            </a:r>
          </a:p>
          <a:p>
            <a:r>
              <a:rPr lang="en-US" sz="1400" dirty="0" smtClean="0"/>
              <a:t> Her dress is so new.</a:t>
            </a:r>
            <a:endParaRPr lang="ru-RU" sz="1400" dirty="0"/>
          </a:p>
        </p:txBody>
      </p:sp>
      <p:sp>
        <p:nvSpPr>
          <p:cNvPr id="2" name="Заголовок 1"/>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normAutofit/>
          </a:bodyPr>
          <a:lstStyle/>
          <a:p>
            <a:r>
              <a:rPr lang="en-US" sz="1600" dirty="0" smtClean="0"/>
              <a:t>I see the window,</a:t>
            </a:r>
          </a:p>
          <a:p>
            <a:r>
              <a:rPr lang="en-US" sz="1600" dirty="0" smtClean="0"/>
              <a:t>I see the door,</a:t>
            </a:r>
          </a:p>
          <a:p>
            <a:r>
              <a:rPr lang="en-US" sz="1600" dirty="0" smtClean="0"/>
              <a:t>I see the ceiling,</a:t>
            </a:r>
          </a:p>
          <a:p>
            <a:r>
              <a:rPr lang="en-US" sz="1600" dirty="0" smtClean="0"/>
              <a:t>I see the floor.</a:t>
            </a:r>
          </a:p>
          <a:p>
            <a:r>
              <a:rPr lang="en-US" sz="1600" dirty="0" smtClean="0"/>
              <a:t>        ***</a:t>
            </a:r>
          </a:p>
          <a:p>
            <a:r>
              <a:rPr lang="en-US" sz="1600" dirty="0" smtClean="0"/>
              <a:t>This is a pen on the desk.</a:t>
            </a:r>
          </a:p>
          <a:p>
            <a:r>
              <a:rPr lang="en-US" sz="1600" dirty="0" smtClean="0"/>
              <a:t>This is a hen at the door.</a:t>
            </a:r>
          </a:p>
          <a:p>
            <a:r>
              <a:rPr lang="en-US" sz="1600" dirty="0" smtClean="0"/>
              <a:t>This is a clock on the shelf.</a:t>
            </a:r>
          </a:p>
          <a:p>
            <a:r>
              <a:rPr lang="en-US" sz="1600" dirty="0" smtClean="0"/>
              <a:t>This is a cat on the floor.</a:t>
            </a:r>
          </a:p>
          <a:p>
            <a:r>
              <a:rPr lang="en-US" sz="1600" dirty="0" smtClean="0"/>
              <a:t>      ***</a:t>
            </a:r>
          </a:p>
          <a:p>
            <a:r>
              <a:rPr lang="en-US" sz="1600" dirty="0" smtClean="0"/>
              <a:t>   I`m at the window,</a:t>
            </a:r>
          </a:p>
          <a:p>
            <a:r>
              <a:rPr lang="en-US" sz="1600" dirty="0" smtClean="0"/>
              <a:t>He is at the door,</a:t>
            </a:r>
          </a:p>
          <a:p>
            <a:r>
              <a:rPr lang="en-US" sz="1600" dirty="0" smtClean="0"/>
              <a:t>She is at the blackboard,</a:t>
            </a:r>
          </a:p>
          <a:p>
            <a:r>
              <a:rPr lang="en-US" sz="1600" dirty="0" smtClean="0"/>
              <a:t>We are on the floor.</a:t>
            </a:r>
          </a:p>
          <a:p>
            <a:endParaRPr lang="ru-RU" sz="1600" dirty="0"/>
          </a:p>
        </p:txBody>
      </p:sp>
      <p:sp>
        <p:nvSpPr>
          <p:cNvPr id="6" name="Содержимое 5"/>
          <p:cNvSpPr>
            <a:spLocks noGrp="1"/>
          </p:cNvSpPr>
          <p:nvPr>
            <p:ph sz="quarter" idx="4"/>
          </p:nvPr>
        </p:nvSpPr>
        <p:spPr/>
        <p:txBody>
          <a:bodyPr>
            <a:normAutofit/>
          </a:bodyPr>
          <a:lstStyle/>
          <a:p>
            <a:r>
              <a:rPr lang="en-US" sz="1600" dirty="0" smtClean="0"/>
              <a:t>Clean the blackboard,</a:t>
            </a:r>
          </a:p>
          <a:p>
            <a:r>
              <a:rPr lang="en-US" sz="1600" dirty="0" smtClean="0"/>
              <a:t> Clean the door,</a:t>
            </a:r>
          </a:p>
          <a:p>
            <a:r>
              <a:rPr lang="en-US" sz="1600" dirty="0" smtClean="0"/>
              <a:t> Clean the table,</a:t>
            </a:r>
          </a:p>
          <a:p>
            <a:r>
              <a:rPr lang="en-US" sz="1600" dirty="0" smtClean="0"/>
              <a:t> Clean the floor.</a:t>
            </a:r>
          </a:p>
          <a:p>
            <a:r>
              <a:rPr lang="en-US" sz="1600" dirty="0" smtClean="0"/>
              <a:t>      ***</a:t>
            </a:r>
          </a:p>
          <a:p>
            <a:r>
              <a:rPr lang="en-US" sz="1600" dirty="0" smtClean="0"/>
              <a:t> Go to the table, please,</a:t>
            </a:r>
          </a:p>
          <a:p>
            <a:r>
              <a:rPr lang="en-US" sz="1600" dirty="0" smtClean="0"/>
              <a:t> Go to the door,</a:t>
            </a:r>
          </a:p>
          <a:p>
            <a:r>
              <a:rPr lang="en-US" sz="1600" dirty="0" smtClean="0"/>
              <a:t>   Put the bag on the desk,</a:t>
            </a:r>
          </a:p>
          <a:p>
            <a:r>
              <a:rPr lang="en-US" sz="1600" dirty="0" smtClean="0"/>
              <a:t> Don`t put it on the floor.</a:t>
            </a:r>
          </a:p>
          <a:p>
            <a:endParaRPr lang="ru-RU" sz="1600" dirty="0"/>
          </a:p>
        </p:txBody>
      </p:sp>
      <p:sp>
        <p:nvSpPr>
          <p:cNvPr id="2" name="Заголовок 1"/>
          <p:cNvSpPr>
            <a:spLocks noGrp="1"/>
          </p:cNvSpPr>
          <p:nvPr>
            <p:ph type="title"/>
          </p:nvPr>
        </p:nvSpPr>
        <p:spPr>
          <a:xfrm>
            <a:off x="1592796" y="1691680"/>
            <a:ext cx="4374486" cy="771104"/>
          </a:xfrm>
          <a:solidFill>
            <a:srgbClr val="FFFF00"/>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uk-UA" sz="2800" dirty="0" smtClean="0">
                <a:solidFill>
                  <a:srgbClr val="FF0000"/>
                </a:solidFill>
                <a:latin typeface="Arial Black" pitchFamily="34" charset="0"/>
              </a:rPr>
              <a:t>   Тема: </a:t>
            </a:r>
            <a:br>
              <a:rPr lang="uk-UA" sz="2800" dirty="0" smtClean="0">
                <a:solidFill>
                  <a:srgbClr val="FF0000"/>
                </a:solidFill>
                <a:latin typeface="Arial Black" pitchFamily="34" charset="0"/>
              </a:rPr>
            </a:br>
            <a:r>
              <a:rPr lang="uk-UA" sz="2800" dirty="0" smtClean="0">
                <a:solidFill>
                  <a:srgbClr val="FF0000"/>
                </a:solidFill>
                <a:latin typeface="Arial Black" pitchFamily="34" charset="0"/>
              </a:rPr>
              <a:t> “ Моя квартира “</a:t>
            </a:r>
            <a:endParaRPr lang="ru-RU" sz="2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normAutofit/>
          </a:bodyPr>
          <a:lstStyle/>
          <a:p>
            <a:r>
              <a:rPr lang="en-US" sz="1600" dirty="0" smtClean="0"/>
              <a:t>What a rainy day today</a:t>
            </a:r>
          </a:p>
          <a:p>
            <a:r>
              <a:rPr lang="en-US" sz="1600" dirty="0" smtClean="0"/>
              <a:t>The sky is dark and grey.</a:t>
            </a:r>
          </a:p>
          <a:p>
            <a:r>
              <a:rPr lang="en-US" sz="1600" dirty="0" smtClean="0"/>
              <a:t>         ***</a:t>
            </a:r>
          </a:p>
          <a:p>
            <a:r>
              <a:rPr lang="en-US" sz="1600" dirty="0" smtClean="0"/>
              <a:t>Summer is over, September comes</a:t>
            </a:r>
          </a:p>
          <a:p>
            <a:r>
              <a:rPr lang="en-US" sz="1600" dirty="0" smtClean="0"/>
              <a:t> October and November</a:t>
            </a:r>
          </a:p>
          <a:p>
            <a:r>
              <a:rPr lang="en-US" sz="1600" dirty="0" smtClean="0"/>
              <a:t>Are also autumn months.</a:t>
            </a:r>
          </a:p>
          <a:p>
            <a:r>
              <a:rPr lang="en-US" sz="1600" dirty="0" smtClean="0"/>
              <a:t>         ***</a:t>
            </a:r>
          </a:p>
          <a:p>
            <a:r>
              <a:rPr lang="en-US" sz="1600" dirty="0" smtClean="0"/>
              <a:t>  Spring is green,</a:t>
            </a:r>
          </a:p>
          <a:p>
            <a:r>
              <a:rPr lang="en-US" sz="1600" dirty="0" smtClean="0"/>
              <a:t>Summer is bright,</a:t>
            </a:r>
          </a:p>
          <a:p>
            <a:r>
              <a:rPr lang="en-US" sz="1600" dirty="0" smtClean="0"/>
              <a:t>Autumn is yellow,</a:t>
            </a:r>
          </a:p>
          <a:p>
            <a:r>
              <a:rPr lang="en-US" sz="1600" dirty="0" smtClean="0"/>
              <a:t>Winter is white.</a:t>
            </a:r>
            <a:endParaRPr lang="ru-RU" sz="1600" dirty="0"/>
          </a:p>
        </p:txBody>
      </p:sp>
      <p:sp>
        <p:nvSpPr>
          <p:cNvPr id="6" name="Содержимое 5"/>
          <p:cNvSpPr>
            <a:spLocks noGrp="1"/>
          </p:cNvSpPr>
          <p:nvPr>
            <p:ph sz="quarter" idx="4"/>
          </p:nvPr>
        </p:nvSpPr>
        <p:spPr/>
        <p:txBody>
          <a:bodyPr>
            <a:normAutofit/>
          </a:bodyPr>
          <a:lstStyle/>
          <a:p>
            <a:r>
              <a:rPr lang="en-US" sz="1600" dirty="0" smtClean="0"/>
              <a:t>I don`t like such weather</a:t>
            </a:r>
          </a:p>
          <a:p>
            <a:r>
              <a:rPr lang="en-US" sz="1600" dirty="0" smtClean="0"/>
              <a:t>And you? I don`t like such weather too.</a:t>
            </a:r>
          </a:p>
          <a:p>
            <a:r>
              <a:rPr lang="en-US" sz="1600" dirty="0" smtClean="0"/>
              <a:t>       ***</a:t>
            </a:r>
          </a:p>
          <a:p>
            <a:r>
              <a:rPr lang="en-US" sz="1600" dirty="0" smtClean="0"/>
              <a:t>Children are skating</a:t>
            </a:r>
          </a:p>
          <a:p>
            <a:r>
              <a:rPr lang="en-US" sz="1600" dirty="0" smtClean="0"/>
              <a:t>Sledging down the hills.</a:t>
            </a:r>
          </a:p>
          <a:p>
            <a:r>
              <a:rPr lang="en-US" sz="1600" dirty="0" smtClean="0"/>
              <a:t>Winter is charming</a:t>
            </a:r>
          </a:p>
          <a:p>
            <a:r>
              <a:rPr lang="en-US" sz="1600" dirty="0" smtClean="0"/>
              <a:t> When it is coming</a:t>
            </a:r>
          </a:p>
          <a:p>
            <a:r>
              <a:rPr lang="en-US" sz="1600" dirty="0" smtClean="0"/>
              <a:t> With snow, frost and winds.</a:t>
            </a:r>
          </a:p>
          <a:p>
            <a:r>
              <a:rPr lang="en-US" sz="1600" dirty="0" smtClean="0"/>
              <a:t>      ***</a:t>
            </a:r>
          </a:p>
          <a:p>
            <a:r>
              <a:rPr lang="en-US" sz="1600" dirty="0" smtClean="0"/>
              <a:t>1 and 2, 2  and 3</a:t>
            </a:r>
          </a:p>
          <a:p>
            <a:r>
              <a:rPr lang="en-US" sz="1600" dirty="0" smtClean="0"/>
              <a:t>Come and jump(run, fly)  with me.</a:t>
            </a:r>
            <a:endParaRPr lang="ru-RU" sz="1600" dirty="0"/>
          </a:p>
        </p:txBody>
      </p:sp>
      <p:sp>
        <p:nvSpPr>
          <p:cNvPr id="2" name="Заголовок 1"/>
          <p:cNvSpPr>
            <a:spLocks noGrp="1"/>
          </p:cNvSpPr>
          <p:nvPr>
            <p:ph type="title"/>
          </p:nvPr>
        </p:nvSpPr>
        <p:spPr>
          <a:xfrm>
            <a:off x="1322766" y="1691680"/>
            <a:ext cx="4590510" cy="771104"/>
          </a:xfrm>
          <a:solidFill>
            <a:srgbClr val="FFFF00"/>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uk-UA" sz="2800" dirty="0" smtClean="0">
                <a:solidFill>
                  <a:srgbClr val="FF0000"/>
                </a:solidFill>
                <a:latin typeface="Arial Black" pitchFamily="34" charset="0"/>
              </a:rPr>
              <a:t> Тема:</a:t>
            </a:r>
            <a:br>
              <a:rPr lang="uk-UA" sz="2800" dirty="0" smtClean="0">
                <a:solidFill>
                  <a:srgbClr val="FF0000"/>
                </a:solidFill>
                <a:latin typeface="Arial Black" pitchFamily="34" charset="0"/>
              </a:rPr>
            </a:br>
            <a:r>
              <a:rPr lang="uk-UA" sz="2800" dirty="0" smtClean="0">
                <a:solidFill>
                  <a:srgbClr val="FF0000"/>
                </a:solidFill>
                <a:latin typeface="Arial Black" pitchFamily="34" charset="0"/>
              </a:rPr>
              <a:t> “ Пори року ”</a:t>
            </a:r>
            <a:endParaRPr lang="ru-RU" sz="2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42900" y="938784"/>
            <a:ext cx="6172200" cy="1040928"/>
          </a:xfrm>
        </p:spPr>
        <p:txBody>
          <a:bodyPr>
            <a:normAutofit/>
          </a:bodyPr>
          <a:lstStyle/>
          <a:p>
            <a:r>
              <a:rPr lang="uk-UA" sz="2000" dirty="0" smtClean="0">
                <a:solidFill>
                  <a:srgbClr val="FF0000"/>
                </a:solidFill>
                <a:latin typeface="Arial Black" pitchFamily="34" charset="0"/>
              </a:rPr>
              <a:t>Малюнки на уроки</a:t>
            </a:r>
            <a:endParaRPr lang="ru-RU" sz="2000" dirty="0">
              <a:solidFill>
                <a:srgbClr val="FF0000"/>
              </a:solidFill>
              <a:latin typeface="Arial Black" pitchFamily="34" charset="0"/>
            </a:endParaRPr>
          </a:p>
        </p:txBody>
      </p:sp>
      <p:pic>
        <p:nvPicPr>
          <p:cNvPr id="2050" name="Picture 2" descr="C:\Users\еаве\Videos\все фото\мал про школу\г.jpg"/>
          <p:cNvPicPr>
            <a:picLocks noGrp="1" noChangeAspect="1" noChangeArrowheads="1"/>
          </p:cNvPicPr>
          <p:nvPr>
            <p:ph sz="quarter" idx="1"/>
          </p:nvPr>
        </p:nvPicPr>
        <p:blipFill>
          <a:blip r:embed="rId2" cstate="print"/>
          <a:srcRect/>
          <a:stretch>
            <a:fillRect/>
          </a:stretch>
        </p:blipFill>
        <p:spPr bwMode="auto">
          <a:xfrm>
            <a:off x="404664" y="2363755"/>
            <a:ext cx="1071563" cy="1435100"/>
          </a:xfrm>
          <a:prstGeom prst="rect">
            <a:avLst/>
          </a:prstGeom>
          <a:noFill/>
        </p:spPr>
      </p:pic>
      <p:pic>
        <p:nvPicPr>
          <p:cNvPr id="2051" name="Picture 3" descr="C:\Users\еаве\Videos\все фото\мал про школу\игр.gif"/>
          <p:cNvPicPr>
            <a:picLocks noChangeAspect="1" noChangeArrowheads="1"/>
          </p:cNvPicPr>
          <p:nvPr/>
        </p:nvPicPr>
        <p:blipFill>
          <a:blip r:embed="rId3" cstate="print"/>
          <a:srcRect/>
          <a:stretch>
            <a:fillRect/>
          </a:stretch>
        </p:blipFill>
        <p:spPr bwMode="auto">
          <a:xfrm>
            <a:off x="1592796" y="2363755"/>
            <a:ext cx="857250" cy="1524000"/>
          </a:xfrm>
          <a:prstGeom prst="rect">
            <a:avLst/>
          </a:prstGeom>
          <a:noFill/>
        </p:spPr>
      </p:pic>
      <p:pic>
        <p:nvPicPr>
          <p:cNvPr id="2052" name="Picture 4" descr="C:\Users\еаве\Videos\все фото\мал про школу\жив.gif"/>
          <p:cNvPicPr>
            <a:picLocks noChangeAspect="1" noChangeArrowheads="1"/>
          </p:cNvPicPr>
          <p:nvPr/>
        </p:nvPicPr>
        <p:blipFill>
          <a:blip r:embed="rId4" cstate="print"/>
          <a:srcRect/>
          <a:stretch>
            <a:fillRect/>
          </a:stretch>
        </p:blipFill>
        <p:spPr bwMode="auto">
          <a:xfrm>
            <a:off x="2564904" y="2267744"/>
            <a:ext cx="857250" cy="1524000"/>
          </a:xfrm>
          <a:prstGeom prst="rect">
            <a:avLst/>
          </a:prstGeom>
          <a:noFill/>
        </p:spPr>
      </p:pic>
      <p:pic>
        <p:nvPicPr>
          <p:cNvPr id="2054" name="Picture 6" descr="C:\Users\еаве\Videos\все фото\мал про школу\канц.jpg"/>
          <p:cNvPicPr>
            <a:picLocks noChangeAspect="1" noChangeArrowheads="1"/>
          </p:cNvPicPr>
          <p:nvPr/>
        </p:nvPicPr>
        <p:blipFill>
          <a:blip r:embed="rId5" cstate="print"/>
          <a:srcRect/>
          <a:stretch>
            <a:fillRect/>
          </a:stretch>
        </p:blipFill>
        <p:spPr bwMode="auto">
          <a:xfrm>
            <a:off x="3591019" y="2363755"/>
            <a:ext cx="1071563" cy="1524000"/>
          </a:xfrm>
          <a:prstGeom prst="rect">
            <a:avLst/>
          </a:prstGeom>
          <a:noFill/>
          <a:ln>
            <a:solidFill>
              <a:schemeClr val="accent6">
                <a:lumMod val="75000"/>
              </a:schemeClr>
            </a:solidFill>
          </a:ln>
        </p:spPr>
      </p:pic>
      <p:pic>
        <p:nvPicPr>
          <p:cNvPr id="2055" name="Picture 7" descr="C:\Users\еаве\Videos\все фото\мал про школу\карт.jpg"/>
          <p:cNvPicPr>
            <a:picLocks noChangeAspect="1" noChangeArrowheads="1"/>
          </p:cNvPicPr>
          <p:nvPr/>
        </p:nvPicPr>
        <p:blipFill>
          <a:blip r:embed="rId6" cstate="print"/>
          <a:srcRect/>
          <a:stretch>
            <a:fillRect/>
          </a:stretch>
        </p:blipFill>
        <p:spPr bwMode="auto">
          <a:xfrm>
            <a:off x="4887163" y="2171735"/>
            <a:ext cx="771525" cy="1632181"/>
          </a:xfrm>
          <a:prstGeom prst="rect">
            <a:avLst/>
          </a:prstGeom>
          <a:noFill/>
          <a:ln>
            <a:solidFill>
              <a:schemeClr val="accent4">
                <a:lumMod val="50000"/>
              </a:schemeClr>
            </a:solidFill>
          </a:ln>
        </p:spPr>
      </p:pic>
      <p:pic>
        <p:nvPicPr>
          <p:cNvPr id="2056" name="Picture 8" descr="C:\Users\еаве\Videos\все фото\мал про школу\клякса.jpg"/>
          <p:cNvPicPr>
            <a:picLocks noChangeAspect="1" noChangeArrowheads="1"/>
          </p:cNvPicPr>
          <p:nvPr/>
        </p:nvPicPr>
        <p:blipFill>
          <a:blip r:embed="rId7" cstate="print"/>
          <a:srcRect/>
          <a:stretch>
            <a:fillRect/>
          </a:stretch>
        </p:blipFill>
        <p:spPr bwMode="auto">
          <a:xfrm>
            <a:off x="512677" y="4283970"/>
            <a:ext cx="1071563" cy="1714500"/>
          </a:xfrm>
          <a:prstGeom prst="rect">
            <a:avLst/>
          </a:prstGeom>
          <a:noFill/>
          <a:ln>
            <a:solidFill>
              <a:srgbClr val="FFC000"/>
            </a:solidFill>
          </a:ln>
        </p:spPr>
      </p:pic>
      <p:pic>
        <p:nvPicPr>
          <p:cNvPr id="2057" name="Picture 9" descr="C:\Users\еаве\Videos\все фото\мал про школу\краски.jpg"/>
          <p:cNvPicPr>
            <a:picLocks noChangeAspect="1" noChangeArrowheads="1"/>
          </p:cNvPicPr>
          <p:nvPr/>
        </p:nvPicPr>
        <p:blipFill>
          <a:blip r:embed="rId8" cstate="print"/>
          <a:srcRect/>
          <a:stretch>
            <a:fillRect/>
          </a:stretch>
        </p:blipFill>
        <p:spPr bwMode="auto">
          <a:xfrm>
            <a:off x="1808821" y="3995936"/>
            <a:ext cx="985838" cy="1905000"/>
          </a:xfrm>
          <a:prstGeom prst="rect">
            <a:avLst/>
          </a:prstGeom>
          <a:noFill/>
          <a:ln>
            <a:solidFill>
              <a:schemeClr val="accent6">
                <a:lumMod val="75000"/>
              </a:schemeClr>
            </a:solidFill>
          </a:ln>
        </p:spPr>
      </p:pic>
      <p:pic>
        <p:nvPicPr>
          <p:cNvPr id="2058" name="Picture 10" descr="C:\Users\еаве\Videos\все фото\мал про школу\порт.jpg"/>
          <p:cNvPicPr>
            <a:picLocks noChangeAspect="1" noChangeArrowheads="1"/>
          </p:cNvPicPr>
          <p:nvPr/>
        </p:nvPicPr>
        <p:blipFill>
          <a:blip r:embed="rId9" cstate="print"/>
          <a:srcRect/>
          <a:stretch>
            <a:fillRect/>
          </a:stretch>
        </p:blipFill>
        <p:spPr bwMode="auto">
          <a:xfrm>
            <a:off x="2888941" y="4091947"/>
            <a:ext cx="1071563" cy="1778000"/>
          </a:xfrm>
          <a:prstGeom prst="rect">
            <a:avLst/>
          </a:prstGeom>
          <a:noFill/>
          <a:ln>
            <a:solidFill>
              <a:srgbClr val="00B050"/>
            </a:solidFill>
          </a:ln>
        </p:spPr>
      </p:pic>
      <p:pic>
        <p:nvPicPr>
          <p:cNvPr id="2059" name="Picture 11" descr="C:\Users\еаве\Videos\все фото\мал про школу\шк стр.jpg"/>
          <p:cNvPicPr>
            <a:picLocks noChangeAspect="1" noChangeArrowheads="1"/>
          </p:cNvPicPr>
          <p:nvPr/>
        </p:nvPicPr>
        <p:blipFill>
          <a:blip r:embed="rId10" cstate="print"/>
          <a:srcRect/>
          <a:stretch>
            <a:fillRect/>
          </a:stretch>
        </p:blipFill>
        <p:spPr bwMode="auto">
          <a:xfrm>
            <a:off x="4185084" y="4091947"/>
            <a:ext cx="978694" cy="1905000"/>
          </a:xfrm>
          <a:prstGeom prst="rect">
            <a:avLst/>
          </a:prstGeom>
          <a:noFill/>
          <a:ln>
            <a:solidFill>
              <a:srgbClr val="002060"/>
            </a:solidFill>
          </a:ln>
        </p:spPr>
      </p:pic>
      <p:pic>
        <p:nvPicPr>
          <p:cNvPr id="2061" name="Picture 13" descr="C:\Users\еаве\Videos\все фото\мал про школу\о.jpg"/>
          <p:cNvPicPr>
            <a:picLocks noChangeAspect="1" noChangeArrowheads="1"/>
          </p:cNvPicPr>
          <p:nvPr/>
        </p:nvPicPr>
        <p:blipFill>
          <a:blip r:embed="rId11" cstate="print"/>
          <a:srcRect/>
          <a:stretch>
            <a:fillRect/>
          </a:stretch>
        </p:blipFill>
        <p:spPr bwMode="auto">
          <a:xfrm>
            <a:off x="3266982" y="6492213"/>
            <a:ext cx="1428750" cy="1905000"/>
          </a:xfrm>
          <a:prstGeom prst="rect">
            <a:avLst/>
          </a:prstGeom>
          <a:noFill/>
        </p:spPr>
      </p:pic>
      <p:pic>
        <p:nvPicPr>
          <p:cNvPr id="2062" name="Picture 14" descr="C:\Users\еаве\Videos\все фото\мал про школу\просто.jpg"/>
          <p:cNvPicPr>
            <a:picLocks noChangeAspect="1" noChangeArrowheads="1"/>
          </p:cNvPicPr>
          <p:nvPr/>
        </p:nvPicPr>
        <p:blipFill>
          <a:blip r:embed="rId12" cstate="print"/>
          <a:srcRect/>
          <a:stretch>
            <a:fillRect/>
          </a:stretch>
        </p:blipFill>
        <p:spPr bwMode="auto">
          <a:xfrm>
            <a:off x="296652" y="6396203"/>
            <a:ext cx="1428750" cy="1905000"/>
          </a:xfrm>
          <a:prstGeom prst="rect">
            <a:avLst/>
          </a:prstGeom>
          <a:noFill/>
        </p:spPr>
      </p:pic>
      <p:pic>
        <p:nvPicPr>
          <p:cNvPr id="2063" name="Picture 15" descr="C:\Users\еаве\Videos\все фото\мал про школу\д р.jpg"/>
          <p:cNvPicPr>
            <a:picLocks noChangeAspect="1" noChangeArrowheads="1"/>
          </p:cNvPicPr>
          <p:nvPr/>
        </p:nvPicPr>
        <p:blipFill>
          <a:blip r:embed="rId13" cstate="print"/>
          <a:srcRect/>
          <a:stretch>
            <a:fillRect/>
          </a:stretch>
        </p:blipFill>
        <p:spPr bwMode="auto">
          <a:xfrm>
            <a:off x="1808820" y="6396203"/>
            <a:ext cx="1296144" cy="2016224"/>
          </a:xfrm>
          <a:prstGeom prst="rect">
            <a:avLst/>
          </a:prstGeom>
          <a:noFill/>
        </p:spPr>
      </p:pic>
      <p:pic>
        <p:nvPicPr>
          <p:cNvPr id="2064" name="Picture 16" descr="C:\Users\еаве\Videos\все фото\мал про школу\дети.jpg"/>
          <p:cNvPicPr>
            <a:picLocks noChangeAspect="1" noChangeArrowheads="1"/>
          </p:cNvPicPr>
          <p:nvPr/>
        </p:nvPicPr>
        <p:blipFill>
          <a:blip r:embed="rId14" cstate="print"/>
          <a:srcRect/>
          <a:stretch>
            <a:fillRect/>
          </a:stretch>
        </p:blipFill>
        <p:spPr bwMode="auto">
          <a:xfrm>
            <a:off x="4995174" y="6396204"/>
            <a:ext cx="1493044" cy="1970021"/>
          </a:xfrm>
          <a:prstGeom prst="rect">
            <a:avLst/>
          </a:prstGeom>
          <a:noFill/>
          <a:ln>
            <a:solidFill>
              <a:srgbClr val="0070C0"/>
            </a:solidFill>
          </a:ln>
        </p:spPr>
      </p:pic>
      <p:pic>
        <p:nvPicPr>
          <p:cNvPr id="2066" name="Picture 18" descr="C:\Users\еаве\Videos\все фото\мал про школу\клас.jpg"/>
          <p:cNvPicPr>
            <a:picLocks noChangeAspect="1" noChangeArrowheads="1"/>
          </p:cNvPicPr>
          <p:nvPr/>
        </p:nvPicPr>
        <p:blipFill>
          <a:blip r:embed="rId15" cstate="print"/>
          <a:srcRect/>
          <a:stretch>
            <a:fillRect/>
          </a:stretch>
        </p:blipFill>
        <p:spPr bwMode="auto">
          <a:xfrm>
            <a:off x="5643248" y="4091947"/>
            <a:ext cx="764381" cy="1816100"/>
          </a:xfrm>
          <a:prstGeom prst="rect">
            <a:avLst/>
          </a:prstGeom>
          <a:noFill/>
          <a:ln>
            <a:solidFill>
              <a:srgbClr val="00B0F0"/>
            </a:solidFill>
          </a:ln>
        </p:spPr>
      </p:pic>
      <p:pic>
        <p:nvPicPr>
          <p:cNvPr id="9218" name="Picture 2" descr="C:\Program Files (x86)\Microsoft Office\MEDIA\CAGCAT10\j0199661.wmf"/>
          <p:cNvPicPr>
            <a:picLocks noChangeAspect="1" noChangeArrowheads="1"/>
          </p:cNvPicPr>
          <p:nvPr/>
        </p:nvPicPr>
        <p:blipFill>
          <a:blip r:embed="rId16" cstate="print"/>
          <a:srcRect/>
          <a:stretch>
            <a:fillRect/>
          </a:stretch>
        </p:blipFill>
        <p:spPr bwMode="auto">
          <a:xfrm>
            <a:off x="5905501" y="2286002"/>
            <a:ext cx="678656" cy="1166284"/>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еаве\Desktop\DSC_2994.JPG"/>
          <p:cNvPicPr>
            <a:picLocks noGrp="1" noChangeAspect="1" noChangeArrowheads="1"/>
          </p:cNvPicPr>
          <p:nvPr>
            <p:ph sz="quarter" idx="1"/>
          </p:nvPr>
        </p:nvPicPr>
        <p:blipFill>
          <a:blip r:embed="rId2" cstate="print"/>
          <a:stretch>
            <a:fillRect/>
          </a:stretch>
        </p:blipFill>
        <p:spPr bwMode="auto">
          <a:xfrm>
            <a:off x="1817707" y="2158153"/>
            <a:ext cx="3195205" cy="5852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еаве\Desktop\DSC_2992.JPG"/>
          <p:cNvPicPr>
            <a:picLocks noGrp="1" noChangeAspect="1" noChangeArrowheads="1"/>
          </p:cNvPicPr>
          <p:nvPr>
            <p:ph sz="quarter" idx="1"/>
          </p:nvPr>
        </p:nvPicPr>
        <p:blipFill>
          <a:blip r:embed="rId2" cstate="print"/>
          <a:srcRect/>
          <a:stretch>
            <a:fillRect/>
          </a:stretch>
        </p:blipFill>
        <p:spPr bwMode="auto">
          <a:xfrm>
            <a:off x="1754816" y="2075724"/>
            <a:ext cx="2898311" cy="63570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FF0000"/>
                </a:solidFill>
                <a:latin typeface="Arial Black" pitchFamily="34" charset="0"/>
              </a:rPr>
              <a:t>Часто змінювати види діяльності</a:t>
            </a:r>
            <a:endParaRPr lang="ru-RU" dirty="0">
              <a:solidFill>
                <a:srgbClr val="FF0000"/>
              </a:solidFill>
              <a:latin typeface="Arial Black" pitchFamily="34" charset="0"/>
            </a:endParaRPr>
          </a:p>
        </p:txBody>
      </p:sp>
      <p:sp>
        <p:nvSpPr>
          <p:cNvPr id="5" name="Текст 4"/>
          <p:cNvSpPr>
            <a:spLocks noGrp="1"/>
          </p:cNvSpPr>
          <p:nvPr>
            <p:ph type="body" idx="2"/>
          </p:nvPr>
        </p:nvSpPr>
        <p:spPr/>
        <p:txBody>
          <a:bodyPr/>
          <a:lstStyle/>
          <a:p>
            <a:endParaRPr lang="ru-RU"/>
          </a:p>
        </p:txBody>
      </p:sp>
      <p:sp>
        <p:nvSpPr>
          <p:cNvPr id="3" name="Содержимое 2"/>
          <p:cNvSpPr>
            <a:spLocks noGrp="1"/>
          </p:cNvSpPr>
          <p:nvPr>
            <p:ph sz="quarter" idx="1"/>
          </p:nvPr>
        </p:nvSpPr>
        <p:spPr/>
        <p:txBody>
          <a:bodyPr/>
          <a:lstStyle/>
          <a:p>
            <a:r>
              <a:rPr lang="uk-UA" dirty="0" smtClean="0"/>
              <a:t>Постійно змінювати види діяльності через кожні 5-7 хвилин, так як діти не можуть довго зосереджувати увагу на одному й тому ж виді роботи.</a:t>
            </a:r>
            <a:endParaRPr lang="ru-RU" dirty="0"/>
          </a:p>
        </p:txBody>
      </p:sp>
      <p:pic>
        <p:nvPicPr>
          <p:cNvPr id="1026" name="Picture 2" descr="C:\Users\еаве\Desktop\д р.jpg"/>
          <p:cNvPicPr>
            <a:picLocks noChangeAspect="1" noChangeArrowheads="1"/>
          </p:cNvPicPr>
          <p:nvPr/>
        </p:nvPicPr>
        <p:blipFill>
          <a:blip r:embed="rId2" cstate="print"/>
          <a:srcRect/>
          <a:stretch>
            <a:fillRect/>
          </a:stretch>
        </p:blipFill>
        <p:spPr bwMode="auto">
          <a:xfrm>
            <a:off x="188640" y="4860034"/>
            <a:ext cx="2068054" cy="2517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Program Files (x86)\Microsoft Office\MEDIA\CAGCAT10\j0251301.wmf"/>
          <p:cNvPicPr>
            <a:picLocks noChangeAspect="1" noChangeArrowheads="1"/>
          </p:cNvPicPr>
          <p:nvPr/>
        </p:nvPicPr>
        <p:blipFill>
          <a:blip r:embed="rId3" cstate="print"/>
          <a:srcRect/>
          <a:stretch>
            <a:fillRect/>
          </a:stretch>
        </p:blipFill>
        <p:spPr bwMode="auto">
          <a:xfrm>
            <a:off x="4789886" y="5655733"/>
            <a:ext cx="684609" cy="1026584"/>
          </a:xfrm>
          <a:prstGeom prst="rect">
            <a:avLst/>
          </a:prstGeom>
          <a:noFill/>
        </p:spPr>
      </p:pic>
      <p:pic>
        <p:nvPicPr>
          <p:cNvPr id="3075" name="Picture 3" descr="C:\Program Files (x86)\Microsoft Office\MEDIA\CAGCAT10\j0286034.wmf"/>
          <p:cNvPicPr>
            <a:picLocks noChangeAspect="1" noChangeArrowheads="1"/>
          </p:cNvPicPr>
          <p:nvPr/>
        </p:nvPicPr>
        <p:blipFill>
          <a:blip r:embed="rId4" cstate="print"/>
          <a:srcRect/>
          <a:stretch>
            <a:fillRect/>
          </a:stretch>
        </p:blipFill>
        <p:spPr bwMode="auto">
          <a:xfrm>
            <a:off x="3399235" y="4214286"/>
            <a:ext cx="689372" cy="11811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еаве\Desktop\DSC_2997.JPG"/>
          <p:cNvPicPr>
            <a:picLocks noGrp="1" noChangeAspect="1" noChangeArrowheads="1"/>
          </p:cNvPicPr>
          <p:nvPr>
            <p:ph sz="quarter" idx="1"/>
          </p:nvPr>
        </p:nvPicPr>
        <p:blipFill>
          <a:blip r:embed="rId2" cstate="print"/>
          <a:stretch>
            <a:fillRect/>
          </a:stretch>
        </p:blipFill>
        <p:spPr bwMode="auto">
          <a:xfrm>
            <a:off x="1908107" y="2050089"/>
            <a:ext cx="3014403" cy="60682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еаве\Desktop\DSC_2982.JPG"/>
          <p:cNvPicPr>
            <a:picLocks noGrp="1" noChangeAspect="1" noChangeArrowheads="1"/>
          </p:cNvPicPr>
          <p:nvPr>
            <p:ph sz="quarter" idx="1"/>
          </p:nvPr>
        </p:nvPicPr>
        <p:blipFill>
          <a:blip r:embed="rId2" cstate="print"/>
          <a:stretch>
            <a:fillRect/>
          </a:stretch>
        </p:blipFill>
        <p:spPr bwMode="auto">
          <a:xfrm>
            <a:off x="1167755" y="2158153"/>
            <a:ext cx="4495107" cy="5852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еаве\Desktop\DSC_2991.JPG"/>
          <p:cNvPicPr>
            <a:picLocks noGrp="1" noChangeAspect="1" noChangeArrowheads="1"/>
          </p:cNvPicPr>
          <p:nvPr>
            <p:ph sz="quarter" idx="1"/>
          </p:nvPr>
        </p:nvPicPr>
        <p:blipFill>
          <a:blip r:embed="rId2" cstate="print"/>
          <a:srcRect/>
          <a:stretch>
            <a:fillRect/>
          </a:stretch>
        </p:blipFill>
        <p:spPr bwMode="auto">
          <a:xfrm>
            <a:off x="1538791" y="2075724"/>
            <a:ext cx="3269258" cy="63570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еаве\Desktop\DSC_2995.JPG"/>
          <p:cNvPicPr>
            <a:picLocks noGrp="1" noChangeAspect="1" noChangeArrowheads="1"/>
          </p:cNvPicPr>
          <p:nvPr>
            <p:ph sz="quarter" idx="1"/>
          </p:nvPr>
        </p:nvPicPr>
        <p:blipFill>
          <a:blip r:embed="rId2" cstate="print"/>
          <a:srcRect/>
          <a:stretch>
            <a:fillRect/>
          </a:stretch>
        </p:blipFill>
        <p:spPr bwMode="auto">
          <a:xfrm>
            <a:off x="1646804" y="1979713"/>
            <a:ext cx="3113825" cy="64530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еаве\Desktop\DSC_2993.JPG"/>
          <p:cNvPicPr>
            <a:picLocks noGrp="1" noChangeAspect="1" noChangeArrowheads="1"/>
          </p:cNvPicPr>
          <p:nvPr>
            <p:ph sz="quarter" idx="1"/>
          </p:nvPr>
        </p:nvPicPr>
        <p:blipFill>
          <a:blip r:embed="rId2" cstate="print"/>
          <a:srcRect/>
          <a:stretch>
            <a:fillRect/>
          </a:stretch>
        </p:blipFill>
        <p:spPr bwMode="auto">
          <a:xfrm>
            <a:off x="1970839" y="1994721"/>
            <a:ext cx="2673215" cy="64380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еаве\Desktop\DSC_2990.JPG"/>
          <p:cNvPicPr>
            <a:picLocks noGrp="1" noChangeAspect="1" noChangeArrowheads="1"/>
          </p:cNvPicPr>
          <p:nvPr>
            <p:ph sz="quarter" idx="1"/>
          </p:nvPr>
        </p:nvPicPr>
        <p:blipFill>
          <a:blip r:embed="rId2" cstate="print"/>
          <a:srcRect/>
          <a:stretch>
            <a:fillRect/>
          </a:stretch>
        </p:blipFill>
        <p:spPr bwMode="auto">
          <a:xfrm>
            <a:off x="1700808" y="2032347"/>
            <a:ext cx="3183850" cy="64004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еаве\Desktop\DSC_2981.JPG"/>
          <p:cNvPicPr>
            <a:picLocks noGrp="1" noChangeAspect="1" noChangeArrowheads="1"/>
          </p:cNvPicPr>
          <p:nvPr>
            <p:ph sz="quarter" idx="1"/>
          </p:nvPr>
        </p:nvPicPr>
        <p:blipFill>
          <a:blip r:embed="rId2" cstate="print"/>
          <a:stretch>
            <a:fillRect/>
          </a:stretch>
        </p:blipFill>
        <p:spPr bwMode="auto">
          <a:xfrm>
            <a:off x="1802120" y="2158153"/>
            <a:ext cx="3226377" cy="5852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C:\Users\еаве\Desktop\DSC_2987.JPG"/>
          <p:cNvPicPr>
            <a:picLocks noGrp="1" noChangeAspect="1" noChangeArrowheads="1"/>
          </p:cNvPicPr>
          <p:nvPr>
            <p:ph sz="quarter" idx="1"/>
          </p:nvPr>
        </p:nvPicPr>
        <p:blipFill>
          <a:blip r:embed="rId2" cstate="print"/>
          <a:stretch>
            <a:fillRect/>
          </a:stretch>
        </p:blipFill>
        <p:spPr bwMode="auto">
          <a:xfrm>
            <a:off x="1000982" y="2158153"/>
            <a:ext cx="4828655" cy="5852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Users\еаве\Desktop\DSC_2978.JPG"/>
          <p:cNvPicPr>
            <a:picLocks noGrp="1" noChangeAspect="1" noChangeArrowheads="1"/>
          </p:cNvPicPr>
          <p:nvPr>
            <p:ph sz="quarter" idx="1"/>
          </p:nvPr>
        </p:nvPicPr>
        <p:blipFill>
          <a:blip r:embed="rId2" cstate="print"/>
          <a:stretch>
            <a:fillRect/>
          </a:stretch>
        </p:blipFill>
        <p:spPr bwMode="auto">
          <a:xfrm>
            <a:off x="1036830" y="2158153"/>
            <a:ext cx="4756958" cy="5852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539553"/>
            <a:ext cx="6048672" cy="867115"/>
          </a:xfrm>
          <a:solidFill>
            <a:srgbClr val="FFFF00"/>
          </a:solidFill>
        </p:spPr>
        <p:style>
          <a:lnRef idx="2">
            <a:schemeClr val="accent2"/>
          </a:lnRef>
          <a:fillRef idx="1">
            <a:schemeClr val="lt1"/>
          </a:fillRef>
          <a:effectRef idx="0">
            <a:schemeClr val="accent2"/>
          </a:effectRef>
          <a:fontRef idx="minor">
            <a:schemeClr val="dk1"/>
          </a:fontRef>
        </p:style>
        <p:txBody>
          <a:bodyPr>
            <a:normAutofit/>
          </a:bodyPr>
          <a:lstStyle/>
          <a:p>
            <a:r>
              <a:rPr lang="en-US" sz="2800" dirty="0" smtClean="0">
                <a:solidFill>
                  <a:srgbClr val="FF0000"/>
                </a:solidFill>
                <a:latin typeface="+mn-lt"/>
              </a:rPr>
              <a:t>                             </a:t>
            </a:r>
            <a:r>
              <a:rPr lang="uk-UA" sz="2800" dirty="0" smtClean="0">
                <a:solidFill>
                  <a:srgbClr val="FF0000"/>
                </a:solidFill>
                <a:latin typeface="+mn-lt"/>
              </a:rPr>
              <a:t>Література</a:t>
            </a:r>
            <a:r>
              <a:rPr lang="en-US" sz="2800" dirty="0" smtClean="0">
                <a:solidFill>
                  <a:srgbClr val="FF0000"/>
                </a:solidFill>
                <a:latin typeface="+mn-lt"/>
              </a:rPr>
              <a:t> </a:t>
            </a:r>
            <a:endParaRPr lang="ru-RU" sz="2800" dirty="0">
              <a:solidFill>
                <a:srgbClr val="FF0000"/>
              </a:solidFill>
              <a:latin typeface="+mn-lt"/>
            </a:endParaRPr>
          </a:p>
        </p:txBody>
      </p:sp>
      <p:sp>
        <p:nvSpPr>
          <p:cNvPr id="3" name="Содержимое 2"/>
          <p:cNvSpPr>
            <a:spLocks noGrp="1"/>
          </p:cNvSpPr>
          <p:nvPr>
            <p:ph sz="quarter" idx="1"/>
          </p:nvPr>
        </p:nvSpPr>
        <p:spPr/>
        <p:txBody>
          <a:bodyPr>
            <a:normAutofit/>
          </a:bodyPr>
          <a:lstStyle/>
          <a:p>
            <a:r>
              <a:rPr lang="uk-UA" sz="2000" dirty="0" smtClean="0">
                <a:latin typeface="Arial Narrow" pitchFamily="34" charset="0"/>
              </a:rPr>
              <a:t>1. Близнюк О. І.,Панова Л. С. Ігри в навчанні іноземних мов. – К. : освіта. 1997.</a:t>
            </a:r>
          </a:p>
          <a:p>
            <a:r>
              <a:rPr lang="uk-UA" sz="2000" dirty="0" smtClean="0">
                <a:latin typeface="Arial Narrow" pitchFamily="34" charset="0"/>
              </a:rPr>
              <a:t>2. Інтелектуальні ігри в початковій школі/  </a:t>
            </a:r>
            <a:r>
              <a:rPr lang="uk-UA" sz="2000" dirty="0" err="1" smtClean="0">
                <a:latin typeface="Arial Narrow" pitchFamily="34" charset="0"/>
              </a:rPr>
              <a:t>упоряд</a:t>
            </a:r>
            <a:r>
              <a:rPr lang="uk-UA" sz="2000" dirty="0" smtClean="0">
                <a:latin typeface="Arial Narrow" pitchFamily="34" charset="0"/>
              </a:rPr>
              <a:t>. Ю.Е. </a:t>
            </a:r>
            <a:r>
              <a:rPr lang="uk-UA" sz="2000" dirty="0" err="1" smtClean="0">
                <a:latin typeface="Arial Narrow" pitchFamily="34" charset="0"/>
              </a:rPr>
              <a:t>Бардакова</a:t>
            </a:r>
            <a:r>
              <a:rPr lang="uk-UA" sz="2000" dirty="0" smtClean="0">
                <a:latin typeface="Arial Narrow" pitchFamily="34" charset="0"/>
              </a:rPr>
              <a:t>. – Х.: ВГ “ Основа ” . 2005.</a:t>
            </a:r>
          </a:p>
          <a:p>
            <a:r>
              <a:rPr lang="uk-UA" sz="2000" dirty="0" smtClean="0">
                <a:latin typeface="Arial Narrow" pitchFamily="34" charset="0"/>
              </a:rPr>
              <a:t>3. Щербань П.М.  </a:t>
            </a:r>
            <a:r>
              <a:rPr lang="uk-UA" sz="2000" dirty="0" err="1" smtClean="0">
                <a:latin typeface="Arial Narrow" pitchFamily="34" charset="0"/>
              </a:rPr>
              <a:t>Навчально</a:t>
            </a:r>
            <a:r>
              <a:rPr lang="uk-UA" sz="2000" dirty="0" smtClean="0">
                <a:latin typeface="Arial Narrow" pitchFamily="34" charset="0"/>
              </a:rPr>
              <a:t>  – педагогічні ігри.-К., 1993.</a:t>
            </a:r>
          </a:p>
          <a:p>
            <a:r>
              <a:rPr lang="uk-UA" sz="2000" dirty="0" smtClean="0">
                <a:latin typeface="Arial Narrow" pitchFamily="34" charset="0"/>
              </a:rPr>
              <a:t>4. </a:t>
            </a:r>
            <a:r>
              <a:rPr lang="en-US" sz="2000" dirty="0" smtClean="0">
                <a:latin typeface="Arial Narrow" pitchFamily="34" charset="0"/>
              </a:rPr>
              <a:t>From Young learners, Resource Books for Teachers, Oxford University Press.</a:t>
            </a:r>
            <a:endParaRPr lang="ru-RU" sz="2000"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1" y="899592"/>
            <a:ext cx="2351162" cy="1440160"/>
          </a:xfrm>
        </p:spPr>
        <p:txBody>
          <a:bodyPr>
            <a:normAutofit/>
          </a:bodyPr>
          <a:lstStyle/>
          <a:p>
            <a:r>
              <a:rPr lang="uk-UA" dirty="0" smtClean="0">
                <a:solidFill>
                  <a:srgbClr val="FF0000"/>
                </a:solidFill>
                <a:latin typeface="Arial Black" pitchFamily="34" charset="0"/>
              </a:rPr>
              <a:t> Наочність –  </a:t>
            </a:r>
            <a:r>
              <a:rPr lang="uk-UA" dirty="0" err="1" smtClean="0">
                <a:solidFill>
                  <a:srgbClr val="FF0000"/>
                </a:solidFill>
                <a:latin typeface="Arial Black" pitchFamily="34" charset="0"/>
              </a:rPr>
              <a:t>обов</a:t>
            </a:r>
            <a:r>
              <a:rPr lang="en-US" dirty="0" smtClean="0">
                <a:solidFill>
                  <a:srgbClr val="FF0000"/>
                </a:solidFill>
                <a:latin typeface="Arial Black" pitchFamily="34" charset="0"/>
              </a:rPr>
              <a:t>`</a:t>
            </a:r>
            <a:r>
              <a:rPr lang="uk-UA" dirty="0" err="1" smtClean="0">
                <a:solidFill>
                  <a:srgbClr val="FF0000"/>
                </a:solidFill>
                <a:latin typeface="Arial Black" pitchFamily="34" charset="0"/>
              </a:rPr>
              <a:t>язково</a:t>
            </a:r>
            <a:endParaRPr lang="ru-RU" dirty="0">
              <a:solidFill>
                <a:srgbClr val="FF0000"/>
              </a:solidFill>
              <a:latin typeface="Arial Black" pitchFamily="34" charset="0"/>
            </a:endParaRPr>
          </a:p>
        </p:txBody>
      </p:sp>
      <p:sp>
        <p:nvSpPr>
          <p:cNvPr id="6" name="Текст 5"/>
          <p:cNvSpPr>
            <a:spLocks noGrp="1"/>
          </p:cNvSpPr>
          <p:nvPr>
            <p:ph type="body" idx="2"/>
          </p:nvPr>
        </p:nvSpPr>
        <p:spPr/>
        <p:txBody>
          <a:bodyPr/>
          <a:lstStyle/>
          <a:p>
            <a:endParaRPr lang="ru-RU" dirty="0"/>
          </a:p>
        </p:txBody>
      </p:sp>
      <p:sp>
        <p:nvSpPr>
          <p:cNvPr id="3" name="Содержимое 2"/>
          <p:cNvSpPr>
            <a:spLocks noGrp="1"/>
          </p:cNvSpPr>
          <p:nvPr>
            <p:ph sz="quarter" idx="1"/>
          </p:nvPr>
        </p:nvSpPr>
        <p:spPr/>
        <p:txBody>
          <a:bodyPr/>
          <a:lstStyle/>
          <a:p>
            <a:r>
              <a:rPr lang="uk-UA" dirty="0" smtClean="0"/>
              <a:t>Використовувати якнайбільше наочності, що сприяє кращому </a:t>
            </a:r>
            <a:r>
              <a:rPr lang="uk-UA" dirty="0" err="1" smtClean="0"/>
              <a:t>запам</a:t>
            </a:r>
            <a:r>
              <a:rPr lang="en-US" dirty="0" smtClean="0"/>
              <a:t>`</a:t>
            </a:r>
            <a:r>
              <a:rPr lang="uk-UA" dirty="0" err="1" smtClean="0"/>
              <a:t>ятовуванню</a:t>
            </a:r>
            <a:r>
              <a:rPr lang="uk-UA" dirty="0" smtClean="0"/>
              <a:t> учнями навчального матеріалу.</a:t>
            </a:r>
            <a:endParaRPr lang="ru-RU" dirty="0"/>
          </a:p>
        </p:txBody>
      </p:sp>
      <p:pic>
        <p:nvPicPr>
          <p:cNvPr id="9218" name="Picture 2" descr="C:\Users\еаве\Desktop\краски.jpg"/>
          <p:cNvPicPr>
            <a:picLocks noChangeAspect="1" noChangeArrowheads="1"/>
          </p:cNvPicPr>
          <p:nvPr/>
        </p:nvPicPr>
        <p:blipFill>
          <a:blip r:embed="rId2" cstate="print"/>
          <a:srcRect/>
          <a:stretch>
            <a:fillRect/>
          </a:stretch>
        </p:blipFill>
        <p:spPr bwMode="auto">
          <a:xfrm>
            <a:off x="890719" y="6108171"/>
            <a:ext cx="985838" cy="1905000"/>
          </a:xfrm>
          <a:prstGeom prst="rect">
            <a:avLst/>
          </a:prstGeom>
          <a:noFill/>
        </p:spPr>
      </p:pic>
      <p:pic>
        <p:nvPicPr>
          <p:cNvPr id="9219" name="Picture 3" descr="C:\Users\еаве\Desktop\порт.jpg"/>
          <p:cNvPicPr>
            <a:picLocks noChangeAspect="1" noChangeArrowheads="1"/>
          </p:cNvPicPr>
          <p:nvPr/>
        </p:nvPicPr>
        <p:blipFill>
          <a:blip r:embed="rId3" cstate="print"/>
          <a:srcRect/>
          <a:stretch>
            <a:fillRect/>
          </a:stretch>
        </p:blipFill>
        <p:spPr bwMode="auto">
          <a:xfrm>
            <a:off x="458671" y="3131840"/>
            <a:ext cx="1071563" cy="1778000"/>
          </a:xfrm>
          <a:prstGeom prst="rect">
            <a:avLst/>
          </a:prstGeom>
          <a:noFill/>
        </p:spPr>
      </p:pic>
      <p:pic>
        <p:nvPicPr>
          <p:cNvPr id="9220" name="Picture 4" descr="C:\Users\еаве\Desktop\канц.jpg"/>
          <p:cNvPicPr>
            <a:picLocks noChangeAspect="1" noChangeArrowheads="1"/>
          </p:cNvPicPr>
          <p:nvPr/>
        </p:nvPicPr>
        <p:blipFill>
          <a:blip r:embed="rId4" cstate="print"/>
          <a:srcRect/>
          <a:stretch>
            <a:fillRect/>
          </a:stretch>
        </p:blipFill>
        <p:spPr bwMode="auto">
          <a:xfrm>
            <a:off x="2780929" y="6204181"/>
            <a:ext cx="1071563" cy="1524000"/>
          </a:xfrm>
          <a:prstGeom prst="rect">
            <a:avLst/>
          </a:prstGeom>
          <a:noFill/>
        </p:spPr>
      </p:pic>
      <p:pic>
        <p:nvPicPr>
          <p:cNvPr id="9221" name="Picture 5" descr="C:\Users\еаве\Desktop\клякса.jpg"/>
          <p:cNvPicPr>
            <a:picLocks noChangeAspect="1" noChangeArrowheads="1"/>
          </p:cNvPicPr>
          <p:nvPr/>
        </p:nvPicPr>
        <p:blipFill>
          <a:blip r:embed="rId5" cstate="print"/>
          <a:srcRect/>
          <a:stretch>
            <a:fillRect/>
          </a:stretch>
        </p:blipFill>
        <p:spPr bwMode="auto">
          <a:xfrm>
            <a:off x="4347103" y="5724130"/>
            <a:ext cx="1071563" cy="1714500"/>
          </a:xfrm>
          <a:prstGeom prst="rect">
            <a:avLst/>
          </a:prstGeom>
          <a:noFill/>
        </p:spPr>
      </p:pic>
      <p:pic>
        <p:nvPicPr>
          <p:cNvPr id="9222" name="Picture 6" descr="C:\Users\еаве\Desktop\карт.jpg"/>
          <p:cNvPicPr>
            <a:picLocks noChangeAspect="1" noChangeArrowheads="1"/>
          </p:cNvPicPr>
          <p:nvPr/>
        </p:nvPicPr>
        <p:blipFill>
          <a:blip r:embed="rId6" cstate="print"/>
          <a:srcRect/>
          <a:stretch>
            <a:fillRect/>
          </a:stretch>
        </p:blipFill>
        <p:spPr bwMode="auto">
          <a:xfrm>
            <a:off x="5697253" y="6108171"/>
            <a:ext cx="771525" cy="1905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еаве\Desktop\100D3100\_DSC3270.JPG"/>
          <p:cNvPicPr>
            <a:picLocks noGrp="1" noChangeAspect="1" noChangeArrowheads="1"/>
          </p:cNvPicPr>
          <p:nvPr>
            <p:ph sz="quarter" idx="1"/>
          </p:nvPr>
        </p:nvPicPr>
        <p:blipFill>
          <a:blip r:embed="rId2" cstate="print">
            <a:lum bright="-10000"/>
          </a:blip>
          <a:srcRect/>
          <a:stretch>
            <a:fillRect/>
          </a:stretch>
        </p:blipFill>
        <p:spPr bwMode="auto">
          <a:xfrm>
            <a:off x="1" y="2771800"/>
            <a:ext cx="6376987" cy="4251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еаве\Desktop\100D3100\_DSC3267.JPG"/>
          <p:cNvPicPr>
            <a:picLocks noGrp="1" noChangeAspect="1" noChangeArrowheads="1"/>
          </p:cNvPicPr>
          <p:nvPr>
            <p:ph sz="quarter" idx="1"/>
          </p:nvPr>
        </p:nvPicPr>
        <p:blipFill>
          <a:blip r:embed="rId2" cstate="print">
            <a:lum bright="-10000"/>
          </a:blip>
          <a:srcRect/>
          <a:stretch>
            <a:fillRect/>
          </a:stretch>
        </p:blipFill>
        <p:spPr bwMode="auto">
          <a:xfrm>
            <a:off x="227014" y="2959100"/>
            <a:ext cx="6376987" cy="42513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еаве\Desktop\100D3100\_DSC3269.JPG"/>
          <p:cNvPicPr>
            <a:picLocks noGrp="1" noChangeAspect="1" noChangeArrowheads="1"/>
          </p:cNvPicPr>
          <p:nvPr>
            <p:ph sz="quarter" idx="1"/>
          </p:nvPr>
        </p:nvPicPr>
        <p:blipFill>
          <a:blip r:embed="rId2" cstate="print">
            <a:lum bright="-10000"/>
          </a:blip>
          <a:srcRect/>
          <a:stretch>
            <a:fillRect/>
          </a:stretch>
        </p:blipFill>
        <p:spPr bwMode="auto">
          <a:xfrm>
            <a:off x="260649" y="2771800"/>
            <a:ext cx="6376987" cy="4251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1219200"/>
            <a:ext cx="2063130" cy="1320800"/>
          </a:xfrm>
        </p:spPr>
        <p:txBody>
          <a:bodyPr/>
          <a:lstStyle/>
          <a:p>
            <a:r>
              <a:rPr lang="uk-UA" dirty="0" smtClean="0">
                <a:solidFill>
                  <a:srgbClr val="FF0000"/>
                </a:solidFill>
                <a:latin typeface="Arial Black" pitchFamily="34" charset="0"/>
              </a:rPr>
              <a:t>Граматичні структури</a:t>
            </a:r>
            <a:endParaRPr lang="ru-RU" dirty="0">
              <a:solidFill>
                <a:srgbClr val="FF0000"/>
              </a:solidFill>
              <a:latin typeface="Arial Black" pitchFamily="34" charset="0"/>
            </a:endParaRPr>
          </a:p>
        </p:txBody>
      </p:sp>
      <p:sp>
        <p:nvSpPr>
          <p:cNvPr id="5" name="Текст 4"/>
          <p:cNvSpPr>
            <a:spLocks noGrp="1"/>
          </p:cNvSpPr>
          <p:nvPr>
            <p:ph type="body" idx="2"/>
          </p:nvPr>
        </p:nvSpPr>
        <p:spPr/>
        <p:txBody>
          <a:bodyPr/>
          <a:lstStyle/>
          <a:p>
            <a:endParaRPr lang="ru-RU" dirty="0"/>
          </a:p>
        </p:txBody>
      </p:sp>
      <p:sp>
        <p:nvSpPr>
          <p:cNvPr id="3" name="Содержимое 2"/>
          <p:cNvSpPr>
            <a:spLocks noGrp="1"/>
          </p:cNvSpPr>
          <p:nvPr>
            <p:ph sz="quarter" idx="1"/>
          </p:nvPr>
        </p:nvSpPr>
        <p:spPr/>
        <p:txBody>
          <a:bodyPr>
            <a:normAutofit/>
          </a:bodyPr>
          <a:lstStyle/>
          <a:p>
            <a:r>
              <a:rPr lang="uk-UA" sz="2400" dirty="0" smtClean="0"/>
              <a:t>Не навчати граматичні структури та явища шляхом аналізу, а подавати їх у формі яскравих мовних зразків, </a:t>
            </a:r>
            <a:r>
              <a:rPr lang="uk-UA" sz="2400" dirty="0" err="1" smtClean="0"/>
              <a:t>прив</a:t>
            </a:r>
            <a:r>
              <a:rPr lang="en-US" sz="2400" dirty="0" smtClean="0"/>
              <a:t>`</a:t>
            </a:r>
            <a:r>
              <a:rPr lang="uk-UA" sz="2400" dirty="0" err="1" smtClean="0"/>
              <a:t>язаних</a:t>
            </a:r>
            <a:r>
              <a:rPr lang="uk-UA" sz="2400" dirty="0" smtClean="0"/>
              <a:t> за змістом до певної мовленнєвої ситуації. Засвоєння граматично правильного зразка мовлення відбувається шляхом багаторазового повторення і закріплення вивченого матеріалу.</a:t>
            </a:r>
            <a:endParaRPr lang="ru-RU" sz="2400" dirty="0"/>
          </a:p>
        </p:txBody>
      </p:sp>
      <p:pic>
        <p:nvPicPr>
          <p:cNvPr id="2051" name="Picture 3" descr="C:\Users\еаве\Desktop\просто.jpg"/>
          <p:cNvPicPr>
            <a:picLocks noChangeAspect="1" noChangeArrowheads="1"/>
          </p:cNvPicPr>
          <p:nvPr/>
        </p:nvPicPr>
        <p:blipFill>
          <a:blip r:embed="rId2" cstate="print"/>
          <a:srcRect/>
          <a:stretch>
            <a:fillRect/>
          </a:stretch>
        </p:blipFill>
        <p:spPr bwMode="auto">
          <a:xfrm>
            <a:off x="350658" y="3515883"/>
            <a:ext cx="1944216"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solidFill>
                  <a:srgbClr val="FF0000"/>
                </a:solidFill>
                <a:latin typeface="Arial Black" pitchFamily="34" charset="0"/>
              </a:rPr>
              <a:t>Вивчати фрази, а не окремі слова</a:t>
            </a:r>
            <a:endParaRPr lang="ru-RU" dirty="0">
              <a:solidFill>
                <a:srgbClr val="FF0000"/>
              </a:solidFill>
              <a:latin typeface="Arial Black" pitchFamily="34" charset="0"/>
            </a:endParaRPr>
          </a:p>
        </p:txBody>
      </p:sp>
      <p:sp>
        <p:nvSpPr>
          <p:cNvPr id="3" name="Содержимое 2"/>
          <p:cNvSpPr>
            <a:spLocks noGrp="1"/>
          </p:cNvSpPr>
          <p:nvPr>
            <p:ph type="body" sz="half" idx="2"/>
          </p:nvPr>
        </p:nvSpPr>
        <p:spPr/>
        <p:txBody>
          <a:bodyPr>
            <a:normAutofit/>
          </a:bodyPr>
          <a:lstStyle/>
          <a:p>
            <a:r>
              <a:rPr lang="uk-UA" dirty="0" smtClean="0">
                <a:solidFill>
                  <a:schemeClr val="tx1"/>
                </a:solidFill>
              </a:rPr>
              <a:t>Не обмежуйтесь вивченням окремих слів. Маючи в запасі лише лексичні одиниці, діти будуть неспроможні спілкуватися. Вводьте лексику в короткі речення і фрази та тренуйте у мовленні через вивчення пісень, віршів, </a:t>
            </a:r>
            <a:r>
              <a:rPr lang="uk-UA" dirty="0" err="1" smtClean="0">
                <a:solidFill>
                  <a:schemeClr val="tx1"/>
                </a:solidFill>
              </a:rPr>
              <a:t>римівок</a:t>
            </a:r>
            <a:r>
              <a:rPr lang="uk-UA" dirty="0" smtClean="0">
                <a:solidFill>
                  <a:schemeClr val="tx1"/>
                </a:solidFill>
              </a:rPr>
              <a:t>, коротких історій, інсценізацій.</a:t>
            </a:r>
            <a:endParaRPr lang="ru-RU" dirty="0">
              <a:solidFill>
                <a:schemeClr val="tx1"/>
              </a:solidFill>
            </a:endParaRPr>
          </a:p>
        </p:txBody>
      </p:sp>
      <p:pic>
        <p:nvPicPr>
          <p:cNvPr id="2050" name="Picture 2" descr="C:\Users\еаве\Desktop\DSC_0004.JPG"/>
          <p:cNvPicPr>
            <a:picLocks noGrp="1" noChangeAspect="1" noChangeArrowheads="1"/>
          </p:cNvPicPr>
          <p:nvPr>
            <p:ph type="pic" idx="1"/>
          </p:nvPr>
        </p:nvPicPr>
        <p:blipFill>
          <a:blip r:embed="rId2" cstate="print"/>
          <a:srcRect l="12637" r="12637"/>
          <a:stretch>
            <a:fillRect/>
          </a:stretch>
        </p:blipFill>
        <p:spPr bwMode="auto">
          <a:xfrm>
            <a:off x="2564906" y="1403648"/>
            <a:ext cx="3960439" cy="4824536"/>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FF0000"/>
                </a:solidFill>
                <a:latin typeface="Arial Black" pitchFamily="34" charset="0"/>
              </a:rPr>
              <a:t>Гра – основний вид діяльності</a:t>
            </a:r>
            <a:endParaRPr lang="ru-RU" dirty="0">
              <a:solidFill>
                <a:srgbClr val="FF0000"/>
              </a:solidFill>
              <a:latin typeface="Arial Black" pitchFamily="34" charset="0"/>
            </a:endParaRPr>
          </a:p>
        </p:txBody>
      </p:sp>
      <p:sp>
        <p:nvSpPr>
          <p:cNvPr id="5" name="Текст 4"/>
          <p:cNvSpPr>
            <a:spLocks noGrp="1"/>
          </p:cNvSpPr>
          <p:nvPr>
            <p:ph type="body" idx="2"/>
          </p:nvPr>
        </p:nvSpPr>
        <p:spPr/>
        <p:txBody>
          <a:bodyPr/>
          <a:lstStyle/>
          <a:p>
            <a:endParaRPr lang="ru-RU" dirty="0"/>
          </a:p>
        </p:txBody>
      </p:sp>
      <p:sp>
        <p:nvSpPr>
          <p:cNvPr id="3" name="Содержимое 2"/>
          <p:cNvSpPr>
            <a:spLocks noGrp="1"/>
          </p:cNvSpPr>
          <p:nvPr>
            <p:ph sz="quarter" idx="1"/>
          </p:nvPr>
        </p:nvSpPr>
        <p:spPr/>
        <p:txBody>
          <a:bodyPr/>
          <a:lstStyle/>
          <a:p>
            <a:r>
              <a:rPr lang="uk-UA" dirty="0" smtClean="0"/>
              <a:t>Навчання усіх видів мовленнєвої діяльності здійснювати через гру. Гра – основний вид діяльності на уроках  англійської мови у початковій школі.</a:t>
            </a:r>
            <a:endParaRPr lang="ru-RU" dirty="0"/>
          </a:p>
        </p:txBody>
      </p:sp>
      <p:pic>
        <p:nvPicPr>
          <p:cNvPr id="3075" name="Picture 3" descr="C:\Users\еаве\Desktop\дети.jpg"/>
          <p:cNvPicPr>
            <a:picLocks noChangeAspect="1" noChangeArrowheads="1"/>
          </p:cNvPicPr>
          <p:nvPr/>
        </p:nvPicPr>
        <p:blipFill>
          <a:blip r:embed="rId2" cstate="print"/>
          <a:srcRect/>
          <a:stretch>
            <a:fillRect/>
          </a:stretch>
        </p:blipFill>
        <p:spPr bwMode="auto">
          <a:xfrm>
            <a:off x="242646" y="4668012"/>
            <a:ext cx="2106234" cy="3072341"/>
          </a:xfrm>
          <a:prstGeom prst="roundRect">
            <a:avLst>
              <a:gd name="adj" fmla="val 8594"/>
            </a:avLst>
          </a:prstGeom>
          <a:solidFill>
            <a:srgbClr val="FFFFFF">
              <a:shade val="85000"/>
            </a:srgbClr>
          </a:solidFill>
          <a:ln>
            <a:solidFill>
              <a:schemeClr val="accent1"/>
            </a:solidFill>
          </a:ln>
          <a:effectLst>
            <a:glow rad="228600">
              <a:schemeClr val="accent6">
                <a:satMod val="175000"/>
                <a:alpha val="40000"/>
              </a:schemeClr>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1219200"/>
            <a:ext cx="1919114" cy="1320800"/>
          </a:xfrm>
        </p:spPr>
        <p:txBody>
          <a:bodyPr>
            <a:normAutofit/>
          </a:bodyPr>
          <a:lstStyle/>
          <a:p>
            <a:r>
              <a:rPr lang="uk-UA" dirty="0" smtClean="0">
                <a:solidFill>
                  <a:srgbClr val="FF0000"/>
                </a:solidFill>
                <a:latin typeface="Arial Black" pitchFamily="34" charset="0"/>
              </a:rPr>
              <a:t>Розуміння дітьми матеріалу</a:t>
            </a:r>
            <a:endParaRPr lang="ru-RU" dirty="0">
              <a:solidFill>
                <a:srgbClr val="FF0000"/>
              </a:solidFill>
              <a:latin typeface="Arial Black" pitchFamily="34" charset="0"/>
            </a:endParaRPr>
          </a:p>
        </p:txBody>
      </p:sp>
      <p:sp>
        <p:nvSpPr>
          <p:cNvPr id="5" name="Текст 4"/>
          <p:cNvSpPr>
            <a:spLocks noGrp="1"/>
          </p:cNvSpPr>
          <p:nvPr>
            <p:ph type="body" idx="2"/>
          </p:nvPr>
        </p:nvSpPr>
        <p:spPr/>
        <p:txBody>
          <a:bodyPr/>
          <a:lstStyle/>
          <a:p>
            <a:endParaRPr lang="ru-RU"/>
          </a:p>
        </p:txBody>
      </p:sp>
      <p:sp>
        <p:nvSpPr>
          <p:cNvPr id="3" name="Содержимое 2"/>
          <p:cNvSpPr>
            <a:spLocks noGrp="1"/>
          </p:cNvSpPr>
          <p:nvPr>
            <p:ph sz="quarter" idx="1"/>
          </p:nvPr>
        </p:nvSpPr>
        <p:spPr/>
        <p:txBody>
          <a:bodyPr>
            <a:normAutofit/>
          </a:bodyPr>
          <a:lstStyle/>
          <a:p>
            <a:r>
              <a:rPr lang="uk-UA" dirty="0" smtClean="0"/>
              <a:t>Діти можуть засвоїти тільки те, що вони розуміють. Необхідно слідкувати, щоб навчальний матеріал та мова інструкцій вчителя  були зрозумілі учням. Проте, не зловживайте перекладом. Активно користуйтесь жестами, мімікою, розвивайте мовну здогадку учнів.</a:t>
            </a:r>
            <a:endParaRPr lang="ru-RU" dirty="0"/>
          </a:p>
        </p:txBody>
      </p:sp>
      <p:pic>
        <p:nvPicPr>
          <p:cNvPr id="6146" name="Picture 2" descr="C:\Users\еаве\Desktop\клас.jpg"/>
          <p:cNvPicPr>
            <a:picLocks noChangeAspect="1" noChangeArrowheads="1"/>
          </p:cNvPicPr>
          <p:nvPr/>
        </p:nvPicPr>
        <p:blipFill>
          <a:blip r:embed="rId2" cstate="print"/>
          <a:srcRect/>
          <a:stretch>
            <a:fillRect/>
          </a:stretch>
        </p:blipFill>
        <p:spPr bwMode="auto">
          <a:xfrm>
            <a:off x="404664" y="2747797"/>
            <a:ext cx="1566174" cy="4032448"/>
          </a:xfrm>
          <a:prstGeom prst="rect">
            <a:avLst/>
          </a:prstGeom>
          <a:noFill/>
          <a:ln>
            <a:solidFill>
              <a:srgbClr val="FF0000"/>
            </a:solidFill>
          </a:ln>
        </p:spPr>
      </p:pic>
      <p:pic>
        <p:nvPicPr>
          <p:cNvPr id="7170" name="Picture 2" descr="C:\Program Files (x86)\Microsoft Office\MEDIA\CAGCAT10\j0293828.wmf"/>
          <p:cNvPicPr>
            <a:picLocks noChangeAspect="1" noChangeArrowheads="1"/>
          </p:cNvPicPr>
          <p:nvPr/>
        </p:nvPicPr>
        <p:blipFill>
          <a:blip r:embed="rId3" cstate="print"/>
          <a:srcRect/>
          <a:stretch>
            <a:fillRect/>
          </a:stretch>
        </p:blipFill>
        <p:spPr bwMode="auto">
          <a:xfrm>
            <a:off x="4727973" y="6407153"/>
            <a:ext cx="1308497" cy="244898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494</TotalTime>
  <Words>2064</Words>
  <Application>Microsoft Office PowerPoint</Application>
  <PresentationFormat>Экран (4:3)</PresentationFormat>
  <Paragraphs>320</Paragraphs>
  <Slides>52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Официальная</vt:lpstr>
      <vt:lpstr>Слайд 1</vt:lpstr>
      <vt:lpstr>Слайд 2</vt:lpstr>
      <vt:lpstr>Вчителю необхідно пам`ятати про увагу:</vt:lpstr>
      <vt:lpstr>Часто змінювати види діяльності</vt:lpstr>
      <vt:lpstr> Наочність –  обов`язково</vt:lpstr>
      <vt:lpstr>Граматичні структури</vt:lpstr>
      <vt:lpstr>Вивчати фрази, а не окремі слова</vt:lpstr>
      <vt:lpstr>Гра – основний вид діяльності</vt:lpstr>
      <vt:lpstr>Розуміння дітьми матеріалу</vt:lpstr>
      <vt:lpstr> Атмосфера на уроці</vt:lpstr>
      <vt:lpstr>Робота в парах, групах</vt:lpstr>
      <vt:lpstr>Всю душу віддавати дітям</vt:lpstr>
      <vt:lpstr>       Мова вчителя на уроці</vt:lpstr>
      <vt:lpstr>Мова учня на уроці</vt:lpstr>
      <vt:lpstr>Використання    дидактичних ігор</vt:lpstr>
      <vt:lpstr>Мовленнєві ігри</vt:lpstr>
      <vt:lpstr>Слайд 17</vt:lpstr>
      <vt:lpstr>Слайд 18</vt:lpstr>
      <vt:lpstr>Орфографічні  ігри</vt:lpstr>
      <vt:lpstr>Слайд 20</vt:lpstr>
      <vt:lpstr>Слайд 21</vt:lpstr>
      <vt:lpstr>Граматичні ігри</vt:lpstr>
      <vt:lpstr>Слайд 23</vt:lpstr>
      <vt:lpstr>Музично-дидактичні ігри</vt:lpstr>
      <vt:lpstr>Слайд 25</vt:lpstr>
      <vt:lpstr>Розучування   віршів</vt:lpstr>
      <vt:lpstr>     Тема “ Моя сім`я ” </vt:lpstr>
      <vt:lpstr>  Тема “ Тварини ”  </vt:lpstr>
      <vt:lpstr> Тема:  “ Кольори ”</vt:lpstr>
      <vt:lpstr>      Тема  “ Частини тіла “</vt:lpstr>
      <vt:lpstr>   Тема :   “ Їжа “  </vt:lpstr>
      <vt:lpstr>   Тема: “ Тварини у зоопарку “</vt:lpstr>
      <vt:lpstr>   Тема : ” Іграшки “</vt:lpstr>
      <vt:lpstr>Слайд 34</vt:lpstr>
      <vt:lpstr>   Тема:   “ Моя квартира “</vt:lpstr>
      <vt:lpstr> Тема:  “ Пори року ”</vt:lpstr>
      <vt:lpstr>Малюнки на уроки</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                             Література </vt:lpstr>
      <vt:lpstr>Слайд 50</vt:lpstr>
      <vt:lpstr>Слайд 51</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Специфіка роботи з учнями 1 класу</dc:title>
  <dc:creator>еаве</dc:creator>
  <cp:lastModifiedBy>еаве</cp:lastModifiedBy>
  <cp:revision>72</cp:revision>
  <dcterms:created xsi:type="dcterms:W3CDTF">2013-08-15T07:38:41Z</dcterms:created>
  <dcterms:modified xsi:type="dcterms:W3CDTF">2016-11-07T18:54:47Z</dcterms:modified>
</cp:coreProperties>
</file>