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9" r:id="rId8"/>
    <p:sldId id="263" r:id="rId9"/>
    <p:sldId id="264" r:id="rId10"/>
    <p:sldId id="266" r:id="rId11"/>
    <p:sldId id="262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559" autoAdjust="0"/>
    <p:restoredTop sz="94660"/>
  </p:normalViewPr>
  <p:slideViewPr>
    <p:cSldViewPr>
      <p:cViewPr varScale="1">
        <p:scale>
          <a:sx n="68" d="100"/>
          <a:sy n="68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BE9F2F-F17E-432D-B14F-EAE2D46FB76D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530B36-94A1-4359-932D-425BE0F6C901}">
      <dgm:prSet phldrT="[Текст]" custT="1"/>
      <dgm:spPr/>
      <dgm:t>
        <a:bodyPr/>
        <a:lstStyle/>
        <a:p>
          <a:r>
            <a:rPr lang="uk-UA" sz="2000" dirty="0" err="1" smtClean="0">
              <a:latin typeface="Times New Roman" pitchFamily="18" charset="0"/>
              <a:cs typeface="Times New Roman" pitchFamily="18" charset="0"/>
            </a:rPr>
            <a:t>ДН</a:t>
          </a:r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 забезпечує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B7ED94DE-7C87-4BD6-9DBD-4DE31412C7D0}" type="parTrans" cxnId="{2C1550B4-CBD6-49F8-A651-A4410737788D}">
      <dgm:prSet/>
      <dgm:spPr/>
      <dgm:t>
        <a:bodyPr/>
        <a:lstStyle/>
        <a:p>
          <a:endParaRPr lang="ru-RU"/>
        </a:p>
      </dgm:t>
    </dgm:pt>
    <dgm:pt modelId="{CC6F28EB-448C-47B8-B2FA-97AA07C942CE}" type="sibTrans" cxnId="{2C1550B4-CBD6-49F8-A651-A4410737788D}">
      <dgm:prSet/>
      <dgm:spPr/>
      <dgm:t>
        <a:bodyPr/>
        <a:lstStyle/>
        <a:p>
          <a:endParaRPr lang="ru-RU"/>
        </a:p>
      </dgm:t>
    </dgm:pt>
    <dgm:pt modelId="{F41B96C7-7AAF-4148-8188-45638013EF98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Індивідуальне навчання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859B65AA-2D27-43A3-B41F-3AF32FEA8051}" type="parTrans" cxnId="{20172E3C-3002-4133-A2E7-6FD868E0447E}">
      <dgm:prSet/>
      <dgm:spPr/>
      <dgm:t>
        <a:bodyPr/>
        <a:lstStyle/>
        <a:p>
          <a:endParaRPr lang="ru-RU"/>
        </a:p>
      </dgm:t>
    </dgm:pt>
    <dgm:pt modelId="{A0CD4F70-09FC-40EB-9F59-B9825CBDC2A1}" type="sibTrans" cxnId="{20172E3C-3002-4133-A2E7-6FD868E0447E}">
      <dgm:prSet/>
      <dgm:spPr/>
      <dgm:t>
        <a:bodyPr/>
        <a:lstStyle/>
        <a:p>
          <a:endParaRPr lang="ru-RU"/>
        </a:p>
      </dgm:t>
    </dgm:pt>
    <dgm:pt modelId="{0E2C0D19-F1B6-4CDD-B44A-136E3B7497BB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ДПА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83FBA231-3711-4E07-AD36-A0EAE9C2D76B}" type="parTrans" cxnId="{64C0EFB2-442E-4F82-9B09-9671A5E69C4E}">
      <dgm:prSet/>
      <dgm:spPr/>
      <dgm:t>
        <a:bodyPr/>
        <a:lstStyle/>
        <a:p>
          <a:endParaRPr lang="ru-RU"/>
        </a:p>
      </dgm:t>
    </dgm:pt>
    <dgm:pt modelId="{822F60A9-09DF-42B6-BB28-BBE56E2AF8C2}" type="sibTrans" cxnId="{64C0EFB2-442E-4F82-9B09-9671A5E69C4E}">
      <dgm:prSet/>
      <dgm:spPr/>
      <dgm:t>
        <a:bodyPr/>
        <a:lstStyle/>
        <a:p>
          <a:endParaRPr lang="ru-RU"/>
        </a:p>
      </dgm:t>
    </dgm:pt>
    <dgm:pt modelId="{E41EB5BC-F43C-4D04-B551-0E8EC1BA9AAE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ЗНО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D35F9673-6162-49D5-BE4B-515F581604DC}" type="parTrans" cxnId="{A16C6B68-DED1-4AFC-B264-4E04EEC7624E}">
      <dgm:prSet/>
      <dgm:spPr/>
      <dgm:t>
        <a:bodyPr/>
        <a:lstStyle/>
        <a:p>
          <a:endParaRPr lang="ru-RU"/>
        </a:p>
      </dgm:t>
    </dgm:pt>
    <dgm:pt modelId="{113E4C66-D17D-42F8-B90B-36954B1A0D49}" type="sibTrans" cxnId="{A16C6B68-DED1-4AFC-B264-4E04EEC7624E}">
      <dgm:prSet/>
      <dgm:spPr/>
      <dgm:t>
        <a:bodyPr/>
        <a:lstStyle/>
        <a:p>
          <a:endParaRPr lang="ru-RU"/>
        </a:p>
      </dgm:t>
    </dgm:pt>
    <dgm:pt modelId="{1C6A601F-51DE-406E-8832-0A407C23D436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Олімпіада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DDE29AFA-27D9-4803-AA4F-603B51AD68FA}" type="parTrans" cxnId="{BD24221F-2284-4965-B00F-0725F51FA28B}">
      <dgm:prSet/>
      <dgm:spPr/>
      <dgm:t>
        <a:bodyPr/>
        <a:lstStyle/>
        <a:p>
          <a:endParaRPr lang="ru-RU"/>
        </a:p>
      </dgm:t>
    </dgm:pt>
    <dgm:pt modelId="{995C83DF-B45F-4DD3-8DBC-A6B0CD2FA069}" type="sibTrans" cxnId="{BD24221F-2284-4965-B00F-0725F51FA28B}">
      <dgm:prSet/>
      <dgm:spPr/>
      <dgm:t>
        <a:bodyPr/>
        <a:lstStyle/>
        <a:p>
          <a:endParaRPr lang="ru-RU"/>
        </a:p>
      </dgm:t>
    </dgm:pt>
    <dgm:pt modelId="{2A5F4E19-542B-4DB3-9147-F798D72CA660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Контроль знань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C07F050B-3627-4B94-933F-A054D5A6E4C6}" type="parTrans" cxnId="{BE1FC5CE-0279-40FF-AE3E-D0575A1D3824}">
      <dgm:prSet/>
      <dgm:spPr/>
      <dgm:t>
        <a:bodyPr/>
        <a:lstStyle/>
        <a:p>
          <a:endParaRPr lang="ru-RU"/>
        </a:p>
      </dgm:t>
    </dgm:pt>
    <dgm:pt modelId="{F4465595-A943-45F8-8D66-7E4FF7E08DF1}" type="sibTrans" cxnId="{BE1FC5CE-0279-40FF-AE3E-D0575A1D3824}">
      <dgm:prSet/>
      <dgm:spPr/>
      <dgm:t>
        <a:bodyPr/>
        <a:lstStyle/>
        <a:p>
          <a:endParaRPr lang="ru-RU"/>
        </a:p>
      </dgm:t>
    </dgm:pt>
    <dgm:pt modelId="{EB0C52CD-6636-4F7C-B92D-0B8338841C08}" type="pres">
      <dgm:prSet presAssocID="{E2BE9F2F-F17E-432D-B14F-EAE2D46FB76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788933E-2BCC-46F7-9367-745CC336BD85}" type="pres">
      <dgm:prSet presAssocID="{19530B36-94A1-4359-932D-425BE0F6C901}" presName="root1" presStyleCnt="0"/>
      <dgm:spPr/>
    </dgm:pt>
    <dgm:pt modelId="{5A3F0E2A-4EF8-4427-80A0-B249F297ACD1}" type="pres">
      <dgm:prSet presAssocID="{19530B36-94A1-4359-932D-425BE0F6C901}" presName="LevelOneTextNod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6DE998-A8E8-437E-BED8-5813A72CBD7A}" type="pres">
      <dgm:prSet presAssocID="{19530B36-94A1-4359-932D-425BE0F6C901}" presName="level2hierChild" presStyleCnt="0"/>
      <dgm:spPr/>
    </dgm:pt>
    <dgm:pt modelId="{65DF6D6D-4D36-4AB8-B375-6F80B0CF5863}" type="pres">
      <dgm:prSet presAssocID="{859B65AA-2D27-43A3-B41F-3AF32FEA8051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AC5D7DC4-EA99-4D0A-8DED-55B98C45A7FC}" type="pres">
      <dgm:prSet presAssocID="{859B65AA-2D27-43A3-B41F-3AF32FEA8051}" presName="connTx" presStyleLbl="parChTrans1D2" presStyleIdx="0" presStyleCnt="4"/>
      <dgm:spPr/>
      <dgm:t>
        <a:bodyPr/>
        <a:lstStyle/>
        <a:p>
          <a:endParaRPr lang="ru-RU"/>
        </a:p>
      </dgm:t>
    </dgm:pt>
    <dgm:pt modelId="{33B2DE59-7C56-457D-864B-6EE9341AF120}" type="pres">
      <dgm:prSet presAssocID="{F41B96C7-7AAF-4148-8188-45638013EF98}" presName="root2" presStyleCnt="0"/>
      <dgm:spPr/>
    </dgm:pt>
    <dgm:pt modelId="{A6112E6E-551B-4FDC-820F-C89854DFBF6A}" type="pres">
      <dgm:prSet presAssocID="{F41B96C7-7AAF-4148-8188-45638013EF98}" presName="LevelTwoTextNode" presStyleLbl="node2" presStyleIdx="0" presStyleCnt="4" custScaleX="1336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E4D6102-ECAC-4EB6-9A2A-6171F1FECCC7}" type="pres">
      <dgm:prSet presAssocID="{F41B96C7-7AAF-4148-8188-45638013EF98}" presName="level3hierChild" presStyleCnt="0"/>
      <dgm:spPr/>
    </dgm:pt>
    <dgm:pt modelId="{A46BFB27-E6DC-47F5-914D-C129DE72332A}" type="pres">
      <dgm:prSet presAssocID="{83FBA231-3711-4E07-AD36-A0EAE9C2D76B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209BF86B-5BA1-4CB7-8D8E-D3DC5DF6C18C}" type="pres">
      <dgm:prSet presAssocID="{83FBA231-3711-4E07-AD36-A0EAE9C2D76B}" presName="connTx" presStyleLbl="parChTrans1D2" presStyleIdx="1" presStyleCnt="4"/>
      <dgm:spPr/>
      <dgm:t>
        <a:bodyPr/>
        <a:lstStyle/>
        <a:p>
          <a:endParaRPr lang="ru-RU"/>
        </a:p>
      </dgm:t>
    </dgm:pt>
    <dgm:pt modelId="{E9274692-9836-43E9-9CB5-A4606A355E0C}" type="pres">
      <dgm:prSet presAssocID="{0E2C0D19-F1B6-4CDD-B44A-136E3B7497BB}" presName="root2" presStyleCnt="0"/>
      <dgm:spPr/>
    </dgm:pt>
    <dgm:pt modelId="{7ECC9FF5-83C8-4D8C-A47B-36507F5DEC3D}" type="pres">
      <dgm:prSet presAssocID="{0E2C0D19-F1B6-4CDD-B44A-136E3B7497BB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8989293-FAD2-4D78-A38F-F89169A249ED}" type="pres">
      <dgm:prSet presAssocID="{0E2C0D19-F1B6-4CDD-B44A-136E3B7497BB}" presName="level3hierChild" presStyleCnt="0"/>
      <dgm:spPr/>
    </dgm:pt>
    <dgm:pt modelId="{0BF5FAE8-ABF3-4AEC-BEBA-5628B9A53081}" type="pres">
      <dgm:prSet presAssocID="{D35F9673-6162-49D5-BE4B-515F581604DC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F0165865-DFF0-4FF4-8737-7CCB58C92A26}" type="pres">
      <dgm:prSet presAssocID="{D35F9673-6162-49D5-BE4B-515F581604DC}" presName="connTx" presStyleLbl="parChTrans1D2" presStyleIdx="2" presStyleCnt="4"/>
      <dgm:spPr/>
      <dgm:t>
        <a:bodyPr/>
        <a:lstStyle/>
        <a:p>
          <a:endParaRPr lang="ru-RU"/>
        </a:p>
      </dgm:t>
    </dgm:pt>
    <dgm:pt modelId="{55B6151D-13D2-4116-BE5A-10D3BD634307}" type="pres">
      <dgm:prSet presAssocID="{E41EB5BC-F43C-4D04-B551-0E8EC1BA9AAE}" presName="root2" presStyleCnt="0"/>
      <dgm:spPr/>
    </dgm:pt>
    <dgm:pt modelId="{90AA898E-7883-430E-964D-0C8F53D34009}" type="pres">
      <dgm:prSet presAssocID="{E41EB5BC-F43C-4D04-B551-0E8EC1BA9AAE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8CAFB1-99A7-4EE3-84D3-33030C59729C}" type="pres">
      <dgm:prSet presAssocID="{E41EB5BC-F43C-4D04-B551-0E8EC1BA9AAE}" presName="level3hierChild" presStyleCnt="0"/>
      <dgm:spPr/>
    </dgm:pt>
    <dgm:pt modelId="{0EFE4770-884E-413F-841C-59EB4977812A}" type="pres">
      <dgm:prSet presAssocID="{DDE29AFA-27D9-4803-AA4F-603B51AD68FA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812687E6-8FD7-4608-8DE9-55052A877F07}" type="pres">
      <dgm:prSet presAssocID="{DDE29AFA-27D9-4803-AA4F-603B51AD68FA}" presName="connTx" presStyleLbl="parChTrans1D2" presStyleIdx="3" presStyleCnt="4"/>
      <dgm:spPr/>
      <dgm:t>
        <a:bodyPr/>
        <a:lstStyle/>
        <a:p>
          <a:endParaRPr lang="ru-RU"/>
        </a:p>
      </dgm:t>
    </dgm:pt>
    <dgm:pt modelId="{380BDB4B-A2FA-4146-A0C3-017138079DA9}" type="pres">
      <dgm:prSet presAssocID="{1C6A601F-51DE-406E-8832-0A407C23D436}" presName="root2" presStyleCnt="0"/>
      <dgm:spPr/>
    </dgm:pt>
    <dgm:pt modelId="{B3D0BA6B-2BD2-4BFB-BAEA-2A130CFFE207}" type="pres">
      <dgm:prSet presAssocID="{1C6A601F-51DE-406E-8832-0A407C23D436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20A10DF-8A68-47E4-A34C-06237A7EB214}" type="pres">
      <dgm:prSet presAssocID="{1C6A601F-51DE-406E-8832-0A407C23D436}" presName="level3hierChild" presStyleCnt="0"/>
      <dgm:spPr/>
    </dgm:pt>
    <dgm:pt modelId="{0145D8FE-4677-4C1C-B038-C140CA9ED795}" type="pres">
      <dgm:prSet presAssocID="{2A5F4E19-542B-4DB3-9147-F798D72CA660}" presName="root1" presStyleCnt="0"/>
      <dgm:spPr/>
    </dgm:pt>
    <dgm:pt modelId="{6FD51EE5-1CCF-4B1E-B211-EBB0B43D00B6}" type="pres">
      <dgm:prSet presAssocID="{2A5F4E19-542B-4DB3-9147-F798D72CA660}" presName="LevelOneTextNod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54339DD-8EE4-4271-9729-FEA6FA56FD86}" type="pres">
      <dgm:prSet presAssocID="{2A5F4E19-542B-4DB3-9147-F798D72CA660}" presName="level2hierChild" presStyleCnt="0"/>
      <dgm:spPr/>
    </dgm:pt>
  </dgm:ptLst>
  <dgm:cxnLst>
    <dgm:cxn modelId="{64C0EFB2-442E-4F82-9B09-9671A5E69C4E}" srcId="{19530B36-94A1-4359-932D-425BE0F6C901}" destId="{0E2C0D19-F1B6-4CDD-B44A-136E3B7497BB}" srcOrd="1" destOrd="0" parTransId="{83FBA231-3711-4E07-AD36-A0EAE9C2D76B}" sibTransId="{822F60A9-09DF-42B6-BB28-BBE56E2AF8C2}"/>
    <dgm:cxn modelId="{52D17482-A92F-43EE-A974-D9CEC7836404}" type="presOf" srcId="{D35F9673-6162-49D5-BE4B-515F581604DC}" destId="{F0165865-DFF0-4FF4-8737-7CCB58C92A26}" srcOrd="1" destOrd="0" presId="urn:microsoft.com/office/officeart/2005/8/layout/hierarchy2"/>
    <dgm:cxn modelId="{BE1FC5CE-0279-40FF-AE3E-D0575A1D3824}" srcId="{E2BE9F2F-F17E-432D-B14F-EAE2D46FB76D}" destId="{2A5F4E19-542B-4DB3-9147-F798D72CA660}" srcOrd="1" destOrd="0" parTransId="{C07F050B-3627-4B94-933F-A054D5A6E4C6}" sibTransId="{F4465595-A943-45F8-8D66-7E4FF7E08DF1}"/>
    <dgm:cxn modelId="{BD24221F-2284-4965-B00F-0725F51FA28B}" srcId="{19530B36-94A1-4359-932D-425BE0F6C901}" destId="{1C6A601F-51DE-406E-8832-0A407C23D436}" srcOrd="3" destOrd="0" parTransId="{DDE29AFA-27D9-4803-AA4F-603B51AD68FA}" sibTransId="{995C83DF-B45F-4DD3-8DBC-A6B0CD2FA069}"/>
    <dgm:cxn modelId="{5C507DEF-DE3B-4378-9F36-DBEE0329C5F2}" type="presOf" srcId="{D35F9673-6162-49D5-BE4B-515F581604DC}" destId="{0BF5FAE8-ABF3-4AEC-BEBA-5628B9A53081}" srcOrd="0" destOrd="0" presId="urn:microsoft.com/office/officeart/2005/8/layout/hierarchy2"/>
    <dgm:cxn modelId="{8BCDFEEB-0EDD-41CE-8EE2-2A80B3B5B6BD}" type="presOf" srcId="{0E2C0D19-F1B6-4CDD-B44A-136E3B7497BB}" destId="{7ECC9FF5-83C8-4D8C-A47B-36507F5DEC3D}" srcOrd="0" destOrd="0" presId="urn:microsoft.com/office/officeart/2005/8/layout/hierarchy2"/>
    <dgm:cxn modelId="{C8692215-17D8-487C-B455-EA37399E037D}" type="presOf" srcId="{859B65AA-2D27-43A3-B41F-3AF32FEA8051}" destId="{65DF6D6D-4D36-4AB8-B375-6F80B0CF5863}" srcOrd="0" destOrd="0" presId="urn:microsoft.com/office/officeart/2005/8/layout/hierarchy2"/>
    <dgm:cxn modelId="{F025F3A6-1A51-447D-9527-7CD027FF779C}" type="presOf" srcId="{DDE29AFA-27D9-4803-AA4F-603B51AD68FA}" destId="{0EFE4770-884E-413F-841C-59EB4977812A}" srcOrd="0" destOrd="0" presId="urn:microsoft.com/office/officeart/2005/8/layout/hierarchy2"/>
    <dgm:cxn modelId="{1EAAADD0-2768-4053-A0DE-BD389AFCD24E}" type="presOf" srcId="{F41B96C7-7AAF-4148-8188-45638013EF98}" destId="{A6112E6E-551B-4FDC-820F-C89854DFBF6A}" srcOrd="0" destOrd="0" presId="urn:microsoft.com/office/officeart/2005/8/layout/hierarchy2"/>
    <dgm:cxn modelId="{20172E3C-3002-4133-A2E7-6FD868E0447E}" srcId="{19530B36-94A1-4359-932D-425BE0F6C901}" destId="{F41B96C7-7AAF-4148-8188-45638013EF98}" srcOrd="0" destOrd="0" parTransId="{859B65AA-2D27-43A3-B41F-3AF32FEA8051}" sibTransId="{A0CD4F70-09FC-40EB-9F59-B9825CBDC2A1}"/>
    <dgm:cxn modelId="{BA8FA3CC-0F75-4B57-B57B-02F921FF17DC}" type="presOf" srcId="{E41EB5BC-F43C-4D04-B551-0E8EC1BA9AAE}" destId="{90AA898E-7883-430E-964D-0C8F53D34009}" srcOrd="0" destOrd="0" presId="urn:microsoft.com/office/officeart/2005/8/layout/hierarchy2"/>
    <dgm:cxn modelId="{97B473D8-49C6-4C68-A054-8BE1319CA364}" type="presOf" srcId="{E2BE9F2F-F17E-432D-B14F-EAE2D46FB76D}" destId="{EB0C52CD-6636-4F7C-B92D-0B8338841C08}" srcOrd="0" destOrd="0" presId="urn:microsoft.com/office/officeart/2005/8/layout/hierarchy2"/>
    <dgm:cxn modelId="{8E716E72-2B1B-4FE3-8AE4-A0ED621FEFFC}" type="presOf" srcId="{2A5F4E19-542B-4DB3-9147-F798D72CA660}" destId="{6FD51EE5-1CCF-4B1E-B211-EBB0B43D00B6}" srcOrd="0" destOrd="0" presId="urn:microsoft.com/office/officeart/2005/8/layout/hierarchy2"/>
    <dgm:cxn modelId="{1EC9EE53-12B3-447E-B186-0D58F26EC78C}" type="presOf" srcId="{1C6A601F-51DE-406E-8832-0A407C23D436}" destId="{B3D0BA6B-2BD2-4BFB-BAEA-2A130CFFE207}" srcOrd="0" destOrd="0" presId="urn:microsoft.com/office/officeart/2005/8/layout/hierarchy2"/>
    <dgm:cxn modelId="{2C1550B4-CBD6-49F8-A651-A4410737788D}" srcId="{E2BE9F2F-F17E-432D-B14F-EAE2D46FB76D}" destId="{19530B36-94A1-4359-932D-425BE0F6C901}" srcOrd="0" destOrd="0" parTransId="{B7ED94DE-7C87-4BD6-9DBD-4DE31412C7D0}" sibTransId="{CC6F28EB-448C-47B8-B2FA-97AA07C942CE}"/>
    <dgm:cxn modelId="{FE324F84-E2D8-4DA6-ADC3-CB1AFF21A87A}" type="presOf" srcId="{859B65AA-2D27-43A3-B41F-3AF32FEA8051}" destId="{AC5D7DC4-EA99-4D0A-8DED-55B98C45A7FC}" srcOrd="1" destOrd="0" presId="urn:microsoft.com/office/officeart/2005/8/layout/hierarchy2"/>
    <dgm:cxn modelId="{A16C6B68-DED1-4AFC-B264-4E04EEC7624E}" srcId="{19530B36-94A1-4359-932D-425BE0F6C901}" destId="{E41EB5BC-F43C-4D04-B551-0E8EC1BA9AAE}" srcOrd="2" destOrd="0" parTransId="{D35F9673-6162-49D5-BE4B-515F581604DC}" sibTransId="{113E4C66-D17D-42F8-B90B-36954B1A0D49}"/>
    <dgm:cxn modelId="{9C5A8327-40A3-433D-ACD5-DC5E007B1409}" type="presOf" srcId="{83FBA231-3711-4E07-AD36-A0EAE9C2D76B}" destId="{A46BFB27-E6DC-47F5-914D-C129DE72332A}" srcOrd="0" destOrd="0" presId="urn:microsoft.com/office/officeart/2005/8/layout/hierarchy2"/>
    <dgm:cxn modelId="{F76A0028-71DD-4D0E-9386-9178A8E3A3D4}" type="presOf" srcId="{DDE29AFA-27D9-4803-AA4F-603B51AD68FA}" destId="{812687E6-8FD7-4608-8DE9-55052A877F07}" srcOrd="1" destOrd="0" presId="urn:microsoft.com/office/officeart/2005/8/layout/hierarchy2"/>
    <dgm:cxn modelId="{D0CB9915-F72D-4FA3-AFB1-D9C9CC22C086}" type="presOf" srcId="{19530B36-94A1-4359-932D-425BE0F6C901}" destId="{5A3F0E2A-4EF8-4427-80A0-B249F297ACD1}" srcOrd="0" destOrd="0" presId="urn:microsoft.com/office/officeart/2005/8/layout/hierarchy2"/>
    <dgm:cxn modelId="{4C14FE07-7DF9-4696-906B-E46BDB06B1A5}" type="presOf" srcId="{83FBA231-3711-4E07-AD36-A0EAE9C2D76B}" destId="{209BF86B-5BA1-4CB7-8D8E-D3DC5DF6C18C}" srcOrd="1" destOrd="0" presId="urn:microsoft.com/office/officeart/2005/8/layout/hierarchy2"/>
    <dgm:cxn modelId="{254E1D67-67EE-4682-8D79-65F62CCC5B3F}" type="presParOf" srcId="{EB0C52CD-6636-4F7C-B92D-0B8338841C08}" destId="{8788933E-2BCC-46F7-9367-745CC336BD85}" srcOrd="0" destOrd="0" presId="urn:microsoft.com/office/officeart/2005/8/layout/hierarchy2"/>
    <dgm:cxn modelId="{A1A35FEE-1AF1-4105-9B8A-2F5DE64E3FCD}" type="presParOf" srcId="{8788933E-2BCC-46F7-9367-745CC336BD85}" destId="{5A3F0E2A-4EF8-4427-80A0-B249F297ACD1}" srcOrd="0" destOrd="0" presId="urn:microsoft.com/office/officeart/2005/8/layout/hierarchy2"/>
    <dgm:cxn modelId="{08531E5B-AE40-4931-BE69-90E512EBD120}" type="presParOf" srcId="{8788933E-2BCC-46F7-9367-745CC336BD85}" destId="{546DE998-A8E8-437E-BED8-5813A72CBD7A}" srcOrd="1" destOrd="0" presId="urn:microsoft.com/office/officeart/2005/8/layout/hierarchy2"/>
    <dgm:cxn modelId="{854C05B4-7CAB-4091-9555-AEE19EFACAFF}" type="presParOf" srcId="{546DE998-A8E8-437E-BED8-5813A72CBD7A}" destId="{65DF6D6D-4D36-4AB8-B375-6F80B0CF5863}" srcOrd="0" destOrd="0" presId="urn:microsoft.com/office/officeart/2005/8/layout/hierarchy2"/>
    <dgm:cxn modelId="{47AEED9B-53F3-4AE9-9BE0-80B4265522D6}" type="presParOf" srcId="{65DF6D6D-4D36-4AB8-B375-6F80B0CF5863}" destId="{AC5D7DC4-EA99-4D0A-8DED-55B98C45A7FC}" srcOrd="0" destOrd="0" presId="urn:microsoft.com/office/officeart/2005/8/layout/hierarchy2"/>
    <dgm:cxn modelId="{39BD5A86-3DE7-45B0-967A-8DDEEF77FD7B}" type="presParOf" srcId="{546DE998-A8E8-437E-BED8-5813A72CBD7A}" destId="{33B2DE59-7C56-457D-864B-6EE9341AF120}" srcOrd="1" destOrd="0" presId="urn:microsoft.com/office/officeart/2005/8/layout/hierarchy2"/>
    <dgm:cxn modelId="{404E8D9C-4DC9-4B0B-AC98-543FEB003B91}" type="presParOf" srcId="{33B2DE59-7C56-457D-864B-6EE9341AF120}" destId="{A6112E6E-551B-4FDC-820F-C89854DFBF6A}" srcOrd="0" destOrd="0" presId="urn:microsoft.com/office/officeart/2005/8/layout/hierarchy2"/>
    <dgm:cxn modelId="{6DF93DFE-B711-44FD-BDCA-21B6AF4F905D}" type="presParOf" srcId="{33B2DE59-7C56-457D-864B-6EE9341AF120}" destId="{DE4D6102-ECAC-4EB6-9A2A-6171F1FECCC7}" srcOrd="1" destOrd="0" presId="urn:microsoft.com/office/officeart/2005/8/layout/hierarchy2"/>
    <dgm:cxn modelId="{DB773199-D107-409F-8FFC-79B4D9703BE0}" type="presParOf" srcId="{546DE998-A8E8-437E-BED8-5813A72CBD7A}" destId="{A46BFB27-E6DC-47F5-914D-C129DE72332A}" srcOrd="2" destOrd="0" presId="urn:microsoft.com/office/officeart/2005/8/layout/hierarchy2"/>
    <dgm:cxn modelId="{2AC36700-D06B-404E-A16B-01B16430578A}" type="presParOf" srcId="{A46BFB27-E6DC-47F5-914D-C129DE72332A}" destId="{209BF86B-5BA1-4CB7-8D8E-D3DC5DF6C18C}" srcOrd="0" destOrd="0" presId="urn:microsoft.com/office/officeart/2005/8/layout/hierarchy2"/>
    <dgm:cxn modelId="{6D57729F-E77C-4AA0-B415-720CC3A8A9D8}" type="presParOf" srcId="{546DE998-A8E8-437E-BED8-5813A72CBD7A}" destId="{E9274692-9836-43E9-9CB5-A4606A355E0C}" srcOrd="3" destOrd="0" presId="urn:microsoft.com/office/officeart/2005/8/layout/hierarchy2"/>
    <dgm:cxn modelId="{98EC24F9-E951-4D71-8AE5-9BB3714450CC}" type="presParOf" srcId="{E9274692-9836-43E9-9CB5-A4606A355E0C}" destId="{7ECC9FF5-83C8-4D8C-A47B-36507F5DEC3D}" srcOrd="0" destOrd="0" presId="urn:microsoft.com/office/officeart/2005/8/layout/hierarchy2"/>
    <dgm:cxn modelId="{B5C7E636-9323-4718-9606-B98A1039F5AF}" type="presParOf" srcId="{E9274692-9836-43E9-9CB5-A4606A355E0C}" destId="{A8989293-FAD2-4D78-A38F-F89169A249ED}" srcOrd="1" destOrd="0" presId="urn:microsoft.com/office/officeart/2005/8/layout/hierarchy2"/>
    <dgm:cxn modelId="{26B998EE-C861-4FE8-BFB2-32A912A9D39C}" type="presParOf" srcId="{546DE998-A8E8-437E-BED8-5813A72CBD7A}" destId="{0BF5FAE8-ABF3-4AEC-BEBA-5628B9A53081}" srcOrd="4" destOrd="0" presId="urn:microsoft.com/office/officeart/2005/8/layout/hierarchy2"/>
    <dgm:cxn modelId="{8D629285-E95C-425A-A458-955849260DE3}" type="presParOf" srcId="{0BF5FAE8-ABF3-4AEC-BEBA-5628B9A53081}" destId="{F0165865-DFF0-4FF4-8737-7CCB58C92A26}" srcOrd="0" destOrd="0" presId="urn:microsoft.com/office/officeart/2005/8/layout/hierarchy2"/>
    <dgm:cxn modelId="{4354F1C8-0F7E-4333-919B-7DE8BF0DC84C}" type="presParOf" srcId="{546DE998-A8E8-437E-BED8-5813A72CBD7A}" destId="{55B6151D-13D2-4116-BE5A-10D3BD634307}" srcOrd="5" destOrd="0" presId="urn:microsoft.com/office/officeart/2005/8/layout/hierarchy2"/>
    <dgm:cxn modelId="{BF43EA3C-155A-4E42-8C9D-0583FD9CB980}" type="presParOf" srcId="{55B6151D-13D2-4116-BE5A-10D3BD634307}" destId="{90AA898E-7883-430E-964D-0C8F53D34009}" srcOrd="0" destOrd="0" presId="urn:microsoft.com/office/officeart/2005/8/layout/hierarchy2"/>
    <dgm:cxn modelId="{6BF7A672-3A71-43A3-82A8-CFE98B7E07D3}" type="presParOf" srcId="{55B6151D-13D2-4116-BE5A-10D3BD634307}" destId="{AA8CAFB1-99A7-4EE3-84D3-33030C59729C}" srcOrd="1" destOrd="0" presId="urn:microsoft.com/office/officeart/2005/8/layout/hierarchy2"/>
    <dgm:cxn modelId="{4B9AE07A-9830-42CE-A08E-557D8BFC8896}" type="presParOf" srcId="{546DE998-A8E8-437E-BED8-5813A72CBD7A}" destId="{0EFE4770-884E-413F-841C-59EB4977812A}" srcOrd="6" destOrd="0" presId="urn:microsoft.com/office/officeart/2005/8/layout/hierarchy2"/>
    <dgm:cxn modelId="{9CD61C81-2D82-458F-ACEE-85A534E7913A}" type="presParOf" srcId="{0EFE4770-884E-413F-841C-59EB4977812A}" destId="{812687E6-8FD7-4608-8DE9-55052A877F07}" srcOrd="0" destOrd="0" presId="urn:microsoft.com/office/officeart/2005/8/layout/hierarchy2"/>
    <dgm:cxn modelId="{7EDB14B8-A567-4AD3-9E43-BC443762FF82}" type="presParOf" srcId="{546DE998-A8E8-437E-BED8-5813A72CBD7A}" destId="{380BDB4B-A2FA-4146-A0C3-017138079DA9}" srcOrd="7" destOrd="0" presId="urn:microsoft.com/office/officeart/2005/8/layout/hierarchy2"/>
    <dgm:cxn modelId="{159DA297-FF32-4E33-8E7A-FE4C007FFB61}" type="presParOf" srcId="{380BDB4B-A2FA-4146-A0C3-017138079DA9}" destId="{B3D0BA6B-2BD2-4BFB-BAEA-2A130CFFE207}" srcOrd="0" destOrd="0" presId="urn:microsoft.com/office/officeart/2005/8/layout/hierarchy2"/>
    <dgm:cxn modelId="{83A07215-F4C9-435C-B5D0-56496A3F0A89}" type="presParOf" srcId="{380BDB4B-A2FA-4146-A0C3-017138079DA9}" destId="{420A10DF-8A68-47E4-A34C-06237A7EB214}" srcOrd="1" destOrd="0" presId="urn:microsoft.com/office/officeart/2005/8/layout/hierarchy2"/>
    <dgm:cxn modelId="{A0C6DC94-2C9B-4ED5-8374-31D28893B00C}" type="presParOf" srcId="{EB0C52CD-6636-4F7C-B92D-0B8338841C08}" destId="{0145D8FE-4677-4C1C-B038-C140CA9ED795}" srcOrd="1" destOrd="0" presId="urn:microsoft.com/office/officeart/2005/8/layout/hierarchy2"/>
    <dgm:cxn modelId="{07DC5530-BD6E-4BA2-81CE-516879E15A39}" type="presParOf" srcId="{0145D8FE-4677-4C1C-B038-C140CA9ED795}" destId="{6FD51EE5-1CCF-4B1E-B211-EBB0B43D00B6}" srcOrd="0" destOrd="0" presId="urn:microsoft.com/office/officeart/2005/8/layout/hierarchy2"/>
    <dgm:cxn modelId="{94001A8A-4AC0-42C7-AF06-EBE0A6B0C749}" type="presParOf" srcId="{0145D8FE-4677-4C1C-B038-C140CA9ED795}" destId="{454339DD-8EE4-4271-9729-FEA6FA56FD86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hyperlink" Target="http://osvita.ua/legislation/Dist_osv/2999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gif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571480"/>
            <a:ext cx="8572560" cy="3571900"/>
          </a:xfrm>
        </p:spPr>
        <p:txBody>
          <a:bodyPr>
            <a:noAutofit/>
          </a:bodyPr>
          <a:lstStyle/>
          <a:p>
            <a:pPr lvl="0" algn="ctr"/>
            <a:r>
              <a:rPr lang="ru-RU" dirty="0" err="1" smtClean="0">
                <a:latin typeface="Monotype Corsiva" pitchFamily="66" charset="0"/>
              </a:rPr>
              <a:t>Використання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технологій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дистанційного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навчання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під</a:t>
            </a:r>
            <a:r>
              <a:rPr lang="ru-RU" dirty="0" smtClean="0">
                <a:latin typeface="Monotype Corsiva" pitchFamily="66" charset="0"/>
              </a:rPr>
              <a:t> час </a:t>
            </a:r>
            <a:r>
              <a:rPr lang="ru-RU" dirty="0" err="1" smtClean="0">
                <a:latin typeface="Monotype Corsiva" pitchFamily="66" charset="0"/>
              </a:rPr>
              <a:t>традиційного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навчання</a:t>
            </a:r>
            <a:r>
              <a:rPr lang="ru-RU" dirty="0" smtClean="0">
                <a:latin typeface="Monotype Corsiva" pitchFamily="66" charset="0"/>
              </a:rPr>
              <a:t> (</a:t>
            </a:r>
            <a:r>
              <a:rPr lang="ru-RU" dirty="0" err="1" smtClean="0">
                <a:latin typeface="Monotype Corsiva" pitchFamily="66" charset="0"/>
              </a:rPr>
              <a:t>змішане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навчання</a:t>
            </a:r>
            <a:r>
              <a:rPr lang="ru-RU" dirty="0" smtClean="0">
                <a:latin typeface="Monotype Corsiva" pitchFamily="66" charset="0"/>
              </a:rPr>
              <a:t>, </a:t>
            </a:r>
            <a:r>
              <a:rPr lang="ru-RU" dirty="0" err="1" smtClean="0">
                <a:latin typeface="Monotype Corsiva" pitchFamily="66" charset="0"/>
              </a:rPr>
              <a:t>перевернуте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навчання</a:t>
            </a:r>
            <a:r>
              <a:rPr lang="ru-RU" dirty="0" smtClean="0">
                <a:latin typeface="Monotype Corsiva" pitchFamily="66" charset="0"/>
              </a:rPr>
              <a:t>).</a:t>
            </a:r>
            <a:br>
              <a:rPr lang="ru-RU" dirty="0" smtClean="0">
                <a:latin typeface="Monotype Corsiva" pitchFamily="66" charset="0"/>
              </a:rPr>
            </a:br>
            <a:endParaRPr lang="ru-RU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86182" y="3899938"/>
            <a:ext cx="5357818" cy="1752600"/>
          </a:xfrm>
        </p:spPr>
        <p:txBody>
          <a:bodyPr/>
          <a:lstStyle/>
          <a:p>
            <a:pPr algn="r"/>
            <a:endParaRPr lang="uk-UA" dirty="0" smtClean="0"/>
          </a:p>
          <a:p>
            <a:pPr algn="r"/>
            <a:r>
              <a:rPr lang="uk-UA" sz="3200" dirty="0" smtClean="0">
                <a:latin typeface="Monotype Corsiva" pitchFamily="66" charset="0"/>
              </a:rPr>
              <a:t>Підготувала – Харченко Юлія Володимирівна</a:t>
            </a:r>
            <a:endParaRPr lang="ru-RU" sz="3200" dirty="0">
              <a:latin typeface="Monotype Corsiva" pitchFamily="66" charset="0"/>
            </a:endParaRPr>
          </a:p>
        </p:txBody>
      </p:sp>
      <p:pic>
        <p:nvPicPr>
          <p:cNvPr id="1026" name="Picture 2" descr="C:\Users\Lenovo\Desktop\-2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86190"/>
            <a:ext cx="3400425" cy="28575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428760"/>
          </a:xfrm>
        </p:spPr>
        <p:txBody>
          <a:bodyPr>
            <a:noAutofit/>
          </a:bodyPr>
          <a:lstStyle/>
          <a:p>
            <a:pPr algn="ctr"/>
            <a:r>
              <a:rPr lang="ru-RU" sz="4400" dirty="0" err="1" smtClean="0">
                <a:latin typeface="Monotype Corsiva" pitchFamily="66" charset="0"/>
              </a:rPr>
              <a:t>Процес</a:t>
            </a:r>
            <a:r>
              <a:rPr lang="ru-RU" sz="4400" dirty="0" smtClean="0">
                <a:latin typeface="Monotype Corsiva" pitchFamily="66" charset="0"/>
              </a:rPr>
              <a:t> </a:t>
            </a:r>
            <a:r>
              <a:rPr lang="ru-RU" sz="4400" dirty="0" err="1" smtClean="0">
                <a:latin typeface="Monotype Corsiva" pitchFamily="66" charset="0"/>
              </a:rPr>
              <a:t>введення</a:t>
            </a:r>
            <a:r>
              <a:rPr lang="ru-RU" sz="4400" dirty="0" smtClean="0">
                <a:latin typeface="Monotype Corsiva" pitchFamily="66" charset="0"/>
              </a:rPr>
              <a:t> </a:t>
            </a:r>
            <a:r>
              <a:rPr lang="ru-RU" sz="4400" dirty="0" err="1" smtClean="0">
                <a:latin typeface="Monotype Corsiva" pitchFamily="66" charset="0"/>
              </a:rPr>
              <a:t>дистанційних</a:t>
            </a:r>
            <a:r>
              <a:rPr lang="ru-RU" sz="4400" dirty="0" smtClean="0">
                <a:latin typeface="Monotype Corsiva" pitchFamily="66" charset="0"/>
              </a:rPr>
              <a:t> </a:t>
            </a:r>
            <a:r>
              <a:rPr lang="ru-RU" sz="4400" dirty="0" err="1" smtClean="0">
                <a:latin typeface="Monotype Corsiva" pitchFamily="66" charset="0"/>
              </a:rPr>
              <a:t>елементів</a:t>
            </a:r>
            <a:r>
              <a:rPr lang="ru-RU" sz="4400" dirty="0" smtClean="0">
                <a:latin typeface="Monotype Corsiva" pitchFamily="66" charset="0"/>
              </a:rPr>
              <a:t> в </a:t>
            </a:r>
            <a:r>
              <a:rPr lang="ru-RU" sz="4400" dirty="0" err="1" smtClean="0">
                <a:latin typeface="Monotype Corsiva" pitchFamily="66" charset="0"/>
              </a:rPr>
              <a:t>освіту</a:t>
            </a:r>
            <a:r>
              <a:rPr lang="ru-RU" sz="4400" dirty="0" smtClean="0">
                <a:latin typeface="Monotype Corsiva" pitchFamily="66" charset="0"/>
              </a:rPr>
              <a:t> </a:t>
            </a:r>
            <a:r>
              <a:rPr lang="ru-RU" sz="4400" dirty="0" err="1" smtClean="0">
                <a:latin typeface="Monotype Corsiva" pitchFamily="66" charset="0"/>
              </a:rPr>
              <a:t>дозволяє</a:t>
            </a:r>
            <a:r>
              <a:rPr lang="ru-RU" sz="4400" dirty="0" smtClean="0">
                <a:latin typeface="Monotype Corsiva" pitchFamily="66" charset="0"/>
              </a:rPr>
              <a:t>:</a:t>
            </a:r>
            <a:endParaRPr lang="ru-RU" sz="4400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8803"/>
            <a:ext cx="5114932" cy="4572032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Економити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час;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Вносить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новизни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відчути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самостійність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підвищує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мотивацію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отовим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прийняти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ДН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цілому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так 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учень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обирати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форму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Розвивати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безперервної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Lenovo\Desktop\eluslugi_thumb_thumb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29256" y="2285992"/>
            <a:ext cx="3333750" cy="2505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285720" y="928670"/>
            <a:ext cx="8429683" cy="428628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latin typeface="Monotype Corsiva" pitchFamily="66" charset="0"/>
                <a:cs typeface="Times New Roman" pitchFamily="18" charset="0"/>
              </a:rPr>
              <a:t>Недоліки  </a:t>
            </a:r>
            <a:r>
              <a:rPr lang="uk-UA" sz="4400" dirty="0" err="1" smtClean="0">
                <a:latin typeface="Monotype Corsiva" pitchFamily="66" charset="0"/>
                <a:cs typeface="Times New Roman" pitchFamily="18" charset="0"/>
              </a:rPr>
              <a:t>ДН</a:t>
            </a:r>
            <a:r>
              <a:rPr lang="uk-UA" sz="4400" dirty="0" smtClean="0">
                <a:latin typeface="Monotype Corsiva" pitchFamily="66" charset="0"/>
                <a:cs typeface="Times New Roman" pitchFamily="18" charset="0"/>
              </a:rPr>
              <a:t> на </a:t>
            </a:r>
            <a:r>
              <a:rPr lang="uk-UA" sz="4400" dirty="0" smtClean="0">
                <a:latin typeface="Monotype Corsiva" pitchFamily="66" charset="0"/>
                <a:cs typeface="Times New Roman" pitchFamily="18" charset="0"/>
              </a:rPr>
              <a:t>сучасному етапі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uk-UA" sz="44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624" y="1214422"/>
            <a:ext cx="8072465" cy="4989529"/>
          </a:xfrm>
        </p:spPr>
        <p:txBody>
          <a:bodyPr>
            <a:noAutofit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обмеженість прямого контакту з викладачем і колегами-слухачами;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відсутність розвитку уміння чути й розуміти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викладача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проявляти толерантність і делікатність у стосунках;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недостатній рівень володіння комп’ютерною технікою, навичками роботи в Інтернеті, використання інтерактивних технологій навчання;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 сформованість навичок самоосвіти, саморозвитку, саморегуляції, рефлексії;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складність у розробці навчальних програм, підручників, посібників, недостатня варіативність;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непідготовленість вчителів до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впровадження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дистанційного навчання.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86438" y="6273800"/>
            <a:ext cx="2714625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6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pic>
        <p:nvPicPr>
          <p:cNvPr id="6" name="Picture 2" descr="C:\Users\Lenovo\Desktop\animashki-komputeri-13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5396560"/>
            <a:ext cx="1143008" cy="101906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latin typeface="Monotype Corsiva" pitchFamily="66" charset="0"/>
              </a:rPr>
              <a:t>ВИСНОВОК</a:t>
            </a:r>
            <a:endParaRPr lang="ru-RU" sz="4400" dirty="0"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3571900"/>
          </a:xfrm>
        </p:spPr>
        <p:txBody>
          <a:bodyPr>
            <a:normAutofit/>
          </a:bodyPr>
          <a:lstStyle/>
          <a:p>
            <a:pPr algn="ctr">
              <a:buClr>
                <a:schemeClr val="accent5"/>
              </a:buClr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Альтернативною формою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набуває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зараз широкого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розповсюдження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дистанційне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u="sng" dirty="0" err="1" smtClean="0">
                <a:latin typeface="Times New Roman" pitchFamily="18" charset="0"/>
                <a:cs typeface="Times New Roman" pitchFamily="18" charset="0"/>
              </a:rPr>
              <a:t>елементами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перевернутого та </a:t>
            </a:r>
            <a:r>
              <a:rPr lang="ru-RU" sz="2400" u="sng" dirty="0" err="1" smtClean="0">
                <a:latin typeface="Times New Roman" pitchFamily="18" charset="0"/>
                <a:cs typeface="Times New Roman" pitchFamily="18" charset="0"/>
              </a:rPr>
              <a:t>змішаного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u="sng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Але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змішана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модель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поєднує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ІКТ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класними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заняттями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традиційною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системою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Положення про дистанційне навчання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http://osvita.ua/legislation/Dist_osv/2999/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5"/>
              </a:buClr>
              <a:buFont typeface="Wingdings" pitchFamily="2" charset="2"/>
              <a:buChar char="v"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5"/>
              </a:buClr>
              <a:buFont typeface="Wingdings" pitchFamily="2" charset="2"/>
              <a:buChar char="v"/>
            </a:pPr>
            <a:endParaRPr lang="ru-RU" sz="2000" dirty="0" smtClean="0"/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Lenovo\Desktop\42289618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4857760"/>
            <a:ext cx="7010417" cy="175081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214446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latin typeface="Monotype Corsiva" pitchFamily="66" charset="0"/>
              </a:rPr>
              <a:t>Історія розвитку дистанційного навчання  (</a:t>
            </a:r>
            <a:r>
              <a:rPr lang="uk-UA" sz="4400" dirty="0" err="1" smtClean="0">
                <a:latin typeface="Monotype Corsiva" pitchFamily="66" charset="0"/>
              </a:rPr>
              <a:t>ДН</a:t>
            </a:r>
            <a:r>
              <a:rPr lang="uk-UA" sz="4400" dirty="0" smtClean="0">
                <a:latin typeface="Monotype Corsiva" pitchFamily="66" charset="0"/>
              </a:rPr>
              <a:t>) в Україні</a:t>
            </a:r>
            <a:endParaRPr lang="ru-RU" sz="4400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502858"/>
          </a:xfrm>
        </p:spPr>
        <p:txBody>
          <a:bodyPr>
            <a:no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Перші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кроки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зроблені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i="1" u="sng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наприкінці</a:t>
            </a:r>
            <a:r>
              <a:rPr lang="ru-RU" sz="2400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90-х </a:t>
            </a:r>
            <a:r>
              <a:rPr lang="ru-RU" sz="2400" i="1" u="sng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ru-RU" sz="2400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 2000 </a:t>
            </a:r>
            <a:r>
              <a:rPr lang="ru-RU" sz="2400" i="1" u="sng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400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Міністерство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науки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затвердило "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Концепцію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дистанційної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uk-UA" sz="2400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2000-2001 рік</a:t>
            </a:r>
            <a:r>
              <a:rPr lang="uk-UA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первинного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фонду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дистанційних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курсів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експериментального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uk-UA" sz="2400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2002-2003 рік: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повномасштабне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розгортання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дистанційної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рівноцінної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очною, заочною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екстернатом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143008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latin typeface="Monotype Corsiva" pitchFamily="66" charset="0"/>
              </a:rPr>
              <a:t>Дистанційне навчання</a:t>
            </a:r>
            <a:endParaRPr lang="ru-RU" sz="4400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00174"/>
            <a:ext cx="4038600" cy="5275213"/>
          </a:xfrm>
        </p:spPr>
        <p:txBody>
          <a:bodyPr>
            <a:normAutofit/>
          </a:bodyPr>
          <a:lstStyle/>
          <a:p>
            <a:pPr>
              <a:buClr>
                <a:srgbClr val="003300"/>
              </a:buClr>
              <a:buFont typeface="Wingdings" pitchFamily="2" charset="2"/>
              <a:buChar char="ü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форма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цілеспрямована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взаємодія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учня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викладача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інформаційних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комп'ютерних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проживання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учасника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навчального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7686" y="1500174"/>
            <a:ext cx="4643470" cy="5275213"/>
          </a:xfrm>
        </p:spPr>
        <p:txBody>
          <a:bodyPr>
            <a:normAutofit/>
          </a:bodyPr>
          <a:lstStyle/>
          <a:p>
            <a:pPr>
              <a:buClr>
                <a:srgbClr val="003300"/>
              </a:buClr>
              <a:buFont typeface="Wingdings" pitchFamily="2" charset="2"/>
              <a:buChar char="ü"/>
            </a:pP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Засобами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навчання є</a:t>
            </a:r>
            <a:br>
              <a:rPr lang="uk-UA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ПК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веб-камерою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підключенням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швидкісного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інтернету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відеозв'язку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месенджери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зручного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Skype, ICQ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т. д.;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спеціалізований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сайт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навчанням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Lenovo\Desktop\distancyne-navchannya-v-shkol_48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4929198"/>
            <a:ext cx="2381250" cy="172402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566882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latin typeface="Monotype Corsiva" pitchFamily="66" charset="0"/>
              </a:rPr>
              <a:t>ДН </a:t>
            </a:r>
            <a:r>
              <a:rPr lang="ru-RU" sz="4400" dirty="0" err="1" smtClean="0">
                <a:latin typeface="Monotype Corsiva" pitchFamily="66" charset="0"/>
              </a:rPr>
              <a:t>має</a:t>
            </a:r>
            <a:r>
              <a:rPr lang="ru-RU" sz="4400" dirty="0" smtClean="0">
                <a:latin typeface="Monotype Corsiva" pitchFamily="66" charset="0"/>
              </a:rPr>
              <a:t> </a:t>
            </a:r>
            <a:r>
              <a:rPr lang="ru-RU" sz="4400" dirty="0" err="1" smtClean="0">
                <a:latin typeface="Monotype Corsiva" pitchFamily="66" charset="0"/>
              </a:rPr>
              <a:t>відповідати</a:t>
            </a:r>
            <a:r>
              <a:rPr lang="ru-RU" sz="4400" dirty="0" smtClean="0">
                <a:latin typeface="Monotype Corsiva" pitchFamily="66" charset="0"/>
              </a:rPr>
              <a:t> </a:t>
            </a:r>
            <a:r>
              <a:rPr lang="ru-RU" sz="4400" dirty="0" err="1" smtClean="0">
                <a:latin typeface="Monotype Corsiva" pitchFamily="66" charset="0"/>
              </a:rPr>
              <a:t>наступним</a:t>
            </a:r>
            <a:r>
              <a:rPr lang="ru-RU" sz="4400" dirty="0" smtClean="0">
                <a:latin typeface="Monotype Corsiva" pitchFamily="66" charset="0"/>
              </a:rPr>
              <a:t> </a:t>
            </a:r>
            <a:r>
              <a:rPr lang="ru-RU" sz="4400" dirty="0" err="1" smtClean="0">
                <a:latin typeface="Monotype Corsiva" pitchFamily="66" charset="0"/>
              </a:rPr>
              <a:t>вимогам</a:t>
            </a:r>
            <a:endParaRPr lang="ru-RU" sz="4400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66928" indent="-457200">
              <a:buFont typeface="+mj-lt"/>
              <a:buAutoNum type="arabi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Гнучкість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66928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Велика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аудиторія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66928" indent="-457200">
              <a:buFont typeface="+mj-lt"/>
              <a:buAutoNum type="arabi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Економічність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66928" indent="-457200">
              <a:buFont typeface="+mj-lt"/>
              <a:buAutoNum type="arabi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Технологічність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66928" indent="-457200">
              <a:buFont typeface="+mj-lt"/>
              <a:buAutoNum type="arabi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рівність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66928" indent="-457200">
              <a:buFont typeface="+mj-lt"/>
              <a:buAutoNum type="arabi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Інтернаціональність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66928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Нова роль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викладача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66928" indent="-457200">
              <a:buFont typeface="+mj-lt"/>
              <a:buAutoNum type="arabi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Позитивний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студента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учня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66928" indent="-457200">
              <a:buFont typeface="+mj-lt"/>
              <a:buAutoNum type="arabi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</p:nvPr>
        </p:nvGraphicFramePr>
        <p:xfrm>
          <a:off x="4648200" y="2249488"/>
          <a:ext cx="4038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rot="16200000" flipV="1">
            <a:off x="5358612" y="4928404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Lenovo\Desktop\animashki-komputeri-340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786710" y="1714488"/>
            <a:ext cx="1038228" cy="95711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85794"/>
            <a:ext cx="91440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dirty="0" smtClean="0">
                <a:latin typeface="Monotype Corsiva" pitchFamily="66" charset="0"/>
              </a:rPr>
              <a:t>  </a:t>
            </a:r>
            <a:r>
              <a:rPr lang="ru-RU" sz="4900" dirty="0" err="1" smtClean="0">
                <a:latin typeface="Monotype Corsiva" pitchFamily="66" charset="0"/>
              </a:rPr>
              <a:t>Впровадження</a:t>
            </a:r>
            <a:r>
              <a:rPr lang="ru-RU" sz="4900" dirty="0" smtClean="0">
                <a:latin typeface="Monotype Corsiva" pitchFamily="66" charset="0"/>
              </a:rPr>
              <a:t> </a:t>
            </a:r>
            <a:r>
              <a:rPr lang="ru-RU" sz="4900" dirty="0" err="1" smtClean="0">
                <a:latin typeface="Monotype Corsiva" pitchFamily="66" charset="0"/>
              </a:rPr>
              <a:t>е</a:t>
            </a:r>
            <a:r>
              <a:rPr lang="ru-RU" sz="4900" dirty="0" err="1" smtClean="0">
                <a:latin typeface="Monotype Corsiva" pitchFamily="66" charset="0"/>
              </a:rPr>
              <a:t>лементів</a:t>
            </a:r>
            <a:r>
              <a:rPr lang="ru-RU" sz="4900" dirty="0" smtClean="0">
                <a:latin typeface="Monotype Corsiva" pitchFamily="66" charset="0"/>
              </a:rPr>
              <a:t> </a:t>
            </a:r>
            <a:r>
              <a:rPr lang="ru-RU" sz="4900" dirty="0" smtClean="0">
                <a:latin typeface="Monotype Corsiva" pitchFamily="66" charset="0"/>
              </a:rPr>
              <a:t>ДН</a:t>
            </a:r>
            <a:r>
              <a:rPr lang="ru-RU" sz="4900" dirty="0" smtClean="0">
                <a:latin typeface="Monotype Corsiva" pitchFamily="66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81000" y="1571612"/>
            <a:ext cx="4041648" cy="714380"/>
          </a:xfrm>
        </p:spPr>
        <p:txBody>
          <a:bodyPr/>
          <a:lstStyle/>
          <a:p>
            <a:pPr algn="ctr"/>
            <a:r>
              <a:rPr lang="uk-UA" dirty="0" smtClean="0"/>
              <a:t>Традиційне навчання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>
          <a:xfrm>
            <a:off x="4721225" y="1571612"/>
            <a:ext cx="4041775" cy="714380"/>
          </a:xfrm>
        </p:spPr>
        <p:txBody>
          <a:bodyPr/>
          <a:lstStyle/>
          <a:p>
            <a:pPr algn="ctr"/>
            <a:r>
              <a:rPr lang="uk-UA" dirty="0" smtClean="0"/>
              <a:t>Дистанційне навчання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381000" y="2357430"/>
            <a:ext cx="4041648" cy="4237289"/>
          </a:xfrm>
        </p:spPr>
        <p:txBody>
          <a:bodyPr>
            <a:normAutofit/>
          </a:bodyPr>
          <a:lstStyle/>
          <a:p>
            <a:pPr marL="566928" indent="-457200">
              <a:buFont typeface="+mj-lt"/>
              <a:buAutoNum type="arabicPeriod"/>
            </a:pP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Лекція;</a:t>
            </a:r>
          </a:p>
          <a:p>
            <a:pPr marL="566928" indent="-457200">
              <a:buFont typeface="+mj-lt"/>
              <a:buAutoNum type="arabicPeriod"/>
            </a:pP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Консультації вчителя;</a:t>
            </a:r>
          </a:p>
          <a:p>
            <a:pPr marL="566928" indent="-457200">
              <a:buFont typeface="+mj-lt"/>
              <a:buAutoNum type="arabicPeriod"/>
            </a:pP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Семінари та дискусії;</a:t>
            </a:r>
          </a:p>
          <a:p>
            <a:pPr marL="566928" indent="-457200">
              <a:buFont typeface="+mj-lt"/>
              <a:buAutoNum type="arabicPeriod"/>
            </a:pP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Дослідницька діяльність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4718304" y="2357430"/>
            <a:ext cx="4041775" cy="4237289"/>
          </a:xfrm>
        </p:spPr>
        <p:txBody>
          <a:bodyPr>
            <a:noAutofit/>
          </a:bodyPr>
          <a:lstStyle/>
          <a:p>
            <a:pPr marL="566928" indent="-457200">
              <a:buFont typeface="+mj-lt"/>
              <a:buAutoNum type="arabicPeriod"/>
            </a:pP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Електронна лекція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гіперпосилання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вебінар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Font typeface="+mj-lt"/>
              <a:buAutoNum type="arabicPeriod"/>
            </a:pP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Електронна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ICQ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Skype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відео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телеконференцій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Font typeface="+mj-lt"/>
              <a:buAutoNum type="arabicPeriod"/>
            </a:pP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Комп'ютерні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відео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телеконференції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Lenovo\Desktop\img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143380"/>
            <a:ext cx="4071966" cy="271462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000132"/>
          </a:xfrm>
        </p:spPr>
        <p:txBody>
          <a:bodyPr>
            <a:noAutofit/>
          </a:bodyPr>
          <a:lstStyle/>
          <a:p>
            <a:pPr algn="ctr"/>
            <a:r>
              <a:rPr lang="ru-RU" sz="4400" dirty="0" err="1" smtClean="0">
                <a:latin typeface="Monotype Corsiva" pitchFamily="66" charset="0"/>
              </a:rPr>
              <a:t>Перевернуте</a:t>
            </a:r>
            <a:r>
              <a:rPr lang="ru-RU" sz="4400" dirty="0" smtClean="0">
                <a:latin typeface="Monotype Corsiva" pitchFamily="66" charset="0"/>
              </a:rPr>
              <a:t> </a:t>
            </a:r>
            <a:r>
              <a:rPr lang="ru-RU" sz="4400" dirty="0" err="1" smtClean="0">
                <a:latin typeface="Monotype Corsiva" pitchFamily="66" charset="0"/>
              </a:rPr>
              <a:t>навчання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214282" y="1357298"/>
            <a:ext cx="5072098" cy="5418089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орма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активного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перевернути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звичний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домашнім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завданням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знайомство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навчальним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матеріалом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наступного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(!)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уроку.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еоретичний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матеріал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учні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опрацьовують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самостійно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 в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класі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практичних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Тому, </a:t>
            </a:r>
            <a:r>
              <a:rPr lang="uk-UA" sz="2400" u="sng" dirty="0" smtClean="0">
                <a:latin typeface="Times New Roman" pitchFamily="18" charset="0"/>
                <a:cs typeface="Times New Roman" pitchFamily="18" charset="0"/>
              </a:rPr>
              <a:t>на мій погляд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елементів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перевернутого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доповненням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традиційного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Users\Lenovo\Desktop\graphitecomic_flippedclassroom_600x600-300x283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5072066" y="1214422"/>
            <a:ext cx="3809524" cy="3593651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357322"/>
          </a:xfrm>
        </p:spPr>
        <p:txBody>
          <a:bodyPr>
            <a:noAutofit/>
          </a:bodyPr>
          <a:lstStyle/>
          <a:p>
            <a:pPr algn="ctr"/>
            <a:r>
              <a:rPr lang="ru-RU" sz="4400" dirty="0" err="1" smtClean="0">
                <a:latin typeface="Monotype Corsiva" pitchFamily="66" charset="0"/>
              </a:rPr>
              <a:t>Навчання</a:t>
            </a:r>
            <a:r>
              <a:rPr lang="ru-RU" sz="4400" dirty="0" smtClean="0">
                <a:latin typeface="Monotype Corsiva" pitchFamily="66" charset="0"/>
              </a:rPr>
              <a:t> в </a:t>
            </a:r>
            <a:r>
              <a:rPr lang="ru-RU" sz="4400" dirty="0" err="1" smtClean="0">
                <a:latin typeface="Monotype Corsiva" pitchFamily="66" charset="0"/>
              </a:rPr>
              <a:t>школі</a:t>
            </a:r>
            <a:r>
              <a:rPr lang="ru-RU" sz="4400" dirty="0" smtClean="0">
                <a:latin typeface="Monotype Corsiva" pitchFamily="66" charset="0"/>
              </a:rPr>
              <a:t> + </a:t>
            </a:r>
            <a:r>
              <a:rPr lang="ru-RU" sz="4400" dirty="0" err="1" smtClean="0">
                <a:latin typeface="Monotype Corsiva" pitchFamily="66" charset="0"/>
              </a:rPr>
              <a:t>онлайн-навчання</a:t>
            </a:r>
            <a:r>
              <a:rPr lang="ru-RU" sz="4400" dirty="0" smtClean="0">
                <a:latin typeface="Monotype Corsiva" pitchFamily="66" charset="0"/>
              </a:rPr>
              <a:t> = </a:t>
            </a:r>
            <a:r>
              <a:rPr lang="ru-RU" sz="4400" dirty="0" err="1" smtClean="0">
                <a:latin typeface="Monotype Corsiva" pitchFamily="66" charset="0"/>
              </a:rPr>
              <a:t>змішане</a:t>
            </a:r>
            <a:r>
              <a:rPr lang="ru-RU" sz="4400" dirty="0" smtClean="0">
                <a:latin typeface="Monotype Corsiva" pitchFamily="66" charset="0"/>
              </a:rPr>
              <a:t> </a:t>
            </a:r>
            <a:r>
              <a:rPr lang="ru-RU" sz="4400" dirty="0" err="1" smtClean="0">
                <a:latin typeface="Monotype Corsiva" pitchFamily="66" charset="0"/>
              </a:rPr>
              <a:t>навчання</a:t>
            </a:r>
            <a:endParaRPr lang="ru-RU" sz="4400" dirty="0">
              <a:latin typeface="Monotype Corsiva" pitchFamily="66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500034" y="2225729"/>
            <a:ext cx="4543428" cy="4632271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поєднання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офлайн-навчання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один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ланцюжок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творить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досвід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ередбачає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обов'язковий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зворотній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зв'язок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учителем.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підібрати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модель,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змішаного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найкраще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підходитиме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Lenovo\Desktop\blended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4572000" y="2786058"/>
            <a:ext cx="4357718" cy="250033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71480"/>
            <a:ext cx="8382000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sz="4400" dirty="0" err="1" smtClean="0">
                <a:latin typeface="Monotype Corsiva" pitchFamily="66" charset="0"/>
              </a:rPr>
              <a:t>Модифікації</a:t>
            </a:r>
            <a:r>
              <a:rPr lang="ru-RU" sz="4400" dirty="0" smtClean="0">
                <a:latin typeface="Monotype Corsiva" pitchFamily="66" charset="0"/>
              </a:rPr>
              <a:t> </a:t>
            </a:r>
            <a:r>
              <a:rPr lang="ru-RU" sz="4400" dirty="0" err="1" smtClean="0">
                <a:latin typeface="Monotype Corsiva" pitchFamily="66" charset="0"/>
              </a:rPr>
              <a:t>дистанційної</a:t>
            </a:r>
            <a:r>
              <a:rPr lang="ru-RU" sz="4400" dirty="0" smtClean="0">
                <a:latin typeface="Monotype Corsiva" pitchFamily="66" charset="0"/>
              </a:rPr>
              <a:t> </a:t>
            </a:r>
            <a:r>
              <a:rPr lang="ru-RU" sz="4400" dirty="0" err="1" smtClean="0">
                <a:latin typeface="Monotype Corsiva" pitchFamily="66" charset="0"/>
              </a:rPr>
              <a:t>форми</a:t>
            </a:r>
            <a:r>
              <a:rPr lang="ru-RU" sz="4400" dirty="0" smtClean="0">
                <a:latin typeface="Monotype Corsiva" pitchFamily="66" charset="0"/>
              </a:rPr>
              <a:t> </a:t>
            </a:r>
            <a:r>
              <a:rPr lang="ru-RU" sz="4400" dirty="0" err="1" smtClean="0">
                <a:latin typeface="Monotype Corsiva" pitchFamily="66" charset="0"/>
              </a:rPr>
              <a:t>навчання</a:t>
            </a:r>
            <a:r>
              <a:rPr lang="ru-RU" sz="4400" dirty="0" smtClean="0">
                <a:latin typeface="Monotype Corsiva" pitchFamily="66" charset="0"/>
              </a:rPr>
              <a:t>:</a:t>
            </a:r>
            <a:endParaRPr lang="ru-RU" sz="4400" dirty="0"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1857364"/>
            <a:ext cx="4041648" cy="4737355"/>
          </a:xfrm>
        </p:spPr>
        <p:txBody>
          <a:bodyPr>
            <a:normAutofit/>
          </a:bodyPr>
          <a:lstStyle/>
          <a:p>
            <a:pPr marL="566928" indent="-457200">
              <a:buFont typeface="+mj-lt"/>
              <a:buAutoNum type="arabicPeriod"/>
            </a:pPr>
            <a:r>
              <a:rPr lang="uk-UA" sz="2400" dirty="0" smtClean="0">
                <a:solidFill>
                  <a:schemeClr val="accent3"/>
                </a:solidFill>
              </a:rPr>
              <a:t> </a:t>
            </a:r>
            <a:r>
              <a:rPr lang="ru-RU" sz="24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Дистанційна</a:t>
            </a:r>
            <a:r>
              <a:rPr lang="ru-RU" sz="24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форма </a:t>
            </a:r>
            <a:r>
              <a:rPr lang="ru-RU" sz="24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Font typeface="+mj-lt"/>
              <a:buAutoNum type="arabicPeriod"/>
            </a:pP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Дистанційно-очна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форма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Font typeface="+mj-lt"/>
              <a:buAutoNum type="arabicPeriod"/>
            </a:pPr>
            <a:r>
              <a:rPr lang="ru-RU" sz="24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Класно-дистанційна</a:t>
            </a:r>
            <a:r>
              <a:rPr lang="ru-RU" sz="2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форма;</a:t>
            </a:r>
            <a:endParaRPr lang="ru-RU" sz="24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Font typeface="+mj-lt"/>
              <a:buAutoNum type="arabicPeriod"/>
            </a:pPr>
            <a:r>
              <a:rPr lang="ru-RU" sz="24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Дистанційна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форма </a:t>
            </a:r>
            <a:r>
              <a:rPr lang="ru-RU" sz="24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учителем-куратором.</a:t>
            </a:r>
            <a:endParaRPr lang="ru-RU" sz="24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286248" y="1714488"/>
            <a:ext cx="4473831" cy="4929221"/>
          </a:xfrm>
        </p:spPr>
        <p:txBody>
          <a:bodyPr>
            <a:noAutofit/>
          </a:bodyPr>
          <a:lstStyle/>
          <a:p>
            <a:pPr marL="566928" indent="-457200">
              <a:buFont typeface="+mj-lt"/>
              <a:buAutoNum type="arabicPeriod"/>
            </a:pPr>
            <a:r>
              <a:rPr lang="ru-RU" sz="24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Учень</a:t>
            </a:r>
            <a:r>
              <a:rPr lang="ru-RU" sz="24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індивідуально</a:t>
            </a:r>
            <a:r>
              <a:rPr lang="ru-RU" sz="24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записується</a:t>
            </a:r>
            <a:r>
              <a:rPr lang="ru-RU" sz="24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на курс та </a:t>
            </a:r>
            <a:r>
              <a:rPr lang="ru-RU" sz="24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навчається</a:t>
            </a:r>
            <a:r>
              <a:rPr lang="ru-RU" sz="24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Font typeface="+mj-lt"/>
              <a:buAutoNum type="arabicPeriod"/>
            </a:pP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Учень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вивчає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предмет у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школі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додатково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вивчати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дистанційно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Font typeface="+mj-lt"/>
              <a:buAutoNum type="arabicPeriod"/>
            </a:pPr>
            <a:r>
              <a:rPr lang="ru-RU" sz="24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Учні</a:t>
            </a:r>
            <a:r>
              <a:rPr lang="ru-RU" sz="2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24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класу</a:t>
            </a:r>
            <a:r>
              <a:rPr lang="ru-RU" sz="2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2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sz="2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вивчають</a:t>
            </a:r>
            <a:r>
              <a:rPr lang="ru-RU" sz="2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предмет за </a:t>
            </a:r>
            <a:r>
              <a:rPr lang="ru-RU" sz="24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дистанційною</a:t>
            </a:r>
            <a:r>
              <a:rPr lang="ru-RU" sz="2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формою;</a:t>
            </a:r>
            <a:endParaRPr lang="ru-RU" sz="24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Font typeface="+mj-lt"/>
              <a:buAutoNum type="arabicPeriod"/>
            </a:pPr>
            <a:r>
              <a:rPr lang="ru-RU" sz="24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Учні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навчаються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дистанційно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тьютор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Lenovo\Desktop\animashki-komputeri-1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5523002"/>
            <a:ext cx="1643074" cy="133499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900" dirty="0" smtClean="0">
                <a:latin typeface="Monotype Corsiva" pitchFamily="66" charset="0"/>
                <a:cs typeface="Times New Roman" pitchFamily="18" charset="0"/>
              </a:rPr>
              <a:t>ДН в </a:t>
            </a:r>
            <a:r>
              <a:rPr lang="ru-RU" sz="4900" dirty="0" err="1" smtClean="0">
                <a:latin typeface="Monotype Corsiva" pitchFamily="66" charset="0"/>
                <a:cs typeface="Times New Roman" pitchFamily="18" charset="0"/>
              </a:rPr>
              <a:t>загальноосвітній</a:t>
            </a:r>
            <a:r>
              <a:rPr lang="ru-RU" sz="4900" dirty="0" smtClean="0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4900" dirty="0" err="1" smtClean="0">
                <a:latin typeface="Monotype Corsiva" pitchFamily="66" charset="0"/>
                <a:cs typeface="Times New Roman" pitchFamily="18" charset="0"/>
              </a:rPr>
              <a:t>школі</a:t>
            </a:r>
            <a:r>
              <a:rPr lang="ru-RU" sz="4900" dirty="0" smtClean="0">
                <a:latin typeface="Monotype Corsiva" pitchFamily="66" charset="0"/>
                <a:cs typeface="Times New Roman" pitchFamily="18" charset="0"/>
              </a:rPr>
              <a:t>: потреба </a:t>
            </a:r>
            <a:r>
              <a:rPr lang="ru-RU" sz="4900" dirty="0" err="1" smtClean="0">
                <a:latin typeface="Monotype Corsiva" pitchFamily="66" charset="0"/>
                <a:cs typeface="Times New Roman" pitchFamily="18" charset="0"/>
              </a:rPr>
              <a:t>чи</a:t>
            </a:r>
            <a:r>
              <a:rPr lang="ru-RU" sz="4900" dirty="0" smtClean="0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4900" dirty="0" err="1" smtClean="0">
                <a:latin typeface="Monotype Corsiva" pitchFamily="66" charset="0"/>
                <a:cs typeface="Times New Roman" pitchFamily="18" charset="0"/>
              </a:rPr>
              <a:t>неминучість</a:t>
            </a:r>
            <a:r>
              <a:rPr lang="ru-RU" sz="4900" dirty="0" smtClean="0">
                <a:latin typeface="Monotype Corsiva" pitchFamily="66" charset="0"/>
                <a:cs typeface="Times New Roman" pitchFamily="18" charset="0"/>
              </a:rPr>
              <a:t>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сприяє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поширенню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інформаційно-комунікаційних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SMART-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дошка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навчальні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CD-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диски,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мультимедійне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програмно-методичне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аудіо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відеоматеріалів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телевізійних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Інтернету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i="1" dirty="0" smtClean="0"/>
              <a:t>.</a:t>
            </a:r>
            <a:endParaRPr lang="ru-RU" i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pic>
        <p:nvPicPr>
          <p:cNvPr id="7170" name="Picture 2" descr="C:\Users\Lenovo\Desktop\img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285992"/>
            <a:ext cx="4214842" cy="421484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279</TotalTime>
  <Words>515</Words>
  <PresentationFormat>Экран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Використання технологій дистанційного навчання під час традиційного навчання (змішане навчання, перевернуте навчання). </vt:lpstr>
      <vt:lpstr>Історія розвитку дистанційного навчання  (ДН) в Україні</vt:lpstr>
      <vt:lpstr>Дистанційне навчання</vt:lpstr>
      <vt:lpstr>ДН має відповідати наступним вимогам</vt:lpstr>
      <vt:lpstr>  Впровадження елементів ДН  </vt:lpstr>
      <vt:lpstr>Перевернуте навчання </vt:lpstr>
      <vt:lpstr>Навчання в школі + онлайн-навчання = змішане навчання</vt:lpstr>
      <vt:lpstr> Модифікації дистанційної форми навчання:</vt:lpstr>
      <vt:lpstr>ДН в загальноосвітній школі: потреба чи неминучість? </vt:lpstr>
      <vt:lpstr>Процес введення дистанційних елементів в освіту дозволяє:</vt:lpstr>
      <vt:lpstr>Недоліки  ДН на сучасному етапі </vt:lpstr>
      <vt:lpstr>ВИСНОВОК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Використання технологій дистанційного навчання під час традиційного навчання (змішане навчання, перевернуте навчання). </dc:title>
  <dc:creator>Lenovo</dc:creator>
  <cp:lastModifiedBy>Lenovo</cp:lastModifiedBy>
  <cp:revision>33</cp:revision>
  <dcterms:created xsi:type="dcterms:W3CDTF">2015-12-19T13:00:42Z</dcterms:created>
  <dcterms:modified xsi:type="dcterms:W3CDTF">2016-01-03T15:04:24Z</dcterms:modified>
</cp:coreProperties>
</file>