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81" r:id="rId5"/>
    <p:sldId id="282" r:id="rId6"/>
    <p:sldId id="265" r:id="rId7"/>
    <p:sldId id="277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78" r:id="rId16"/>
    <p:sldId id="280" r:id="rId17"/>
    <p:sldId id="279" r:id="rId18"/>
    <p:sldId id="283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ubius" charset="0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0000CC"/>
    <a:srgbClr val="006600"/>
    <a:srgbClr val="008200"/>
    <a:srgbClr val="A80054"/>
    <a:srgbClr val="007A77"/>
    <a:srgbClr val="005654"/>
    <a:srgbClr val="339933"/>
    <a:srgbClr val="B45608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2F9D-D52B-4737-98AA-A2C8B2EE94DF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59FF-787A-4160-ABE9-B1E5AAFC01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68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59FF-787A-4160-ABE9-B1E5AAFC01E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8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59FF-787A-4160-ABE9-B1E5AAFC01E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86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10" y="1789659"/>
            <a:ext cx="2929800" cy="358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610" y="5013176"/>
            <a:ext cx="6300502" cy="175054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Федишин </a:t>
            </a:r>
            <a:r>
              <a:rPr lang="ru-RU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Оксани</a:t>
            </a:r>
            <a:r>
              <a:rPr lang="ru-RU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 </a:t>
            </a:r>
            <a:br>
              <a:rPr lang="ru-RU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r>
              <a:rPr lang="ru-RU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Олександрівни</a:t>
            </a:r>
            <a:endParaRPr lang="ru-RU" sz="72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Презентація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досвіду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роботи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вчителя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інформатики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           ЗОШ    І-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ІІст</a:t>
            </a:r>
            <a:r>
              <a:rPr lang="ru-RU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. </a:t>
            </a:r>
            <a:r>
              <a:rPr lang="ru-RU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с.П</a:t>
            </a:r>
            <a:r>
              <a:rPr lang="en-US" sz="2800" b="1" dirty="0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’</a:t>
            </a:r>
            <a:r>
              <a:rPr lang="uk-UA" sz="2800" b="1" dirty="0" err="1" smtClean="0">
                <a:ln w="3175"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ятикори</a:t>
            </a:r>
            <a:endParaRPr lang="ru-RU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91" y="2674142"/>
            <a:ext cx="1688149" cy="140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оксана\мої фото\Фотографії\SDC13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34" y="2680547"/>
            <a:ext cx="1680187" cy="126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своїй роботі намагаюся </a:t>
            </a:r>
            <a:r>
              <a:rPr lang="uk-UA" sz="49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поєднувати:</a:t>
            </a:r>
            <a:r>
              <a:rPr lang="uk-UA" dirty="0" smtClean="0">
                <a:ln w="9525">
                  <a:solidFill>
                    <a:schemeClr val="tx1"/>
                  </a:solidFill>
                </a:ln>
              </a:rPr>
              <a:t> </a:t>
            </a:r>
            <a:endParaRPr lang="uk-UA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uk-UA" sz="3600" i="1" dirty="0"/>
              <a:t>Технологію інтерактивного навчання </a:t>
            </a:r>
          </a:p>
          <a:p>
            <a:pPr lvl="0">
              <a:lnSpc>
                <a:spcPct val="150000"/>
              </a:lnSpc>
            </a:pPr>
            <a:r>
              <a:rPr lang="uk-UA" sz="3600" i="1" dirty="0"/>
              <a:t>Проектну технологію </a:t>
            </a:r>
          </a:p>
          <a:p>
            <a:pPr lvl="0">
              <a:lnSpc>
                <a:spcPct val="150000"/>
              </a:lnSpc>
            </a:pPr>
            <a:r>
              <a:rPr lang="uk-UA" sz="3600" i="1" dirty="0"/>
              <a:t>Групову (колективну) технологію </a:t>
            </a:r>
            <a:endParaRPr lang="uk-UA" sz="3600" i="1" dirty="0" smtClean="0"/>
          </a:p>
          <a:p>
            <a:pPr lvl="0">
              <a:lnSpc>
                <a:spcPct val="150000"/>
              </a:lnSpc>
            </a:pPr>
            <a:r>
              <a:rPr lang="uk-UA" sz="3600" i="1" dirty="0" smtClean="0"/>
              <a:t>Ігрову технологію</a:t>
            </a:r>
          </a:p>
        </p:txBody>
      </p:sp>
    </p:spTree>
    <p:extLst>
      <p:ext uri="{BB962C8B-B14F-4D97-AF65-F5344CB8AC3E}">
        <p14:creationId xmlns:p14="http://schemas.microsoft.com/office/powerpoint/2010/main" val="18237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Ігрова технологія</a:t>
            </a:r>
            <a:endParaRPr lang="uk-UA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    </a:t>
            </a:r>
            <a:r>
              <a:rPr lang="uk-UA" i="1" dirty="0" smtClean="0"/>
              <a:t>Дана технологія дає змогу створювати на уроці ситуацію успіху, включати ігрові моменти, які є важливими для учнів 2-6 класів з огляду на їхні вікові психологічні особливості. Ефективніше використовувати на уроках не ігри, а створювати ігрові ситуації.</a:t>
            </a:r>
            <a:endParaRPr lang="uk-UA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3176"/>
            <a:ext cx="67426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4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Проектна технологія</a:t>
            </a:r>
            <a:endParaRPr lang="uk-UA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       </a:t>
            </a:r>
            <a:r>
              <a:rPr lang="uk-UA" i="1" dirty="0" smtClean="0"/>
              <a:t>На уроках інформатики вивчається достатня кількість тем, де учень може проявити свою творчість. На своїх уроках використовую короткочасні проекти, в </a:t>
            </a:r>
            <a:r>
              <a:rPr lang="uk-UA" i="1" dirty="0"/>
              <a:t>межах одного </a:t>
            </a:r>
            <a:r>
              <a:rPr lang="uk-UA" i="1" dirty="0" smtClean="0"/>
              <a:t>уроку. </a:t>
            </a:r>
            <a:r>
              <a:rPr lang="uk-UA" i="1" dirty="0"/>
              <a:t>Н</a:t>
            </a:r>
            <a:r>
              <a:rPr lang="uk-UA" i="1" dirty="0" smtClean="0"/>
              <a:t>априклад</a:t>
            </a:r>
            <a:r>
              <a:rPr lang="uk-UA" i="1" dirty="0"/>
              <a:t>, при вивченні теми «Текстовий процесор», коли за обмежений час учні повинні створити статтю в газету з певної теми та оформити її засобами Microsoft Word, або створити рекламну афішу, при вивченні теми «Графічний редактор </a:t>
            </a:r>
            <a:r>
              <a:rPr lang="uk-UA" i="1" dirty="0" err="1"/>
              <a:t>Paint</a:t>
            </a:r>
            <a:r>
              <a:rPr lang="uk-UA" i="1" dirty="0"/>
              <a:t>» учні створюють малюнки на визначену тематику.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0596"/>
            <a:ext cx="6947790" cy="118556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Інтерактивні методи навчання</a:t>
            </a:r>
            <a:endParaRPr lang="uk-UA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lvl="0"/>
            <a:r>
              <a:rPr lang="uk-UA" sz="3800" i="1" dirty="0" smtClean="0"/>
              <a:t>«</a:t>
            </a:r>
            <a:r>
              <a:rPr lang="uk-UA" sz="3800" i="1" dirty="0"/>
              <a:t>Мікрофон»</a:t>
            </a:r>
            <a:r>
              <a:rPr lang="uk-UA" sz="3800" dirty="0"/>
              <a:t> (учні швидко по черзі висловлюються з приводу проблеми, передаючи один одному уявний «мікрофон»; один учень може почати відповідь, а інший – доповнює, завершує відповідь</a:t>
            </a:r>
            <a:r>
              <a:rPr lang="uk-UA" sz="3800" dirty="0" smtClean="0"/>
              <a:t>).</a:t>
            </a:r>
          </a:p>
          <a:p>
            <a:pPr marL="0" indent="0">
              <a:buNone/>
            </a:pPr>
            <a:endParaRPr lang="uk-UA" sz="3800" dirty="0" smtClean="0"/>
          </a:p>
          <a:p>
            <a:pPr lvl="0"/>
            <a:r>
              <a:rPr lang="uk-UA" sz="3800" i="1" dirty="0" smtClean="0"/>
              <a:t>«</a:t>
            </a:r>
            <a:r>
              <a:rPr lang="uk-UA" sz="3800" i="1" dirty="0"/>
              <a:t>Незакінчене речення»</a:t>
            </a:r>
            <a:r>
              <a:rPr lang="uk-UA" sz="3800" dirty="0"/>
              <a:t> (учням пропонується перелік визначень, або тез у вигляді незакінчених речень та перелік відповідей; діти повинні встановити відповідність між першим та другим списками, або така робота може проходити без варіантів відповідей, де діти повинні просто завершити тезу</a:t>
            </a:r>
            <a:r>
              <a:rPr lang="uk-UA" sz="3800" dirty="0" smtClean="0"/>
              <a:t>).</a:t>
            </a:r>
          </a:p>
          <a:p>
            <a:pPr marL="0" lvl="0" indent="0">
              <a:buNone/>
            </a:pPr>
            <a:r>
              <a:rPr lang="uk-UA" sz="3800" dirty="0"/>
              <a:t> </a:t>
            </a:r>
          </a:p>
          <a:p>
            <a:pPr lvl="0"/>
            <a:r>
              <a:rPr lang="uk-UA" sz="3800" i="1" dirty="0"/>
              <a:t>«Мозковий штурм»</a:t>
            </a:r>
            <a:r>
              <a:rPr lang="uk-UA" sz="3800" dirty="0"/>
              <a:t> (учні по черзі висловлюють свої думки з приводу поставленого питання).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01008"/>
            <a:ext cx="3191247" cy="137965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12" y="1196752"/>
            <a:ext cx="6037024" cy="151203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7267717" cy="7738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0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Групова технологія</a:t>
            </a:r>
            <a:endParaRPr lang="uk-UA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       Організовуючи </a:t>
            </a:r>
            <a:r>
              <a:rPr lang="uk-UA" i="1" dirty="0"/>
              <a:t>роботу учнів у групах, кожен виконує конкретне навчальне завдання – однакове для всіх груп чи різне.  При цьому можна передбачити не лише спільну роботу в одній групі, а й </a:t>
            </a:r>
            <a:r>
              <a:rPr lang="uk-UA" i="1" dirty="0" err="1"/>
              <a:t>міжгрупову</a:t>
            </a:r>
            <a:r>
              <a:rPr lang="uk-UA" i="1" dirty="0"/>
              <a:t> взаємодію. Таким чином кожен з учнів має змогу виступити як у ролі вчителя, так і в ролі учня. Це сприятливі умови для розвитку самореалізації учня і дає змогу відчути кожному учню свою самоцінність.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01861"/>
            <a:ext cx="6697392" cy="75894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МОЇ ДОСЯГНЕННЯ</a:t>
            </a:r>
            <a:endParaRPr lang="uk-UA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Users\Саша\Pictures\2016-11-08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" y="1353528"/>
            <a:ext cx="2878088" cy="39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аша\Pictures\2016-11-08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62" y="1328152"/>
            <a:ext cx="2950096" cy="40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аша\Pictures\2016-11-08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8" y="4588164"/>
            <a:ext cx="3494602" cy="23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аша\Pictures\2016-11-08\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94" y="4587352"/>
            <a:ext cx="3721016" cy="23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оксана\Вчитель року\Sertifikat-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75" y="1129547"/>
            <a:ext cx="3144230" cy="44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     Удосконалення навчально-виховного процесу шляхом </a:t>
            </a:r>
            <a:r>
              <a:rPr lang="uk-UA" i="1" dirty="0"/>
              <a:t>в</a:t>
            </a:r>
            <a:r>
              <a:rPr lang="uk-UA" i="1" dirty="0" smtClean="0"/>
              <a:t>провадження </a:t>
            </a:r>
            <a:r>
              <a:rPr lang="uk-UA" i="1" dirty="0"/>
              <a:t>інноваційних </a:t>
            </a:r>
            <a:r>
              <a:rPr lang="uk-UA" i="1" dirty="0" smtClean="0"/>
              <a:t>технологій сприяють формуванню творчих, успішних, мислячих учнів, а робота </a:t>
            </a:r>
            <a:r>
              <a:rPr lang="uk-UA" i="1" dirty="0"/>
              <a:t>над розвитком інтелектуального і творчого потенціалу учнів і формування їх життєвих компетентностей на уроках інформатики -  </a:t>
            </a:r>
            <a:r>
              <a:rPr lang="uk-UA" i="1" dirty="0" smtClean="0"/>
              <a:t>є потужним потенціалом </a:t>
            </a:r>
            <a:r>
              <a:rPr lang="uk-UA" i="1" dirty="0"/>
              <a:t>для учнів у виборі подальшого життєвого шляху.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60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роботі я педагог, а вдома – я щаслива </a:t>
            </a:r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МАМА! </a:t>
            </a:r>
            <a:endParaRPr lang="uk-UA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2768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://cliparts.co/cliparts/pT7/K6G/pT7K6Go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4" y="-16603663"/>
            <a:ext cx="150819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playcast.ru/uploads/2014/11/07/105354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" y="1963053"/>
            <a:ext cx="2150023" cy="21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3" y="382386"/>
            <a:ext cx="5616624" cy="32172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72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A4232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</a:t>
            </a:r>
            <a:br>
              <a:rPr lang="uk-UA" sz="72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A4232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72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A4232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УВАГУ!</a:t>
            </a:r>
            <a:endParaRPr lang="uk-UA" sz="7200" b="1" cap="none" spc="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A4232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62" name="Picture 14" descr="http://img-fotki.yandex.ru/get/67184/214729184.9/0_1597bc_4249d7b0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352927" cy="30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oquelico.c.o.pic.centerblog.net/143j28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386"/>
            <a:ext cx="3960440" cy="28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ВІЗИТНА КАРТКА</a:t>
            </a:r>
            <a:endParaRPr lang="ru-RU" dirty="0">
              <a:solidFill>
                <a:srgbClr val="FF0000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300" b="1" dirty="0" smtClean="0">
                <a:solidFill>
                  <a:srgbClr val="006600"/>
                </a:solidFill>
                <a:latin typeface="+mj-lt"/>
              </a:rPr>
              <a:t>Освіта</a:t>
            </a:r>
            <a:r>
              <a:rPr lang="uk-UA" b="1" dirty="0" smtClean="0">
                <a:solidFill>
                  <a:srgbClr val="006600"/>
                </a:solidFill>
                <a:latin typeface="+mj-lt"/>
              </a:rPr>
              <a:t>: </a:t>
            </a:r>
            <a:r>
              <a:rPr lang="uk-UA" i="1" dirty="0" smtClean="0"/>
              <a:t>вища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Навчальний заклад: </a:t>
            </a:r>
            <a:r>
              <a:rPr lang="uk-UA" i="1" dirty="0" smtClean="0"/>
              <a:t>ВДУ ім. Лесі Українки, 2006р.,СНУ ім. Лесі Українки, 2013р.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Фах за дипломом: </a:t>
            </a:r>
            <a:r>
              <a:rPr lang="uk-UA" i="1" dirty="0" smtClean="0"/>
              <a:t>викладач фізики, вчитель фізики та інформатики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Посада: </a:t>
            </a:r>
            <a:r>
              <a:rPr lang="uk-UA" i="1" dirty="0" smtClean="0"/>
              <a:t>вчитель фізики та інформатики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Стаж педагогічної роботи: </a:t>
            </a:r>
            <a:r>
              <a:rPr lang="uk-UA" i="1" dirty="0" smtClean="0"/>
              <a:t>10</a:t>
            </a:r>
            <a:r>
              <a:rPr lang="uk-UA" b="1" i="1" dirty="0" smtClean="0">
                <a:solidFill>
                  <a:srgbClr val="0000CC"/>
                </a:solidFill>
              </a:rPr>
              <a:t> </a:t>
            </a:r>
            <a:r>
              <a:rPr lang="uk-UA" i="1" dirty="0" smtClean="0"/>
              <a:t>років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Рік попередньої атестації: </a:t>
            </a:r>
            <a:r>
              <a:rPr lang="uk-UA" i="1" dirty="0" smtClean="0"/>
              <a:t>2015р.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Кваліфікаційна категорія: </a:t>
            </a:r>
            <a:r>
              <a:rPr lang="uk-UA" i="1" dirty="0" smtClean="0"/>
              <a:t>«Спеціаліст першої категорії»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Місце роботи: </a:t>
            </a:r>
            <a:r>
              <a:rPr lang="uk-UA" i="1" dirty="0" smtClean="0"/>
              <a:t>ЗОШ І-ІІ ст. </a:t>
            </a:r>
            <a:r>
              <a:rPr lang="uk-UA" i="1" dirty="0" err="1" smtClean="0"/>
              <a:t>с.П</a:t>
            </a:r>
            <a:r>
              <a:rPr lang="en-US" i="1" dirty="0" smtClean="0"/>
              <a:t>’</a:t>
            </a:r>
            <a:r>
              <a:rPr lang="uk-UA" i="1" dirty="0" err="1" smtClean="0"/>
              <a:t>ятикори</a:t>
            </a:r>
            <a:endParaRPr lang="uk-UA" i="1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Про себе: </a:t>
            </a:r>
            <a:r>
              <a:rPr lang="uk-UA" i="1" dirty="0" smtClean="0"/>
              <a:t>маю гарну сім’ю, улюблену роботу та щирих друзів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ОСВІТА</a:t>
            </a:r>
            <a:endParaRPr lang="uk-UA" sz="66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Саша\Pictures\2016-11-01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0119"/>
            <a:ext cx="2964557" cy="2093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ша\Pictures\2016-11-01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51" y="1577702"/>
            <a:ext cx="2952328" cy="195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аша\Pictures\2016-11-01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32" y="3813080"/>
            <a:ext cx="3086234" cy="2147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аша\Pictures\2016-11-01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73753"/>
            <a:ext cx="2880320" cy="20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ПІДВИЩЕННЯ КВАЛІФІКАЦІЇ:</a:t>
            </a:r>
            <a:endParaRPr lang="uk-UA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729748" cy="3325924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320480" cy="3224429"/>
          </a:xfrm>
          <a:prstGeom prst="rect">
            <a:avLst/>
          </a:prstGeom>
          <a:noFill/>
          <a:ln w="31750" cmpd="sng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САМООСВІТА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2" name="Picture 4" descr="C:\Users\Саша\Pictures\2016-11-08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99484" cy="32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аша\Pictures\2016-11-08\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6375"/>
            <a:ext cx="4896544" cy="35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5328592" cy="3312368"/>
          </a:xfrm>
        </p:spPr>
        <p:txBody>
          <a:bodyPr>
            <a:normAutofit fontScale="90000"/>
          </a:bodyPr>
          <a:lstStyle/>
          <a:p>
            <a:r>
              <a:rPr lang="uk-UA" sz="73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Педагогічне</a:t>
            </a:r>
            <a:br>
              <a:rPr lang="uk-UA" sz="73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73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кредо:</a:t>
            </a:r>
            <a:r>
              <a:rPr lang="uk-UA" dirty="0" smtClean="0">
                <a:ln w="12700">
                  <a:solidFill>
                    <a:schemeClr val="tx1"/>
                  </a:solidFill>
                </a:ln>
              </a:rPr>
              <a:t/>
            </a:r>
            <a:br>
              <a:rPr lang="uk-UA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uk-UA" sz="3600" dirty="0" smtClean="0">
                <a:ln w="10160">
                  <a:solidFill>
                    <a:schemeClr val="tx1"/>
                  </a:solidFill>
                  <a:prstDash val="solid"/>
                </a:ln>
              </a:rPr>
              <a:t>«Педагоги не можуть успішно когось навчати, якщо в цей же час ретельно не вчаться самі»</a:t>
            </a:r>
            <a:r>
              <a:rPr lang="uk-UA" sz="3100" dirty="0" smtClean="0">
                <a:ln w="10160">
                  <a:solidFill>
                    <a:schemeClr val="tx1"/>
                  </a:solidFill>
                  <a:prstDash val="solid"/>
                </a:ln>
              </a:rPr>
              <a:t>                                                                           </a:t>
            </a:r>
            <a:r>
              <a:rPr lang="uk-UA" sz="3100" i="1" dirty="0" smtClean="0"/>
              <a:t>Алі Апшероні</a:t>
            </a:r>
            <a:endParaRPr lang="uk-UA" sz="3100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3429000"/>
            <a:ext cx="4176464" cy="2952328"/>
          </a:xfrm>
        </p:spPr>
        <p:txBody>
          <a:bodyPr>
            <a:normAutofit fontScale="85000" lnSpcReduction="20000"/>
          </a:bodyPr>
          <a:lstStyle/>
          <a:p>
            <a:r>
              <a:rPr lang="uk-UA" sz="6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Життєве кредо:</a:t>
            </a:r>
          </a:p>
          <a:p>
            <a:r>
              <a:rPr lang="uk-UA" sz="41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«Хто не дивиться вперед, залишається позаду»</a:t>
            </a:r>
            <a:endParaRPr lang="uk-UA" sz="41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Науково-методична</a:t>
            </a:r>
            <a:br>
              <a:rPr lang="uk-U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проблема</a:t>
            </a:r>
            <a:r>
              <a:rPr lang="uk-UA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4906888" cy="40653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i="1" dirty="0"/>
              <a:t>«Впровадження інноваційних технологій для стимулювання розвитку інтелектуального і творчого потенціалу учнів, їх життєвих компетентностей у процесі вивчення інформатики»</a:t>
            </a:r>
            <a:endParaRPr lang="uk-UA" b="1" dirty="0"/>
          </a:p>
          <a:p>
            <a:endParaRPr lang="uk-UA" dirty="0"/>
          </a:p>
        </p:txBody>
      </p:sp>
      <p:pic>
        <p:nvPicPr>
          <p:cNvPr id="2050" name="Picture 2" descr="D:\оксана\мої фото\82162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5400600" cy="2448272"/>
          </a:xfrm>
        </p:spPr>
        <p:txBody>
          <a:bodyPr>
            <a:noAutofit/>
          </a:bodyPr>
          <a:lstStyle/>
          <a:p>
            <a:pPr algn="l"/>
            <a:r>
              <a:rPr lang="uk-UA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Завдання</a:t>
            </a:r>
            <a:r>
              <a:rPr lang="uk-U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400" b="1" dirty="0" err="1" smtClean="0">
                <a:solidFill>
                  <a:srgbClr val="0000CC"/>
                </a:solidFill>
              </a:rPr>
              <a:t>-розвиток</a:t>
            </a:r>
            <a:r>
              <a:rPr lang="uk-UA" sz="2400" b="1" dirty="0" smtClean="0">
                <a:solidFill>
                  <a:srgbClr val="0000CC"/>
                </a:solidFill>
              </a:rPr>
              <a:t> творчих здібностей учнів;</a:t>
            </a:r>
            <a:br>
              <a:rPr lang="uk-UA" sz="2400" b="1" dirty="0" smtClean="0">
                <a:solidFill>
                  <a:srgbClr val="0000CC"/>
                </a:solidFill>
              </a:rPr>
            </a:br>
            <a:r>
              <a:rPr lang="uk-UA" sz="2400" b="1" dirty="0" err="1" smtClean="0">
                <a:solidFill>
                  <a:srgbClr val="0000CC"/>
                </a:solidFill>
              </a:rPr>
              <a:t>-розвиток</a:t>
            </a:r>
            <a:r>
              <a:rPr lang="uk-UA" sz="2400" b="1" dirty="0" smtClean="0">
                <a:solidFill>
                  <a:srgbClr val="0000CC"/>
                </a:solidFill>
              </a:rPr>
              <a:t> навичок критичного мислення;</a:t>
            </a:r>
            <a:br>
              <a:rPr lang="uk-UA" sz="2400" b="1" dirty="0" smtClean="0">
                <a:solidFill>
                  <a:srgbClr val="0000CC"/>
                </a:solidFill>
              </a:rPr>
            </a:br>
            <a:r>
              <a:rPr lang="uk-UA" sz="2400" b="1" dirty="0" err="1" smtClean="0">
                <a:solidFill>
                  <a:srgbClr val="0000CC"/>
                </a:solidFill>
              </a:rPr>
              <a:t>-формування</a:t>
            </a:r>
            <a:r>
              <a:rPr lang="uk-UA" sz="2400" b="1" dirty="0" smtClean="0">
                <a:solidFill>
                  <a:srgbClr val="0000CC"/>
                </a:solidFill>
              </a:rPr>
              <a:t> вміння орієнтуватися в соціально-інформаційному просторі.</a:t>
            </a:r>
            <a:endParaRPr lang="uk-UA" sz="2400" b="1" dirty="0">
              <a:solidFill>
                <a:srgbClr val="0000CC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2996952"/>
            <a:ext cx="6400800" cy="2306954"/>
          </a:xfrm>
        </p:spPr>
        <p:txBody>
          <a:bodyPr>
            <a:normAutofit fontScale="47500" lnSpcReduction="20000"/>
          </a:bodyPr>
          <a:lstStyle/>
          <a:p>
            <a:r>
              <a:rPr lang="uk-UA" sz="73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Шляхи вирішення:</a:t>
            </a:r>
          </a:p>
          <a:p>
            <a:pPr algn="l"/>
            <a:r>
              <a:rPr lang="uk-UA" sz="5100" b="1" dirty="0" err="1" smtClean="0">
                <a:solidFill>
                  <a:schemeClr val="tx1"/>
                </a:solidFill>
              </a:rPr>
              <a:t>-самоосвіта</a:t>
            </a:r>
            <a:r>
              <a:rPr lang="uk-UA" sz="5100" b="1" dirty="0" smtClean="0">
                <a:solidFill>
                  <a:schemeClr val="tx1"/>
                </a:solidFill>
              </a:rPr>
              <a:t> педагога;</a:t>
            </a:r>
          </a:p>
          <a:p>
            <a:pPr algn="l"/>
            <a:r>
              <a:rPr lang="uk-UA" sz="5100" b="1" dirty="0" err="1" smtClean="0">
                <a:solidFill>
                  <a:schemeClr val="tx1"/>
                </a:solidFill>
              </a:rPr>
              <a:t>-нові</a:t>
            </a:r>
            <a:r>
              <a:rPr lang="uk-UA" sz="5100" b="1" dirty="0" smtClean="0">
                <a:solidFill>
                  <a:schemeClr val="tx1"/>
                </a:solidFill>
              </a:rPr>
              <a:t> форми і методи організації НВП;</a:t>
            </a:r>
          </a:p>
          <a:p>
            <a:pPr algn="l"/>
            <a:r>
              <a:rPr lang="uk-UA" sz="5100" b="1" dirty="0" err="1" smtClean="0">
                <a:solidFill>
                  <a:schemeClr val="tx1"/>
                </a:solidFill>
              </a:rPr>
              <a:t>-орієнтація</a:t>
            </a:r>
            <a:r>
              <a:rPr lang="uk-UA" sz="5100" b="1" dirty="0" smtClean="0">
                <a:solidFill>
                  <a:schemeClr val="tx1"/>
                </a:solidFill>
              </a:rPr>
              <a:t> на потреби та інтереси учнів;</a:t>
            </a:r>
          </a:p>
          <a:p>
            <a:pPr algn="l"/>
            <a:r>
              <a:rPr lang="uk-UA" sz="5100" b="1" dirty="0" err="1" smtClean="0">
                <a:solidFill>
                  <a:schemeClr val="tx1"/>
                </a:solidFill>
              </a:rPr>
              <a:t>-впровадження</a:t>
            </a:r>
            <a:r>
              <a:rPr lang="uk-UA" sz="5100" b="1" dirty="0" smtClean="0">
                <a:solidFill>
                  <a:schemeClr val="tx1"/>
                </a:solidFill>
              </a:rPr>
              <a:t> інноваційних технологій.</a:t>
            </a:r>
            <a:endParaRPr lang="uk-UA" sz="51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097327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</a:t>
            </a:r>
            <a:r>
              <a:rPr lang="uk-UA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uk-UA" sz="2400" b="1" dirty="0" smtClean="0">
                <a:solidFill>
                  <a:srgbClr val="006600"/>
                </a:solidFill>
              </a:rPr>
              <a:t>Творчий, успішний, </a:t>
            </a:r>
          </a:p>
          <a:p>
            <a:pPr algn="ctr"/>
            <a:r>
              <a:rPr lang="uk-UA" sz="2400" b="1" dirty="0">
                <a:solidFill>
                  <a:srgbClr val="006600"/>
                </a:solidFill>
              </a:rPr>
              <a:t> </a:t>
            </a:r>
            <a:r>
              <a:rPr lang="uk-UA" sz="2400" b="1" dirty="0" smtClean="0">
                <a:solidFill>
                  <a:srgbClr val="006600"/>
                </a:solidFill>
              </a:rPr>
              <a:t>мислячий учень !</a:t>
            </a:r>
            <a:endParaRPr lang="uk-UA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Розвивати творчий і інтелектуальний потенціал можна </a:t>
            </a:r>
            <a:r>
              <a:rPr lang="uk-UA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по-різному:</a:t>
            </a:r>
            <a:endParaRPr lang="uk-UA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398</Words>
  <Application>Microsoft Office PowerPoint</Application>
  <PresentationFormat>Экран (4:3)</PresentationFormat>
  <Paragraphs>54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Rubius</vt:lpstr>
      <vt:lpstr>Тема Office</vt:lpstr>
      <vt:lpstr>Федишин Оксани  Олександрівни</vt:lpstr>
      <vt:lpstr>ВІЗИТНА КАРТКА</vt:lpstr>
      <vt:lpstr>ОСВІТА</vt:lpstr>
      <vt:lpstr>ПІДВИЩЕННЯ КВАЛІФІКАЦІЇ:</vt:lpstr>
      <vt:lpstr>САМООСВІТА </vt:lpstr>
      <vt:lpstr>Педагогічне  кредо: «Педагоги не можуть успішно когось навчати, якщо в цей же час ретельно не вчаться самі»                                                                           Алі Апшероні</vt:lpstr>
      <vt:lpstr>Науково-методична  проблема:</vt:lpstr>
      <vt:lpstr>Завдання: -розвиток творчих здібностей учнів; -розвиток навичок критичного мислення; -формування вміння орієнтуватися в соціально-інформаційному просторі.</vt:lpstr>
      <vt:lpstr>Розвивати творчий і інтелектуальний потенціал можна по-різному:</vt:lpstr>
      <vt:lpstr>В своїй роботі намагаюся поєднувати: </vt:lpstr>
      <vt:lpstr>Ігрова технологія</vt:lpstr>
      <vt:lpstr>Проектна технологія</vt:lpstr>
      <vt:lpstr>Інтерактивні методи навчання</vt:lpstr>
      <vt:lpstr>Групова технологія</vt:lpstr>
      <vt:lpstr>МОЇ ДОСЯГНЕННЯ</vt:lpstr>
      <vt:lpstr>Висновок</vt:lpstr>
      <vt:lpstr>На роботі я педагог, а вдома – я щаслива МАМА! 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Саша</cp:lastModifiedBy>
  <cp:revision>170</cp:revision>
  <dcterms:created xsi:type="dcterms:W3CDTF">2015-04-19T15:51:03Z</dcterms:created>
  <dcterms:modified xsi:type="dcterms:W3CDTF">2016-11-09T20:38:55Z</dcterms:modified>
</cp:coreProperties>
</file>